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3663" r:id="rId5"/>
    <p:sldMasterId id="2147483683" r:id="rId6"/>
    <p:sldMasterId id="2147483692" r:id="rId7"/>
  </p:sldMasterIdLst>
  <p:notesMasterIdLst>
    <p:notesMasterId r:id="rId48"/>
  </p:notesMasterIdLst>
  <p:handoutMasterIdLst>
    <p:handoutMasterId r:id="rId49"/>
  </p:handoutMasterIdLst>
  <p:sldIdLst>
    <p:sldId id="260" r:id="rId8"/>
    <p:sldId id="505" r:id="rId9"/>
    <p:sldId id="576" r:id="rId10"/>
    <p:sldId id="634" r:id="rId11"/>
    <p:sldId id="578" r:id="rId12"/>
    <p:sldId id="626" r:id="rId13"/>
    <p:sldId id="575" r:id="rId14"/>
    <p:sldId id="616" r:id="rId15"/>
    <p:sldId id="588" r:id="rId16"/>
    <p:sldId id="603" r:id="rId17"/>
    <p:sldId id="579" r:id="rId18"/>
    <p:sldId id="627" r:id="rId19"/>
    <p:sldId id="625" r:id="rId20"/>
    <p:sldId id="623" r:id="rId21"/>
    <p:sldId id="584" r:id="rId22"/>
    <p:sldId id="630" r:id="rId23"/>
    <p:sldId id="604" r:id="rId24"/>
    <p:sldId id="590" r:id="rId25"/>
    <p:sldId id="631" r:id="rId26"/>
    <p:sldId id="617" r:id="rId27"/>
    <p:sldId id="619" r:id="rId28"/>
    <p:sldId id="547" r:id="rId29"/>
    <p:sldId id="602" r:id="rId30"/>
    <p:sldId id="614" r:id="rId31"/>
    <p:sldId id="610" r:id="rId32"/>
    <p:sldId id="608" r:id="rId33"/>
    <p:sldId id="636" r:id="rId34"/>
    <p:sldId id="601" r:id="rId35"/>
    <p:sldId id="633" r:id="rId36"/>
    <p:sldId id="632" r:id="rId37"/>
    <p:sldId id="637" r:id="rId38"/>
    <p:sldId id="629" r:id="rId39"/>
    <p:sldId id="618" r:id="rId40"/>
    <p:sldId id="609" r:id="rId41"/>
    <p:sldId id="635" r:id="rId42"/>
    <p:sldId id="594" r:id="rId43"/>
    <p:sldId id="306" r:id="rId44"/>
    <p:sldId id="574" r:id="rId45"/>
    <p:sldId id="573" r:id="rId46"/>
    <p:sldId id="442" r:id="rId47"/>
  </p:sldIdLst>
  <p:sldSz cx="12192000" cy="6858000"/>
  <p:notesSz cx="7315200" cy="96012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634" userDrawn="1">
          <p15:clr>
            <a:srgbClr val="A4A3A4"/>
          </p15:clr>
        </p15:guide>
        <p15:guide id="4" orient="horz" pos="4277" userDrawn="1">
          <p15:clr>
            <a:srgbClr val="A4A3A4"/>
          </p15:clr>
        </p15:guide>
        <p15:guide id="5" orient="horz" pos="1037" userDrawn="1">
          <p15:clr>
            <a:srgbClr val="A4A3A4"/>
          </p15:clr>
        </p15:guide>
        <p15:guide id="6" orient="horz" pos="288" userDrawn="1">
          <p15:clr>
            <a:srgbClr val="A4A3A4"/>
          </p15:clr>
        </p15:guide>
        <p15:guide id="7" orient="horz" pos="2160" userDrawn="1">
          <p15:clr>
            <a:srgbClr val="A4A3A4"/>
          </p15:clr>
        </p15:guide>
        <p15:guide id="8" orient="horz" pos="710" userDrawn="1">
          <p15:clr>
            <a:srgbClr val="A4A3A4"/>
          </p15:clr>
        </p15:guide>
        <p15:guide id="9" pos="722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C28F62-B7E7-9D57-1573-27BA58CBE841}" name="Cloeren, Heidi" initials="CH" userId="S::Heidi.Cloeren@precisionvh.com::3e224186-5029-4ae9-8c1b-25955c529d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Rose Rendon" initials="RR" lastIdx="15" clrIdx="28">
    <p:extLst>
      <p:ext uri="{19B8F6BF-5375-455C-9EA6-DF929625EA0E}">
        <p15:presenceInfo xmlns:p15="http://schemas.microsoft.com/office/powerpoint/2012/main" userId="Rose Rendon" providerId="None"/>
      </p:ext>
    </p:extLst>
  </p:cmAuthor>
  <p:cmAuthor id="1" name="Sonia Jung" initials="SJ" lastIdx="55" clrIdx="0"/>
  <p:cmAuthor id="30" name="Holly Cleary" initials="HC" lastIdx="1" clrIdx="29">
    <p:extLst>
      <p:ext uri="{19B8F6BF-5375-455C-9EA6-DF929625EA0E}">
        <p15:presenceInfo xmlns:p15="http://schemas.microsoft.com/office/powerpoint/2012/main" userId="S::hcleary@ethoshc.com::2ec37657-c16e-4058-aabb-6367e5bf5318" providerId="AD"/>
      </p:ext>
    </p:extLst>
  </p:cmAuthor>
  <p:cmAuthor id="2" name="Jamie Timmons" initials="JT" lastIdx="22" clrIdx="1"/>
  <p:cmAuthor id="31" name="Helen" initials="H" lastIdx="291" clrIdx="30">
    <p:extLst>
      <p:ext uri="{19B8F6BF-5375-455C-9EA6-DF929625EA0E}">
        <p15:presenceInfo xmlns:p15="http://schemas.microsoft.com/office/powerpoint/2012/main" userId="S::Helen.Simkins@precisionvh.com::4dbad1d0-d69e-42a1-af9b-c21fd4ff07ba" providerId="AD"/>
      </p:ext>
    </p:extLst>
  </p:cmAuthor>
  <p:cmAuthor id="3" name="Lisa Ambrose-Lanci" initials="LA" lastIdx="24" clrIdx="2"/>
  <p:cmAuthor id="32" name="Coggins, Grace" initials="CG [2]" lastIdx="238" clrIdx="31">
    <p:extLst>
      <p:ext uri="{19B8F6BF-5375-455C-9EA6-DF929625EA0E}">
        <p15:presenceInfo xmlns:p15="http://schemas.microsoft.com/office/powerpoint/2012/main" userId="S-1-5-21-610761068-941149547-3853478579-36299" providerId="AD"/>
      </p:ext>
    </p:extLst>
  </p:cmAuthor>
  <p:cmAuthor id="4" name="Joseph Capecci" initials="JC" lastIdx="65" clrIdx="3"/>
  <p:cmAuthor id="33" name="Kalchman, Ingrid" initials="KI" lastIdx="2" clrIdx="32">
    <p:extLst>
      <p:ext uri="{19B8F6BF-5375-455C-9EA6-DF929625EA0E}">
        <p15:presenceInfo xmlns:p15="http://schemas.microsoft.com/office/powerpoint/2012/main" userId="S-1-5-21-610761068-941149547-3853478579-35825" providerId="AD"/>
      </p:ext>
    </p:extLst>
  </p:cmAuthor>
  <p:cmAuthor id="5" name="Amy McQuay" initials="AM" lastIdx="25" clrIdx="4"/>
  <p:cmAuthor id="34" name="Doriann Bond" initials="DB" lastIdx="26" clrIdx="33">
    <p:extLst>
      <p:ext uri="{19B8F6BF-5375-455C-9EA6-DF929625EA0E}">
        <p15:presenceInfo xmlns:p15="http://schemas.microsoft.com/office/powerpoint/2012/main" userId="Doriann Bond" providerId="None"/>
      </p:ext>
    </p:extLst>
  </p:cmAuthor>
  <p:cmAuthor id="6" name="Margaret Sperow" initials="MS" lastIdx="82" clrIdx="5"/>
  <p:cmAuthor id="35" name="Cleary, Holly" initials="CH" lastIdx="13" clrIdx="34">
    <p:extLst>
      <p:ext uri="{19B8F6BF-5375-455C-9EA6-DF929625EA0E}">
        <p15:presenceInfo xmlns:p15="http://schemas.microsoft.com/office/powerpoint/2012/main" userId="S::holly.cleary@precisionvh.com::1a07888c-38fa-4b90-bd56-b47aaeeb0140" providerId="AD"/>
      </p:ext>
    </p:extLst>
  </p:cmAuthor>
  <p:cmAuthor id="7" name="Heidi Johnson" initials="HJ" lastIdx="334" clrIdx="6"/>
  <p:cmAuthor id="8" name="Laura Powers" initials="LP" lastIdx="30" clrIdx="7"/>
  <p:cmAuthor id="9" name="Henry Olearchik" initials="HO" lastIdx="3" clrIdx="8"/>
  <p:cmAuthor id="10" name="Henry Olearchik" initials="HO [2]" lastIdx="1" clrIdx="9"/>
  <p:cmAuthor id="11" name="Helen Simkins" initials="HS" lastIdx="329" clrIdx="10"/>
  <p:cmAuthor id="12" name="Heidi Cloeren" initials="HC" lastIdx="125" clrIdx="11"/>
  <p:cmAuthor id="13" name="Tim Londergan" initials="TL" lastIdx="33" clrIdx="12"/>
  <p:cmAuthor id="14" name="Ingrid Kalchman" initials="IK" lastIdx="20" clrIdx="13"/>
  <p:cmAuthor id="15" name="Annotations" initials="CG" lastIdx="15" clrIdx="14"/>
  <p:cmAuthor id="16" name="Grace Coggins" initials="GC" lastIdx="251" clrIdx="15"/>
  <p:cmAuthor id="17" name="Simkins, Helen" initials="SH" lastIdx="87" clrIdx="16"/>
  <p:cmAuthor id="18" name="Lori Hart" initials="LH" lastIdx="5" clrIdx="17"/>
  <p:cmAuthor id="19" name="Jones, Kathryn" initials="KJ" lastIdx="2" clrIdx="18"/>
  <p:cmAuthor id="20" name="Elaine Liu" initials="EL" lastIdx="26" clrIdx="19"/>
  <p:cmAuthor id="21" name="Alana Vagnozzi" initials="VA" lastIdx="21" clrIdx="20"/>
  <p:cmAuthor id="22" name="Akriti Kharbanda" initials="AK" lastIdx="12" clrIdx="21"/>
  <p:cmAuthor id="23" name="Micki" initials="MA" lastIdx="2" clrIdx="22"/>
  <p:cmAuthor id="24" name="Anjali Mandlik" initials="AM" lastIdx="3" clrIdx="23"/>
  <p:cmAuthor id="25" name="DSWhite" initials="D" lastIdx="33" clrIdx="24"/>
  <p:cmAuthor id="26" name="Martinez, Veronica Ann /US" initials="MVA/" lastIdx="5" clrIdx="25">
    <p:extLst>
      <p:ext uri="{19B8F6BF-5375-455C-9EA6-DF929625EA0E}">
        <p15:presenceInfo xmlns:p15="http://schemas.microsoft.com/office/powerpoint/2012/main" userId="S::Veronica.Martinez2@sanofi.com::71160aca-f7e7-40ce-be50-d4bd0bddd7ad" providerId="AD"/>
      </p:ext>
    </p:extLst>
  </p:cmAuthor>
  <p:cmAuthor id="27" name="Kathryn Jones" initials="KJ" lastIdx="18" clrIdx="26">
    <p:extLst>
      <p:ext uri="{19B8F6BF-5375-455C-9EA6-DF929625EA0E}">
        <p15:presenceInfo xmlns:p15="http://schemas.microsoft.com/office/powerpoint/2012/main" userId="Kathryn Jones" providerId="None"/>
      </p:ext>
    </p:extLst>
  </p:cmAuthor>
  <p:cmAuthor id="28" name="Coggins, Grace" initials="CG" lastIdx="93" clrIdx="27">
    <p:extLst>
      <p:ext uri="{19B8F6BF-5375-455C-9EA6-DF929625EA0E}">
        <p15:presenceInfo xmlns:p15="http://schemas.microsoft.com/office/powerpoint/2012/main" userId="Coggins, 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6600"/>
    <a:srgbClr val="00B050"/>
    <a:srgbClr val="77787B"/>
    <a:srgbClr val="7578EF"/>
    <a:srgbClr val="9999FF"/>
    <a:srgbClr val="6666FF"/>
    <a:srgbClr val="9966FF"/>
    <a:srgbClr val="003300"/>
    <a:srgbClr val="794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3" autoAdjust="0"/>
    <p:restoredTop sz="77203" autoAdjust="0"/>
  </p:normalViewPr>
  <p:slideViewPr>
    <p:cSldViewPr snapToGrid="0">
      <p:cViewPr varScale="1">
        <p:scale>
          <a:sx n="88" d="100"/>
          <a:sy n="88" d="100"/>
        </p:scale>
        <p:origin x="1944" y="84"/>
      </p:cViewPr>
      <p:guideLst>
        <p:guide pos="3634"/>
        <p:guide orient="horz" pos="4277"/>
        <p:guide orient="horz" pos="1037"/>
        <p:guide orient="horz" pos="288"/>
        <p:guide orient="horz" pos="2160"/>
        <p:guide orient="horz" pos="710"/>
        <p:guide pos="7224"/>
      </p:guideLst>
    </p:cSldViewPr>
  </p:slideViewPr>
  <p:outlineViewPr>
    <p:cViewPr>
      <p:scale>
        <a:sx n="33" d="100"/>
        <a:sy n="33" d="100"/>
      </p:scale>
      <p:origin x="0" y="-22770"/>
    </p:cViewPr>
  </p:outlineViewPr>
  <p:notesTextViewPr>
    <p:cViewPr>
      <p:scale>
        <a:sx n="3" d="2"/>
        <a:sy n="3" d="2"/>
      </p:scale>
      <p:origin x="0" y="0"/>
    </p:cViewPr>
  </p:notesTextViewPr>
  <p:sorterViewPr>
    <p:cViewPr>
      <p:scale>
        <a:sx n="110" d="100"/>
        <a:sy n="110" d="100"/>
      </p:scale>
      <p:origin x="0" y="-10044"/>
    </p:cViewPr>
  </p:sorterViewPr>
  <p:notesViewPr>
    <p:cSldViewPr snapToGrid="0">
      <p:cViewPr varScale="1">
        <p:scale>
          <a:sx n="68" d="100"/>
          <a:sy n="68" d="100"/>
        </p:scale>
        <p:origin x="3096"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93862125549981E-2"/>
          <c:y val="3.3227787704510313E-2"/>
          <c:w val="0.90863987395136414"/>
          <c:h val="0.73528795622686649"/>
        </c:manualLayout>
      </c:layout>
      <c:barChart>
        <c:barDir val="col"/>
        <c:grouping val="clustered"/>
        <c:varyColors val="0"/>
        <c:ser>
          <c:idx val="0"/>
          <c:order val="0"/>
          <c:tx>
            <c:strRef>
              <c:f>Sheet1!$B$1</c:f>
              <c:strCache>
                <c:ptCount val="1"/>
                <c:pt idx="0">
                  <c:v>Standard Deviation of Access-to-Transplant Score (ATS)</c:v>
                </c:pt>
              </c:strCache>
            </c:strRef>
          </c:tx>
          <c:spPr>
            <a:solidFill>
              <a:schemeClr val="accent2"/>
            </a:solidFill>
            <a:ln>
              <a:noFill/>
            </a:ln>
            <a:effectLst/>
          </c:spPr>
          <c:invertIfNegative val="0"/>
          <c:dPt>
            <c:idx val="0"/>
            <c:invertIfNegative val="0"/>
            <c:bubble3D val="0"/>
            <c:spPr>
              <a:solidFill>
                <a:schemeClr val="bg2">
                  <a:lumMod val="50000"/>
                </a:schemeClr>
              </a:solidFill>
              <a:ln>
                <a:solidFill>
                  <a:schemeClr val="tx1">
                    <a:lumMod val="65000"/>
                    <a:lumOff val="35000"/>
                  </a:schemeClr>
                </a:solidFill>
              </a:ln>
              <a:effectLst/>
            </c:spPr>
            <c:extLst>
              <c:ext xmlns:c16="http://schemas.microsoft.com/office/drawing/2014/chart" uri="{C3380CC4-5D6E-409C-BE32-E72D297353CC}">
                <c16:uniqueId val="{00000001-4109-48AC-8D03-A2991CB8C90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109-48AC-8D03-A2991CB8C90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109-48AC-8D03-A2991CB8C90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4109-48AC-8D03-A2991CB8C90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4109-48AC-8D03-A2991CB8C90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4109-48AC-8D03-A2991CB8C902}"/>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4109-48AC-8D03-A2991CB8C902}"/>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4109-48AC-8D03-A2991CB8C902}"/>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4109-48AC-8D03-A2991CB8C902}"/>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4109-48AC-8D03-A2991CB8C90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4109-48AC-8D03-A2991CB8C902}"/>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7-4109-48AC-8D03-A2991CB8C90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Overall</c:v>
                </c:pt>
                <c:pt idx="1">
                  <c:v>DSA</c:v>
                </c:pt>
                <c:pt idx="2">
                  <c:v>CPRA</c:v>
                </c:pt>
                <c:pt idx="3">
                  <c:v>ABO</c:v>
                </c:pt>
                <c:pt idx="4">
                  <c:v>Diagnosis</c:v>
                </c:pt>
                <c:pt idx="5">
                  <c:v>Education</c:v>
                </c:pt>
                <c:pt idx="6">
                  <c:v>Prior kidney transplant</c:v>
                </c:pt>
                <c:pt idx="7">
                  <c:v>Age</c:v>
                </c:pt>
                <c:pt idx="8">
                  <c:v>Insurance type</c:v>
                </c:pt>
                <c:pt idx="9">
                  <c:v>Ethnicity</c:v>
                </c:pt>
                <c:pt idx="10">
                  <c:v>Community risk score</c:v>
                </c:pt>
                <c:pt idx="11">
                  <c:v>Citizenship</c:v>
                </c:pt>
                <c:pt idx="12">
                  <c:v>Gender</c:v>
                </c:pt>
              </c:strCache>
            </c:strRef>
          </c:cat>
          <c:val>
            <c:numRef>
              <c:f>Sheet1!$B$2:$B$14</c:f>
              <c:numCache>
                <c:formatCode>General</c:formatCode>
                <c:ptCount val="13"/>
                <c:pt idx="0">
                  <c:v>0.79</c:v>
                </c:pt>
                <c:pt idx="1">
                  <c:v>0.56999999999999995</c:v>
                </c:pt>
                <c:pt idx="2">
                  <c:v>0.39</c:v>
                </c:pt>
                <c:pt idx="3">
                  <c:v>0.28999999999999998</c:v>
                </c:pt>
                <c:pt idx="4">
                  <c:v>0.16</c:v>
                </c:pt>
                <c:pt idx="5">
                  <c:v>0.09</c:v>
                </c:pt>
                <c:pt idx="6">
                  <c:v>0.09</c:v>
                </c:pt>
                <c:pt idx="7">
                  <c:v>7.0000000000000007E-2</c:v>
                </c:pt>
                <c:pt idx="8">
                  <c:v>7.0000000000000007E-2</c:v>
                </c:pt>
                <c:pt idx="9">
                  <c:v>7.0000000000000007E-2</c:v>
                </c:pt>
                <c:pt idx="10">
                  <c:v>0.06</c:v>
                </c:pt>
                <c:pt idx="11">
                  <c:v>0.04</c:v>
                </c:pt>
                <c:pt idx="12">
                  <c:v>0</c:v>
                </c:pt>
              </c:numCache>
            </c:numRef>
          </c:val>
          <c:extLst>
            <c:ext xmlns:c16="http://schemas.microsoft.com/office/drawing/2014/chart" uri="{C3380CC4-5D6E-409C-BE32-E72D297353CC}">
              <c16:uniqueId val="{00000018-4109-48AC-8D03-A2991CB8C902}"/>
            </c:ext>
          </c:extLst>
        </c:ser>
        <c:dLbls>
          <c:showLegendKey val="0"/>
          <c:showVal val="0"/>
          <c:showCatName val="0"/>
          <c:showSerName val="0"/>
          <c:showPercent val="0"/>
          <c:showBubbleSize val="0"/>
        </c:dLbls>
        <c:gapWidth val="33"/>
        <c:overlap val="-27"/>
        <c:axId val="1610797600"/>
        <c:axId val="1547970032"/>
      </c:barChart>
      <c:catAx>
        <c:axId val="161079760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a:t>Candidate characteristic</a:t>
                </a:r>
              </a:p>
            </c:rich>
          </c:tx>
          <c:layout>
            <c:manualLayout>
              <c:xMode val="edge"/>
              <c:yMode val="edge"/>
              <c:x val="0.43973925702880473"/>
              <c:y val="0.9082664082197068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547970032"/>
        <c:crosses val="autoZero"/>
        <c:auto val="0"/>
        <c:lblAlgn val="ctr"/>
        <c:lblOffset val="0"/>
        <c:noMultiLvlLbl val="0"/>
      </c:catAx>
      <c:valAx>
        <c:axId val="15479700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a:t>Standard deviation of</a:t>
                </a:r>
                <a:br>
                  <a:rPr lang="en-US" b="1" dirty="0"/>
                </a:br>
                <a:r>
                  <a:rPr lang="en-US" b="1" dirty="0"/>
                  <a:t>Access</a:t>
                </a:r>
                <a:r>
                  <a:rPr lang="en-US" b="1" baseline="0" dirty="0"/>
                  <a:t> </a:t>
                </a:r>
                <a:r>
                  <a:rPr lang="en-US" b="1" dirty="0"/>
                  <a:t>to</a:t>
                </a:r>
                <a:r>
                  <a:rPr lang="en-US" b="1" baseline="0" dirty="0"/>
                  <a:t> </a:t>
                </a:r>
                <a:r>
                  <a:rPr lang="en-US" b="1" dirty="0"/>
                  <a:t>Transplant score (ATS)</a:t>
                </a:r>
              </a:p>
            </c:rich>
          </c:tx>
          <c:layout>
            <c:manualLayout>
              <c:xMode val="edge"/>
              <c:yMode val="edge"/>
              <c:x val="1.1718431376312234E-3"/>
              <c:y val="2.5593637807676529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079760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72444280714677E-2"/>
          <c:y val="6.886230950342119E-2"/>
          <c:w val="0.887531439884786"/>
          <c:h val="0.72905139675374697"/>
        </c:manualLayout>
      </c:layout>
      <c:barChart>
        <c:barDir val="col"/>
        <c:grouping val="clustered"/>
        <c:varyColors val="0"/>
        <c:ser>
          <c:idx val="0"/>
          <c:order val="0"/>
          <c:tx>
            <c:strRef>
              <c:f>Sheet1!$B$1</c:f>
              <c:strCache>
                <c:ptCount val="1"/>
                <c:pt idx="0">
                  <c:v>Pre-Policy</c:v>
                </c:pt>
              </c:strCache>
            </c:strRef>
          </c:tx>
          <c:spPr>
            <a:solidFill>
              <a:schemeClr val="accent1"/>
            </a:solidFill>
            <a:ln>
              <a:noFill/>
            </a:ln>
            <a:effectLst/>
          </c:spPr>
          <c:invertIfNegative val="0"/>
          <c:cat>
            <c:strRef>
              <c:f>Sheet1!$A$2:$A$6</c:f>
              <c:strCache>
                <c:ptCount val="5"/>
                <c:pt idx="0">
                  <c:v>White</c:v>
                </c:pt>
                <c:pt idx="1">
                  <c:v>Black</c:v>
                </c:pt>
                <c:pt idx="2">
                  <c:v>Hispanic</c:v>
                </c:pt>
                <c:pt idx="3">
                  <c:v>Asian</c:v>
                </c:pt>
                <c:pt idx="4">
                  <c:v>Other</c:v>
                </c:pt>
              </c:strCache>
            </c:strRef>
          </c:cat>
          <c:val>
            <c:numRef>
              <c:f>Sheet1!$B$2:$B$6</c:f>
              <c:numCache>
                <c:formatCode>General</c:formatCode>
                <c:ptCount val="5"/>
                <c:pt idx="0">
                  <c:v>44</c:v>
                </c:pt>
                <c:pt idx="1">
                  <c:v>28.8</c:v>
                </c:pt>
                <c:pt idx="2">
                  <c:v>17.3</c:v>
                </c:pt>
                <c:pt idx="3">
                  <c:v>6.9</c:v>
                </c:pt>
                <c:pt idx="4">
                  <c:v>2.5</c:v>
                </c:pt>
              </c:numCache>
            </c:numRef>
          </c:val>
          <c:extLst>
            <c:ext xmlns:c16="http://schemas.microsoft.com/office/drawing/2014/chart" uri="{C3380CC4-5D6E-409C-BE32-E72D297353CC}">
              <c16:uniqueId val="{00000000-37D3-4ED6-88D8-7DED832E84FF}"/>
            </c:ext>
          </c:extLst>
        </c:ser>
        <c:ser>
          <c:idx val="1"/>
          <c:order val="1"/>
          <c:tx>
            <c:strRef>
              <c:f>Sheet1!$C$1</c:f>
              <c:strCache>
                <c:ptCount val="1"/>
                <c:pt idx="0">
                  <c:v>Post-Policy</c:v>
                </c:pt>
              </c:strCache>
            </c:strRef>
          </c:tx>
          <c:spPr>
            <a:solidFill>
              <a:schemeClr val="accent2"/>
            </a:solidFill>
            <a:ln>
              <a:noFill/>
            </a:ln>
            <a:effectLst/>
          </c:spPr>
          <c:invertIfNegative val="0"/>
          <c:cat>
            <c:strRef>
              <c:f>Sheet1!$A$2:$A$6</c:f>
              <c:strCache>
                <c:ptCount val="5"/>
                <c:pt idx="0">
                  <c:v>White</c:v>
                </c:pt>
                <c:pt idx="1">
                  <c:v>Black</c:v>
                </c:pt>
                <c:pt idx="2">
                  <c:v>Hispanic</c:v>
                </c:pt>
                <c:pt idx="3">
                  <c:v>Asian</c:v>
                </c:pt>
                <c:pt idx="4">
                  <c:v>Other</c:v>
                </c:pt>
              </c:strCache>
            </c:strRef>
          </c:cat>
          <c:val>
            <c:numRef>
              <c:f>Sheet1!$C$2:$C$6</c:f>
              <c:numCache>
                <c:formatCode>General</c:formatCode>
                <c:ptCount val="5"/>
                <c:pt idx="0">
                  <c:v>42.8</c:v>
                </c:pt>
                <c:pt idx="1">
                  <c:v>28.4</c:v>
                </c:pt>
                <c:pt idx="2">
                  <c:v>19</c:v>
                </c:pt>
                <c:pt idx="3">
                  <c:v>6.9</c:v>
                </c:pt>
                <c:pt idx="4">
                  <c:v>2.2000000000000002</c:v>
                </c:pt>
              </c:numCache>
            </c:numRef>
          </c:val>
          <c:extLst>
            <c:ext xmlns:c16="http://schemas.microsoft.com/office/drawing/2014/chart" uri="{C3380CC4-5D6E-409C-BE32-E72D297353CC}">
              <c16:uniqueId val="{00000001-37D3-4ED6-88D8-7DED832E84FF}"/>
            </c:ext>
          </c:extLst>
        </c:ser>
        <c:dLbls>
          <c:showLegendKey val="0"/>
          <c:showVal val="0"/>
          <c:showCatName val="0"/>
          <c:showSerName val="0"/>
          <c:showPercent val="0"/>
          <c:showBubbleSize val="0"/>
        </c:dLbls>
        <c:gapWidth val="60"/>
        <c:axId val="845227919"/>
        <c:axId val="194481343"/>
      </c:barChart>
      <c:catAx>
        <c:axId val="8452279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Candidate ethnicity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81343"/>
        <c:crosses val="autoZero"/>
        <c:auto val="1"/>
        <c:lblAlgn val="ctr"/>
        <c:lblOffset val="0"/>
        <c:noMultiLvlLbl val="0"/>
      </c:catAx>
      <c:valAx>
        <c:axId val="194481343"/>
        <c:scaling>
          <c:orientation val="minMax"/>
          <c:max val="45"/>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522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72444280714677E-2"/>
          <c:y val="6.886230950342119E-2"/>
          <c:w val="0.887531439884786"/>
          <c:h val="0.72905139675374697"/>
        </c:manualLayout>
      </c:layout>
      <c:barChart>
        <c:barDir val="col"/>
        <c:grouping val="clustered"/>
        <c:varyColors val="0"/>
        <c:ser>
          <c:idx val="0"/>
          <c:order val="0"/>
          <c:tx>
            <c:strRef>
              <c:f>Sheet1!$B$1</c:f>
              <c:strCache>
                <c:ptCount val="1"/>
                <c:pt idx="0">
                  <c:v>Pre-Policy</c:v>
                </c:pt>
              </c:strCache>
            </c:strRef>
          </c:tx>
          <c:spPr>
            <a:solidFill>
              <a:schemeClr val="accent1"/>
            </a:solidFill>
            <a:ln>
              <a:noFill/>
            </a:ln>
            <a:effectLst/>
          </c:spPr>
          <c:invertIfNegative val="0"/>
          <c:cat>
            <c:strRef>
              <c:f>Sheet1!$A$2:$A$6</c:f>
              <c:strCache>
                <c:ptCount val="5"/>
                <c:pt idx="0">
                  <c:v>White</c:v>
                </c:pt>
                <c:pt idx="1">
                  <c:v>Black</c:v>
                </c:pt>
                <c:pt idx="2">
                  <c:v>Hispanic</c:v>
                </c:pt>
                <c:pt idx="3">
                  <c:v>Asian</c:v>
                </c:pt>
                <c:pt idx="4">
                  <c:v>Other</c:v>
                </c:pt>
              </c:strCache>
            </c:strRef>
          </c:cat>
          <c:val>
            <c:numRef>
              <c:f>Sheet1!$B$2:$B$6</c:f>
              <c:numCache>
                <c:formatCode>General</c:formatCode>
                <c:ptCount val="5"/>
                <c:pt idx="0">
                  <c:v>38.200000000000003</c:v>
                </c:pt>
                <c:pt idx="1">
                  <c:v>33.4</c:v>
                </c:pt>
                <c:pt idx="2">
                  <c:v>18.600000000000001</c:v>
                </c:pt>
                <c:pt idx="3">
                  <c:v>6.7</c:v>
                </c:pt>
                <c:pt idx="4">
                  <c:v>2.2999999999999998</c:v>
                </c:pt>
              </c:numCache>
            </c:numRef>
          </c:val>
          <c:extLst>
            <c:ext xmlns:c16="http://schemas.microsoft.com/office/drawing/2014/chart" uri="{C3380CC4-5D6E-409C-BE32-E72D297353CC}">
              <c16:uniqueId val="{00000000-9EA2-48D4-B4AF-ECFB72C6CC15}"/>
            </c:ext>
          </c:extLst>
        </c:ser>
        <c:ser>
          <c:idx val="1"/>
          <c:order val="1"/>
          <c:tx>
            <c:strRef>
              <c:f>Sheet1!$C$1</c:f>
              <c:strCache>
                <c:ptCount val="1"/>
                <c:pt idx="0">
                  <c:v>Post-Policy</c:v>
                </c:pt>
              </c:strCache>
            </c:strRef>
          </c:tx>
          <c:spPr>
            <a:solidFill>
              <a:schemeClr val="accent2"/>
            </a:solidFill>
            <a:ln>
              <a:noFill/>
            </a:ln>
            <a:effectLst/>
          </c:spPr>
          <c:invertIfNegative val="0"/>
          <c:cat>
            <c:strRef>
              <c:f>Sheet1!$A$2:$A$6</c:f>
              <c:strCache>
                <c:ptCount val="5"/>
                <c:pt idx="0">
                  <c:v>White</c:v>
                </c:pt>
                <c:pt idx="1">
                  <c:v>Black</c:v>
                </c:pt>
                <c:pt idx="2">
                  <c:v>Hispanic</c:v>
                </c:pt>
                <c:pt idx="3">
                  <c:v>Asian</c:v>
                </c:pt>
                <c:pt idx="4">
                  <c:v>Other</c:v>
                </c:pt>
              </c:strCache>
            </c:strRef>
          </c:cat>
          <c:val>
            <c:numRef>
              <c:f>Sheet1!$C$2:$C$6</c:f>
              <c:numCache>
                <c:formatCode>General</c:formatCode>
                <c:ptCount val="5"/>
                <c:pt idx="0">
                  <c:v>34.9</c:v>
                </c:pt>
                <c:pt idx="1">
                  <c:v>34.4</c:v>
                </c:pt>
                <c:pt idx="2">
                  <c:v>20.9</c:v>
                </c:pt>
                <c:pt idx="3">
                  <c:v>7</c:v>
                </c:pt>
                <c:pt idx="4">
                  <c:v>2.2000000000000002</c:v>
                </c:pt>
              </c:numCache>
            </c:numRef>
          </c:val>
          <c:extLst>
            <c:ext xmlns:c16="http://schemas.microsoft.com/office/drawing/2014/chart" uri="{C3380CC4-5D6E-409C-BE32-E72D297353CC}">
              <c16:uniqueId val="{00000001-9EA2-48D4-B4AF-ECFB72C6CC15}"/>
            </c:ext>
          </c:extLst>
        </c:ser>
        <c:dLbls>
          <c:showLegendKey val="0"/>
          <c:showVal val="0"/>
          <c:showCatName val="0"/>
          <c:showSerName val="0"/>
          <c:showPercent val="0"/>
          <c:showBubbleSize val="0"/>
        </c:dLbls>
        <c:gapWidth val="60"/>
        <c:axId val="845227919"/>
        <c:axId val="194481343"/>
      </c:barChart>
      <c:catAx>
        <c:axId val="8452279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Recipient ethnicity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81343"/>
        <c:crosses val="autoZero"/>
        <c:auto val="1"/>
        <c:lblAlgn val="ctr"/>
        <c:lblOffset val="0"/>
        <c:noMultiLvlLbl val="0"/>
      </c:catAx>
      <c:valAx>
        <c:axId val="194481343"/>
        <c:scaling>
          <c:orientation val="minMax"/>
          <c:max val="45"/>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522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72444280714677E-2"/>
          <c:y val="6.886230950342119E-2"/>
          <c:w val="0.887531439884786"/>
          <c:h val="0.72905139675374697"/>
        </c:manualLayout>
      </c:layout>
      <c:barChart>
        <c:barDir val="col"/>
        <c:grouping val="clustered"/>
        <c:varyColors val="0"/>
        <c:ser>
          <c:idx val="0"/>
          <c:order val="0"/>
          <c:tx>
            <c:strRef>
              <c:f>Sheet1!$B$1</c:f>
              <c:strCache>
                <c:ptCount val="1"/>
                <c:pt idx="0">
                  <c:v>Pre-Policy</c:v>
                </c:pt>
              </c:strCache>
            </c:strRef>
          </c:tx>
          <c:spPr>
            <a:solidFill>
              <a:schemeClr val="accent1"/>
            </a:solidFill>
            <a:ln>
              <a:noFill/>
            </a:ln>
            <a:effectLst/>
          </c:spPr>
          <c:invertIfNegative val="0"/>
          <c:cat>
            <c:strRef>
              <c:f>Sheet1!$A$2:$A$8</c:f>
              <c:strCache>
                <c:ptCount val="7"/>
                <c:pt idx="0">
                  <c:v>0-5</c:v>
                </c:pt>
                <c:pt idx="1">
                  <c:v>6-11</c:v>
                </c:pt>
                <c:pt idx="2">
                  <c:v>12-17</c:v>
                </c:pt>
                <c:pt idx="3">
                  <c:v>18-34</c:v>
                </c:pt>
                <c:pt idx="4">
                  <c:v>35-49</c:v>
                </c:pt>
                <c:pt idx="5">
                  <c:v>50-64</c:v>
                </c:pt>
                <c:pt idx="6">
                  <c:v>65+</c:v>
                </c:pt>
              </c:strCache>
            </c:strRef>
          </c:cat>
          <c:val>
            <c:numRef>
              <c:f>Sheet1!$B$2:$B$8</c:f>
              <c:numCache>
                <c:formatCode>General</c:formatCode>
                <c:ptCount val="7"/>
                <c:pt idx="0">
                  <c:v>0.6</c:v>
                </c:pt>
                <c:pt idx="1">
                  <c:v>0.7</c:v>
                </c:pt>
                <c:pt idx="2">
                  <c:v>1.8</c:v>
                </c:pt>
                <c:pt idx="3">
                  <c:v>11.4</c:v>
                </c:pt>
                <c:pt idx="4">
                  <c:v>26</c:v>
                </c:pt>
                <c:pt idx="5">
                  <c:v>38.5</c:v>
                </c:pt>
                <c:pt idx="6">
                  <c:v>20.5</c:v>
                </c:pt>
              </c:numCache>
            </c:numRef>
          </c:val>
          <c:extLst>
            <c:ext xmlns:c16="http://schemas.microsoft.com/office/drawing/2014/chart" uri="{C3380CC4-5D6E-409C-BE32-E72D297353CC}">
              <c16:uniqueId val="{00000000-8438-49D1-834B-4465E673C385}"/>
            </c:ext>
          </c:extLst>
        </c:ser>
        <c:ser>
          <c:idx val="1"/>
          <c:order val="1"/>
          <c:tx>
            <c:strRef>
              <c:f>Sheet1!$C$1</c:f>
              <c:strCache>
                <c:ptCount val="1"/>
                <c:pt idx="0">
                  <c:v>Post-Policy</c:v>
                </c:pt>
              </c:strCache>
            </c:strRef>
          </c:tx>
          <c:spPr>
            <a:solidFill>
              <a:schemeClr val="accent2"/>
            </a:solidFill>
            <a:ln>
              <a:noFill/>
            </a:ln>
            <a:effectLst/>
          </c:spPr>
          <c:invertIfNegative val="0"/>
          <c:cat>
            <c:strRef>
              <c:f>Sheet1!$A$2:$A$8</c:f>
              <c:strCache>
                <c:ptCount val="7"/>
                <c:pt idx="0">
                  <c:v>0-5</c:v>
                </c:pt>
                <c:pt idx="1">
                  <c:v>6-11</c:v>
                </c:pt>
                <c:pt idx="2">
                  <c:v>12-17</c:v>
                </c:pt>
                <c:pt idx="3">
                  <c:v>18-34</c:v>
                </c:pt>
                <c:pt idx="4">
                  <c:v>35-49</c:v>
                </c:pt>
                <c:pt idx="5">
                  <c:v>50-64</c:v>
                </c:pt>
                <c:pt idx="6">
                  <c:v>65+</c:v>
                </c:pt>
              </c:strCache>
            </c:strRef>
          </c:cat>
          <c:val>
            <c:numRef>
              <c:f>Sheet1!$C$2:$C$8</c:f>
              <c:numCache>
                <c:formatCode>General</c:formatCode>
                <c:ptCount val="7"/>
                <c:pt idx="0">
                  <c:v>0.7</c:v>
                </c:pt>
                <c:pt idx="1">
                  <c:v>0.4</c:v>
                </c:pt>
                <c:pt idx="2">
                  <c:v>1.7</c:v>
                </c:pt>
                <c:pt idx="3">
                  <c:v>11.4</c:v>
                </c:pt>
                <c:pt idx="4">
                  <c:v>25.7</c:v>
                </c:pt>
                <c:pt idx="5">
                  <c:v>39.5</c:v>
                </c:pt>
                <c:pt idx="6">
                  <c:v>19.8</c:v>
                </c:pt>
              </c:numCache>
            </c:numRef>
          </c:val>
          <c:extLst>
            <c:ext xmlns:c16="http://schemas.microsoft.com/office/drawing/2014/chart" uri="{C3380CC4-5D6E-409C-BE32-E72D297353CC}">
              <c16:uniqueId val="{00000001-8438-49D1-834B-4465E673C385}"/>
            </c:ext>
          </c:extLst>
        </c:ser>
        <c:dLbls>
          <c:showLegendKey val="0"/>
          <c:showVal val="0"/>
          <c:showCatName val="0"/>
          <c:showSerName val="0"/>
          <c:showPercent val="0"/>
          <c:showBubbleSize val="0"/>
        </c:dLbls>
        <c:gapWidth val="60"/>
        <c:axId val="845227919"/>
        <c:axId val="194481343"/>
      </c:barChart>
      <c:catAx>
        <c:axId val="8452279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Candidate age at listing, 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81343"/>
        <c:crosses val="autoZero"/>
        <c:auto val="1"/>
        <c:lblAlgn val="ctr"/>
        <c:lblOffset val="0"/>
        <c:noMultiLvlLbl val="0"/>
      </c:catAx>
      <c:valAx>
        <c:axId val="194481343"/>
        <c:scaling>
          <c:orientation val="minMax"/>
          <c:max val="4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522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72444280714677E-2"/>
          <c:y val="6.886230950342119E-2"/>
          <c:w val="0.887531439884786"/>
          <c:h val="0.72905139675374697"/>
        </c:manualLayout>
      </c:layout>
      <c:barChart>
        <c:barDir val="col"/>
        <c:grouping val="clustered"/>
        <c:varyColors val="0"/>
        <c:ser>
          <c:idx val="0"/>
          <c:order val="0"/>
          <c:tx>
            <c:strRef>
              <c:f>Sheet1!$B$1</c:f>
              <c:strCache>
                <c:ptCount val="1"/>
                <c:pt idx="0">
                  <c:v>Pre-Policy</c:v>
                </c:pt>
              </c:strCache>
            </c:strRef>
          </c:tx>
          <c:spPr>
            <a:solidFill>
              <a:schemeClr val="accent1"/>
            </a:solidFill>
            <a:ln>
              <a:noFill/>
            </a:ln>
            <a:effectLst/>
          </c:spPr>
          <c:invertIfNegative val="0"/>
          <c:cat>
            <c:strRef>
              <c:f>Sheet1!$A$2:$A$8</c:f>
              <c:strCache>
                <c:ptCount val="7"/>
                <c:pt idx="0">
                  <c:v>0-5</c:v>
                </c:pt>
                <c:pt idx="1">
                  <c:v>6-11</c:v>
                </c:pt>
                <c:pt idx="2">
                  <c:v>12-17</c:v>
                </c:pt>
                <c:pt idx="3">
                  <c:v>18-34</c:v>
                </c:pt>
                <c:pt idx="4">
                  <c:v>35-49</c:v>
                </c:pt>
                <c:pt idx="5">
                  <c:v>50-64</c:v>
                </c:pt>
                <c:pt idx="6">
                  <c:v>65+</c:v>
                </c:pt>
              </c:strCache>
            </c:strRef>
          </c:cat>
          <c:val>
            <c:numRef>
              <c:f>Sheet1!$B$2:$B$8</c:f>
              <c:numCache>
                <c:formatCode>General</c:formatCode>
                <c:ptCount val="7"/>
                <c:pt idx="0">
                  <c:v>0.5</c:v>
                </c:pt>
                <c:pt idx="1">
                  <c:v>0.9</c:v>
                </c:pt>
                <c:pt idx="2">
                  <c:v>1.7</c:v>
                </c:pt>
                <c:pt idx="3">
                  <c:v>10</c:v>
                </c:pt>
                <c:pt idx="4">
                  <c:v>24.2</c:v>
                </c:pt>
                <c:pt idx="5">
                  <c:v>39.1</c:v>
                </c:pt>
                <c:pt idx="6">
                  <c:v>24</c:v>
                </c:pt>
              </c:numCache>
            </c:numRef>
          </c:val>
          <c:extLst>
            <c:ext xmlns:c16="http://schemas.microsoft.com/office/drawing/2014/chart" uri="{C3380CC4-5D6E-409C-BE32-E72D297353CC}">
              <c16:uniqueId val="{00000000-DC59-4DC0-B8FC-5CDF0B9CBC8B}"/>
            </c:ext>
          </c:extLst>
        </c:ser>
        <c:ser>
          <c:idx val="1"/>
          <c:order val="1"/>
          <c:tx>
            <c:strRef>
              <c:f>Sheet1!$C$1</c:f>
              <c:strCache>
                <c:ptCount val="1"/>
                <c:pt idx="0">
                  <c:v>Post-Policy</c:v>
                </c:pt>
              </c:strCache>
            </c:strRef>
          </c:tx>
          <c:spPr>
            <a:solidFill>
              <a:schemeClr val="accent2"/>
            </a:solidFill>
            <a:ln>
              <a:noFill/>
            </a:ln>
            <a:effectLst/>
          </c:spPr>
          <c:invertIfNegative val="0"/>
          <c:cat>
            <c:strRef>
              <c:f>Sheet1!$A$2:$A$8</c:f>
              <c:strCache>
                <c:ptCount val="7"/>
                <c:pt idx="0">
                  <c:v>0-5</c:v>
                </c:pt>
                <c:pt idx="1">
                  <c:v>6-11</c:v>
                </c:pt>
                <c:pt idx="2">
                  <c:v>12-17</c:v>
                </c:pt>
                <c:pt idx="3">
                  <c:v>18-34</c:v>
                </c:pt>
                <c:pt idx="4">
                  <c:v>35-49</c:v>
                </c:pt>
                <c:pt idx="5">
                  <c:v>50-64</c:v>
                </c:pt>
                <c:pt idx="6">
                  <c:v>65+</c:v>
                </c:pt>
              </c:strCache>
            </c:strRef>
          </c:cat>
          <c:val>
            <c:numRef>
              <c:f>Sheet1!$C$2:$C$8</c:f>
              <c:numCache>
                <c:formatCode>General</c:formatCode>
                <c:ptCount val="7"/>
                <c:pt idx="0">
                  <c:v>0.6</c:v>
                </c:pt>
                <c:pt idx="1">
                  <c:v>0.9</c:v>
                </c:pt>
                <c:pt idx="2">
                  <c:v>2</c:v>
                </c:pt>
                <c:pt idx="3">
                  <c:v>10.8</c:v>
                </c:pt>
                <c:pt idx="4">
                  <c:v>23.7</c:v>
                </c:pt>
                <c:pt idx="5">
                  <c:v>40</c:v>
                </c:pt>
                <c:pt idx="6">
                  <c:v>21.8</c:v>
                </c:pt>
              </c:numCache>
            </c:numRef>
          </c:val>
          <c:extLst>
            <c:ext xmlns:c16="http://schemas.microsoft.com/office/drawing/2014/chart" uri="{C3380CC4-5D6E-409C-BE32-E72D297353CC}">
              <c16:uniqueId val="{00000001-DC59-4DC0-B8FC-5CDF0B9CBC8B}"/>
            </c:ext>
          </c:extLst>
        </c:ser>
        <c:dLbls>
          <c:showLegendKey val="0"/>
          <c:showVal val="0"/>
          <c:showCatName val="0"/>
          <c:showSerName val="0"/>
          <c:showPercent val="0"/>
          <c:showBubbleSize val="0"/>
        </c:dLbls>
        <c:gapWidth val="60"/>
        <c:axId val="845227919"/>
        <c:axId val="194481343"/>
      </c:barChart>
      <c:catAx>
        <c:axId val="8452279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Recipient age at transplant, 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81343"/>
        <c:crosses val="autoZero"/>
        <c:auto val="1"/>
        <c:lblAlgn val="ctr"/>
        <c:lblOffset val="0"/>
        <c:noMultiLvlLbl val="0"/>
      </c:catAx>
      <c:valAx>
        <c:axId val="194481343"/>
        <c:scaling>
          <c:orientation val="minMax"/>
          <c:max val="4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522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72444280714677E-2"/>
          <c:y val="6.886230950342119E-2"/>
          <c:w val="0.887531439884786"/>
          <c:h val="0.72905139675374697"/>
        </c:manualLayout>
      </c:layout>
      <c:barChart>
        <c:barDir val="col"/>
        <c:grouping val="clustered"/>
        <c:varyColors val="0"/>
        <c:ser>
          <c:idx val="0"/>
          <c:order val="0"/>
          <c:tx>
            <c:strRef>
              <c:f>Sheet1!$B$1</c:f>
              <c:strCache>
                <c:ptCount val="1"/>
                <c:pt idx="0">
                  <c:v>Pre-Policy</c:v>
                </c:pt>
              </c:strCache>
            </c:strRef>
          </c:tx>
          <c:spPr>
            <a:solidFill>
              <a:schemeClr val="accent1"/>
            </a:solidFill>
            <a:ln>
              <a:noFill/>
            </a:ln>
            <a:effectLst/>
          </c:spPr>
          <c:invertIfNegative val="0"/>
          <c:cat>
            <c:strRef>
              <c:f>Sheet1!$A$2:$A$4</c:f>
              <c:strCache>
                <c:ptCount val="3"/>
                <c:pt idx="0">
                  <c:v>Local</c:v>
                </c:pt>
                <c:pt idx="1">
                  <c:v>Regional</c:v>
                </c:pt>
                <c:pt idx="2">
                  <c:v>National</c:v>
                </c:pt>
              </c:strCache>
            </c:strRef>
          </c:cat>
          <c:val>
            <c:numRef>
              <c:f>Sheet1!$B$2:$B$4</c:f>
              <c:numCache>
                <c:formatCode>General</c:formatCode>
                <c:ptCount val="3"/>
                <c:pt idx="0">
                  <c:v>70</c:v>
                </c:pt>
                <c:pt idx="1">
                  <c:v>15</c:v>
                </c:pt>
                <c:pt idx="2">
                  <c:v>14.5</c:v>
                </c:pt>
              </c:numCache>
            </c:numRef>
          </c:val>
          <c:extLst>
            <c:ext xmlns:c16="http://schemas.microsoft.com/office/drawing/2014/chart" uri="{C3380CC4-5D6E-409C-BE32-E72D297353CC}">
              <c16:uniqueId val="{00000000-8B29-4303-80F8-67460249C245}"/>
            </c:ext>
          </c:extLst>
        </c:ser>
        <c:ser>
          <c:idx val="1"/>
          <c:order val="1"/>
          <c:tx>
            <c:strRef>
              <c:f>Sheet1!$C$1</c:f>
              <c:strCache>
                <c:ptCount val="1"/>
                <c:pt idx="0">
                  <c:v>Post-Policy</c:v>
                </c:pt>
              </c:strCache>
            </c:strRef>
          </c:tx>
          <c:spPr>
            <a:solidFill>
              <a:schemeClr val="accent2"/>
            </a:solidFill>
            <a:ln>
              <a:noFill/>
            </a:ln>
            <a:effectLst/>
          </c:spPr>
          <c:invertIfNegative val="0"/>
          <c:cat>
            <c:strRef>
              <c:f>Sheet1!$A$2:$A$4</c:f>
              <c:strCache>
                <c:ptCount val="3"/>
                <c:pt idx="0">
                  <c:v>Local</c:v>
                </c:pt>
                <c:pt idx="1">
                  <c:v>Regional</c:v>
                </c:pt>
                <c:pt idx="2">
                  <c:v>National</c:v>
                </c:pt>
              </c:strCache>
            </c:strRef>
          </c:cat>
          <c:val>
            <c:numRef>
              <c:f>Sheet1!$C$2:$C$4</c:f>
              <c:numCache>
                <c:formatCode>General</c:formatCode>
                <c:ptCount val="3"/>
                <c:pt idx="0">
                  <c:v>38.799999999999997</c:v>
                </c:pt>
                <c:pt idx="1">
                  <c:v>29</c:v>
                </c:pt>
                <c:pt idx="2">
                  <c:v>32</c:v>
                </c:pt>
              </c:numCache>
            </c:numRef>
          </c:val>
          <c:extLst>
            <c:ext xmlns:c16="http://schemas.microsoft.com/office/drawing/2014/chart" uri="{C3380CC4-5D6E-409C-BE32-E72D297353CC}">
              <c16:uniqueId val="{00000001-8B29-4303-80F8-67460249C245}"/>
            </c:ext>
          </c:extLst>
        </c:ser>
        <c:dLbls>
          <c:showLegendKey val="0"/>
          <c:showVal val="0"/>
          <c:showCatName val="0"/>
          <c:showSerName val="0"/>
          <c:showPercent val="0"/>
          <c:showBubbleSize val="0"/>
        </c:dLbls>
        <c:gapWidth val="60"/>
        <c:axId val="845227919"/>
        <c:axId val="194481343"/>
      </c:barChart>
      <c:catAx>
        <c:axId val="8452279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Share type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81343"/>
        <c:crosses val="autoZero"/>
        <c:auto val="1"/>
        <c:lblAlgn val="ctr"/>
        <c:lblOffset val="0"/>
        <c:noMultiLvlLbl val="0"/>
      </c:catAx>
      <c:valAx>
        <c:axId val="194481343"/>
        <c:scaling>
          <c:orientation val="minMax"/>
          <c:max val="7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522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46161649555865E-2"/>
          <c:y val="4.1603646767096672E-2"/>
          <c:w val="0.84405981410244479"/>
          <c:h val="0.86193252303409451"/>
        </c:manualLayout>
      </c:layout>
      <c:barChart>
        <c:barDir val="col"/>
        <c:grouping val="clustered"/>
        <c:varyColors val="0"/>
        <c:ser>
          <c:idx val="0"/>
          <c:order val="0"/>
          <c:tx>
            <c:strRef>
              <c:f>Sheet1!$B$1</c:f>
              <c:strCache>
                <c:ptCount val="1"/>
                <c:pt idx="0">
                  <c:v>5-year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Living donor</c:v>
                </c:pt>
                <c:pt idx="1">
                  <c:v>Deceased donor</c:v>
                </c:pt>
              </c:strCache>
            </c:strRef>
          </c:cat>
          <c:val>
            <c:numRef>
              <c:f>Sheet1!$B$2:$B$3</c:f>
              <c:numCache>
                <c:formatCode>General</c:formatCode>
                <c:ptCount val="2"/>
                <c:pt idx="0">
                  <c:v>85</c:v>
                </c:pt>
                <c:pt idx="1">
                  <c:v>76.7</c:v>
                </c:pt>
              </c:numCache>
            </c:numRef>
          </c:val>
          <c:extLst>
            <c:ext xmlns:c16="http://schemas.microsoft.com/office/drawing/2014/chart" uri="{C3380CC4-5D6E-409C-BE32-E72D297353CC}">
              <c16:uniqueId val="{00000000-67B7-4362-89B0-B970ADCE5054}"/>
            </c:ext>
          </c:extLst>
        </c:ser>
        <c:ser>
          <c:idx val="1"/>
          <c:order val="1"/>
          <c:tx>
            <c:strRef>
              <c:f>Sheet1!$C$1</c:f>
              <c:strCache>
                <c:ptCount val="1"/>
                <c:pt idx="0">
                  <c:v>10-year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Living donor</c:v>
                </c:pt>
                <c:pt idx="1">
                  <c:v>Deceased donor</c:v>
                </c:pt>
              </c:strCache>
            </c:strRef>
          </c:cat>
          <c:val>
            <c:numRef>
              <c:f>Sheet1!$C$2:$C$3</c:f>
              <c:numCache>
                <c:formatCode>General</c:formatCode>
                <c:ptCount val="2"/>
                <c:pt idx="0">
                  <c:v>65.2</c:v>
                </c:pt>
                <c:pt idx="1">
                  <c:v>49.2</c:v>
                </c:pt>
              </c:numCache>
            </c:numRef>
          </c:val>
          <c:extLst>
            <c:ext xmlns:c16="http://schemas.microsoft.com/office/drawing/2014/chart" uri="{C3380CC4-5D6E-409C-BE32-E72D297353CC}">
              <c16:uniqueId val="{00000001-67B7-4362-89B0-B970ADCE5054}"/>
            </c:ext>
          </c:extLst>
        </c:ser>
        <c:dLbls>
          <c:dLblPos val="inEnd"/>
          <c:showLegendKey val="0"/>
          <c:showVal val="1"/>
          <c:showCatName val="0"/>
          <c:showSerName val="0"/>
          <c:showPercent val="0"/>
          <c:showBubbleSize val="0"/>
        </c:dLbls>
        <c:gapWidth val="139"/>
        <c:overlap val="-14"/>
        <c:axId val="764204495"/>
        <c:axId val="318406031"/>
      </c:barChart>
      <c:catAx>
        <c:axId val="7642044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8406031"/>
        <c:crosses val="autoZero"/>
        <c:auto val="1"/>
        <c:lblAlgn val="ctr"/>
        <c:lblOffset val="100"/>
        <c:noMultiLvlLbl val="0"/>
      </c:catAx>
      <c:valAx>
        <c:axId val="318406031"/>
        <c:scaling>
          <c:orientation val="minMax"/>
          <c:max val="10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4204495"/>
        <c:crosses val="autoZero"/>
        <c:crossBetween val="between"/>
        <c:majorUnit val="20"/>
      </c:valAx>
      <c:spPr>
        <a:noFill/>
        <a:ln>
          <a:noFill/>
        </a:ln>
        <a:effectLst/>
      </c:spPr>
    </c:plotArea>
    <c:legend>
      <c:legendPos val="r"/>
      <c:layout>
        <c:manualLayout>
          <c:xMode val="edge"/>
          <c:yMode val="edge"/>
          <c:x val="0.64683950715080751"/>
          <c:y val="7.8203081305132215E-3"/>
          <c:w val="0.35316049284919243"/>
          <c:h val="0.13697916593659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04010488546488"/>
          <c:y val="3.7992802360878881E-2"/>
          <c:w val="0.54884488202220605"/>
          <c:h val="0.68948686737053977"/>
        </c:manualLayout>
      </c:layout>
      <c:barChart>
        <c:barDir val="col"/>
        <c:grouping val="clustered"/>
        <c:varyColors val="0"/>
        <c:ser>
          <c:idx val="0"/>
          <c:order val="0"/>
          <c:tx>
            <c:strRef>
              <c:f>Sheet1!$B$1</c:f>
              <c:strCache>
                <c:ptCount val="1"/>
                <c:pt idx="0">
                  <c:v>5-year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Living donor</c:v>
                </c:pt>
                <c:pt idx="1">
                  <c:v>Deceased donor</c:v>
                </c:pt>
              </c:strCache>
            </c:strRef>
          </c:cat>
          <c:val>
            <c:numRef>
              <c:f>Sheet1!$B$2:$B$3</c:f>
              <c:numCache>
                <c:formatCode>General</c:formatCode>
                <c:ptCount val="2"/>
                <c:pt idx="0">
                  <c:v>88</c:v>
                </c:pt>
                <c:pt idx="1">
                  <c:v>79.7</c:v>
                </c:pt>
              </c:numCache>
            </c:numRef>
          </c:val>
          <c:extLst>
            <c:ext xmlns:c16="http://schemas.microsoft.com/office/drawing/2014/chart" uri="{C3380CC4-5D6E-409C-BE32-E72D297353CC}">
              <c16:uniqueId val="{00000000-5465-472E-82FE-52053BFB9BC0}"/>
            </c:ext>
          </c:extLst>
        </c:ser>
        <c:ser>
          <c:idx val="1"/>
          <c:order val="1"/>
          <c:tx>
            <c:strRef>
              <c:f>Sheet1!$C$1</c:f>
              <c:strCache>
                <c:ptCount val="1"/>
                <c:pt idx="0">
                  <c:v>10-year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Living donor</c:v>
                </c:pt>
                <c:pt idx="1">
                  <c:v>Deceased donor</c:v>
                </c:pt>
              </c:strCache>
            </c:strRef>
          </c:cat>
          <c:val>
            <c:numRef>
              <c:f>Sheet1!$C$2:$C$3</c:f>
              <c:numCache>
                <c:formatCode>General</c:formatCode>
                <c:ptCount val="2"/>
                <c:pt idx="0">
                  <c:v>61.5</c:v>
                </c:pt>
                <c:pt idx="1">
                  <c:v>49.2</c:v>
                </c:pt>
              </c:numCache>
            </c:numRef>
          </c:val>
          <c:extLst>
            <c:ext xmlns:c16="http://schemas.microsoft.com/office/drawing/2014/chart" uri="{C3380CC4-5D6E-409C-BE32-E72D297353CC}">
              <c16:uniqueId val="{00000001-5465-472E-82FE-52053BFB9BC0}"/>
            </c:ext>
          </c:extLst>
        </c:ser>
        <c:dLbls>
          <c:dLblPos val="inEnd"/>
          <c:showLegendKey val="0"/>
          <c:showVal val="1"/>
          <c:showCatName val="0"/>
          <c:showSerName val="0"/>
          <c:showPercent val="0"/>
          <c:showBubbleSize val="0"/>
        </c:dLbls>
        <c:gapWidth val="139"/>
        <c:overlap val="-14"/>
        <c:axId val="764204495"/>
        <c:axId val="318406031"/>
      </c:barChart>
      <c:catAx>
        <c:axId val="7642044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8406031"/>
        <c:crosses val="autoZero"/>
        <c:auto val="1"/>
        <c:lblAlgn val="ctr"/>
        <c:lblOffset val="100"/>
        <c:noMultiLvlLbl val="0"/>
      </c:catAx>
      <c:valAx>
        <c:axId val="318406031"/>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4204495"/>
        <c:crosses val="autoZero"/>
        <c:crossBetween val="between"/>
        <c:majorUnit val="20"/>
      </c:valAx>
      <c:spPr>
        <a:noFill/>
        <a:ln>
          <a:noFill/>
        </a:ln>
        <a:effectLst/>
      </c:spPr>
    </c:plotArea>
    <c:legend>
      <c:legendPos val="b"/>
      <c:layout>
        <c:manualLayout>
          <c:xMode val="edge"/>
          <c:yMode val="edge"/>
          <c:x val="0.75186178779611124"/>
          <c:y val="1.066832983925764E-2"/>
          <c:w val="0.23440034537056739"/>
          <c:h val="6.25452668623142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2964" y="0"/>
            <a:ext cx="3170583" cy="482028"/>
          </a:xfrm>
          <a:prstGeom prst="rect">
            <a:avLst/>
          </a:prstGeom>
        </p:spPr>
        <p:txBody>
          <a:bodyPr vert="horz" lIns="94814" tIns="47407" rIns="94814" bIns="47407" rtlCol="0"/>
          <a:lstStyle>
            <a:lvl1pPr algn="r">
              <a:defRPr sz="1200"/>
            </a:lvl1pPr>
          </a:lstStyle>
          <a:p>
            <a:fld id="{5B1DC918-E5B2-47D7-ACCF-A014BCCD53D9}" type="datetimeFigureOut">
              <a:rPr lang="en-US" smtClean="0"/>
              <a:pPr/>
              <a:t>12/3/2021</a:t>
            </a:fld>
            <a:endParaRPr lang="en-US" dirty="0"/>
          </a:p>
        </p:txBody>
      </p:sp>
      <p:sp>
        <p:nvSpPr>
          <p:cNvPr id="4" name="Footer Placeholder 3"/>
          <p:cNvSpPr>
            <a:spLocks noGrp="1"/>
          </p:cNvSpPr>
          <p:nvPr>
            <p:ph type="ftr" sz="quarter" idx="2"/>
          </p:nvPr>
        </p:nvSpPr>
        <p:spPr>
          <a:xfrm>
            <a:off x="2" y="9119176"/>
            <a:ext cx="3170583" cy="482028"/>
          </a:xfrm>
          <a:prstGeom prst="rect">
            <a:avLst/>
          </a:prstGeom>
        </p:spPr>
        <p:txBody>
          <a:bodyPr vert="horz" lIns="94814" tIns="47407" rIns="94814" bIns="474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6"/>
            <a:ext cx="3170583" cy="482028"/>
          </a:xfrm>
          <a:prstGeom prst="rect">
            <a:avLst/>
          </a:prstGeom>
        </p:spPr>
        <p:txBody>
          <a:bodyPr vert="horz" lIns="94814" tIns="47407" rIns="94814" bIns="47407" rtlCol="0" anchor="b"/>
          <a:lstStyle>
            <a:lvl1pPr algn="r">
              <a:defRPr sz="1200"/>
            </a:lvl1pPr>
          </a:lstStyle>
          <a:p>
            <a:fld id="{B158AF4A-C948-4819-AA10-8F3131FBCD6A}" type="slidenum">
              <a:rPr lang="en-US" smtClean="0"/>
              <a:pPr/>
              <a:t>‹#›</a:t>
            </a:fld>
            <a:endParaRPr lang="en-US" dirty="0"/>
          </a:p>
        </p:txBody>
      </p:sp>
    </p:spTree>
    <p:extLst>
      <p:ext uri="{BB962C8B-B14F-4D97-AF65-F5344CB8AC3E}">
        <p14:creationId xmlns:p14="http://schemas.microsoft.com/office/powerpoint/2010/main" val="18692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89" y="2"/>
            <a:ext cx="3169921" cy="480060"/>
          </a:xfrm>
          <a:prstGeom prst="rect">
            <a:avLst/>
          </a:prstGeom>
        </p:spPr>
        <p:txBody>
          <a:bodyPr vert="horz" lIns="96615" tIns="48308" rIns="96615" bIns="48308" rtlCol="0"/>
          <a:lstStyle>
            <a:lvl1pPr algn="r">
              <a:defRPr sz="1200">
                <a:latin typeface="Arial" panose="020B0604020202020204" pitchFamily="34" charset="0"/>
                <a:cs typeface="Arial" panose="020B0604020202020204" pitchFamily="34" charset="0"/>
              </a:defRPr>
            </a:lvl1pPr>
          </a:lstStyle>
          <a:p>
            <a:fld id="{E357F766-BAE6-4F60-ABFE-965D383AB2D8}" type="datetimeFigureOut">
              <a:rPr lang="en-US" smtClean="0"/>
              <a:pPr/>
              <a:t>12/3/2021</a:t>
            </a:fld>
            <a:endParaRPr lang="en-US" dirty="0"/>
          </a:p>
        </p:txBody>
      </p:sp>
      <p:sp>
        <p:nvSpPr>
          <p:cNvPr id="4" name="Slide Image Placeholder 3"/>
          <p:cNvSpPr>
            <a:spLocks noGrp="1" noRot="1" noChangeAspect="1"/>
          </p:cNvSpPr>
          <p:nvPr>
            <p:ph type="sldImg" idx="2"/>
          </p:nvPr>
        </p:nvSpPr>
        <p:spPr>
          <a:xfrm>
            <a:off x="777240" y="720725"/>
            <a:ext cx="5764408" cy="3241675"/>
          </a:xfrm>
          <a:prstGeom prst="rect">
            <a:avLst/>
          </a:prstGeom>
          <a:noFill/>
          <a:ln w="12700">
            <a:solidFill>
              <a:prstClr val="black"/>
            </a:solidFill>
          </a:ln>
        </p:spPr>
        <p:txBody>
          <a:bodyPr vert="horz" lIns="96615" tIns="48308" rIns="96615" bIns="48308" rtlCol="0" anchor="ctr"/>
          <a:lstStyle/>
          <a:p>
            <a:endParaRPr lang="en-US" dirty="0"/>
          </a:p>
        </p:txBody>
      </p:sp>
      <p:sp>
        <p:nvSpPr>
          <p:cNvPr id="5" name="Notes Placeholder 4"/>
          <p:cNvSpPr>
            <a:spLocks noGrp="1"/>
          </p:cNvSpPr>
          <p:nvPr>
            <p:ph type="body" sz="quarter" idx="3"/>
          </p:nvPr>
        </p:nvSpPr>
        <p:spPr>
          <a:xfrm>
            <a:off x="457200" y="4175760"/>
            <a:ext cx="6400800" cy="4705351"/>
          </a:xfrm>
          <a:prstGeom prst="rect">
            <a:avLst/>
          </a:prstGeom>
        </p:spPr>
        <p:txBody>
          <a:bodyPr vert="horz" lIns="96615" tIns="48308" rIns="96615" bIns="4830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119475"/>
            <a:ext cx="3169921" cy="480060"/>
          </a:xfrm>
          <a:prstGeom prst="rect">
            <a:avLst/>
          </a:prstGeom>
        </p:spPr>
        <p:txBody>
          <a:bodyPr vert="horz" lIns="96615" tIns="48308" rIns="96615" bIns="48308"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2" name="Slide Number Placeholder 1"/>
          <p:cNvSpPr>
            <a:spLocks noGrp="1"/>
          </p:cNvSpPr>
          <p:nvPr>
            <p:ph type="sldNum" sz="quarter" idx="5"/>
          </p:nvPr>
        </p:nvSpPr>
        <p:spPr>
          <a:xfrm>
            <a:off x="4142963" y="9119173"/>
            <a:ext cx="3170583" cy="482027"/>
          </a:xfrm>
          <a:prstGeom prst="rect">
            <a:avLst/>
          </a:prstGeom>
        </p:spPr>
        <p:txBody>
          <a:bodyPr vert="horz" lIns="94838" tIns="47418" rIns="94838" bIns="47418" rtlCol="0" anchor="b"/>
          <a:lstStyle>
            <a:lvl1pPr algn="r">
              <a:defRPr sz="1200">
                <a:latin typeface="Arial" panose="020B0604020202020204" pitchFamily="34" charset="0"/>
                <a:cs typeface="Arial" panose="020B0604020202020204" pitchFamily="34" charset="0"/>
              </a:defRPr>
            </a:lvl1pPr>
          </a:lstStyle>
          <a:p>
            <a:fld id="{2945106A-CB31-4B11-AEEF-70420F579C3C}" type="slidenum">
              <a:rPr lang="en-US" smtClean="0"/>
              <a:pPr/>
              <a:t>‹#›</a:t>
            </a:fld>
            <a:endParaRPr lang="en-US" dirty="0"/>
          </a:p>
        </p:txBody>
      </p:sp>
    </p:spTree>
    <p:extLst>
      <p:ext uri="{BB962C8B-B14F-4D97-AF65-F5344CB8AC3E}">
        <p14:creationId xmlns:p14="http://schemas.microsoft.com/office/powerpoint/2010/main" val="4084529098"/>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lnSpc>
        <a:spcPct val="90000"/>
      </a:lnSpc>
      <a:spcBef>
        <a:spcPts val="100"/>
      </a:spcBef>
      <a:spcAft>
        <a:spcPts val="1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285750" indent="-114300" algn="l" defTabSz="914400" rtl="0" eaLnBrk="1" latinLnBrk="0" hangingPunct="1">
      <a:lnSpc>
        <a:spcPct val="90000"/>
      </a:lnSpc>
      <a:spcBef>
        <a:spcPts val="100"/>
      </a:spcBef>
      <a:spcAft>
        <a:spcPts val="1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511175" indent="-111125" algn="l" defTabSz="914400" rtl="0" eaLnBrk="1" latinLnBrk="0" hangingPunct="1">
      <a:lnSpc>
        <a:spcPct val="90000"/>
      </a:lnSpc>
      <a:spcBef>
        <a:spcPts val="100"/>
      </a:spcBef>
      <a:spcAft>
        <a:spcPts val="100"/>
      </a:spcAft>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3pPr>
    <a:lvl4pPr marL="747713" indent="-119063" algn="l" defTabSz="914400" rtl="0" eaLnBrk="1" latinLnBrk="0" hangingPunct="1">
      <a:lnSpc>
        <a:spcPct val="90000"/>
      </a:lnSpc>
      <a:spcBef>
        <a:spcPts val="100"/>
      </a:spcBef>
      <a:spcAft>
        <a:spcPts val="100"/>
      </a:spcAft>
      <a:buFont typeface="Courier New" panose="02070309020205020404" pitchFamily="49" charset="0"/>
      <a:buChar char="o"/>
      <a:tabLst>
        <a:tab pos="747713" algn="l"/>
      </a:tabLst>
      <a:defRPr sz="1100" kern="1200">
        <a:solidFill>
          <a:schemeClr val="tx1"/>
        </a:solidFill>
        <a:latin typeface="Arial" panose="020B0604020202020204" pitchFamily="34" charset="0"/>
        <a:ea typeface="+mn-ea"/>
        <a:cs typeface="Arial" panose="020B0604020202020204" pitchFamily="34" charset="0"/>
      </a:defRPr>
    </a:lvl4pPr>
    <a:lvl5pPr marL="1031875" indent="-234950" algn="l" defTabSz="914400" rtl="0" eaLnBrk="1" latinLnBrk="0" hangingPunct="1">
      <a:lnSpc>
        <a:spcPct val="90000"/>
      </a:lnSpc>
      <a:spcBef>
        <a:spcPts val="100"/>
      </a:spcBef>
      <a:spcAft>
        <a:spcPts val="1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782" userDrawn="1">
          <p15:clr>
            <a:srgbClr val="F26B43"/>
          </p15:clr>
        </p15:guide>
        <p15:guide id="2" orient="horz" pos="2724" userDrawn="1">
          <p15:clr>
            <a:srgbClr val="F26B43"/>
          </p15:clr>
        </p15:guide>
        <p15:guide id="3" pos="3839" userDrawn="1">
          <p15:clr>
            <a:srgbClr val="F26B43"/>
          </p15:clr>
        </p15:guide>
        <p15:guide id="4" orient="horz" pos="287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1</a:t>
            </a:fld>
            <a:endParaRPr lang="en-US" dirty="0"/>
          </a:p>
        </p:txBody>
      </p:sp>
      <p:sp>
        <p:nvSpPr>
          <p:cNvPr id="5" name="TextBox 4">
            <a:extLst>
              <a:ext uri="{FF2B5EF4-FFF2-40B4-BE49-F238E27FC236}">
                <a16:creationId xmlns:a16="http://schemas.microsoft.com/office/drawing/2014/main" id="{8B40069C-2047-4BB2-B746-47FA2FCD58DF}"/>
              </a:ext>
            </a:extLst>
          </p:cNvPr>
          <p:cNvSpPr txBox="1"/>
          <p:nvPr/>
        </p:nvSpPr>
        <p:spPr>
          <a:xfrm>
            <a:off x="7611719" y="916975"/>
            <a:ext cx="3008243" cy="600164"/>
          </a:xfrm>
          <a:prstGeom prst="rect">
            <a:avLst/>
          </a:prstGeom>
          <a:solidFill>
            <a:schemeClr val="bg1"/>
          </a:solidFill>
        </p:spPr>
        <p:txBody>
          <a:bodyPr wrap="square" rtlCol="0">
            <a:spAutoFit/>
          </a:bodyPr>
          <a:lstStyle/>
          <a:p>
            <a:r>
              <a:rPr lang="en-US" sz="1100" b="1" dirty="0">
                <a:solidFill>
                  <a:srgbClr val="00B050"/>
                </a:solidFill>
              </a:rPr>
              <a:t>GLOBAL Changes from V1 to V2</a:t>
            </a:r>
          </a:p>
          <a:p>
            <a:r>
              <a:rPr lang="en-US" sz="1100" dirty="0">
                <a:solidFill>
                  <a:srgbClr val="00B050"/>
                </a:solidFill>
              </a:rPr>
              <a:t>Changed slide orientation to widescreen</a:t>
            </a:r>
          </a:p>
          <a:p>
            <a:r>
              <a:rPr lang="en-US" sz="1100" dirty="0">
                <a:solidFill>
                  <a:srgbClr val="00B050"/>
                </a:solidFill>
              </a:rPr>
              <a:t>Updated Sanofi logo</a:t>
            </a:r>
          </a:p>
        </p:txBody>
      </p:sp>
      <p:sp>
        <p:nvSpPr>
          <p:cNvPr id="7" name="Slide Image Placeholder 6">
            <a:extLst>
              <a:ext uri="{FF2B5EF4-FFF2-40B4-BE49-F238E27FC236}">
                <a16:creationId xmlns:a16="http://schemas.microsoft.com/office/drawing/2014/main" id="{3734D736-A387-493E-B680-67BBE0C06220}"/>
              </a:ext>
            </a:extLst>
          </p:cNvPr>
          <p:cNvSpPr>
            <a:spLocks noGrp="1" noRot="1" noChangeAspect="1"/>
          </p:cNvSpPr>
          <p:nvPr>
            <p:ph type="sldImg"/>
          </p:nvPr>
        </p:nvSpPr>
        <p:spPr>
          <a:xfrm>
            <a:off x="777875" y="720725"/>
            <a:ext cx="5764213" cy="3241675"/>
          </a:xfrm>
        </p:spPr>
      </p:sp>
      <p:sp>
        <p:nvSpPr>
          <p:cNvPr id="8" name="Notes Placeholder 7">
            <a:extLst>
              <a:ext uri="{FF2B5EF4-FFF2-40B4-BE49-F238E27FC236}">
                <a16:creationId xmlns:a16="http://schemas.microsoft.com/office/drawing/2014/main" id="{5AFD524A-9911-4D69-B7BE-81C65F4B905D}"/>
              </a:ext>
            </a:extLst>
          </p:cNvPr>
          <p:cNvSpPr>
            <a:spLocks noGrp="1"/>
          </p:cNvSpPr>
          <p:nvPr>
            <p:ph type="body" idx="1"/>
          </p:nvPr>
        </p:nvSpPr>
        <p:spPr/>
        <p:txBody>
          <a:bodyPr/>
          <a:lstStyle/>
          <a:p>
            <a:pPr marL="114300" marR="0" lvl="0" indent="-114300" algn="l" defTabSz="914400" rtl="0" eaLnBrk="1" fontAlgn="auto" latinLnBrk="0" hangingPunct="1">
              <a:lnSpc>
                <a:spcPct val="90000"/>
              </a:lnSpc>
              <a:spcBef>
                <a:spcPts val="100"/>
              </a:spcBef>
              <a:spcAft>
                <a:spcPts val="100"/>
              </a:spcAft>
              <a:buClrTx/>
              <a:buSzTx/>
              <a:buFont typeface="Arial" panose="020B0604020202020204" pitchFamily="34" charset="0"/>
              <a:buChar char="•"/>
              <a:tabLst/>
              <a:defRPr/>
            </a:pPr>
            <a:r>
              <a:rPr lang="en-US" dirty="0"/>
              <a:t>Speaker to introduce themselves and disclose affiliation. This presentation is sponsored by Sanofi.</a:t>
            </a:r>
          </a:p>
        </p:txBody>
      </p:sp>
    </p:spTree>
    <p:extLst>
      <p:ext uri="{BB962C8B-B14F-4D97-AF65-F5344CB8AC3E}">
        <p14:creationId xmlns:p14="http://schemas.microsoft.com/office/powerpoint/2010/main" val="250096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10</a:t>
            </a:fld>
            <a:endParaRPr lang="en-US" dirty="0"/>
          </a:p>
        </p:txBody>
      </p:sp>
      <p:sp>
        <p:nvSpPr>
          <p:cNvPr id="6" name="TextBox 5">
            <a:extLst>
              <a:ext uri="{FF2B5EF4-FFF2-40B4-BE49-F238E27FC236}">
                <a16:creationId xmlns:a16="http://schemas.microsoft.com/office/drawing/2014/main" id="{90E8A42F-DDA4-4C82-AFD1-FECA29C58BDA}"/>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7" name="TextBox 6">
            <a:extLst>
              <a:ext uri="{FF2B5EF4-FFF2-40B4-BE49-F238E27FC236}">
                <a16:creationId xmlns:a16="http://schemas.microsoft.com/office/drawing/2014/main" id="{7B8B758F-1FFC-454B-A97E-C64D0AB364F4}"/>
              </a:ext>
            </a:extLst>
          </p:cNvPr>
          <p:cNvSpPr txBox="1"/>
          <p:nvPr/>
        </p:nvSpPr>
        <p:spPr>
          <a:xfrm>
            <a:off x="7557052" y="399156"/>
            <a:ext cx="4406347" cy="7553208"/>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 1, Kidney allocation:</a:t>
            </a:r>
            <a:endParaRPr lang="en-US" sz="1200" dirty="0"/>
          </a:p>
          <a:p>
            <a:pPr lvl="0">
              <a:defRPr/>
            </a:pPr>
            <a:r>
              <a:rPr lang="en-US" sz="1200" b="1" dirty="0">
                <a:solidFill>
                  <a:srgbClr val="7030A0"/>
                </a:solidFill>
              </a:rPr>
              <a:t>OPTN Briefing to Board/pg1/P2</a:t>
            </a:r>
          </a:p>
          <a:p>
            <a:pPr lvl="0">
              <a:defRPr/>
            </a:pPr>
            <a:endParaRPr lang="en-US" sz="1200" b="1" dirty="0"/>
          </a:p>
          <a:p>
            <a:pPr lvl="0">
              <a:defRPr/>
            </a:pPr>
            <a:r>
              <a:rPr lang="en-US" sz="1200" b="1" dirty="0"/>
              <a:t>Sub-bullet 1.1, Local allocation:</a:t>
            </a:r>
            <a:br>
              <a:rPr lang="en-US" sz="1200" b="1" dirty="0"/>
            </a:br>
            <a:r>
              <a:rPr lang="en-US" sz="1200" b="1" dirty="0">
                <a:solidFill>
                  <a:srgbClr val="7030A0"/>
                </a:solidFill>
              </a:rPr>
              <a:t>About SRTR Reports/pg2/P2 </a:t>
            </a:r>
            <a:r>
              <a:rPr lang="en-US" sz="1200" dirty="0">
                <a:solidFill>
                  <a:srgbClr val="7030A0"/>
                </a:solidFill>
              </a:rPr>
              <a:t>(“The United States…”)</a:t>
            </a:r>
          </a:p>
          <a:p>
            <a:pPr lvl="0">
              <a:defRPr/>
            </a:pPr>
            <a:endParaRPr lang="en-US" sz="1200" b="1" dirty="0"/>
          </a:p>
          <a:p>
            <a:pPr lvl="0">
              <a:defRPr/>
            </a:pPr>
            <a:r>
              <a:rPr lang="en-US" sz="1200" b="1" dirty="0"/>
              <a:t>Sub-bullet 1.2, 11 geographic:</a:t>
            </a:r>
            <a:br>
              <a:rPr lang="en-US" sz="1200" b="1" dirty="0"/>
            </a:br>
            <a:r>
              <a:rPr lang="en-US" sz="1200" b="1" dirty="0">
                <a:solidFill>
                  <a:srgbClr val="7030A0"/>
                </a:solidFill>
              </a:rPr>
              <a:t>OPTN Regional Review/pg2/P1-3</a:t>
            </a:r>
            <a:br>
              <a:rPr lang="en-US" sz="1200" b="1" dirty="0"/>
            </a:br>
            <a:endParaRPr lang="en-US" sz="1200" b="1" dirty="0"/>
          </a:p>
          <a:p>
            <a:pPr lvl="0">
              <a:defRPr/>
            </a:pPr>
            <a:r>
              <a:rPr lang="en-US" sz="1200" b="1" dirty="0"/>
              <a:t>Local DSAs image:</a:t>
            </a:r>
            <a:br>
              <a:rPr lang="en-US" sz="1200" b="1" dirty="0"/>
            </a:br>
            <a:r>
              <a:rPr lang="en-US" sz="1200" b="1" dirty="0">
                <a:solidFill>
                  <a:srgbClr val="7030A0"/>
                </a:solidFill>
              </a:rPr>
              <a:t>OPTN Public Comment Proposal/pg10/Figure 4</a:t>
            </a:r>
          </a:p>
          <a:p>
            <a:pPr lvl="0">
              <a:defRPr/>
            </a:pPr>
            <a:br>
              <a:rPr lang="en-US" sz="1200" b="1" dirty="0"/>
            </a:br>
            <a:r>
              <a:rPr lang="en-US" sz="1200" b="1" dirty="0"/>
              <a:t>OPTN Regions image:</a:t>
            </a:r>
            <a:br>
              <a:rPr lang="en-US" sz="1200" b="1" dirty="0"/>
            </a:br>
            <a:r>
              <a:rPr lang="en-US" sz="1200" b="1" dirty="0">
                <a:solidFill>
                  <a:srgbClr val="7030A0"/>
                </a:solidFill>
              </a:rPr>
              <a:t>OPTN Public Comment Proposal/pg10/Figure 5</a:t>
            </a:r>
          </a:p>
          <a:p>
            <a:pPr lvl="0">
              <a:defRPr/>
            </a:pPr>
            <a:endParaRPr lang="en-US" sz="1200" b="1" dirty="0"/>
          </a:p>
          <a:p>
            <a:pPr lvl="0">
              <a:defRPr/>
            </a:pPr>
            <a:endParaRPr lang="en-US" sz="1200" b="1" dirty="0"/>
          </a:p>
          <a:p>
            <a:pPr lvl="0">
              <a:defRPr/>
            </a:pPr>
            <a:endParaRPr lang="en-US" sz="1200" b="1" dirty="0"/>
          </a:p>
          <a:p>
            <a:pPr lvl="0">
              <a:defRPr/>
            </a:pPr>
            <a:r>
              <a:rPr lang="en-US" sz="1200" dirty="0"/>
              <a:t>NOTES</a:t>
            </a:r>
          </a:p>
          <a:p>
            <a:pPr lvl="0">
              <a:defRPr/>
            </a:pPr>
            <a:r>
              <a:rPr lang="en-US" sz="1200" b="1" dirty="0"/>
              <a:t>Bullet 1, When KAS:</a:t>
            </a:r>
            <a:endParaRPr lang="en-US" sz="1200" dirty="0"/>
          </a:p>
          <a:p>
            <a:pPr lvl="0">
              <a:defRPr/>
            </a:pPr>
            <a:r>
              <a:rPr lang="en-US" sz="1200" b="1" dirty="0">
                <a:solidFill>
                  <a:srgbClr val="7030A0"/>
                </a:solidFill>
              </a:rPr>
              <a:t>OPTN Briefing to Board/pg1/P2</a:t>
            </a:r>
          </a:p>
          <a:p>
            <a:pPr lvl="0">
              <a:defRPr/>
            </a:pPr>
            <a:endParaRPr lang="en-US" sz="1200" b="1" dirty="0"/>
          </a:p>
          <a:p>
            <a:pPr lvl="0">
              <a:defRPr/>
            </a:pPr>
            <a:r>
              <a:rPr lang="en-US" sz="1200" b="1" dirty="0"/>
              <a:t>Sub-bullet 1.1, Local allocation:</a:t>
            </a:r>
            <a:br>
              <a:rPr lang="en-US" sz="1200" b="1" dirty="0"/>
            </a:br>
            <a:r>
              <a:rPr lang="en-US" sz="1200" b="1" dirty="0">
                <a:solidFill>
                  <a:srgbClr val="7030A0"/>
                </a:solidFill>
              </a:rPr>
              <a:t>About SRTR Reports/pg2/P2 </a:t>
            </a:r>
            <a:r>
              <a:rPr lang="en-US" sz="1200" dirty="0">
                <a:solidFill>
                  <a:srgbClr val="7030A0"/>
                </a:solidFill>
              </a:rPr>
              <a:t>(“The United States…”)</a:t>
            </a:r>
          </a:p>
          <a:p>
            <a:pPr lvl="0">
              <a:defRPr/>
            </a:pPr>
            <a:endParaRPr lang="en-US" sz="1200" b="1" dirty="0"/>
          </a:p>
          <a:p>
            <a:pPr lvl="0">
              <a:defRPr/>
            </a:pPr>
            <a:r>
              <a:rPr lang="en-US" sz="1200" b="1" dirty="0"/>
              <a:t>Sub-bullet 1.2, 11 geographic:</a:t>
            </a:r>
            <a:br>
              <a:rPr lang="en-US" sz="1200" b="1" dirty="0">
                <a:solidFill>
                  <a:srgbClr val="7030A0"/>
                </a:solidFill>
              </a:rPr>
            </a:br>
            <a:r>
              <a:rPr lang="en-US" sz="1200" b="1" dirty="0">
                <a:solidFill>
                  <a:srgbClr val="7030A0"/>
                </a:solidFill>
              </a:rPr>
              <a:t>OPTN Regional Review/pg2/P1-3</a:t>
            </a:r>
          </a:p>
          <a:p>
            <a:pPr lvl="0">
              <a:defRPr/>
            </a:pPr>
            <a:endParaRPr lang="en-US" sz="1200" dirty="0">
              <a:solidFill>
                <a:srgbClr val="7030A0"/>
              </a:solidFill>
            </a:endParaRPr>
          </a:p>
          <a:p>
            <a:pPr lvl="0">
              <a:defRPr/>
            </a:pPr>
            <a:r>
              <a:rPr lang="en-US" sz="1200" b="1" dirty="0"/>
              <a:t>Bullet 2, DSAs:</a:t>
            </a:r>
            <a:br>
              <a:rPr lang="en-US" sz="1200" b="1" dirty="0"/>
            </a:br>
            <a:r>
              <a:rPr lang="en-US" sz="1200" b="1" dirty="0">
                <a:solidFill>
                  <a:srgbClr val="7030A0"/>
                </a:solidFill>
              </a:rPr>
              <a:t>OPTN Briefing to Board/pg3/P4</a:t>
            </a:r>
          </a:p>
          <a:p>
            <a:pPr lvl="0">
              <a:defRPr/>
            </a:pPr>
            <a:endParaRPr lang="en-US" sz="1200" b="1" dirty="0"/>
          </a:p>
          <a:p>
            <a:pPr lvl="0">
              <a:defRPr/>
            </a:pPr>
            <a:r>
              <a:rPr lang="en-US" sz="1200" b="1" dirty="0"/>
              <a:t>Sub-Bullet 2.1, DSA boundaries:</a:t>
            </a:r>
            <a:br>
              <a:rPr lang="en-US" sz="1200" b="1" dirty="0"/>
            </a:br>
            <a:r>
              <a:rPr lang="en-US" sz="1200" b="1" dirty="0">
                <a:solidFill>
                  <a:srgbClr val="7030A0"/>
                </a:solidFill>
              </a:rPr>
              <a:t>OPTN Briefing to Board/pg3/P4</a:t>
            </a:r>
          </a:p>
          <a:p>
            <a:pPr lvl="0">
              <a:defRPr/>
            </a:pPr>
            <a:endParaRPr lang="en-US" sz="1200" b="1" dirty="0"/>
          </a:p>
          <a:p>
            <a:pPr lvl="0">
              <a:defRPr/>
            </a:pPr>
            <a:r>
              <a:rPr lang="en-US" sz="1200" b="1" dirty="0"/>
              <a:t>Bullet 3 and sub, Likewise, regions:</a:t>
            </a:r>
          </a:p>
          <a:p>
            <a:pPr lvl="0">
              <a:defRPr/>
            </a:pPr>
            <a:r>
              <a:rPr lang="en-US" sz="1200" b="1" dirty="0">
                <a:solidFill>
                  <a:srgbClr val="7030A0"/>
                </a:solidFill>
              </a:rPr>
              <a:t>OPTN Briefing to Board/pg3/P4-6 through pg4/P1</a:t>
            </a:r>
          </a:p>
          <a:p>
            <a:pPr lvl="0">
              <a:defRPr/>
            </a:pPr>
            <a:br>
              <a:rPr lang="en-US" sz="1200" b="1" dirty="0"/>
            </a:br>
            <a:endParaRPr lang="en-US" sz="1200" b="1" dirty="0"/>
          </a:p>
        </p:txBody>
      </p:sp>
      <p:sp>
        <p:nvSpPr>
          <p:cNvPr id="10" name="Notes Placeholder 9">
            <a:extLst>
              <a:ext uri="{FF2B5EF4-FFF2-40B4-BE49-F238E27FC236}">
                <a16:creationId xmlns:a16="http://schemas.microsoft.com/office/drawing/2014/main" id="{89E32D4B-324F-4BDA-9D59-1973EAE5FC5A}"/>
              </a:ext>
            </a:extLst>
          </p:cNvPr>
          <p:cNvSpPr>
            <a:spLocks noGrp="1"/>
          </p:cNvSpPr>
          <p:nvPr>
            <p:ph type="body" idx="1"/>
          </p:nvPr>
        </p:nvSpPr>
        <p:spPr/>
        <p:txBody>
          <a:bodyPr/>
          <a:lstStyle/>
          <a:p>
            <a:r>
              <a:rPr lang="en-US" dirty="0"/>
              <a:t>When KAS was implemented in 2014, kidney allocation was divided into local, regional, and national geographic areas.</a:t>
            </a:r>
            <a:r>
              <a:rPr lang="en-US" baseline="30000" dirty="0"/>
              <a:t>1</a:t>
            </a:r>
          </a:p>
          <a:p>
            <a:pPr lvl="1"/>
            <a:r>
              <a:rPr lang="en-US" dirty="0"/>
              <a:t>Local allocation was defined by 58 donor service areas (DSAs).</a:t>
            </a:r>
            <a:r>
              <a:rPr lang="en-US" baseline="30000" dirty="0"/>
              <a:t>2</a:t>
            </a:r>
          </a:p>
          <a:p>
            <a:pPr lvl="1"/>
            <a:r>
              <a:rPr lang="en-US" dirty="0"/>
              <a:t>Regional allocation was defined by 11 geographic units, which were not uniform in size or population.</a:t>
            </a:r>
            <a:r>
              <a:rPr lang="en-US" baseline="30000" dirty="0"/>
              <a:t>3</a:t>
            </a:r>
          </a:p>
          <a:p>
            <a:r>
              <a:rPr lang="en-US" dirty="0"/>
              <a:t>DSAs were geographic areas designated by the Centers for Medicare and Medicaid Services (CMS) that were served by one organ procurement organization (OPO), one or more transplant programs, and one or more donor hospitals.</a:t>
            </a:r>
            <a:r>
              <a:rPr lang="en-US" baseline="30000" dirty="0"/>
              <a:t>1</a:t>
            </a:r>
          </a:p>
          <a:p>
            <a:pPr lvl="1"/>
            <a:r>
              <a:rPr lang="en-US" dirty="0"/>
              <a:t>DSA boundaries were not drawn to ensure equitable distribution, but rather defined the area in which an OPO was obligated to recover organs.</a:t>
            </a:r>
          </a:p>
          <a:p>
            <a:r>
              <a:rPr lang="en-US" dirty="0"/>
              <a:t>Likewise, regions differed in geographic size and were not optimized for organ allocation.</a:t>
            </a:r>
            <a:r>
              <a:rPr lang="en-US" baseline="30000" dirty="0"/>
              <a:t>1</a:t>
            </a:r>
          </a:p>
          <a:p>
            <a:pPr lvl="1"/>
            <a:r>
              <a:rPr lang="en-US" dirty="0"/>
              <a:t>Regions represented administrative boundaries for the OPTN and consisted of DSAs based on relationships between OPOs and transplant centers. </a:t>
            </a:r>
          </a:p>
          <a:p>
            <a:pPr lvl="1"/>
            <a:endParaRPr lang="en-US" dirty="0"/>
          </a:p>
          <a:p>
            <a:pPr marL="0" indent="0">
              <a:buNone/>
            </a:pPr>
            <a:r>
              <a:rPr lang="en-US" sz="1000" b="1" dirty="0"/>
              <a:t>References:</a:t>
            </a:r>
          </a:p>
          <a:p>
            <a:pPr marL="228600" indent="-228600">
              <a:buFont typeface="+mj-lt"/>
              <a:buAutoNum type="arabicPeriod"/>
            </a:pPr>
            <a:r>
              <a:rPr lang="en-US" sz="1000" dirty="0"/>
              <a:t>OPTN Kidney Transplantation Committee. Briefing to the OPTN Board of Directors: Elimination of DSA and region from Kidney Allocation Policy. Organ Procurement and Transplantation Network website. https://optn.transplant.hrsa.gov/media/3406/kidney_bp-update-121019.pdf. Accessed October 4, 2021. </a:t>
            </a:r>
          </a:p>
          <a:p>
            <a:pPr marL="228600" indent="-228600">
              <a:buFont typeface="+mj-lt"/>
              <a:buAutoNum type="arabicPeriod"/>
            </a:pPr>
            <a:r>
              <a:rPr lang="en-US" sz="1000" dirty="0"/>
              <a:t>About SRTR reports. Scientific Registry of Transplant Recipients website. https://www.srtr.org/reports/about-srtr-reports/. Accessed April 15, 2021. </a:t>
            </a:r>
          </a:p>
          <a:p>
            <a:pPr marL="228600" indent="-228600">
              <a:buFont typeface="+mj-lt"/>
              <a:buAutoNum type="arabicPeriod"/>
            </a:pPr>
            <a:r>
              <a:rPr lang="en-US" sz="1000" dirty="0"/>
              <a:t>OPTN regional review. Organ Procurement and Transplantation Network website. https://optn.transplant.hrsa.gov/members/regions/optn-regional-review/. </a:t>
            </a:r>
            <a:br>
              <a:rPr lang="en-US" sz="1000" dirty="0"/>
            </a:br>
            <a:r>
              <a:rPr lang="en-US" sz="1000" dirty="0"/>
              <a:t>Accessed November 1, 2021.</a:t>
            </a:r>
          </a:p>
        </p:txBody>
      </p:sp>
      <p:sp>
        <p:nvSpPr>
          <p:cNvPr id="13" name="Slide Image Placeholder 12">
            <a:extLst>
              <a:ext uri="{FF2B5EF4-FFF2-40B4-BE49-F238E27FC236}">
                <a16:creationId xmlns:a16="http://schemas.microsoft.com/office/drawing/2014/main" id="{5A876239-8065-4742-B401-EA7ED5F94967}"/>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8809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11</a:t>
            </a:fld>
            <a:endParaRPr lang="en-US" dirty="0"/>
          </a:p>
        </p:txBody>
      </p:sp>
      <p:sp>
        <p:nvSpPr>
          <p:cNvPr id="6" name="TextBox 5">
            <a:extLst>
              <a:ext uri="{FF2B5EF4-FFF2-40B4-BE49-F238E27FC236}">
                <a16:creationId xmlns:a16="http://schemas.microsoft.com/office/drawing/2014/main" id="{030E9DB3-5422-49B3-A788-EBF407103263}"/>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7" name="TextBox 6">
            <a:extLst>
              <a:ext uri="{FF2B5EF4-FFF2-40B4-BE49-F238E27FC236}">
                <a16:creationId xmlns:a16="http://schemas.microsoft.com/office/drawing/2014/main" id="{C9290079-3DCA-47A3-AA90-1E27E86A76EB}"/>
              </a:ext>
            </a:extLst>
          </p:cNvPr>
          <p:cNvSpPr txBox="1"/>
          <p:nvPr/>
        </p:nvSpPr>
        <p:spPr>
          <a:xfrm>
            <a:off x="7558710" y="343698"/>
            <a:ext cx="3862823" cy="7247835"/>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solidFill>
                  <a:prstClr val="black"/>
                </a:solidFill>
              </a:rPr>
              <a:t>Bullet 1, The probability:</a:t>
            </a:r>
          </a:p>
          <a:p>
            <a:pPr lvl="0">
              <a:defRPr/>
            </a:pPr>
            <a:r>
              <a:rPr lang="en-US" sz="1200" dirty="0">
                <a:solidFill>
                  <a:srgbClr val="00B050"/>
                </a:solidFill>
              </a:rPr>
              <a:t>King 2020/pg2903/col1/P1</a:t>
            </a:r>
          </a:p>
          <a:p>
            <a:pPr lvl="0">
              <a:defRPr/>
            </a:pPr>
            <a:endParaRPr lang="en-US" sz="1200" dirty="0">
              <a:solidFill>
                <a:prstClr val="black"/>
              </a:solidFill>
            </a:endParaRPr>
          </a:p>
          <a:p>
            <a:pPr lvl="0">
              <a:defRPr/>
            </a:pPr>
            <a:r>
              <a:rPr lang="en-US" sz="1200" b="1" dirty="0">
                <a:solidFill>
                  <a:prstClr val="black"/>
                </a:solidFill>
              </a:rPr>
              <a:t>Bullet 2, Within DSAs:</a:t>
            </a:r>
          </a:p>
          <a:p>
            <a:pPr lvl="0">
              <a:defRPr/>
            </a:pPr>
            <a:r>
              <a:rPr lang="en-US" sz="1200" dirty="0">
                <a:solidFill>
                  <a:srgbClr val="00B050"/>
                </a:solidFill>
              </a:rPr>
              <a:t>King 2020/pg2903/col2/P3</a:t>
            </a:r>
          </a:p>
          <a:p>
            <a:pPr lvl="0">
              <a:defRPr/>
            </a:pPr>
            <a:endParaRPr lang="en-US" sz="1200" b="1" dirty="0">
              <a:solidFill>
                <a:prstClr val="black"/>
              </a:solidFill>
            </a:endParaRPr>
          </a:p>
          <a:p>
            <a:pPr lvl="0">
              <a:defRPr/>
            </a:pPr>
            <a:r>
              <a:rPr lang="en-US" sz="1200" b="1" dirty="0">
                <a:solidFill>
                  <a:prstClr val="black"/>
                </a:solidFill>
              </a:rPr>
              <a:t>Bullet 3, Geographic:</a:t>
            </a:r>
            <a:br>
              <a:rPr lang="en-US" sz="1200" b="1" dirty="0">
                <a:solidFill>
                  <a:prstClr val="black"/>
                </a:solidFill>
              </a:rPr>
            </a:br>
            <a:r>
              <a:rPr lang="en-US" sz="1200" dirty="0">
                <a:solidFill>
                  <a:srgbClr val="00B050"/>
                </a:solidFill>
              </a:rPr>
              <a:t>Husain 2019/pg12/Figure 3</a:t>
            </a:r>
          </a:p>
          <a:p>
            <a:pPr lvl="0">
              <a:defRPr/>
            </a:pPr>
            <a:endParaRPr lang="en-US" sz="1200" b="1" dirty="0"/>
          </a:p>
          <a:p>
            <a:pPr lvl="0">
              <a:defRPr/>
            </a:pPr>
            <a:r>
              <a:rPr lang="en-US" sz="1200" b="1" dirty="0"/>
              <a:t>Characteristics graph and callout:</a:t>
            </a:r>
            <a:br>
              <a:rPr lang="en-US" sz="1200" b="1" dirty="0"/>
            </a:br>
            <a:r>
              <a:rPr lang="en-US" sz="1200" dirty="0">
                <a:solidFill>
                  <a:srgbClr val="00B050"/>
                </a:solidFill>
              </a:rPr>
              <a:t>Stewart 2018/pg1928/Figure 3</a:t>
            </a:r>
          </a:p>
          <a:p>
            <a:pPr lvl="0">
              <a:defRPr/>
            </a:pPr>
            <a:endParaRPr lang="en-US" sz="1200" dirty="0"/>
          </a:p>
          <a:p>
            <a:pPr lvl="0">
              <a:defRPr/>
            </a:pPr>
            <a:r>
              <a:rPr lang="en-US" sz="1200" dirty="0"/>
              <a:t>NOTES</a:t>
            </a:r>
          </a:p>
          <a:p>
            <a:pPr lvl="0">
              <a:defRPr/>
            </a:pPr>
            <a:r>
              <a:rPr lang="en-US" sz="1200" b="1" dirty="0"/>
              <a:t>Bullet 1, Variation in size:</a:t>
            </a:r>
            <a:br>
              <a:rPr lang="en-US" sz="1200" b="1" dirty="0"/>
            </a:br>
            <a:r>
              <a:rPr lang="en-US" sz="1200" b="1" dirty="0">
                <a:solidFill>
                  <a:srgbClr val="7030A0"/>
                </a:solidFill>
              </a:rPr>
              <a:t>OPTN Public Comment Proposal/pg6/P1-2</a:t>
            </a:r>
          </a:p>
          <a:p>
            <a:pPr lvl="0">
              <a:defRPr/>
            </a:pPr>
            <a:endParaRPr lang="en-US" sz="1200" dirty="0"/>
          </a:p>
          <a:p>
            <a:pPr lvl="0">
              <a:defRPr/>
            </a:pPr>
            <a:r>
              <a:rPr lang="en-US" sz="1200" b="1" dirty="0"/>
              <a:t>Bullet 2, The probability:</a:t>
            </a:r>
          </a:p>
          <a:p>
            <a:pPr lvl="0">
              <a:defRPr/>
            </a:pPr>
            <a:r>
              <a:rPr lang="en-US" sz="1200" dirty="0">
                <a:solidFill>
                  <a:srgbClr val="00B050"/>
                </a:solidFill>
              </a:rPr>
              <a:t>King 2020/pg2903/col1/P1</a:t>
            </a:r>
          </a:p>
          <a:p>
            <a:pPr lvl="0">
              <a:defRPr/>
            </a:pPr>
            <a:endParaRPr lang="en-US" sz="1200" b="1" dirty="0"/>
          </a:p>
          <a:p>
            <a:pPr lvl="0">
              <a:defRPr/>
            </a:pPr>
            <a:r>
              <a:rPr lang="en-US" sz="1200" b="1" dirty="0"/>
              <a:t>Bullet 3, Within DSAs:</a:t>
            </a:r>
          </a:p>
          <a:p>
            <a:pPr lvl="0">
              <a:defRPr/>
            </a:pPr>
            <a:r>
              <a:rPr lang="en-US" sz="1200" dirty="0">
                <a:solidFill>
                  <a:srgbClr val="00B050"/>
                </a:solidFill>
              </a:rPr>
              <a:t>King 2020/pg2903/col2/P3</a:t>
            </a:r>
          </a:p>
          <a:p>
            <a:pPr lvl="0">
              <a:defRPr/>
            </a:pPr>
            <a:endParaRPr lang="en-US" sz="1200" dirty="0"/>
          </a:p>
          <a:p>
            <a:pPr lvl="0">
              <a:defRPr/>
            </a:pPr>
            <a:r>
              <a:rPr lang="en-US" sz="1200" b="1" dirty="0"/>
              <a:t>Bullet 4, Geographic:</a:t>
            </a:r>
          </a:p>
          <a:p>
            <a:pPr lvl="0">
              <a:defRPr/>
            </a:pPr>
            <a:r>
              <a:rPr lang="en-US" sz="1200" dirty="0">
                <a:solidFill>
                  <a:srgbClr val="00B050"/>
                </a:solidFill>
              </a:rPr>
              <a:t>Husain 2019/pg12/Figure 3</a:t>
            </a:r>
          </a:p>
          <a:p>
            <a:pPr lvl="0">
              <a:defRPr/>
            </a:pPr>
            <a:endParaRPr lang="en-US" sz="1200" dirty="0">
              <a:highlight>
                <a:srgbClr val="00FF00"/>
              </a:highlight>
            </a:endParaRPr>
          </a:p>
          <a:p>
            <a:pPr lvl="0">
              <a:defRPr/>
            </a:pPr>
            <a:r>
              <a:rPr lang="en-US" sz="1200" b="1" dirty="0"/>
              <a:t>Bullet 5, To evaluate and subs:</a:t>
            </a:r>
          </a:p>
          <a:p>
            <a:pPr lvl="0">
              <a:defRPr/>
            </a:pPr>
            <a:r>
              <a:rPr lang="en-US" sz="1200" b="1" dirty="0">
                <a:solidFill>
                  <a:srgbClr val="7030A0"/>
                </a:solidFill>
              </a:rPr>
              <a:t>OPTN Briefing to Board/pg6/P4</a:t>
            </a:r>
            <a:r>
              <a:rPr lang="en-US" sz="1200" dirty="0">
                <a:solidFill>
                  <a:srgbClr val="7030A0"/>
                </a:solidFill>
              </a:rPr>
              <a:t>;</a:t>
            </a:r>
          </a:p>
          <a:p>
            <a:pPr>
              <a:defRPr/>
            </a:pPr>
            <a:r>
              <a:rPr lang="en-US" sz="1200" dirty="0">
                <a:solidFill>
                  <a:srgbClr val="00B050"/>
                </a:solidFill>
              </a:rPr>
              <a:t>Stewart 2018/pg1925/col1/P5</a:t>
            </a:r>
          </a:p>
          <a:p>
            <a:pPr>
              <a:defRPr/>
            </a:pPr>
            <a:r>
              <a:rPr lang="en-US" sz="1200" dirty="0">
                <a:solidFill>
                  <a:srgbClr val="00B050"/>
                </a:solidFill>
              </a:rPr>
              <a:t>Stewart 2018/pg1928/Figure 3</a:t>
            </a:r>
          </a:p>
          <a:p>
            <a:pPr lvl="0">
              <a:defRPr/>
            </a:pPr>
            <a:endParaRPr lang="en-US" sz="1200" dirty="0"/>
          </a:p>
          <a:p>
            <a:pPr lvl="0">
              <a:defRPr/>
            </a:pPr>
            <a:r>
              <a:rPr lang="en-US" sz="1200" b="1" dirty="0"/>
              <a:t>Bullet 6, As such:</a:t>
            </a:r>
            <a:br>
              <a:rPr lang="en-US" sz="1200" b="1" dirty="0"/>
            </a:br>
            <a:r>
              <a:rPr lang="en-US" sz="1200" b="1" dirty="0">
                <a:solidFill>
                  <a:srgbClr val="7030A0"/>
                </a:solidFill>
              </a:rPr>
              <a:t>OPTN Briefing to Board/pg1/P1-2;</a:t>
            </a:r>
          </a:p>
          <a:p>
            <a:pPr lvl="0">
              <a:defRPr/>
            </a:pPr>
            <a:r>
              <a:rPr lang="en-US" sz="1200" b="1" dirty="0">
                <a:solidFill>
                  <a:srgbClr val="7030A0"/>
                </a:solidFill>
              </a:rPr>
              <a:t>OPTN Briefing to Board/pg5/P1;</a:t>
            </a:r>
          </a:p>
          <a:p>
            <a:endParaRPr lang="en-US" sz="1200" b="1" dirty="0"/>
          </a:p>
          <a:p>
            <a:endParaRPr lang="en-US" sz="1200" b="1" dirty="0"/>
          </a:p>
          <a:p>
            <a:endParaRPr lang="en-US" sz="1200" b="1" dirty="0"/>
          </a:p>
        </p:txBody>
      </p:sp>
      <p:sp>
        <p:nvSpPr>
          <p:cNvPr id="10" name="Notes Placeholder 9">
            <a:extLst>
              <a:ext uri="{FF2B5EF4-FFF2-40B4-BE49-F238E27FC236}">
                <a16:creationId xmlns:a16="http://schemas.microsoft.com/office/drawing/2014/main" id="{05EE82D3-9BB6-41C5-8409-140C1FA53BC9}"/>
              </a:ext>
            </a:extLst>
          </p:cNvPr>
          <p:cNvSpPr>
            <a:spLocks noGrp="1"/>
          </p:cNvSpPr>
          <p:nvPr>
            <p:ph type="body" idx="1"/>
          </p:nvPr>
        </p:nvSpPr>
        <p:spPr>
          <a:xfrm>
            <a:off x="457200" y="4175760"/>
            <a:ext cx="6400800" cy="5019859"/>
          </a:xfrm>
        </p:spPr>
        <p:txBody>
          <a:bodyPr/>
          <a:lstStyle/>
          <a:p>
            <a:pPr lvl="0"/>
            <a:r>
              <a:rPr lang="en-US" dirty="0"/>
              <a:t>Variation in size, transplant volume, and population made DSA and region poor measures of geographic distance between donors and candidates.</a:t>
            </a:r>
            <a:r>
              <a:rPr lang="en-US" baseline="30000" dirty="0"/>
              <a:t>1</a:t>
            </a:r>
            <a:r>
              <a:rPr lang="en-US" dirty="0"/>
              <a:t> </a:t>
            </a:r>
          </a:p>
          <a:p>
            <a:r>
              <a:rPr lang="en-US" dirty="0"/>
              <a:t>The probability of a transplant varied 16-fold nationally between centers after implementation of the DSA system.</a:t>
            </a:r>
            <a:r>
              <a:rPr lang="en-US" baseline="30000" dirty="0"/>
              <a:t>2</a:t>
            </a:r>
          </a:p>
          <a:p>
            <a:r>
              <a:rPr lang="en-US" dirty="0"/>
              <a:t>Within DSAs, there was a median 2.3-fold variation in transplant probability between centers.</a:t>
            </a:r>
            <a:r>
              <a:rPr lang="en-US" baseline="30000" dirty="0"/>
              <a:t>2</a:t>
            </a:r>
          </a:p>
          <a:p>
            <a:r>
              <a:rPr lang="en-US" dirty="0"/>
              <a:t>Geographic variation was observed in access to DD kidneys with KDPI ≤20% for EPTS ≤20% candidates.</a:t>
            </a:r>
            <a:r>
              <a:rPr lang="en-US" baseline="30000" dirty="0"/>
              <a:t>3</a:t>
            </a:r>
          </a:p>
          <a:p>
            <a:r>
              <a:rPr lang="en-US" dirty="0"/>
              <a:t>To evaluate disparities in transplant access, the Access to Transplant Score (ATS) was developed to measure relative differences in transplant access associated with patient characteristics.</a:t>
            </a:r>
            <a:r>
              <a:rPr lang="en-US" baseline="30000" dirty="0"/>
              <a:t>4</a:t>
            </a:r>
          </a:p>
          <a:p>
            <a:pPr lvl="1"/>
            <a:r>
              <a:rPr lang="en-US" dirty="0"/>
              <a:t>Using OPTN data, the variation in ATS, as measured by standard deviation, reflects the degree of equity in kidney access across the allocation system based on various candidate factors.</a:t>
            </a:r>
            <a:r>
              <a:rPr lang="en-US" baseline="30000" dirty="0"/>
              <a:t>4,5</a:t>
            </a:r>
          </a:p>
          <a:p>
            <a:pPr lvl="1"/>
            <a:r>
              <a:rPr lang="en-US" dirty="0"/>
              <a:t>As shown in the graph, the DSA where a candidate was listed had the greatest association with disparity in access to transplant between January 1 and March 31, 2017.</a:t>
            </a:r>
            <a:r>
              <a:rPr lang="en-US" baseline="30000" dirty="0"/>
              <a:t>5</a:t>
            </a:r>
          </a:p>
          <a:p>
            <a:r>
              <a:rPr lang="en-US" dirty="0"/>
              <a:t>As such, the OPTN determined that the use of DSA and region in kidney distribution presented a potential conflict with the OPTN Final Rule, which states that allocation “shall not be based on the candidate’s place of residence or place of listing, except to the extent required.”</a:t>
            </a:r>
            <a:r>
              <a:rPr lang="en-US" baseline="30000" dirty="0"/>
              <a:t>4</a:t>
            </a:r>
          </a:p>
          <a:p>
            <a:endParaRPr lang="en-US" dirty="0"/>
          </a:p>
          <a:p>
            <a:pPr marL="0" indent="0">
              <a:buNone/>
            </a:pPr>
            <a:r>
              <a:rPr lang="en-US" sz="1000" b="1" dirty="0"/>
              <a:t>References:</a:t>
            </a:r>
          </a:p>
          <a:p>
            <a:pPr marL="228600" indent="-228600">
              <a:buFont typeface="+mj-lt"/>
              <a:buAutoNum type="arabicPeriod"/>
            </a:pPr>
            <a:r>
              <a:rPr lang="en-US" sz="1000" dirty="0"/>
              <a:t>Proposal at a glance: Eliminate the use of DSA and region in Kidney Allocation Policy. Organ Procurement and Transplantation Network website. https://optn.transplant.hrsa.gov/media/3104/kidney_publiccomment_</a:t>
            </a:r>
            <a:br>
              <a:rPr lang="en-US" sz="1000" dirty="0"/>
            </a:br>
            <a:r>
              <a:rPr lang="en-US" sz="1000" dirty="0"/>
              <a:t>201908.pdf. Accessed October 13, 2021. </a:t>
            </a:r>
          </a:p>
          <a:p>
            <a:pPr marL="228600" indent="-228600">
              <a:buFont typeface="+mj-lt"/>
              <a:buAutoNum type="arabicPeriod"/>
            </a:pPr>
            <a:r>
              <a:rPr lang="en-US" sz="1000" dirty="0"/>
              <a:t>King KL, Husain SA, Schold JD, et al. Major variation across local transplant centers in probability of kidney transplant for wait-listed patients. </a:t>
            </a:r>
            <a:r>
              <a:rPr lang="en-US" sz="1000" i="1" dirty="0"/>
              <a:t>J Am Soc Nephrol. </a:t>
            </a:r>
            <a:r>
              <a:rPr lang="en-US" sz="1000" dirty="0"/>
              <a:t>2020;31(12):2900-2911. </a:t>
            </a:r>
          </a:p>
          <a:p>
            <a:pPr marL="228600" indent="-228600">
              <a:buFont typeface="+mj-lt"/>
              <a:buAutoNum type="arabicPeriod"/>
            </a:pPr>
            <a:r>
              <a:rPr lang="en-US" sz="1000" dirty="0"/>
              <a:t>Husain SA, King KL, Dube GK, et al. Regional disparities in transplantation with deceased donor kidneys with Kidney Donor Profile Index less than 20% among candidates with top 20% estimated post transplant survival. </a:t>
            </a:r>
            <a:r>
              <a:rPr lang="en-US" sz="1000" i="1" dirty="0"/>
              <a:t>Prog Transplant. </a:t>
            </a:r>
            <a:r>
              <a:rPr lang="en-US" sz="1000" dirty="0"/>
              <a:t>2019;29(4):354-360.</a:t>
            </a:r>
          </a:p>
          <a:p>
            <a:pPr marL="228600" indent="-228600">
              <a:buFont typeface="+mj-lt"/>
              <a:buAutoNum type="arabicPeriod"/>
            </a:pPr>
            <a:r>
              <a:rPr lang="en-US" sz="1000" dirty="0"/>
              <a:t>OPTN Kidney Transplantation Committee. Briefing to the OPTN Board of Directors: Elimination of DSA and region from Kidney Allocation Policy. Organ Procurement and Transplantation Network website. https://optn.transplant.hrsa.gov/media/3406/kidney_bp-update-121019.pdf. Accessed October 4, 2021. </a:t>
            </a:r>
          </a:p>
          <a:p>
            <a:pPr marL="228600" indent="-228600">
              <a:buFont typeface="+mj-lt"/>
              <a:buAutoNum type="arabicPeriod"/>
            </a:pPr>
            <a:r>
              <a:rPr lang="en-US" sz="1000" dirty="0"/>
              <a:t>Stewart DE, Wilk AR, Toll AE, et al. Measuring and monitoring equity in access to deceased donor kidney transplantation. </a:t>
            </a:r>
            <a:r>
              <a:rPr lang="en-US" sz="1000" i="1" dirty="0"/>
              <a:t>Am J Transplant. </a:t>
            </a:r>
            <a:r>
              <a:rPr lang="en-US" sz="1000" dirty="0"/>
              <a:t>2018;18(8):1924-1935.</a:t>
            </a:r>
            <a:endParaRPr lang="en-US" dirty="0"/>
          </a:p>
        </p:txBody>
      </p:sp>
      <p:sp>
        <p:nvSpPr>
          <p:cNvPr id="13" name="Slide Image Placeholder 12">
            <a:extLst>
              <a:ext uri="{FF2B5EF4-FFF2-40B4-BE49-F238E27FC236}">
                <a16:creationId xmlns:a16="http://schemas.microsoft.com/office/drawing/2014/main" id="{D26F394F-6E2F-41C7-ADEB-0F048CE6A979}"/>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46797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12</a:t>
            </a:fld>
            <a:endParaRPr lang="en-US" dirty="0"/>
          </a:p>
        </p:txBody>
      </p:sp>
      <p:sp>
        <p:nvSpPr>
          <p:cNvPr id="6" name="TextBox 5">
            <a:extLst>
              <a:ext uri="{FF2B5EF4-FFF2-40B4-BE49-F238E27FC236}">
                <a16:creationId xmlns:a16="http://schemas.microsoft.com/office/drawing/2014/main" id="{030E9DB3-5422-49B3-A788-EBF407103263}"/>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7" name="TextBox 6">
            <a:extLst>
              <a:ext uri="{FF2B5EF4-FFF2-40B4-BE49-F238E27FC236}">
                <a16:creationId xmlns:a16="http://schemas.microsoft.com/office/drawing/2014/main" id="{C9290079-3DCA-47A3-AA90-1E27E86A76EB}"/>
              </a:ext>
            </a:extLst>
          </p:cNvPr>
          <p:cNvSpPr txBox="1"/>
          <p:nvPr/>
        </p:nvSpPr>
        <p:spPr>
          <a:xfrm>
            <a:off x="7557053" y="343698"/>
            <a:ext cx="3009900" cy="6235700"/>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 1, Disparities</a:t>
            </a:r>
            <a:br>
              <a:rPr lang="en-US" sz="1200" b="1" dirty="0"/>
            </a:br>
            <a:r>
              <a:rPr lang="en-US" sz="1200" b="1" dirty="0">
                <a:solidFill>
                  <a:srgbClr val="7030A0"/>
                </a:solidFill>
              </a:rPr>
              <a:t>OPTN Briefing to Board/pg7/P1</a:t>
            </a:r>
          </a:p>
          <a:p>
            <a:pPr lvl="0">
              <a:defRPr/>
            </a:pPr>
            <a:endParaRPr lang="en-US" sz="1200" b="1" dirty="0"/>
          </a:p>
          <a:p>
            <a:pPr lvl="0">
              <a:defRPr/>
            </a:pPr>
            <a:r>
              <a:rPr lang="en-US" sz="1200" b="1" dirty="0"/>
              <a:t>Bullet 2 and sub, Decisions:</a:t>
            </a:r>
            <a:endParaRPr lang="en-US" sz="1200" dirty="0"/>
          </a:p>
          <a:p>
            <a:pPr lvl="0">
              <a:defRPr/>
            </a:pPr>
            <a:r>
              <a:rPr lang="en-US" sz="1200" dirty="0">
                <a:solidFill>
                  <a:srgbClr val="00B050"/>
                </a:solidFill>
              </a:rPr>
              <a:t>Mohan 2017/pg1212/col2/P2</a:t>
            </a:r>
          </a:p>
          <a:p>
            <a:pPr lvl="0">
              <a:defRPr/>
            </a:pPr>
            <a:endParaRPr lang="en-US" sz="1200" b="1" dirty="0"/>
          </a:p>
          <a:p>
            <a:pPr lvl="0">
              <a:defRPr/>
            </a:pPr>
            <a:r>
              <a:rPr lang="en-US" sz="1200" b="1" dirty="0"/>
              <a:t>Median Waiting time map:</a:t>
            </a:r>
            <a:br>
              <a:rPr lang="en-US" sz="1200" b="1" dirty="0"/>
            </a:br>
            <a:r>
              <a:rPr lang="en-US" sz="1200" b="1" dirty="0">
                <a:solidFill>
                  <a:srgbClr val="7030A0"/>
                </a:solidFill>
              </a:rPr>
              <a:t>OPTN Public Comment Proposal/pg5/Figure 2</a:t>
            </a:r>
          </a:p>
          <a:p>
            <a:pPr lvl="0">
              <a:defRPr/>
            </a:pPr>
            <a:endParaRPr lang="en-US" sz="1200" b="1" dirty="0"/>
          </a:p>
          <a:p>
            <a:pPr lvl="0">
              <a:defRPr/>
            </a:pPr>
            <a:r>
              <a:rPr lang="en-US" sz="1200" dirty="0"/>
              <a:t>NOTES</a:t>
            </a:r>
          </a:p>
          <a:p>
            <a:pPr lvl="0">
              <a:defRPr/>
            </a:pPr>
            <a:r>
              <a:rPr lang="en-US" sz="1200" b="1" dirty="0"/>
              <a:t>Bullet 1, Disparities</a:t>
            </a:r>
            <a:br>
              <a:rPr lang="en-US" sz="1200" b="1" dirty="0"/>
            </a:br>
            <a:r>
              <a:rPr lang="en-US" sz="1200" b="1" dirty="0">
                <a:solidFill>
                  <a:srgbClr val="7030A0"/>
                </a:solidFill>
              </a:rPr>
              <a:t>OPTN Briefing to Board/pg7/P1</a:t>
            </a:r>
          </a:p>
          <a:p>
            <a:pPr lvl="0">
              <a:defRPr/>
            </a:pPr>
            <a:endParaRPr lang="en-US" sz="1200" dirty="0"/>
          </a:p>
          <a:p>
            <a:pPr lvl="0">
              <a:defRPr/>
            </a:pPr>
            <a:r>
              <a:rPr lang="en-US" sz="1200" b="1" dirty="0"/>
              <a:t>Bullet 2, As shown:</a:t>
            </a:r>
            <a:br>
              <a:rPr lang="en-US" sz="1200" b="1" dirty="0"/>
            </a:br>
            <a:r>
              <a:rPr lang="en-US" sz="1200" b="1" dirty="0">
                <a:solidFill>
                  <a:srgbClr val="7030A0"/>
                </a:solidFill>
              </a:rPr>
              <a:t>OPTN Public Comment Proposal/pg5/Figure 2</a:t>
            </a:r>
          </a:p>
          <a:p>
            <a:pPr lvl="0">
              <a:defRPr/>
            </a:pPr>
            <a:endParaRPr lang="en-US" sz="1200" b="1" dirty="0"/>
          </a:p>
          <a:p>
            <a:pPr lvl="0">
              <a:defRPr/>
            </a:pPr>
            <a:r>
              <a:rPr lang="en-US" sz="1200" b="1" dirty="0"/>
              <a:t>Bullet 3, Decisions:</a:t>
            </a:r>
            <a:endParaRPr lang="en-US" sz="1200" dirty="0"/>
          </a:p>
          <a:p>
            <a:pPr lvl="0">
              <a:defRPr/>
            </a:pPr>
            <a:r>
              <a:rPr lang="en-US" sz="1200" dirty="0">
                <a:solidFill>
                  <a:srgbClr val="00B050"/>
                </a:solidFill>
              </a:rPr>
              <a:t>Mohan 2017/pg1212/col2/P2</a:t>
            </a:r>
          </a:p>
          <a:p>
            <a:pPr lvl="0">
              <a:defRPr/>
            </a:pPr>
            <a:endParaRPr lang="en-US" sz="1200" dirty="0"/>
          </a:p>
          <a:p>
            <a:pPr lvl="0">
              <a:defRPr/>
            </a:pPr>
            <a:r>
              <a:rPr lang="en-US" sz="1200" b="1" dirty="0"/>
              <a:t>Sub-bullet 3.1, Centers:</a:t>
            </a:r>
            <a:br>
              <a:rPr lang="en-US" sz="1200" b="1" dirty="0"/>
            </a:br>
            <a:r>
              <a:rPr lang="en-US" sz="1200" i="1" dirty="0">
                <a:solidFill>
                  <a:srgbClr val="00B050"/>
                </a:solidFill>
              </a:rPr>
              <a:t>Mohan 2017/pg1212/col2/P2</a:t>
            </a:r>
          </a:p>
          <a:p>
            <a:pPr lvl="0">
              <a:defRPr/>
            </a:pPr>
            <a:r>
              <a:rPr lang="en-US" sz="1200" i="1" dirty="0">
                <a:solidFill>
                  <a:srgbClr val="0070C0"/>
                </a:solidFill>
              </a:rPr>
              <a:t>*duplicate; link together with above</a:t>
            </a:r>
          </a:p>
          <a:p>
            <a:endParaRPr lang="en-US" sz="1200" b="1" dirty="0"/>
          </a:p>
          <a:p>
            <a:endParaRPr lang="en-US" sz="1200" b="1" dirty="0"/>
          </a:p>
          <a:p>
            <a:endParaRPr lang="en-US" sz="1200" dirty="0"/>
          </a:p>
          <a:p>
            <a:endParaRPr lang="en-US" sz="1200" b="1" dirty="0"/>
          </a:p>
          <a:p>
            <a:endParaRPr lang="en-US" sz="1200" b="1" dirty="0"/>
          </a:p>
        </p:txBody>
      </p:sp>
      <p:sp>
        <p:nvSpPr>
          <p:cNvPr id="10" name="Notes Placeholder 9">
            <a:extLst>
              <a:ext uri="{FF2B5EF4-FFF2-40B4-BE49-F238E27FC236}">
                <a16:creationId xmlns:a16="http://schemas.microsoft.com/office/drawing/2014/main" id="{8C5CECBA-5424-4272-A4DB-C6BA498CC308}"/>
              </a:ext>
            </a:extLst>
          </p:cNvPr>
          <p:cNvSpPr>
            <a:spLocks noGrp="1"/>
          </p:cNvSpPr>
          <p:nvPr>
            <p:ph type="body" idx="1"/>
          </p:nvPr>
        </p:nvSpPr>
        <p:spPr/>
        <p:txBody>
          <a:bodyPr/>
          <a:lstStyle/>
          <a:p>
            <a:pPr lvl="0"/>
            <a:r>
              <a:rPr lang="en-US" dirty="0"/>
              <a:t>Disparities in transplant access due to geography led to large variations in waiting times.</a:t>
            </a:r>
            <a:r>
              <a:rPr lang="en-US" baseline="30000" dirty="0"/>
              <a:t>1</a:t>
            </a:r>
          </a:p>
          <a:p>
            <a:pPr lvl="0"/>
            <a:r>
              <a:rPr lang="en-US" dirty="0"/>
              <a:t>As shown in the graph, large variations existed by DSA in the median waiting time for kidney transplant candidates on the waiting list between March 1, 2015, and March 1, 2016.</a:t>
            </a:r>
            <a:r>
              <a:rPr lang="en-US" baseline="30000" dirty="0"/>
              <a:t>2</a:t>
            </a:r>
          </a:p>
          <a:p>
            <a:pPr lvl="0"/>
            <a:r>
              <a:rPr lang="en-US" dirty="0"/>
              <a:t>Decisions to accept or reject organ offers may have been influenced by waiting times.</a:t>
            </a:r>
            <a:r>
              <a:rPr lang="en-US" baseline="30000" dirty="0"/>
              <a:t>3</a:t>
            </a:r>
          </a:p>
          <a:p>
            <a:pPr lvl="1"/>
            <a:r>
              <a:rPr lang="en-US" dirty="0"/>
              <a:t>Centers in regions with short waiting times may have been more likely to reject lower-quality organs and wait for better offers.</a:t>
            </a:r>
          </a:p>
          <a:p>
            <a:pPr marL="0" indent="0">
              <a:buNone/>
            </a:pPr>
            <a:r>
              <a:rPr lang="en-US" b="1" dirty="0"/>
              <a:t>Question for discussion</a:t>
            </a:r>
            <a:r>
              <a:rPr lang="en-US" dirty="0"/>
              <a:t>: Did waiting times at your center affect your organ acceptance policies?</a:t>
            </a:r>
          </a:p>
          <a:p>
            <a:endParaRPr lang="en-US" dirty="0"/>
          </a:p>
          <a:p>
            <a:pPr marL="0" indent="0">
              <a:buNone/>
            </a:pPr>
            <a:r>
              <a:rPr lang="en-US" sz="1000" b="1" dirty="0"/>
              <a:t>References:</a:t>
            </a:r>
          </a:p>
          <a:p>
            <a:pPr marL="228600" indent="-228600">
              <a:buFont typeface="+mj-lt"/>
              <a:buAutoNum type="arabicPeriod"/>
            </a:pPr>
            <a:r>
              <a:rPr lang="en-US" sz="1000" dirty="0"/>
              <a:t>OPTN Kidney Transplantation Committee. Briefing to the OPTN Board of Directors: Elimination of DSA and region from Kidney Allocation Policy. Organ Procurement and Transplantation Network website. https://optn.transplant.hrsa.gov/media/3406/kidney_bp-update-121019.pdf. Accessed October 4, 2021. </a:t>
            </a:r>
          </a:p>
          <a:p>
            <a:pPr marL="228600" indent="-228600">
              <a:buFont typeface="+mj-lt"/>
              <a:buAutoNum type="arabicPeriod"/>
            </a:pPr>
            <a:r>
              <a:rPr lang="en-US" sz="1000" dirty="0"/>
              <a:t>Proposal at a glance: Eliminate the use of DSA and region in Kidney Allocation Policy. Organ Procurement and Transplantation Network website. https://optn.transplant.hrsa.gov/media/3104/kidney_publiccomment_201908.pdf. Accessed October 13, 2021. </a:t>
            </a:r>
          </a:p>
          <a:p>
            <a:pPr marL="228600" indent="-228600">
              <a:buFont typeface="+mj-lt"/>
              <a:buAutoNum type="arabicPeriod"/>
            </a:pPr>
            <a:r>
              <a:rPr lang="en-US" sz="1000" dirty="0"/>
              <a:t>Mohan S, Chiles MC. Achieving equity through reducing variability in accepting deceased donor kidney offers. </a:t>
            </a:r>
            <a:r>
              <a:rPr lang="en-US" sz="1000" i="1" dirty="0"/>
              <a:t>Clin J Am Soc Nephrol. </a:t>
            </a:r>
            <a:r>
              <a:rPr lang="en-US" sz="1000" dirty="0"/>
              <a:t>2017;12(8):1212-1214. </a:t>
            </a:r>
          </a:p>
        </p:txBody>
      </p:sp>
      <p:sp>
        <p:nvSpPr>
          <p:cNvPr id="13" name="Slide Image Placeholder 12">
            <a:extLst>
              <a:ext uri="{FF2B5EF4-FFF2-40B4-BE49-F238E27FC236}">
                <a16:creationId xmlns:a16="http://schemas.microsoft.com/office/drawing/2014/main" id="{43722B79-0BD2-47A9-84A9-31AA5771A230}"/>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344072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address these disparities, the OPTN instituted a new policy aimed to</a:t>
            </a:r>
            <a:r>
              <a:rPr lang="en-US" baseline="30000" dirty="0"/>
              <a:t>1</a:t>
            </a:r>
            <a:endParaRPr lang="en-US" dirty="0"/>
          </a:p>
          <a:p>
            <a:pPr lvl="1"/>
            <a:r>
              <a:rPr lang="en-US" dirty="0"/>
              <a:t>Broaden and optimize organ distribution</a:t>
            </a:r>
          </a:p>
          <a:p>
            <a:pPr lvl="1"/>
            <a:r>
              <a:rPr lang="en-US" dirty="0"/>
              <a:t>Ensure prioritization of the most urgent candidates</a:t>
            </a:r>
          </a:p>
          <a:p>
            <a:pPr lvl="1"/>
            <a:r>
              <a:rPr lang="en-US" dirty="0"/>
              <a:t>Create a proximity point system </a:t>
            </a:r>
          </a:p>
          <a:p>
            <a:pPr lvl="1"/>
            <a:r>
              <a:rPr lang="en-US" dirty="0"/>
              <a:t>Reduce impact of location on transplant access</a:t>
            </a:r>
          </a:p>
          <a:p>
            <a:pPr lvl="1"/>
            <a:r>
              <a:rPr lang="en-US" dirty="0"/>
              <a:t>Improve equity in kidney allocation</a:t>
            </a:r>
          </a:p>
          <a:p>
            <a:r>
              <a:rPr lang="en-US" dirty="0"/>
              <a:t>The two primary policy changes included</a:t>
            </a:r>
            <a:r>
              <a:rPr lang="en-US" baseline="30000" dirty="0"/>
              <a:t>2</a:t>
            </a:r>
            <a:endParaRPr lang="en-US" dirty="0"/>
          </a:p>
          <a:p>
            <a:pPr lvl="1"/>
            <a:r>
              <a:rPr lang="en-US" dirty="0"/>
              <a:t>Removing DSA and region from kidney allocation</a:t>
            </a:r>
          </a:p>
          <a:p>
            <a:pPr lvl="1"/>
            <a:r>
              <a:rPr lang="en-US" dirty="0"/>
              <a:t>Addressing medically urgent candidates in the new kidney allocation system</a:t>
            </a:r>
          </a:p>
          <a:p>
            <a:r>
              <a:rPr lang="en-US" dirty="0"/>
              <a:t>The KAS policy update was approved by OPTN in December 2019 and implemented in </a:t>
            </a:r>
            <a:br>
              <a:rPr lang="en-US" dirty="0"/>
            </a:br>
            <a:r>
              <a:rPr lang="en-US" dirty="0"/>
              <a:t>March 2021.</a:t>
            </a:r>
            <a:r>
              <a:rPr lang="en-US" baseline="30000" dirty="0"/>
              <a:t>2,3</a:t>
            </a:r>
          </a:p>
          <a:p>
            <a:endParaRPr lang="en-US" dirty="0"/>
          </a:p>
          <a:p>
            <a:pPr marL="0" indent="0">
              <a:buNone/>
            </a:pPr>
            <a:r>
              <a:rPr lang="en-US" sz="1000" b="1" dirty="0"/>
              <a:t>References:</a:t>
            </a:r>
          </a:p>
          <a:p>
            <a:pPr marL="228600" indent="-228600">
              <a:buFont typeface="+mj-lt"/>
              <a:buAutoNum type="arabicPeriod"/>
            </a:pPr>
            <a:r>
              <a:rPr lang="en-US" sz="1000" dirty="0"/>
              <a:t>OPTN Kidney Transplantation Committee. Briefing to the OPTN Board of Directors: Elimination of DSA and region from Kidney Allocation Policy. Organ Procurement and Transplantation Network website. https://optn.transplant.hrsa.gov/media/3406/kidney_bp-update-121019.pdf. Accessed October 4, 2021. </a:t>
            </a:r>
          </a:p>
          <a:p>
            <a:pPr marL="228600" indent="-228600">
              <a:buFont typeface="+mj-lt"/>
              <a:buAutoNum type="arabicPeriod"/>
            </a:pPr>
            <a:r>
              <a:rPr lang="en-US" sz="1000" dirty="0"/>
              <a:t>Notice of implementation: Removal of DSA and region from kidney and pancreas allocation. United Network for Organ Sharing website. https://unos.org/news/implementation-notice-dsa-region-removal-kidney-pancreas-allocation/. Implemented March 15, 2021. Accessed October 6, 2021.</a:t>
            </a:r>
          </a:p>
          <a:p>
            <a:pPr marL="228600" lvl="0" indent="-228600">
              <a:buFont typeface="+mj-lt"/>
              <a:buAutoNum type="arabicPeriod"/>
            </a:pPr>
            <a:r>
              <a:rPr lang="en-US" sz="1000" dirty="0"/>
              <a:t>Notice of OPTN policy changes: Eliminate the use of DSA and region from Kidney Allocation Policy. Organ Procurement and Transplantation Network website. </a:t>
            </a:r>
            <a:r>
              <a:rPr lang="en-US" sz="1000" kern="0" dirty="0"/>
              <a:t>https://optn.transplant.hrsa.gov/media/3452/kidney-removal-of-dsa-policy-notice.pdf. </a:t>
            </a:r>
            <a:r>
              <a:rPr lang="en-US" sz="1000" dirty="0"/>
              <a:t>Approved December 3, 2019. Accessed October 6, 2021. </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13</a:t>
            </a:fld>
            <a:endParaRPr lang="en-US" dirty="0"/>
          </a:p>
        </p:txBody>
      </p:sp>
      <p:sp>
        <p:nvSpPr>
          <p:cNvPr id="5" name="TextBox 4">
            <a:extLst>
              <a:ext uri="{FF2B5EF4-FFF2-40B4-BE49-F238E27FC236}">
                <a16:creationId xmlns:a16="http://schemas.microsoft.com/office/drawing/2014/main" id="{57D768B5-6D27-4256-8F07-8DCE7C87DE68}"/>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6D6FAD2A-E7E0-47F0-AB8F-27D9A22BA1AB}"/>
              </a:ext>
            </a:extLst>
          </p:cNvPr>
          <p:cNvSpPr txBox="1"/>
          <p:nvPr/>
        </p:nvSpPr>
        <p:spPr>
          <a:xfrm>
            <a:off x="7558710" y="991398"/>
            <a:ext cx="4264990" cy="7796399"/>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Bullets 1-5:</a:t>
            </a:r>
            <a:br>
              <a:rPr lang="en-US" sz="1200" b="1" dirty="0"/>
            </a:br>
            <a:r>
              <a:rPr lang="en-US" sz="1200" b="1" dirty="0">
                <a:solidFill>
                  <a:srgbClr val="7030A0"/>
                </a:solidFill>
              </a:rPr>
              <a:t>OPTN Briefing to Board/pg1/P2;</a:t>
            </a:r>
          </a:p>
          <a:p>
            <a:pPr lvl="0">
              <a:defRPr/>
            </a:pPr>
            <a:r>
              <a:rPr lang="en-US" sz="1200" b="1" dirty="0">
                <a:solidFill>
                  <a:srgbClr val="7030A0"/>
                </a:solidFill>
              </a:rPr>
              <a:t>OPTN Briefing to Board/pg2/P1</a:t>
            </a:r>
            <a:r>
              <a:rPr lang="en-US" sz="1200" dirty="0">
                <a:solidFill>
                  <a:srgbClr val="7030A0"/>
                </a:solidFill>
              </a:rPr>
              <a:t>;</a:t>
            </a:r>
          </a:p>
          <a:p>
            <a:pPr lvl="0">
              <a:defRPr/>
            </a:pPr>
            <a:br>
              <a:rPr lang="en-US" sz="1200" b="1" dirty="0"/>
            </a:br>
            <a:r>
              <a:rPr lang="en-US" sz="1200" b="1" dirty="0"/>
              <a:t>Summary of Policy Changes:</a:t>
            </a:r>
            <a:br>
              <a:rPr lang="en-US" sz="1200" b="1" dirty="0"/>
            </a:br>
            <a:r>
              <a:rPr lang="en-US" sz="1200" b="1" dirty="0">
                <a:solidFill>
                  <a:srgbClr val="7030A0"/>
                </a:solidFill>
              </a:rPr>
              <a:t>OPTN Notice of Implementation/pg3/Summary of Changes section/”Removal of DSA…” header;</a:t>
            </a:r>
          </a:p>
          <a:p>
            <a:pPr lvl="0">
              <a:defRPr/>
            </a:pPr>
            <a:r>
              <a:rPr lang="en-US" sz="1200" b="1" dirty="0">
                <a:solidFill>
                  <a:srgbClr val="7030A0"/>
                </a:solidFill>
              </a:rPr>
              <a:t>OPTN Notice of Implementation/pg5/”Addressing medically urgent…” header</a:t>
            </a:r>
          </a:p>
          <a:p>
            <a:pPr lvl="0">
              <a:defRPr/>
            </a:pPr>
            <a:endParaRPr lang="en-US" sz="1200" b="1" dirty="0"/>
          </a:p>
          <a:p>
            <a:pPr>
              <a:defRPr/>
            </a:pPr>
            <a:r>
              <a:rPr lang="en-US" sz="1200" b="1" dirty="0"/>
              <a:t>March 2021 graphic and bullet, The KAS policy:</a:t>
            </a:r>
            <a:br>
              <a:rPr lang="en-US" sz="1200" b="1" dirty="0"/>
            </a:br>
            <a:r>
              <a:rPr lang="en-US" sz="1200" b="1" dirty="0">
                <a:solidFill>
                  <a:srgbClr val="7030A0"/>
                </a:solidFill>
              </a:rPr>
              <a:t>OPTN Notice of Implementation/pg2/Implementation date;</a:t>
            </a:r>
          </a:p>
          <a:p>
            <a:pPr lvl="0">
              <a:defRPr/>
            </a:pPr>
            <a:r>
              <a:rPr lang="en-US" sz="1200" b="1" dirty="0">
                <a:solidFill>
                  <a:srgbClr val="7030A0"/>
                </a:solidFill>
              </a:rPr>
              <a:t>OPTN Notice of Policy Changes/PDFpg1/P2;</a:t>
            </a:r>
          </a:p>
          <a:p>
            <a:pPr lvl="0">
              <a:defRPr/>
            </a:pPr>
            <a:endParaRPr lang="en-US" sz="1200" b="1" dirty="0"/>
          </a:p>
          <a:p>
            <a:pPr lvl="0">
              <a:defRPr/>
            </a:pPr>
            <a:endParaRPr lang="en-US" sz="1200" b="1" dirty="0"/>
          </a:p>
          <a:p>
            <a:pPr lvl="0">
              <a:defRPr/>
            </a:pPr>
            <a:r>
              <a:rPr lang="en-US" sz="1200" dirty="0"/>
              <a:t>NOTES</a:t>
            </a:r>
          </a:p>
          <a:p>
            <a:pPr lvl="0">
              <a:defRPr/>
            </a:pPr>
            <a:r>
              <a:rPr lang="en-US" sz="1200" b="1" dirty="0"/>
              <a:t>Bullet 1 and subs, To address:</a:t>
            </a:r>
            <a:endParaRPr lang="en-US" sz="1200" dirty="0"/>
          </a:p>
          <a:p>
            <a:pPr lvl="0">
              <a:defRPr/>
            </a:pPr>
            <a:r>
              <a:rPr lang="en-US" sz="1200" b="1" dirty="0">
                <a:solidFill>
                  <a:srgbClr val="7030A0"/>
                </a:solidFill>
              </a:rPr>
              <a:t>OPTN Briefing to Board/pg1/P2;</a:t>
            </a:r>
          </a:p>
          <a:p>
            <a:pPr lvl="0">
              <a:defRPr/>
            </a:pPr>
            <a:r>
              <a:rPr lang="en-US" sz="1200" b="1" dirty="0">
                <a:solidFill>
                  <a:srgbClr val="7030A0"/>
                </a:solidFill>
              </a:rPr>
              <a:t>OPTN Briefing to Board/pg2/P1;</a:t>
            </a:r>
          </a:p>
          <a:p>
            <a:pPr lvl="0">
              <a:defRPr/>
            </a:pPr>
            <a:endParaRPr lang="en-US" sz="1200" b="1" dirty="0"/>
          </a:p>
          <a:p>
            <a:pPr lvl="0">
              <a:defRPr/>
            </a:pPr>
            <a:r>
              <a:rPr lang="en-US" sz="1200" b="1" dirty="0"/>
              <a:t>Bullet 2 and subs, The two:</a:t>
            </a:r>
          </a:p>
          <a:p>
            <a:pPr lvl="0">
              <a:defRPr/>
            </a:pPr>
            <a:r>
              <a:rPr lang="en-US" sz="1200" b="1" dirty="0">
                <a:solidFill>
                  <a:srgbClr val="7030A0"/>
                </a:solidFill>
              </a:rPr>
              <a:t>OPTN Notice of Implementation/pg3/Summary of Changes section/”Removal of DSA…” header;</a:t>
            </a:r>
          </a:p>
          <a:p>
            <a:pPr lvl="0">
              <a:defRPr/>
            </a:pPr>
            <a:r>
              <a:rPr lang="en-US" sz="1200" b="1" dirty="0">
                <a:solidFill>
                  <a:srgbClr val="7030A0"/>
                </a:solidFill>
              </a:rPr>
              <a:t>OPTN Notice of Implementation/pg5/”Addressing medically urgent…” header</a:t>
            </a:r>
          </a:p>
          <a:p>
            <a:pPr lvl="0">
              <a:defRPr/>
            </a:pPr>
            <a:endParaRPr lang="en-US" sz="1200" b="1" dirty="0"/>
          </a:p>
          <a:p>
            <a:pPr>
              <a:defRPr/>
            </a:pPr>
            <a:r>
              <a:rPr lang="en-US" sz="1200" b="1" dirty="0"/>
              <a:t>Bullet 3, The KAS policy:</a:t>
            </a:r>
            <a:br>
              <a:rPr lang="en-US" sz="1200" b="1" dirty="0"/>
            </a:br>
            <a:r>
              <a:rPr lang="en-US" sz="1200" b="1" dirty="0">
                <a:solidFill>
                  <a:srgbClr val="7030A0"/>
                </a:solidFill>
              </a:rPr>
              <a:t>OPTN Notice of Implementation/pg2/Implementation date;</a:t>
            </a:r>
          </a:p>
          <a:p>
            <a:pPr lvl="0">
              <a:defRPr/>
            </a:pPr>
            <a:r>
              <a:rPr lang="en-US" sz="1200" b="1" dirty="0">
                <a:solidFill>
                  <a:srgbClr val="7030A0"/>
                </a:solidFill>
              </a:rPr>
              <a:t>OPTN Notice of Policy Changes/PDFpg1/P2</a:t>
            </a: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C96559E7-F0AF-4B20-A860-58651395FE0B}"/>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99737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175760"/>
            <a:ext cx="6400800" cy="5425440"/>
          </a:xfrm>
        </p:spPr>
        <p:txBody>
          <a:bodyPr/>
          <a:lstStyle/>
          <a:p>
            <a:r>
              <a:rPr lang="en-US" sz="950" dirty="0"/>
              <a:t>In the 2021 KAS policy update, DSAs and regions were removed from kidney allocation.</a:t>
            </a:r>
            <a:r>
              <a:rPr lang="en-US" sz="950" baseline="30000" dirty="0"/>
              <a:t>1</a:t>
            </a:r>
          </a:p>
          <a:p>
            <a:r>
              <a:rPr lang="en-US" sz="950" dirty="0"/>
              <a:t>Kidney allocation was updated to occur first locally inside the 250-NM (nautical mile) fixed-distance circle around the donor hospital, and then nationally, outside the 250-NM circle.</a:t>
            </a:r>
            <a:r>
              <a:rPr lang="en-US" sz="950" baseline="30000" dirty="0"/>
              <a:t>1</a:t>
            </a:r>
          </a:p>
          <a:p>
            <a:pPr lvl="1"/>
            <a:r>
              <a:rPr lang="en-US" sz="900" dirty="0"/>
              <a:t>One NM is equal to approximately 1.1508 land miles.</a:t>
            </a:r>
            <a:r>
              <a:rPr lang="en-US" sz="900" baseline="30000" dirty="0"/>
              <a:t>2</a:t>
            </a:r>
          </a:p>
          <a:p>
            <a:r>
              <a:rPr lang="en-US" sz="950" dirty="0"/>
              <a:t>Policy updates included the following</a:t>
            </a:r>
            <a:r>
              <a:rPr lang="en-US" sz="950" baseline="30000" dirty="0"/>
              <a:t>1</a:t>
            </a:r>
            <a:r>
              <a:rPr lang="en-US" sz="950" dirty="0"/>
              <a:t>:</a:t>
            </a:r>
          </a:p>
          <a:p>
            <a:pPr lvl="1"/>
            <a:r>
              <a:rPr lang="en-US" sz="900" dirty="0"/>
              <a:t>DSA and region were replaced by a 250-NM fixed-distance circle around the donor hospital. </a:t>
            </a:r>
          </a:p>
          <a:p>
            <a:pPr lvl="1"/>
            <a:r>
              <a:rPr lang="en-US" sz="900" dirty="0"/>
              <a:t>Candidates receive proximity points based on distance from the candidate’s place of listing to the donor hospital.</a:t>
            </a:r>
          </a:p>
          <a:p>
            <a:pPr lvl="1"/>
            <a:r>
              <a:rPr lang="en-US" sz="900" dirty="0"/>
              <a:t>Increased prioritization in kidney allocation for pediatric candidates and prior living donors. </a:t>
            </a:r>
          </a:p>
          <a:p>
            <a:r>
              <a:rPr lang="en-US" sz="950" dirty="0"/>
              <a:t>Although multiple fixed distances were considered for this policy, 250 NM was selected due to the projected improvement in transplant access combined with acceptable cold ischemic times, in an effort to avoid potential adverse outcomes or increased discard rates.</a:t>
            </a:r>
            <a:r>
              <a:rPr lang="en-US" sz="950" baseline="30000" dirty="0"/>
              <a:t>1</a:t>
            </a:r>
          </a:p>
          <a:p>
            <a:pPr lvl="1"/>
            <a:r>
              <a:rPr lang="en-US" sz="900" dirty="0"/>
              <a:t>The 250-NM circle also ensured that the primary transportation method could be driving, considered more reliable than flying.</a:t>
            </a:r>
            <a:r>
              <a:rPr lang="en-US" sz="900" baseline="30000" dirty="0"/>
              <a:t>1</a:t>
            </a:r>
          </a:p>
          <a:p>
            <a:pPr lvl="1"/>
            <a:r>
              <a:rPr lang="en-US" sz="900" dirty="0"/>
              <a:t>Whereas some regional and local variances to national kidney policy were created to address geographic distribution of kidneys prior to the 2014 KAS policy, the 250-NM fixed-distance circle was applied consistently nationwide with the 2021 policy update.</a:t>
            </a:r>
            <a:r>
              <a:rPr lang="en-US" sz="900" baseline="30000" dirty="0"/>
              <a:t>1,3</a:t>
            </a:r>
          </a:p>
          <a:p>
            <a:pPr lvl="0"/>
            <a:r>
              <a:rPr lang="en-US" sz="950" dirty="0"/>
              <a:t>The example on the slide demonstrates the proximity point system, in which candidates on the waiting list located inside the 250-NM circle around the donor hospital receive up to 2 proximity points.</a:t>
            </a:r>
            <a:r>
              <a:rPr lang="en-US" sz="950" baseline="30000" dirty="0"/>
              <a:t>4</a:t>
            </a:r>
          </a:p>
          <a:p>
            <a:pPr lvl="1"/>
            <a:r>
              <a:rPr lang="en-US" sz="900" dirty="0"/>
              <a:t>Proximity points decrease linearly from 2 out to the edge of the 250-NM circle.</a:t>
            </a:r>
          </a:p>
          <a:p>
            <a:pPr lvl="1"/>
            <a:r>
              <a:rPr lang="en-US" sz="900" dirty="0"/>
              <a:t>Here, we see that Candidate B is halfway between the donor hospital and the 250-NM circle edge and receives </a:t>
            </a:r>
            <a:br>
              <a:rPr lang="en-US" sz="900" dirty="0"/>
            </a:br>
            <a:r>
              <a:rPr lang="en-US" sz="900" dirty="0"/>
              <a:t>1 proximity point, while Candidate A is located on the edge of the 250-NM circle and receives 0 proximity points. </a:t>
            </a:r>
          </a:p>
          <a:p>
            <a:r>
              <a:rPr lang="en-US" sz="950" dirty="0"/>
              <a:t>The example on the slide also demonstrates the proximity point system for candidates located outside of the 250-NM circle.</a:t>
            </a:r>
            <a:r>
              <a:rPr lang="en-US" sz="950" baseline="30000" dirty="0"/>
              <a:t>4</a:t>
            </a:r>
          </a:p>
          <a:p>
            <a:pPr lvl="1"/>
            <a:r>
              <a:rPr lang="en-US" sz="900" dirty="0"/>
              <a:t>If no candidate match is located within the 250-NM circle, then candidates located outside of the circle can be awarded a maximum of 4 proximity points, which decrease linearly out to 2,500 NM away from the donor hospital.</a:t>
            </a:r>
          </a:p>
          <a:p>
            <a:pPr lvl="1"/>
            <a:r>
              <a:rPr lang="en-US" sz="900" dirty="0"/>
              <a:t>In the slide example, Candidate C is located just outside the 250-NM circle and receives 4 proximity points.</a:t>
            </a:r>
          </a:p>
          <a:p>
            <a:pPr lvl="0">
              <a:spcAft>
                <a:spcPts val="600"/>
              </a:spcAft>
            </a:pPr>
            <a:r>
              <a:rPr lang="en-US" sz="950" dirty="0"/>
              <a:t>It is important to note that proximity points only prioritize candidates within their classification.</a:t>
            </a:r>
            <a:r>
              <a:rPr lang="en-US" sz="950" baseline="30000" dirty="0"/>
              <a:t>4</a:t>
            </a:r>
            <a:endParaRPr lang="en-US" sz="900" dirty="0"/>
          </a:p>
          <a:p>
            <a:pPr marL="0" indent="0">
              <a:buNone/>
            </a:pPr>
            <a:r>
              <a:rPr lang="en-US" sz="900" b="1" dirty="0"/>
              <a:t>References:</a:t>
            </a:r>
          </a:p>
          <a:p>
            <a:pPr marL="228600" indent="-228600">
              <a:buFont typeface="+mj-lt"/>
              <a:buAutoNum type="arabicPeriod"/>
            </a:pPr>
            <a:r>
              <a:rPr lang="en-US" sz="900" dirty="0"/>
              <a:t>OPTN Kidney Transplantation Committee. Briefing to the OPTN Board of Directors: Elimination of DSA and region from Kidney Allocation Policy. Organ Procurement and Transplantation Network website. https://optn.transplant.hrsa.gov/media/3406/kidney_bp-update-121019.pdf. Accessed October 4, 2021. </a:t>
            </a:r>
          </a:p>
          <a:p>
            <a:pPr marL="228600" indent="-228600">
              <a:buFont typeface="+mj-lt"/>
              <a:buAutoNum type="arabicPeriod"/>
            </a:pPr>
            <a:r>
              <a:rPr lang="en-US" sz="900" dirty="0"/>
              <a:t>Why nautical mile and knot are the units used at sea? Marine Insight website. https://www.marineinsight.com/guidelines/nautical-mile-knot-units-used-sea/. Accessed October 6, 2021. </a:t>
            </a:r>
          </a:p>
          <a:p>
            <a:pPr marL="228600" indent="-228600">
              <a:buFont typeface="+mj-lt"/>
              <a:buAutoNum type="arabicPeriod"/>
            </a:pPr>
            <a:r>
              <a:rPr lang="en-US" sz="900" dirty="0"/>
              <a:t>Organ Procurement and Transplantation Network. Proposal to substantially revise the National Kidney Allocation System. 2012. US Department of Health &amp; Human Services. </a:t>
            </a:r>
          </a:p>
          <a:p>
            <a:pPr marL="228600" indent="-228600">
              <a:buFont typeface="+mj-lt"/>
              <a:buAutoNum type="arabicPeriod"/>
            </a:pPr>
            <a:r>
              <a:rPr lang="en-US" sz="900" dirty="0"/>
              <a:t>Inside/outside circle and proximity points. Organ Procurement and Transplantation Network website. https://optn.transplant.hrsa.gov/media/4037/inside-outside-circle-and-proximity-points.pdf. Accessed October 6, 2021. </a:t>
            </a:r>
          </a:p>
          <a:p>
            <a:pPr marL="228600" indent="-228600">
              <a:buFont typeface="+mj-lt"/>
              <a:buAutoNum type="arabicPeriod"/>
            </a:pPr>
            <a:endParaRPr lang="en-US" sz="900" dirty="0"/>
          </a:p>
          <a:p>
            <a:endParaRPr lang="en-US" sz="1000"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14</a:t>
            </a:fld>
            <a:endParaRPr lang="en-US" dirty="0"/>
          </a:p>
        </p:txBody>
      </p:sp>
      <p:sp>
        <p:nvSpPr>
          <p:cNvPr id="5" name="TextBox 4">
            <a:extLst>
              <a:ext uri="{FF2B5EF4-FFF2-40B4-BE49-F238E27FC236}">
                <a16:creationId xmlns:a16="http://schemas.microsoft.com/office/drawing/2014/main" id="{57D768B5-6D27-4256-8F07-8DCE7C87DE68}"/>
              </a:ext>
            </a:extLst>
          </p:cNvPr>
          <p:cNvSpPr txBox="1"/>
          <p:nvPr/>
        </p:nvSpPr>
        <p:spPr>
          <a:xfrm>
            <a:off x="7558710" y="123826"/>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6D6FAD2A-E7E0-47F0-AB8F-27D9A22BA1AB}"/>
              </a:ext>
            </a:extLst>
          </p:cNvPr>
          <p:cNvSpPr txBox="1"/>
          <p:nvPr/>
        </p:nvSpPr>
        <p:spPr>
          <a:xfrm>
            <a:off x="7558710" y="385436"/>
            <a:ext cx="5763590" cy="9215763"/>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Title, New 2021 Policy:</a:t>
            </a:r>
            <a:br>
              <a:rPr lang="en-US" sz="1200" b="1" dirty="0"/>
            </a:br>
            <a:r>
              <a:rPr lang="en-US" sz="1200" b="1" dirty="0">
                <a:solidFill>
                  <a:srgbClr val="7030A0"/>
                </a:solidFill>
              </a:rPr>
              <a:t>OPTN Briefing to Board/pg9/Proposal for Board Consideration/P1</a:t>
            </a:r>
            <a:br>
              <a:rPr lang="en-US" sz="1200" b="1" dirty="0"/>
            </a:br>
            <a:endParaRPr lang="en-US" sz="1200" b="1" dirty="0"/>
          </a:p>
          <a:p>
            <a:pPr lvl="0">
              <a:defRPr/>
            </a:pPr>
            <a:r>
              <a:rPr lang="en-US" sz="1200" b="1" dirty="0"/>
              <a:t>Bullet 1</a:t>
            </a:r>
            <a:endParaRPr lang="en-US" sz="1200" dirty="0"/>
          </a:p>
          <a:p>
            <a:pPr lvl="0">
              <a:defRPr/>
            </a:pPr>
            <a:r>
              <a:rPr lang="en-US" sz="1200" b="1" dirty="0">
                <a:solidFill>
                  <a:srgbClr val="7030A0"/>
                </a:solidFill>
              </a:rPr>
              <a:t>OPTN Briefing to Board/pg9/Proposal for Board Consideration/P1;</a:t>
            </a:r>
          </a:p>
          <a:p>
            <a:pPr lvl="0">
              <a:defRPr/>
            </a:pPr>
            <a:r>
              <a:rPr lang="en-US" sz="1200" b="1" dirty="0">
                <a:solidFill>
                  <a:srgbClr val="7030A0"/>
                </a:solidFill>
              </a:rPr>
              <a:t>OPTN Briefing to Board/pg10/P2 (The hybrid framework)</a:t>
            </a:r>
          </a:p>
          <a:p>
            <a:pPr lvl="0">
              <a:defRPr/>
            </a:pPr>
            <a:endParaRPr lang="en-US" sz="1200" dirty="0"/>
          </a:p>
          <a:p>
            <a:pPr lvl="0">
              <a:defRPr/>
            </a:pPr>
            <a:r>
              <a:rPr lang="en-US" sz="1200" b="1" dirty="0"/>
              <a:t>Policy Updates Bullets:</a:t>
            </a:r>
            <a:br>
              <a:rPr lang="en-US" sz="1200" b="1" dirty="0"/>
            </a:br>
            <a:r>
              <a:rPr lang="en-US" sz="1200" b="1" dirty="0">
                <a:solidFill>
                  <a:srgbClr val="7030A0"/>
                </a:solidFill>
              </a:rPr>
              <a:t>OPTN Briefing to Board/pg9/Proposal for Board Consideration/entries 1-3</a:t>
            </a:r>
          </a:p>
          <a:p>
            <a:pPr lvl="0">
              <a:defRPr/>
            </a:pPr>
            <a:endParaRPr lang="en-US" sz="1200" b="1" dirty="0"/>
          </a:p>
          <a:p>
            <a:pPr lvl="0">
              <a:defRPr/>
            </a:pPr>
            <a:r>
              <a:rPr lang="en-US" sz="1200" b="1" dirty="0"/>
              <a:t>250 NM graphic:</a:t>
            </a:r>
            <a:br>
              <a:rPr lang="en-US" sz="1200" dirty="0"/>
            </a:br>
            <a:r>
              <a:rPr lang="en-US" sz="1200" b="1" dirty="0">
                <a:solidFill>
                  <a:srgbClr val="7030A0"/>
                </a:solidFill>
              </a:rPr>
              <a:t>Inside/Outside circle and proximity Points/pg1/circle graphic</a:t>
            </a:r>
          </a:p>
          <a:p>
            <a:pPr lvl="0">
              <a:defRPr/>
            </a:pPr>
            <a:endParaRPr lang="en-US" sz="1200" b="1" dirty="0"/>
          </a:p>
          <a:p>
            <a:pPr lvl="0">
              <a:defRPr/>
            </a:pPr>
            <a:r>
              <a:rPr lang="en-US" sz="1200" b="1" dirty="0"/>
              <a:t>Callout, 1 NM: </a:t>
            </a:r>
          </a:p>
          <a:p>
            <a:pPr lvl="0">
              <a:defRPr/>
            </a:pPr>
            <a:r>
              <a:rPr lang="en-US" sz="1200" b="1" dirty="0">
                <a:solidFill>
                  <a:srgbClr val="7030A0"/>
                </a:solidFill>
              </a:rPr>
              <a:t>MarineInsight.com/pg2/P3</a:t>
            </a:r>
          </a:p>
          <a:p>
            <a:pPr lvl="0">
              <a:defRPr/>
            </a:pPr>
            <a:endParaRPr lang="en-US" sz="1200" b="1" dirty="0"/>
          </a:p>
          <a:p>
            <a:pPr lvl="0">
              <a:defRPr/>
            </a:pPr>
            <a:r>
              <a:rPr lang="en-US" sz="1200" dirty="0"/>
              <a:t>NOTES</a:t>
            </a:r>
          </a:p>
          <a:p>
            <a:pPr lvl="0">
              <a:defRPr/>
            </a:pPr>
            <a:r>
              <a:rPr lang="en-US" sz="1200" b="1" dirty="0"/>
              <a:t>Bullet 1, In the 2021:</a:t>
            </a:r>
            <a:br>
              <a:rPr lang="en-US" sz="1200" b="1" dirty="0"/>
            </a:br>
            <a:r>
              <a:rPr lang="en-US" sz="1200" b="1" dirty="0">
                <a:solidFill>
                  <a:srgbClr val="7030A0"/>
                </a:solidFill>
              </a:rPr>
              <a:t>OPTN Briefing to Board/pg9/Proposal for Board Consideration/P1</a:t>
            </a:r>
          </a:p>
          <a:p>
            <a:pPr lvl="0">
              <a:defRPr/>
            </a:pPr>
            <a:endParaRPr lang="en-US" sz="1200" b="1" dirty="0"/>
          </a:p>
          <a:p>
            <a:pPr lvl="0">
              <a:defRPr/>
            </a:pPr>
            <a:r>
              <a:rPr lang="en-US" sz="1200" b="1" dirty="0"/>
              <a:t>Bullet 2, Kidney allocation:</a:t>
            </a:r>
          </a:p>
          <a:p>
            <a:pPr lvl="0">
              <a:defRPr/>
            </a:pPr>
            <a:r>
              <a:rPr lang="en-US" sz="1200" b="1" dirty="0">
                <a:solidFill>
                  <a:srgbClr val="7030A0"/>
                </a:solidFill>
              </a:rPr>
              <a:t>OPTN Briefing to Board/pg9/Proposal for Board Consideration/P1;</a:t>
            </a:r>
          </a:p>
          <a:p>
            <a:pPr lvl="0">
              <a:defRPr/>
            </a:pPr>
            <a:r>
              <a:rPr lang="en-US" sz="1200" b="1" dirty="0">
                <a:solidFill>
                  <a:srgbClr val="7030A0"/>
                </a:solidFill>
              </a:rPr>
              <a:t>OPTN Briefing to Board/pg10/P2 (The hybrid framework)</a:t>
            </a:r>
          </a:p>
          <a:p>
            <a:pPr lvl="0">
              <a:defRPr/>
            </a:pPr>
            <a:endParaRPr lang="en-US" sz="1200" b="1" dirty="0"/>
          </a:p>
          <a:p>
            <a:pPr lvl="0">
              <a:defRPr/>
            </a:pPr>
            <a:r>
              <a:rPr lang="en-US" sz="1200" b="1" dirty="0"/>
              <a:t>Bullet 2.1, One NM</a:t>
            </a:r>
          </a:p>
          <a:p>
            <a:pPr>
              <a:defRPr/>
            </a:pPr>
            <a:r>
              <a:rPr lang="en-US" sz="1200" b="1" dirty="0">
                <a:solidFill>
                  <a:srgbClr val="7030A0"/>
                </a:solidFill>
              </a:rPr>
              <a:t>MarineInsight.com/pg2/P3</a:t>
            </a:r>
          </a:p>
          <a:p>
            <a:pPr lvl="0">
              <a:defRPr/>
            </a:pPr>
            <a:endParaRPr lang="en-US" sz="1200" b="1" dirty="0"/>
          </a:p>
          <a:p>
            <a:pPr lvl="0">
              <a:defRPr/>
            </a:pPr>
            <a:r>
              <a:rPr lang="en-US" sz="1200" b="1" dirty="0"/>
              <a:t>Bullet 3 and subs, Policy updates:</a:t>
            </a:r>
          </a:p>
          <a:p>
            <a:pPr lvl="0">
              <a:defRPr/>
            </a:pPr>
            <a:r>
              <a:rPr lang="en-US" sz="1200" b="1" dirty="0">
                <a:solidFill>
                  <a:srgbClr val="7030A0"/>
                </a:solidFill>
              </a:rPr>
              <a:t>OPTN Briefing to Board/pg9/Proposal for Board Consideration/entries 1-3</a:t>
            </a:r>
          </a:p>
          <a:p>
            <a:pPr lvl="0">
              <a:defRPr/>
            </a:pPr>
            <a:endParaRPr lang="en-US" sz="1200" dirty="0"/>
          </a:p>
          <a:p>
            <a:pPr lvl="0">
              <a:defRPr/>
            </a:pPr>
            <a:r>
              <a:rPr lang="en-US" sz="1200" b="1" dirty="0"/>
              <a:t>Bullet 4, Although multiple:</a:t>
            </a:r>
            <a:br>
              <a:rPr lang="en-US" sz="1200" b="1" dirty="0"/>
            </a:br>
            <a:r>
              <a:rPr lang="en-US" sz="1200" b="1" dirty="0">
                <a:solidFill>
                  <a:srgbClr val="7030A0"/>
                </a:solidFill>
              </a:rPr>
              <a:t>OPTN Briefing to Board/pg25/P2-P4;</a:t>
            </a:r>
          </a:p>
          <a:p>
            <a:pPr lvl="0">
              <a:defRPr/>
            </a:pPr>
            <a:endParaRPr lang="en-US" sz="1200" b="1" dirty="0"/>
          </a:p>
          <a:p>
            <a:pPr lvl="0">
              <a:defRPr/>
            </a:pPr>
            <a:r>
              <a:rPr lang="en-US" sz="1200" b="1" dirty="0"/>
              <a:t>Sub-bullet 4.1, The 250 NM:</a:t>
            </a:r>
            <a:br>
              <a:rPr lang="en-US" sz="1200" b="1" dirty="0"/>
            </a:br>
            <a:r>
              <a:rPr lang="en-US" sz="1200" b="1" dirty="0">
                <a:solidFill>
                  <a:srgbClr val="7030A0"/>
                </a:solidFill>
              </a:rPr>
              <a:t>OPTN Briefing to Board/pg25/P2-P4</a:t>
            </a:r>
            <a:r>
              <a:rPr lang="en-US" sz="1200" dirty="0">
                <a:solidFill>
                  <a:srgbClr val="7030A0"/>
                </a:solidFill>
              </a:rPr>
              <a:t>;</a:t>
            </a:r>
          </a:p>
          <a:p>
            <a:pPr lvl="0">
              <a:defRPr/>
            </a:pPr>
            <a:endParaRPr lang="en-US" sz="1200" dirty="0"/>
          </a:p>
          <a:p>
            <a:pPr>
              <a:defRPr/>
            </a:pPr>
            <a:r>
              <a:rPr lang="en-US" sz="1200" b="1" dirty="0"/>
              <a:t>Sub-bullet 4.2, Whereas:</a:t>
            </a:r>
            <a:br>
              <a:rPr lang="en-US" sz="1200" b="1" dirty="0"/>
            </a:br>
            <a:r>
              <a:rPr lang="en-US" sz="1200" b="1" dirty="0">
                <a:solidFill>
                  <a:srgbClr val="7030A0"/>
                </a:solidFill>
              </a:rPr>
              <a:t>OPTN Briefing to Board/pg10/P1</a:t>
            </a:r>
          </a:p>
          <a:p>
            <a:pPr lvl="0">
              <a:defRPr/>
            </a:pPr>
            <a:r>
              <a:rPr lang="en-US" sz="1200" b="1" dirty="0">
                <a:solidFill>
                  <a:srgbClr val="7030A0"/>
                </a:solidFill>
              </a:rPr>
              <a:t>OPTN Policy Proposal 2012/pg9/Table 2</a:t>
            </a:r>
            <a:r>
              <a:rPr lang="en-US" sz="1200" dirty="0">
                <a:solidFill>
                  <a:srgbClr val="7030A0"/>
                </a:solidFill>
              </a:rPr>
              <a:t>;</a:t>
            </a:r>
          </a:p>
          <a:p>
            <a:pPr lvl="0">
              <a:defRPr/>
            </a:pPr>
            <a:endParaRPr lang="en-US" sz="1200" b="1" dirty="0"/>
          </a:p>
          <a:p>
            <a:pPr lvl="0">
              <a:defRPr/>
            </a:pPr>
            <a:r>
              <a:rPr lang="en-US" sz="1200" b="1" dirty="0"/>
              <a:t>Bullet 5 and subs, The example:</a:t>
            </a:r>
            <a:br>
              <a:rPr lang="en-US" sz="1200" b="1" dirty="0"/>
            </a:br>
            <a:r>
              <a:rPr lang="en-US" sz="1200" b="1" dirty="0">
                <a:solidFill>
                  <a:srgbClr val="7030A0"/>
                </a:solidFill>
              </a:rPr>
              <a:t>Inside/Outside circle and proximity Points/pg1/P5</a:t>
            </a:r>
          </a:p>
          <a:p>
            <a:pPr lvl="0">
              <a:defRPr/>
            </a:pPr>
            <a:endParaRPr lang="en-US" sz="1200" dirty="0"/>
          </a:p>
          <a:p>
            <a:pPr lvl="0">
              <a:defRPr/>
            </a:pPr>
            <a:r>
              <a:rPr lang="en-US" sz="1200" b="1" dirty="0"/>
              <a:t>Bullet 6 and subs, The example:</a:t>
            </a:r>
            <a:br>
              <a:rPr lang="en-US" sz="1200" b="1" dirty="0"/>
            </a:br>
            <a:r>
              <a:rPr lang="en-US" sz="1200" b="1" dirty="0">
                <a:solidFill>
                  <a:srgbClr val="7030A0"/>
                </a:solidFill>
              </a:rPr>
              <a:t>Inside/Outside circle and proximity Points/pg1/P6-P7</a:t>
            </a:r>
          </a:p>
          <a:p>
            <a:pPr lvl="0">
              <a:defRPr/>
            </a:pPr>
            <a:endParaRPr lang="en-US" sz="1200" dirty="0"/>
          </a:p>
          <a:p>
            <a:pPr lvl="0">
              <a:defRPr/>
            </a:pPr>
            <a:r>
              <a:rPr lang="en-US" sz="1200" b="1" dirty="0"/>
              <a:t>Bullet 7, It is important:</a:t>
            </a:r>
            <a:br>
              <a:rPr lang="en-US" sz="1200" b="1" dirty="0"/>
            </a:br>
            <a:r>
              <a:rPr lang="en-US" sz="1200" b="1" dirty="0">
                <a:solidFill>
                  <a:srgbClr val="7030A0"/>
                </a:solidFill>
              </a:rPr>
              <a:t>Inside/Outside circle and proximity Points/pg1/P3</a:t>
            </a:r>
          </a:p>
          <a:p>
            <a:endParaRPr lang="en-US" sz="1200" b="1" dirty="0"/>
          </a:p>
          <a:p>
            <a:endParaRPr lang="en-US" sz="1200" b="1" dirty="0"/>
          </a:p>
        </p:txBody>
      </p:sp>
      <p:sp>
        <p:nvSpPr>
          <p:cNvPr id="12" name="Slide Image Placeholder 11">
            <a:extLst>
              <a:ext uri="{FF2B5EF4-FFF2-40B4-BE49-F238E27FC236}">
                <a16:creationId xmlns:a16="http://schemas.microsoft.com/office/drawing/2014/main" id="{D0D7E0AC-BC8D-42C5-9964-882162C4F345}"/>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9735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2021 KAS policy update created a new Medically Urgent classification for candidates on the waiting list.</a:t>
            </a:r>
            <a:r>
              <a:rPr lang="en-US" baseline="30000" dirty="0"/>
              <a:t>1</a:t>
            </a:r>
          </a:p>
          <a:p>
            <a:pPr lvl="1"/>
            <a:r>
              <a:rPr lang="en-US" dirty="0"/>
              <a:t>To be placed into this new classification, a candidate must be at imminent risk of death due to loss of dialysis access for kidney failure.</a:t>
            </a:r>
          </a:p>
          <a:p>
            <a:r>
              <a:rPr lang="en-US" dirty="0"/>
              <a:t>As shown in the table, this new classification was added to each of the 4 KDPI sequences in allocation policy.</a:t>
            </a:r>
            <a:r>
              <a:rPr lang="en-US" baseline="30000" dirty="0"/>
              <a:t>1</a:t>
            </a:r>
            <a:r>
              <a:rPr lang="en-US" dirty="0"/>
              <a:t> </a:t>
            </a:r>
          </a:p>
          <a:p>
            <a:r>
              <a:rPr lang="en-US" dirty="0"/>
              <a:t>Based on community feedback, prior living donors and pediatric candidates received higher prioritization within each sequence.</a:t>
            </a:r>
            <a:r>
              <a:rPr lang="en-US" baseline="30000" dirty="0"/>
              <a:t>2</a:t>
            </a:r>
            <a:endParaRPr lang="en-US" dirty="0"/>
          </a:p>
          <a:p>
            <a:endParaRPr lang="en-US" sz="1000" dirty="0"/>
          </a:p>
          <a:p>
            <a:pPr marL="0" indent="0">
              <a:buNone/>
            </a:pPr>
            <a:r>
              <a:rPr lang="en-US" sz="1000" b="1" dirty="0"/>
              <a:t>References:</a:t>
            </a:r>
          </a:p>
          <a:p>
            <a:pPr marL="228600" indent="-228600">
              <a:buFont typeface="+mj-lt"/>
              <a:buAutoNum type="arabicPeriod"/>
            </a:pPr>
            <a:r>
              <a:rPr lang="en-US" sz="1000" dirty="0"/>
              <a:t>Addressing medically urgent candidates in the new kidney allocation system. Organ Procurement and Transplantation Network website. https://optn.transplant.hrsa.gov/learn/professional-education/kidney-allocation-system/addressing-medically-urgent-candidates-in-the-new-kidney-allocation-system/. </a:t>
            </a:r>
            <a:br>
              <a:rPr lang="en-US" sz="1000" dirty="0"/>
            </a:br>
            <a:r>
              <a:rPr lang="en-US" sz="1000" dirty="0"/>
              <a:t>Accessed October 6, 2021.</a:t>
            </a:r>
          </a:p>
          <a:p>
            <a:pPr marL="228600" indent="-228600">
              <a:buFont typeface="+mj-lt"/>
              <a:buAutoNum type="arabicPeriod"/>
            </a:pPr>
            <a:r>
              <a:rPr lang="en-US" sz="1000" dirty="0"/>
              <a:t>Proposal at a glance: Eliminate the use of DSA and region in Kidney Allocation Policy. Organ Procurement and Transplantation Network website. https://optn.transplant.hrsa.gov/media/3104/kidney_</a:t>
            </a:r>
            <a:br>
              <a:rPr lang="en-US" sz="1000" dirty="0"/>
            </a:br>
            <a:r>
              <a:rPr lang="en-US" sz="1000" dirty="0"/>
              <a:t>publiccomment_201908.pdf. Accessed October 13, 2021.</a:t>
            </a:r>
          </a:p>
        </p:txBody>
      </p:sp>
      <p:sp>
        <p:nvSpPr>
          <p:cNvPr id="4" name="Slide Number Placeholder 3"/>
          <p:cNvSpPr>
            <a:spLocks noGrp="1"/>
          </p:cNvSpPr>
          <p:nvPr>
            <p:ph type="sldNum" sz="quarter" idx="5"/>
          </p:nvPr>
        </p:nvSpPr>
        <p:spPr/>
        <p:txBody>
          <a:bodyPr/>
          <a:lstStyle/>
          <a:p>
            <a:fld id="{2945106A-CB31-4B11-AEEF-70420F579C3C}" type="slidenum">
              <a:rPr lang="en-US" smtClean="0"/>
              <a:pPr/>
              <a:t>15</a:t>
            </a:fld>
            <a:endParaRPr lang="en-US" dirty="0"/>
          </a:p>
        </p:txBody>
      </p:sp>
      <p:sp>
        <p:nvSpPr>
          <p:cNvPr id="5" name="TextBox 4">
            <a:extLst>
              <a:ext uri="{FF2B5EF4-FFF2-40B4-BE49-F238E27FC236}">
                <a16:creationId xmlns:a16="http://schemas.microsoft.com/office/drawing/2014/main" id="{40F5C4F1-85F7-49B0-B90B-94E067566C18}"/>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1E774F1E-FC37-4707-A208-EE39C0CFCE1D}"/>
              </a:ext>
            </a:extLst>
          </p:cNvPr>
          <p:cNvSpPr txBox="1"/>
          <p:nvPr/>
        </p:nvSpPr>
        <p:spPr>
          <a:xfrm>
            <a:off x="7557052" y="343698"/>
            <a:ext cx="5549347" cy="7794603"/>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 1, Within the:</a:t>
            </a:r>
            <a:endParaRPr lang="en-US" sz="1200" dirty="0"/>
          </a:p>
          <a:p>
            <a:pPr lvl="0">
              <a:defRPr/>
            </a:pPr>
            <a:r>
              <a:rPr lang="en-US" sz="1200" b="1" dirty="0">
                <a:solidFill>
                  <a:srgbClr val="7030A0"/>
                </a:solidFill>
              </a:rPr>
              <a:t>OPTN Addressing Medically Urgent/pg1/Summary of Policy Changes/ Bullets 1-3;</a:t>
            </a:r>
          </a:p>
          <a:p>
            <a:pPr lvl="0">
              <a:defRPr/>
            </a:pPr>
            <a:r>
              <a:rPr lang="en-US" sz="1200" b="1" dirty="0">
                <a:solidFill>
                  <a:srgbClr val="7030A0"/>
                </a:solidFill>
              </a:rPr>
              <a:t>OPTN Addressing Medically Urgent/pg2/Bullet 1</a:t>
            </a:r>
          </a:p>
          <a:p>
            <a:pPr lvl="0">
              <a:defRPr/>
            </a:pPr>
            <a:endParaRPr lang="en-US" sz="1200" b="1" dirty="0"/>
          </a:p>
          <a:p>
            <a:pPr lvl="0">
              <a:defRPr/>
            </a:pPr>
            <a:r>
              <a:rPr lang="en-US" sz="1200" b="1" dirty="0"/>
              <a:t>Bullet 1, subbullet, To be placed:</a:t>
            </a:r>
          </a:p>
          <a:p>
            <a:pPr lvl="0">
              <a:defRPr/>
            </a:pPr>
            <a:r>
              <a:rPr lang="en-US" sz="1200" b="1" dirty="0">
                <a:solidFill>
                  <a:srgbClr val="7030A0"/>
                </a:solidFill>
              </a:rPr>
              <a:t>OPTN Addressing Medically Urgent/pg1/Summary of Policy Changes/Bullets 2-3</a:t>
            </a:r>
          </a:p>
          <a:p>
            <a:pPr lvl="0">
              <a:defRPr/>
            </a:pPr>
            <a:endParaRPr lang="en-US" sz="1200" b="1" dirty="0"/>
          </a:p>
          <a:p>
            <a:pPr lvl="0">
              <a:defRPr/>
            </a:pPr>
            <a:r>
              <a:rPr lang="en-US" sz="1200" b="1" dirty="0"/>
              <a:t>Table:</a:t>
            </a:r>
          </a:p>
          <a:p>
            <a:pPr lvl="0">
              <a:defRPr/>
            </a:pPr>
            <a:r>
              <a:rPr lang="en-US" sz="1200" b="1" dirty="0">
                <a:solidFill>
                  <a:srgbClr val="7030A0"/>
                </a:solidFill>
              </a:rPr>
              <a:t>OPTN Addressing Medically Urgent/pg2/Tables and key</a:t>
            </a:r>
          </a:p>
          <a:p>
            <a:pPr lvl="0">
              <a:defRPr/>
            </a:pPr>
            <a:endParaRPr lang="en-US" sz="1200" b="1" dirty="0"/>
          </a:p>
          <a:p>
            <a:pPr lvl="0">
              <a:defRPr/>
            </a:pPr>
            <a:r>
              <a:rPr lang="en-US" sz="1200" b="1" dirty="0"/>
              <a:t>Callout, Based on:</a:t>
            </a:r>
            <a:br>
              <a:rPr lang="en-US" sz="1200" b="1" dirty="0"/>
            </a:br>
            <a:r>
              <a:rPr lang="en-US" sz="1200" b="1" dirty="0">
                <a:solidFill>
                  <a:srgbClr val="7030A0"/>
                </a:solidFill>
              </a:rPr>
              <a:t>OPTN Public Comment Proposal/pg15/P2-4</a:t>
            </a:r>
          </a:p>
          <a:p>
            <a:pPr lvl="0">
              <a:defRPr/>
            </a:pPr>
            <a:endParaRPr lang="en-US" sz="1200" b="1" dirty="0"/>
          </a:p>
          <a:p>
            <a:pPr lvl="0">
              <a:defRPr/>
            </a:pPr>
            <a:r>
              <a:rPr lang="en-US" sz="1200" dirty="0"/>
              <a:t>NOTES</a:t>
            </a:r>
          </a:p>
          <a:p>
            <a:pPr lvl="0">
              <a:defRPr/>
            </a:pPr>
            <a:r>
              <a:rPr lang="en-US" sz="1200" b="1" dirty="0"/>
              <a:t>Bullet 1 and sub, Within the:</a:t>
            </a:r>
            <a:endParaRPr lang="en-US" sz="1200" dirty="0"/>
          </a:p>
          <a:p>
            <a:pPr lvl="0">
              <a:defRPr/>
            </a:pPr>
            <a:r>
              <a:rPr lang="en-US" sz="1200" b="1" dirty="0">
                <a:solidFill>
                  <a:srgbClr val="7030A0"/>
                </a:solidFill>
              </a:rPr>
              <a:t>OPTN Addressing Medically Urgent/pg1/Summary of Policy Changes/Bullets 1-3</a:t>
            </a:r>
            <a:r>
              <a:rPr lang="en-US" sz="1200" dirty="0">
                <a:solidFill>
                  <a:srgbClr val="7030A0"/>
                </a:solidFill>
              </a:rPr>
              <a:t>;</a:t>
            </a:r>
          </a:p>
          <a:p>
            <a:pPr lvl="0">
              <a:defRPr/>
            </a:pPr>
            <a:endParaRPr lang="en-US" sz="1200" b="1" dirty="0"/>
          </a:p>
          <a:p>
            <a:pPr lvl="0">
              <a:defRPr/>
            </a:pPr>
            <a:r>
              <a:rPr lang="en-US" sz="1200" b="1" dirty="0"/>
              <a:t>Bullet 2, As shown:</a:t>
            </a:r>
          </a:p>
          <a:p>
            <a:pPr>
              <a:defRPr/>
            </a:pPr>
            <a:r>
              <a:rPr lang="en-US" sz="1200" b="1" dirty="0">
                <a:solidFill>
                  <a:srgbClr val="7030A0"/>
                </a:solidFill>
              </a:rPr>
              <a:t>OPTN Addressing Medically Urgent/pg2/Bullet 1;</a:t>
            </a:r>
          </a:p>
          <a:p>
            <a:pPr lvl="0">
              <a:defRPr/>
            </a:pPr>
            <a:r>
              <a:rPr lang="en-US" sz="1200" b="1" dirty="0">
                <a:solidFill>
                  <a:srgbClr val="7030A0"/>
                </a:solidFill>
              </a:rPr>
              <a:t>OPTN Addressing Medically Urgent/pg2/Tables and key</a:t>
            </a:r>
          </a:p>
          <a:p>
            <a:pPr lvl="0">
              <a:defRPr/>
            </a:pPr>
            <a:endParaRPr lang="en-US" sz="1200" b="1" dirty="0"/>
          </a:p>
          <a:p>
            <a:pPr lvl="0">
              <a:defRPr/>
            </a:pPr>
            <a:r>
              <a:rPr lang="en-US" sz="1200" b="1" dirty="0"/>
              <a:t>Bullet 3, Based on:</a:t>
            </a:r>
            <a:br>
              <a:rPr lang="en-US" sz="1200" b="1" dirty="0"/>
            </a:br>
            <a:r>
              <a:rPr lang="en-US" sz="1200" b="1" dirty="0">
                <a:solidFill>
                  <a:srgbClr val="7030A0"/>
                </a:solidFill>
              </a:rPr>
              <a:t>OPTN Public Comment Proposal/pg15/P2-4</a:t>
            </a:r>
          </a:p>
          <a:p>
            <a:endParaRPr lang="en-US" sz="1200" b="1" dirty="0"/>
          </a:p>
          <a:p>
            <a:endParaRPr lang="en-US" sz="1200" b="1" dirty="0"/>
          </a:p>
        </p:txBody>
      </p:sp>
      <p:sp>
        <p:nvSpPr>
          <p:cNvPr id="9" name="Slide Image Placeholder 8">
            <a:extLst>
              <a:ext uri="{FF2B5EF4-FFF2-40B4-BE49-F238E27FC236}">
                <a16:creationId xmlns:a16="http://schemas.microsoft.com/office/drawing/2014/main" id="{E3728653-942C-4F2B-BE5C-CFAE7764EC49}"/>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83560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945106A-CB31-4B11-AEEF-70420F579C3C}" type="slidenum">
              <a:rPr lang="en-US" smtClean="0"/>
              <a:pPr/>
              <a:t>16</a:t>
            </a:fld>
            <a:endParaRPr lang="en-US" dirty="0"/>
          </a:p>
        </p:txBody>
      </p:sp>
      <p:sp>
        <p:nvSpPr>
          <p:cNvPr id="9" name="Slide Image Placeholder 8">
            <a:extLst>
              <a:ext uri="{FF2B5EF4-FFF2-40B4-BE49-F238E27FC236}">
                <a16:creationId xmlns:a16="http://schemas.microsoft.com/office/drawing/2014/main" id="{5E47EEF9-5794-4F57-8545-AC58AC515A56}"/>
              </a:ext>
            </a:extLst>
          </p:cNvPr>
          <p:cNvSpPr>
            <a:spLocks noGrp="1" noRot="1" noChangeAspect="1"/>
          </p:cNvSpPr>
          <p:nvPr>
            <p:ph type="sldImg"/>
          </p:nvPr>
        </p:nvSpPr>
        <p:spPr>
          <a:xfrm>
            <a:off x="777875" y="720725"/>
            <a:ext cx="5764213" cy="3241675"/>
          </a:xfrm>
        </p:spPr>
      </p:sp>
      <p:sp>
        <p:nvSpPr>
          <p:cNvPr id="10" name="Notes Placeholder 9">
            <a:extLst>
              <a:ext uri="{FF2B5EF4-FFF2-40B4-BE49-F238E27FC236}">
                <a16:creationId xmlns:a16="http://schemas.microsoft.com/office/drawing/2014/main" id="{52752DF8-7C99-43D1-B1B2-91EC775E8631}"/>
              </a:ext>
            </a:extLst>
          </p:cNvPr>
          <p:cNvSpPr>
            <a:spLocks noGrp="1"/>
          </p:cNvSpPr>
          <p:nvPr>
            <p:ph type="body" idx="1"/>
          </p:nvPr>
        </p:nvSpPr>
        <p:spPr/>
        <p:txBody>
          <a:bodyPr/>
          <a:lstStyle/>
          <a:p>
            <a:endParaRPr lang="en-US" dirty="0"/>
          </a:p>
        </p:txBody>
      </p:sp>
      <p:sp>
        <p:nvSpPr>
          <p:cNvPr id="5" name="TextBox 4">
            <a:extLst>
              <a:ext uri="{FF2B5EF4-FFF2-40B4-BE49-F238E27FC236}">
                <a16:creationId xmlns:a16="http://schemas.microsoft.com/office/drawing/2014/main" id="{D30A20B0-C53D-4191-BF86-40CB6A73C905}"/>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Tree>
    <p:extLst>
      <p:ext uri="{BB962C8B-B14F-4D97-AF65-F5344CB8AC3E}">
        <p14:creationId xmlns:p14="http://schemas.microsoft.com/office/powerpoint/2010/main" val="279553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 OPTN analysis of kidney transplantation data from December 1, 2020, to June 30, 2021, evaluated transplantation outcomes 6 months after the implementation of the 250-NM circle allocation policy.</a:t>
            </a:r>
          </a:p>
          <a:p>
            <a:pPr lvl="1"/>
            <a:r>
              <a:rPr lang="en-US" dirty="0"/>
              <a:t>The pre-KAS period was defined as December 1, 2020, to March 14, 2021.</a:t>
            </a:r>
          </a:p>
          <a:p>
            <a:pPr lvl="1"/>
            <a:r>
              <a:rPr lang="en-US" dirty="0"/>
              <a:t>The post-KAS period was defined as March 15 to June 30, 2021.</a:t>
            </a:r>
          </a:p>
          <a:p>
            <a:pPr lvl="1"/>
            <a:r>
              <a:rPr lang="en-US" dirty="0"/>
              <a:t>As these are early data, definitive conclusions cannot be made yet. There is a need to further monitor and assess the impact of this policy change before making definitive conclusions.</a:t>
            </a:r>
          </a:p>
          <a:p>
            <a:pPr lvl="0"/>
            <a:r>
              <a:rPr lang="en-US" dirty="0"/>
              <a:t>Within the first 6 months after the policy implementation, the overall number of kidney registrations and DD transplants increased across all ethnicities.</a:t>
            </a:r>
          </a:p>
          <a:p>
            <a:r>
              <a:rPr lang="en-US" dirty="0"/>
              <a:t>The graph on the left shows that the largest percent increase in kidney registrations was among Hispanic patients in the post-policy update period.</a:t>
            </a:r>
          </a:p>
          <a:p>
            <a:r>
              <a:rPr lang="en-US" dirty="0"/>
              <a:t>The graph on the right shows a similar pattern among DD transplants in this period, in which Hispanic and Black patients had the largest percent increase post-policy update.</a:t>
            </a:r>
          </a:p>
          <a:p>
            <a:pPr lvl="1"/>
            <a:r>
              <a:rPr lang="en-US" dirty="0"/>
              <a:t>Asian recipients also had a marginal increase in the percentage of DD transplants.</a:t>
            </a:r>
          </a:p>
          <a:p>
            <a:endParaRPr lang="en-US" dirty="0"/>
          </a:p>
          <a:p>
            <a:pPr marL="0" indent="0">
              <a:buNone/>
            </a:pPr>
            <a:r>
              <a:rPr lang="en-US" sz="1000" b="1" dirty="0"/>
              <a:t>Reference:</a:t>
            </a:r>
          </a:p>
          <a:p>
            <a:pPr marL="0" indent="0">
              <a:buNone/>
            </a:pPr>
            <a:r>
              <a:rPr lang="en-US" sz="1000" dirty="0"/>
              <a:t>Final report: Eliminate use of DSA and region from kidney allocation 6 month post-implementation monitoring report. Organ Procurement and Transplantation Network website. https://optn.transplant.hrsa.gov/media/</a:t>
            </a:r>
            <a:br>
              <a:rPr lang="en-US" sz="1000" dirty="0"/>
            </a:br>
            <a:r>
              <a:rPr lang="en-US" sz="1000" dirty="0"/>
              <a:t>z0ohhcut/data_report_kidney_full_20211008_1_508_compliant.pdf. Accessed October 12, 2021.</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17</a:t>
            </a:fld>
            <a:endParaRPr lang="en-US" dirty="0"/>
          </a:p>
        </p:txBody>
      </p:sp>
      <p:sp>
        <p:nvSpPr>
          <p:cNvPr id="5" name="TextBox 4">
            <a:extLst>
              <a:ext uri="{FF2B5EF4-FFF2-40B4-BE49-F238E27FC236}">
                <a16:creationId xmlns:a16="http://schemas.microsoft.com/office/drawing/2014/main" id="{140009E7-C13F-475F-9E8B-A5118DD3AB55}"/>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8D107849-D405-4D5D-8381-3C41B1D30A38}"/>
              </a:ext>
            </a:extLst>
          </p:cNvPr>
          <p:cNvSpPr txBox="1"/>
          <p:nvPr/>
        </p:nvSpPr>
        <p:spPr>
          <a:xfrm>
            <a:off x="7558710" y="343698"/>
            <a:ext cx="4751571" cy="6494302"/>
          </a:xfrm>
          <a:prstGeom prst="rect">
            <a:avLst/>
          </a:prstGeom>
          <a:solidFill>
            <a:schemeClr val="bg1"/>
          </a:solidFill>
        </p:spPr>
        <p:txBody>
          <a:bodyPr wrap="square" rtlCol="0">
            <a:noAutofit/>
          </a:bodyPr>
          <a:lstStyle/>
          <a:p>
            <a:r>
              <a:rPr lang="en-US" sz="1200" b="1" dirty="0"/>
              <a:t>SLIDE</a:t>
            </a:r>
          </a:p>
          <a:p>
            <a:r>
              <a:rPr lang="en-US" sz="1200" b="1" dirty="0"/>
              <a:t>Title, Early Outcomes:</a:t>
            </a:r>
            <a:br>
              <a:rPr lang="en-US" sz="1200" b="1" dirty="0"/>
            </a:br>
            <a:r>
              <a:rPr lang="en-US" sz="1200" b="1" dirty="0">
                <a:solidFill>
                  <a:srgbClr val="7030A0"/>
                </a:solidFill>
              </a:rPr>
              <a:t>OPTN KAS Change 6-Month Monitoring report/pg14/P1 and Figure 8;</a:t>
            </a:r>
          </a:p>
          <a:p>
            <a:r>
              <a:rPr lang="en-US" sz="1200" b="1" dirty="0">
                <a:solidFill>
                  <a:srgbClr val="7030A0"/>
                </a:solidFill>
              </a:rPr>
              <a:t>OPTN KAS Change 6-Month Monitoring report/pg42/P1 and Figure 36</a:t>
            </a:r>
          </a:p>
          <a:p>
            <a:endParaRPr lang="en-US" sz="1200" b="1" dirty="0"/>
          </a:p>
          <a:p>
            <a:r>
              <a:rPr lang="en-US" sz="1200" b="1" dirty="0"/>
              <a:t>Bullet 1, An early:</a:t>
            </a:r>
            <a:endParaRPr lang="en-US" sz="1200" dirty="0"/>
          </a:p>
          <a:p>
            <a:r>
              <a:rPr lang="en-US" sz="1200" b="1" dirty="0">
                <a:solidFill>
                  <a:srgbClr val="7030A0"/>
                </a:solidFill>
              </a:rPr>
              <a:t>OPTN KAS Change 6-Month Monitoring report/pg14/P1;</a:t>
            </a:r>
          </a:p>
          <a:p>
            <a:r>
              <a:rPr lang="en-US" sz="1200" b="1" dirty="0">
                <a:solidFill>
                  <a:srgbClr val="7030A0"/>
                </a:solidFill>
              </a:rPr>
              <a:t>OPTN KAS Change 6-Month Monitoring report/pg42/P1</a:t>
            </a:r>
          </a:p>
          <a:p>
            <a:endParaRPr lang="en-US" sz="1200" b="1" dirty="0"/>
          </a:p>
          <a:p>
            <a:r>
              <a:rPr lang="en-US" sz="1200" b="1" dirty="0"/>
              <a:t>Left Graph, Kidney Registrations</a:t>
            </a:r>
            <a:br>
              <a:rPr lang="en-US" sz="1200" b="1" dirty="0"/>
            </a:br>
            <a:r>
              <a:rPr lang="en-US" sz="1200" b="1" dirty="0">
                <a:solidFill>
                  <a:srgbClr val="7030A0"/>
                </a:solidFill>
              </a:rPr>
              <a:t>OPTN KAS Change 6-Month Monitoring report/pg14/P1 and Figure 8</a:t>
            </a:r>
          </a:p>
          <a:p>
            <a:endParaRPr lang="en-US" sz="1200" b="1" dirty="0"/>
          </a:p>
          <a:p>
            <a:r>
              <a:rPr lang="en-US" sz="1200" b="1" dirty="0"/>
              <a:t>Right Graph, Deceased Donor:</a:t>
            </a:r>
            <a:br>
              <a:rPr lang="en-US" sz="1200" b="1" dirty="0"/>
            </a:br>
            <a:r>
              <a:rPr lang="en-US" sz="1200" b="1" dirty="0">
                <a:solidFill>
                  <a:srgbClr val="7030A0"/>
                </a:solidFill>
              </a:rPr>
              <a:t>OPTN KAS Change 6-Month Monitoring report/pg42/P1 and Figure 36</a:t>
            </a:r>
          </a:p>
          <a:p>
            <a:endParaRPr lang="en-US" sz="1200" b="1" dirty="0"/>
          </a:p>
          <a:p>
            <a:r>
              <a:rPr lang="en-US" sz="1200" dirty="0"/>
              <a:t>NOTES</a:t>
            </a:r>
          </a:p>
          <a:p>
            <a:r>
              <a:rPr lang="en-US" sz="1200" b="1" dirty="0"/>
              <a:t>Bullet 1, An OPTN:</a:t>
            </a:r>
            <a:endParaRPr lang="en-US" sz="1200" dirty="0"/>
          </a:p>
          <a:p>
            <a:r>
              <a:rPr lang="en-US" sz="1200" b="1" dirty="0">
                <a:solidFill>
                  <a:srgbClr val="7030A0"/>
                </a:solidFill>
              </a:rPr>
              <a:t>OPTN KAS Change 6-Month Monitoring report/pg2/P1</a:t>
            </a:r>
          </a:p>
          <a:p>
            <a:endParaRPr lang="en-US" sz="1200" b="1" dirty="0"/>
          </a:p>
          <a:p>
            <a:r>
              <a:rPr lang="en-US" sz="1200" b="1" dirty="0"/>
              <a:t>Sub-bullets 1.1-1.3:</a:t>
            </a:r>
            <a:br>
              <a:rPr lang="en-US" sz="1200" b="1" dirty="0"/>
            </a:br>
            <a:r>
              <a:rPr lang="en-US" sz="1200" b="1" dirty="0">
                <a:solidFill>
                  <a:srgbClr val="7030A0"/>
                </a:solidFill>
              </a:rPr>
              <a:t>OPTN KAS Change 6-Month Monitoring report/pg6/Cohort section;</a:t>
            </a:r>
          </a:p>
          <a:p>
            <a:r>
              <a:rPr lang="en-US" sz="1200" b="1" dirty="0">
                <a:solidFill>
                  <a:srgbClr val="7030A0"/>
                </a:solidFill>
              </a:rPr>
              <a:t>OPTN KAS Change 6-Month Monitoring report/pg104/Conclusion/P1</a:t>
            </a:r>
          </a:p>
          <a:p>
            <a:endParaRPr lang="en-US" sz="1200" b="1" dirty="0"/>
          </a:p>
          <a:p>
            <a:r>
              <a:rPr lang="en-US" sz="1200" b="1" dirty="0"/>
              <a:t>Bullet 2, Within the:</a:t>
            </a:r>
            <a:endParaRPr lang="en-US" sz="1200" dirty="0"/>
          </a:p>
          <a:p>
            <a:r>
              <a:rPr lang="en-US" sz="1200" b="1" dirty="0">
                <a:solidFill>
                  <a:srgbClr val="7030A0"/>
                </a:solidFill>
              </a:rPr>
              <a:t>OPTN KAS Change 6-Month Monitoring report/pg14/P1;</a:t>
            </a:r>
          </a:p>
          <a:p>
            <a:r>
              <a:rPr lang="en-US" sz="1200" b="1" dirty="0">
                <a:solidFill>
                  <a:srgbClr val="7030A0"/>
                </a:solidFill>
              </a:rPr>
              <a:t>OPTN KAS Change 6-Month Monitoring report/pg42/P1</a:t>
            </a:r>
          </a:p>
          <a:p>
            <a:endParaRPr lang="en-US" sz="1200" b="1" dirty="0"/>
          </a:p>
          <a:p>
            <a:r>
              <a:rPr lang="en-US" sz="1200" b="1" dirty="0"/>
              <a:t>Bullet 3, The graph on the left:</a:t>
            </a:r>
          </a:p>
          <a:p>
            <a:r>
              <a:rPr lang="en-US" sz="1200" b="1" dirty="0">
                <a:solidFill>
                  <a:srgbClr val="7030A0"/>
                </a:solidFill>
              </a:rPr>
              <a:t>OPTN KAS Change 6-Month Monitoring report/pg14/P1 and Figure 8</a:t>
            </a:r>
          </a:p>
          <a:p>
            <a:endParaRPr lang="en-US" sz="1200" b="1" dirty="0"/>
          </a:p>
          <a:p>
            <a:r>
              <a:rPr lang="en-US" sz="1200" b="1" dirty="0"/>
              <a:t>Bullet 4 and sub, The graph on the right:</a:t>
            </a:r>
            <a:br>
              <a:rPr lang="en-US" sz="1200" b="1" dirty="0"/>
            </a:br>
            <a:r>
              <a:rPr lang="en-US" sz="1200" b="1" dirty="0">
                <a:solidFill>
                  <a:srgbClr val="7030A0"/>
                </a:solidFill>
              </a:rPr>
              <a:t>OPTN KAS Change 6-Month Monitoring report/pg42/P1 and Figure 36</a:t>
            </a:r>
          </a:p>
          <a:p>
            <a:endParaRPr lang="en-US" sz="1200" b="1" dirty="0"/>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2B69299E-DF22-4353-B9F8-B99D551B1A5D}"/>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345280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same early 6-month analysis, the overall number of kidney registrations and DD transplants increased across all adult age groups post-policy implementation. </a:t>
            </a:r>
          </a:p>
          <a:p>
            <a:pPr lvl="0"/>
            <a:r>
              <a:rPr lang="en-US" dirty="0"/>
              <a:t>The graph on the left shows that the largest percent increase in kidney registrations between December 1, 2020, and June 30, 2021, was among patients aged 50-64 years in the post-policy update period.</a:t>
            </a:r>
          </a:p>
          <a:p>
            <a:r>
              <a:rPr lang="en-US" dirty="0"/>
              <a:t>The graph on the right shows a similar pattern among DD transplants in this period, in which patients aged 50-64 years had the largest percent increase post-policy update.</a:t>
            </a:r>
          </a:p>
          <a:p>
            <a:endParaRPr lang="en-US" dirty="0"/>
          </a:p>
          <a:p>
            <a:pPr marL="0" indent="0">
              <a:buNone/>
            </a:pPr>
            <a:r>
              <a:rPr lang="en-US" sz="1000" b="1" dirty="0"/>
              <a:t>Reference:</a:t>
            </a:r>
          </a:p>
          <a:p>
            <a:pPr marL="0" indent="0">
              <a:buNone/>
            </a:pPr>
            <a:r>
              <a:rPr lang="en-US" sz="1000" dirty="0"/>
              <a:t>Final report: Eliminate use of DSA and region from kidney allocation 6 month post-implementation monitoring report. Organ Procurement and Transplantation Network website. https://optn.transplant.hrsa.gov/media/</a:t>
            </a:r>
            <a:br>
              <a:rPr lang="en-US" sz="1000" dirty="0"/>
            </a:br>
            <a:r>
              <a:rPr lang="en-US" sz="1000" dirty="0"/>
              <a:t>z0ohhcut/data_report_kidney_full_20211008_1_508_compliant.pdf. Accessed October 12, 2021.</a:t>
            </a:r>
          </a:p>
        </p:txBody>
      </p:sp>
      <p:sp>
        <p:nvSpPr>
          <p:cNvPr id="4" name="Slide Number Placeholder 3"/>
          <p:cNvSpPr>
            <a:spLocks noGrp="1"/>
          </p:cNvSpPr>
          <p:nvPr>
            <p:ph type="sldNum" sz="quarter" idx="5"/>
          </p:nvPr>
        </p:nvSpPr>
        <p:spPr/>
        <p:txBody>
          <a:bodyPr/>
          <a:lstStyle/>
          <a:p>
            <a:fld id="{2945106A-CB31-4B11-AEEF-70420F579C3C}" type="slidenum">
              <a:rPr lang="en-US" smtClean="0"/>
              <a:pPr/>
              <a:t>18</a:t>
            </a:fld>
            <a:endParaRPr lang="en-US" dirty="0"/>
          </a:p>
        </p:txBody>
      </p:sp>
      <p:sp>
        <p:nvSpPr>
          <p:cNvPr id="5" name="TextBox 4">
            <a:extLst>
              <a:ext uri="{FF2B5EF4-FFF2-40B4-BE49-F238E27FC236}">
                <a16:creationId xmlns:a16="http://schemas.microsoft.com/office/drawing/2014/main" id="{86D35EF6-E90E-49B5-9C65-9C6FB35CEBD8}"/>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7BD438BC-E863-4D0E-92BD-4401D8BED244}"/>
              </a:ext>
            </a:extLst>
          </p:cNvPr>
          <p:cNvSpPr txBox="1"/>
          <p:nvPr/>
        </p:nvSpPr>
        <p:spPr>
          <a:xfrm>
            <a:off x="7558710" y="343698"/>
            <a:ext cx="4176090" cy="6235700"/>
          </a:xfrm>
          <a:prstGeom prst="rect">
            <a:avLst/>
          </a:prstGeom>
          <a:solidFill>
            <a:schemeClr val="bg1"/>
          </a:solidFill>
        </p:spPr>
        <p:txBody>
          <a:bodyPr wrap="square" rtlCol="0">
            <a:noAutofit/>
          </a:bodyPr>
          <a:lstStyle/>
          <a:p>
            <a:r>
              <a:rPr lang="en-US" sz="1200" b="1" dirty="0"/>
              <a:t>SLIDE</a:t>
            </a:r>
          </a:p>
          <a:p>
            <a:r>
              <a:rPr lang="en-US" sz="1200" b="1" dirty="0"/>
              <a:t>Bullet 1, In the same:</a:t>
            </a:r>
            <a:endParaRPr lang="en-US" sz="1200" dirty="0"/>
          </a:p>
          <a:p>
            <a:r>
              <a:rPr lang="en-US" sz="1200" b="1" dirty="0">
                <a:solidFill>
                  <a:srgbClr val="7030A0"/>
                </a:solidFill>
              </a:rPr>
              <a:t>OPTN KAS Change 6-Month Monitoring report/pg12/P1;</a:t>
            </a:r>
          </a:p>
          <a:p>
            <a:r>
              <a:rPr lang="en-US" sz="1200" b="1" dirty="0">
                <a:solidFill>
                  <a:srgbClr val="7030A0"/>
                </a:solidFill>
              </a:rPr>
              <a:t>OPTN KAS Change 6-Month Monitoring report/pg41/P1</a:t>
            </a:r>
          </a:p>
          <a:p>
            <a:endParaRPr lang="en-US" sz="1200" b="1" dirty="0"/>
          </a:p>
          <a:p>
            <a:r>
              <a:rPr lang="en-US" sz="1200" b="1" dirty="0"/>
              <a:t>Left Graph, Kidney Registrations</a:t>
            </a:r>
            <a:br>
              <a:rPr lang="en-US" sz="1200" b="1" dirty="0"/>
            </a:br>
            <a:r>
              <a:rPr lang="en-US" sz="1200" b="1" dirty="0">
                <a:solidFill>
                  <a:srgbClr val="7030A0"/>
                </a:solidFill>
              </a:rPr>
              <a:t>OPTN KAS Change 6-Month Monitoring report/pg12/P1 and Figure 6</a:t>
            </a:r>
          </a:p>
          <a:p>
            <a:endParaRPr lang="en-US" sz="1200" b="1" dirty="0"/>
          </a:p>
          <a:p>
            <a:r>
              <a:rPr lang="en-US" sz="1200" b="1" dirty="0"/>
              <a:t>Right Graph, Deceased Donor:</a:t>
            </a:r>
            <a:br>
              <a:rPr lang="en-US" sz="1200" b="1" dirty="0"/>
            </a:br>
            <a:r>
              <a:rPr lang="en-US" sz="1200" b="1" dirty="0">
                <a:solidFill>
                  <a:srgbClr val="7030A0"/>
                </a:solidFill>
              </a:rPr>
              <a:t>OPTN KAS Change 6-Month Monitoring report/pg41/P1 and Figure 35</a:t>
            </a:r>
          </a:p>
          <a:p>
            <a:endParaRPr lang="en-US" sz="1200" b="1" dirty="0"/>
          </a:p>
          <a:p>
            <a:r>
              <a:rPr lang="en-US" sz="1200" dirty="0"/>
              <a:t>NOTES</a:t>
            </a:r>
          </a:p>
          <a:p>
            <a:r>
              <a:rPr lang="en-US" sz="1200" b="1" dirty="0"/>
              <a:t>Bullet 1, In the same:</a:t>
            </a:r>
            <a:endParaRPr lang="en-US" sz="1200" dirty="0"/>
          </a:p>
          <a:p>
            <a:r>
              <a:rPr lang="en-US" sz="1200" b="1" dirty="0">
                <a:solidFill>
                  <a:srgbClr val="7030A0"/>
                </a:solidFill>
              </a:rPr>
              <a:t>OPTN KAS Change 6-Month Monitoring report/pg12/P1;</a:t>
            </a:r>
          </a:p>
          <a:p>
            <a:r>
              <a:rPr lang="en-US" sz="1200" b="1" dirty="0">
                <a:solidFill>
                  <a:srgbClr val="7030A0"/>
                </a:solidFill>
              </a:rPr>
              <a:t>OPTN KAS Change 6-Month Monitoring report/pg41/P1</a:t>
            </a:r>
          </a:p>
          <a:p>
            <a:endParaRPr lang="en-US" sz="1200" b="1" dirty="0"/>
          </a:p>
          <a:p>
            <a:r>
              <a:rPr lang="en-US" sz="1200" b="1" dirty="0"/>
              <a:t>Bullet 2, The graph on the left:</a:t>
            </a:r>
            <a:br>
              <a:rPr lang="en-US" sz="1200" b="1" dirty="0"/>
            </a:br>
            <a:r>
              <a:rPr lang="en-US" sz="1200" b="1" dirty="0">
                <a:solidFill>
                  <a:srgbClr val="7030A0"/>
                </a:solidFill>
              </a:rPr>
              <a:t>OPTN KAS Change 6-Month Monitoring report/pg12/P1 and Figure 6</a:t>
            </a:r>
          </a:p>
          <a:p>
            <a:endParaRPr lang="en-US" sz="1200" b="1" dirty="0"/>
          </a:p>
          <a:p>
            <a:r>
              <a:rPr lang="en-US" sz="1200" b="1" dirty="0"/>
              <a:t>Bullet 3, The graph on the right:</a:t>
            </a:r>
            <a:br>
              <a:rPr lang="en-US" sz="1200" b="1" dirty="0"/>
            </a:br>
            <a:r>
              <a:rPr lang="en-US" sz="1200" b="1" dirty="0">
                <a:solidFill>
                  <a:srgbClr val="7030A0"/>
                </a:solidFill>
              </a:rPr>
              <a:t>OPTN KAS Change 6-Month Monitoring report/pg41/P1 and Figure 35</a:t>
            </a: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A5CD875F-1CED-460C-AAC5-0E1F5F9BCAEB}"/>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07437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Early 6-month data also evaluated transplant rates using kidneys recovered locally, regionally, </a:t>
            </a:r>
            <a:br>
              <a:rPr lang="en-US" dirty="0"/>
            </a:br>
            <a:r>
              <a:rPr lang="en-US" dirty="0"/>
              <a:t>or nationally post policy vs pre policy.</a:t>
            </a:r>
          </a:p>
          <a:p>
            <a:r>
              <a:rPr lang="en-US" dirty="0"/>
              <a:t>The graph shows that shares of DD kidneys decreased locally but increased regionally and nationally in the post-policy update period.</a:t>
            </a:r>
          </a:p>
          <a:p>
            <a:pPr lvl="1"/>
            <a:r>
              <a:rPr lang="en-US" dirty="0"/>
              <a:t>Local shares of DD kidneys recovered in the same DSA as the transplant hospital decreased from 70.44% to 38.93%. </a:t>
            </a:r>
          </a:p>
          <a:p>
            <a:pPr lvl="1"/>
            <a:r>
              <a:rPr lang="en-US" dirty="0"/>
              <a:t>Regional and national shares of DD kidneys increased from 14.99% to 29.07% and 14.57% to 32%, respectively.</a:t>
            </a:r>
          </a:p>
          <a:p>
            <a:pPr lvl="0"/>
            <a:r>
              <a:rPr lang="en-US" dirty="0"/>
              <a:t>These data quantify the changes in kidney allocation as outlined in the updated KAS policy.</a:t>
            </a:r>
          </a:p>
          <a:p>
            <a:pPr marL="0" lvl="0" indent="0">
              <a:buNone/>
            </a:pPr>
            <a:r>
              <a:rPr lang="en-US" b="1" dirty="0"/>
              <a:t>Question for discussion</a:t>
            </a:r>
            <a:r>
              <a:rPr lang="en-US" dirty="0"/>
              <a:t>: Have you observed changes in local vs regional and national shares? </a:t>
            </a:r>
          </a:p>
          <a:p>
            <a:endParaRPr lang="en-US" dirty="0"/>
          </a:p>
          <a:p>
            <a:pPr marL="0" indent="0">
              <a:buNone/>
            </a:pPr>
            <a:r>
              <a:rPr lang="en-US" sz="1000" b="1" dirty="0"/>
              <a:t>Reference:</a:t>
            </a:r>
          </a:p>
          <a:p>
            <a:pPr marL="0" indent="0">
              <a:buNone/>
            </a:pPr>
            <a:r>
              <a:rPr lang="en-US" sz="1000" dirty="0"/>
              <a:t>Final report: Eliminate use of DSA and region from kidney allocation 6 month post-implementation monitoring report. Organ Procurement and Transplantation Network website. https://optn.transplant.hrsa.gov/media/</a:t>
            </a:r>
            <a:br>
              <a:rPr lang="en-US" sz="1000" dirty="0"/>
            </a:br>
            <a:r>
              <a:rPr lang="en-US" sz="1000" dirty="0"/>
              <a:t>z0ohhcut/data_report_kidney_full_20211008_1_508_compliant.pdf. Accessed October 12, 2021.</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19</a:t>
            </a:fld>
            <a:endParaRPr lang="en-US" dirty="0"/>
          </a:p>
        </p:txBody>
      </p:sp>
      <p:sp>
        <p:nvSpPr>
          <p:cNvPr id="5" name="TextBox 4">
            <a:extLst>
              <a:ext uri="{FF2B5EF4-FFF2-40B4-BE49-F238E27FC236}">
                <a16:creationId xmlns:a16="http://schemas.microsoft.com/office/drawing/2014/main" id="{9CD1B37D-49D7-4FAF-A570-72D4CAA0C1B1}"/>
              </a:ext>
            </a:extLst>
          </p:cNvPr>
          <p:cNvSpPr txBox="1"/>
          <p:nvPr/>
        </p:nvSpPr>
        <p:spPr>
          <a:xfrm>
            <a:off x="7558710" y="343698"/>
            <a:ext cx="4176090" cy="6235700"/>
          </a:xfrm>
          <a:prstGeom prst="rect">
            <a:avLst/>
          </a:prstGeom>
          <a:solidFill>
            <a:schemeClr val="bg1"/>
          </a:solidFill>
        </p:spPr>
        <p:txBody>
          <a:bodyPr wrap="square" rtlCol="0">
            <a:noAutofit/>
          </a:bodyPr>
          <a:lstStyle/>
          <a:p>
            <a:r>
              <a:rPr lang="en-US" sz="1200" b="1" dirty="0"/>
              <a:t>SLIDE</a:t>
            </a:r>
          </a:p>
          <a:p>
            <a:r>
              <a:rPr lang="en-US" sz="1200" b="1" dirty="0"/>
              <a:t>Bullet 1, Early 6-month:</a:t>
            </a:r>
            <a:endParaRPr lang="en-US" sz="1200" dirty="0"/>
          </a:p>
          <a:p>
            <a:r>
              <a:rPr lang="en-US" sz="1200" b="1" dirty="0">
                <a:solidFill>
                  <a:srgbClr val="7030A0"/>
                </a:solidFill>
              </a:rPr>
              <a:t>OPTN KAS Change 6-Month Monitoring report/pg54/P1</a:t>
            </a:r>
          </a:p>
          <a:p>
            <a:endParaRPr lang="en-US" sz="1200" b="1" dirty="0"/>
          </a:p>
          <a:p>
            <a:r>
              <a:rPr lang="en-US" sz="1200" b="1" dirty="0"/>
              <a:t>Bullet 2, Local:</a:t>
            </a:r>
            <a:br>
              <a:rPr lang="en-US" sz="1200" b="1" dirty="0"/>
            </a:br>
            <a:r>
              <a:rPr lang="en-US" sz="1200" b="1" i="1" dirty="0">
                <a:solidFill>
                  <a:srgbClr val="7030A0"/>
                </a:solidFill>
              </a:rPr>
              <a:t>OPTN KAS Change 6-Month Monitoring report/pg54/P1</a:t>
            </a:r>
          </a:p>
          <a:p>
            <a:r>
              <a:rPr lang="en-US" sz="1200" i="1" dirty="0">
                <a:solidFill>
                  <a:srgbClr val="0070C0"/>
                </a:solidFill>
              </a:rPr>
              <a:t>*duplicate; include with above</a:t>
            </a:r>
          </a:p>
          <a:p>
            <a:endParaRPr lang="en-US" sz="1200" dirty="0"/>
          </a:p>
          <a:p>
            <a:r>
              <a:rPr lang="en-US" sz="1200" b="1" dirty="0"/>
              <a:t>Bullet 3, Regional:</a:t>
            </a:r>
          </a:p>
          <a:p>
            <a:r>
              <a:rPr lang="en-US" sz="1200" b="1" i="1" dirty="0">
                <a:solidFill>
                  <a:srgbClr val="7030A0"/>
                </a:solidFill>
              </a:rPr>
              <a:t>OPTN KAS Change 6-Month Monitoring report/pg54/P1</a:t>
            </a:r>
          </a:p>
          <a:p>
            <a:r>
              <a:rPr lang="en-US" sz="1200" i="1" dirty="0">
                <a:solidFill>
                  <a:srgbClr val="0070C0"/>
                </a:solidFill>
              </a:rPr>
              <a:t>*duplicate; include with above</a:t>
            </a:r>
          </a:p>
          <a:p>
            <a:endParaRPr lang="en-US" sz="1200" b="1" i="1" dirty="0">
              <a:solidFill>
                <a:srgbClr val="7030A0"/>
              </a:solidFill>
            </a:endParaRPr>
          </a:p>
          <a:p>
            <a:endParaRPr lang="en-US" sz="1200" b="1" dirty="0"/>
          </a:p>
          <a:p>
            <a:r>
              <a:rPr lang="en-US" sz="1200" b="1" dirty="0"/>
              <a:t>Right Graph, Deceased Donor:</a:t>
            </a:r>
            <a:br>
              <a:rPr lang="en-US" sz="1200" b="1" dirty="0"/>
            </a:br>
            <a:r>
              <a:rPr lang="en-US" sz="1200" b="1" dirty="0">
                <a:solidFill>
                  <a:srgbClr val="7030A0"/>
                </a:solidFill>
              </a:rPr>
              <a:t>OPTN KAS Change 6-Month Monitoring report/pg54/Figure 48</a:t>
            </a:r>
          </a:p>
          <a:p>
            <a:endParaRPr lang="en-US" sz="1200" b="1" dirty="0"/>
          </a:p>
          <a:p>
            <a:r>
              <a:rPr lang="en-US" sz="1200" dirty="0"/>
              <a:t>NOTES</a:t>
            </a:r>
          </a:p>
          <a:p>
            <a:r>
              <a:rPr lang="en-US" sz="1200" b="1" dirty="0"/>
              <a:t>Bullet 1, Early 6-month:</a:t>
            </a:r>
            <a:endParaRPr lang="en-US" sz="1200" dirty="0"/>
          </a:p>
          <a:p>
            <a:r>
              <a:rPr lang="en-US" sz="1200" b="1" dirty="0">
                <a:solidFill>
                  <a:srgbClr val="7030A0"/>
                </a:solidFill>
              </a:rPr>
              <a:t>OPTN KAS Change 6-Month Monitoring report/pg54/P1</a:t>
            </a:r>
          </a:p>
          <a:p>
            <a:endParaRPr lang="en-US" sz="1200" dirty="0"/>
          </a:p>
          <a:p>
            <a:r>
              <a:rPr lang="en-US" sz="1200" b="1" dirty="0"/>
              <a:t>Bullet 2 and subs, The graph:</a:t>
            </a:r>
          </a:p>
          <a:p>
            <a:r>
              <a:rPr lang="en-US" sz="1200" b="1" dirty="0">
                <a:solidFill>
                  <a:srgbClr val="7030A0"/>
                </a:solidFill>
              </a:rPr>
              <a:t>OPTN KAS Change 6-Month Monitoring report/pg54/P1;</a:t>
            </a:r>
          </a:p>
          <a:p>
            <a:r>
              <a:rPr lang="en-US" sz="1200" b="1" dirty="0">
                <a:solidFill>
                  <a:srgbClr val="7030A0"/>
                </a:solidFill>
              </a:rPr>
              <a:t>OPTN KAS Change 6-Month Monitoring report/pg54/Figure 48</a:t>
            </a:r>
          </a:p>
          <a:p>
            <a:endParaRPr lang="en-US" sz="1200" b="1" dirty="0">
              <a:solidFill>
                <a:srgbClr val="7030A0"/>
              </a:solidFill>
            </a:endParaRPr>
          </a:p>
          <a:p>
            <a:endParaRPr lang="en-US" sz="1200" dirty="0">
              <a:solidFill>
                <a:srgbClr val="7030A0"/>
              </a:solidFill>
            </a:endParaRPr>
          </a:p>
          <a:p>
            <a:endParaRPr lang="en-US" sz="1200" b="1" dirty="0"/>
          </a:p>
          <a:p>
            <a:endParaRPr lang="en-US" sz="1200" b="1" dirty="0"/>
          </a:p>
        </p:txBody>
      </p:sp>
      <p:sp>
        <p:nvSpPr>
          <p:cNvPr id="8" name="Slide Image Placeholder 7">
            <a:extLst>
              <a:ext uri="{FF2B5EF4-FFF2-40B4-BE49-F238E27FC236}">
                <a16:creationId xmlns:a16="http://schemas.microsoft.com/office/drawing/2014/main" id="{387CE47A-F157-4DF3-BF2C-DB110743CF31}"/>
              </a:ext>
            </a:extLst>
          </p:cNvPr>
          <p:cNvSpPr>
            <a:spLocks noGrp="1" noRot="1" noChangeAspect="1"/>
          </p:cNvSpPr>
          <p:nvPr>
            <p:ph type="sldImg"/>
          </p:nvPr>
        </p:nvSpPr>
        <p:spPr>
          <a:xfrm>
            <a:off x="777875" y="720725"/>
            <a:ext cx="5764213" cy="3241675"/>
          </a:xfrm>
        </p:spPr>
      </p:sp>
      <p:sp>
        <p:nvSpPr>
          <p:cNvPr id="6" name="TextBox 5">
            <a:extLst>
              <a:ext uri="{FF2B5EF4-FFF2-40B4-BE49-F238E27FC236}">
                <a16:creationId xmlns:a16="http://schemas.microsoft.com/office/drawing/2014/main" id="{4FEAFEF9-78F0-4EA1-8B88-3E98B163920A}"/>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Tree>
    <p:extLst>
      <p:ext uri="{BB962C8B-B14F-4D97-AF65-F5344CB8AC3E}">
        <p14:creationId xmlns:p14="http://schemas.microsoft.com/office/powerpoint/2010/main" val="14513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2</a:t>
            </a:fld>
            <a:endParaRPr lang="en-US" dirty="0"/>
          </a:p>
        </p:txBody>
      </p:sp>
      <p:sp>
        <p:nvSpPr>
          <p:cNvPr id="6" name="TextBox 5">
            <a:extLst>
              <a:ext uri="{FF2B5EF4-FFF2-40B4-BE49-F238E27FC236}">
                <a16:creationId xmlns:a16="http://schemas.microsoft.com/office/drawing/2014/main" id="{5F6BC1DD-A7CA-4885-B216-AF15E0EB8D0C}"/>
              </a:ext>
            </a:extLst>
          </p:cNvPr>
          <p:cNvSpPr txBox="1"/>
          <p:nvPr/>
        </p:nvSpPr>
        <p:spPr>
          <a:xfrm>
            <a:off x="7558710" y="82088"/>
            <a:ext cx="3008243" cy="430887"/>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objectives on slide and in speaker notes</a:t>
            </a:r>
          </a:p>
        </p:txBody>
      </p:sp>
      <p:sp>
        <p:nvSpPr>
          <p:cNvPr id="9" name="Notes Placeholder 8">
            <a:extLst>
              <a:ext uri="{FF2B5EF4-FFF2-40B4-BE49-F238E27FC236}">
                <a16:creationId xmlns:a16="http://schemas.microsoft.com/office/drawing/2014/main" id="{B7A7BB19-FC20-4AF7-AA7A-53908143173E}"/>
              </a:ext>
            </a:extLst>
          </p:cNvPr>
          <p:cNvSpPr>
            <a:spLocks noGrp="1"/>
          </p:cNvSpPr>
          <p:nvPr>
            <p:ph type="body" idx="1"/>
          </p:nvPr>
        </p:nvSpPr>
        <p:spPr/>
        <p:txBody>
          <a:bodyPr/>
          <a:lstStyle/>
          <a:p>
            <a:pPr marL="0" indent="0">
              <a:buNone/>
            </a:pPr>
            <a:r>
              <a:rPr lang="en-US" dirty="0"/>
              <a:t>In today’s talk, we will</a:t>
            </a:r>
            <a:endParaRPr lang="en-US" altLang="en-US" dirty="0"/>
          </a:p>
          <a:p>
            <a:pPr lvl="0"/>
            <a:r>
              <a:rPr lang="en-US" altLang="en-US" dirty="0"/>
              <a:t>Review the evolution of kidney allocation policies in the US.</a:t>
            </a:r>
          </a:p>
          <a:p>
            <a:r>
              <a:rPr lang="en-US" altLang="en-US" dirty="0"/>
              <a:t>Discuss the new kidney allocation policy implemented in March 2021, which focused on achieving a balance between equity and utility. </a:t>
            </a:r>
          </a:p>
          <a:p>
            <a:pPr lvl="0"/>
            <a:r>
              <a:rPr lang="en-US" altLang="en-US" dirty="0"/>
              <a:t>Highlight early outcomes data with the updated policy and future considerations for the transplant community.</a:t>
            </a:r>
          </a:p>
          <a:p>
            <a:r>
              <a:rPr lang="en-US" altLang="en-US" dirty="0"/>
              <a:t>Examine hypothetical case studies demonstrating the impact of the new kidney allocation policy on transplant centers and patients.</a:t>
            </a:r>
          </a:p>
          <a:p>
            <a:endParaRPr lang="en-US" dirty="0"/>
          </a:p>
        </p:txBody>
      </p:sp>
      <p:sp>
        <p:nvSpPr>
          <p:cNvPr id="12" name="Slide Image Placeholder 11">
            <a:extLst>
              <a:ext uri="{FF2B5EF4-FFF2-40B4-BE49-F238E27FC236}">
                <a16:creationId xmlns:a16="http://schemas.microsoft.com/office/drawing/2014/main" id="{F33313EF-710C-4B76-A639-A63659766168}"/>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19813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2021 KAS policy update will require centers to consider new challenges, including</a:t>
            </a:r>
          </a:p>
          <a:p>
            <a:pPr lvl="1"/>
            <a:r>
              <a:rPr lang="en-US" dirty="0"/>
              <a:t>Organ distribution over greater distances between donor and recipient.</a:t>
            </a:r>
            <a:r>
              <a:rPr lang="en-US" baseline="30000" dirty="0"/>
              <a:t>1</a:t>
            </a:r>
          </a:p>
          <a:p>
            <a:pPr lvl="1"/>
            <a:r>
              <a:rPr lang="en-US" dirty="0"/>
              <a:t>New working relationships with OPOs.</a:t>
            </a:r>
            <a:r>
              <a:rPr lang="en-US" baseline="30000" dirty="0"/>
              <a:t>1,2</a:t>
            </a:r>
          </a:p>
          <a:p>
            <a:pPr lvl="1"/>
            <a:r>
              <a:rPr lang="en-US" dirty="0"/>
              <a:t>New competition between centers that previously did not exist.</a:t>
            </a:r>
            <a:r>
              <a:rPr lang="en-US" baseline="30000" dirty="0"/>
              <a:t>1</a:t>
            </a:r>
          </a:p>
          <a:p>
            <a:pPr lvl="1"/>
            <a:r>
              <a:rPr lang="en-US" dirty="0"/>
              <a:t>The need to update waiting list management policies to ensure patient readiness.</a:t>
            </a:r>
            <a:r>
              <a:rPr lang="en-US" baseline="30000" dirty="0"/>
              <a:t>1</a:t>
            </a:r>
            <a:endParaRPr lang="en-US" dirty="0"/>
          </a:p>
          <a:p>
            <a:endParaRPr lang="en-US" dirty="0"/>
          </a:p>
          <a:p>
            <a:pPr marL="0" indent="0">
              <a:buNone/>
            </a:pPr>
            <a:r>
              <a:rPr lang="en-US" sz="1000" b="1" dirty="0"/>
              <a:t>References:</a:t>
            </a:r>
          </a:p>
          <a:p>
            <a:pPr marL="228600" indent="-228600">
              <a:buFont typeface="+mj-lt"/>
              <a:buAutoNum type="arabicPeriod"/>
            </a:pPr>
            <a:r>
              <a:rPr lang="en-US" sz="1000" dirty="0"/>
              <a:t>Klarman SE, Formica RN Jr. The broader sharing of deceased donor kidneys is an ethical and legal imperative. </a:t>
            </a:r>
            <a:r>
              <a:rPr lang="en-US" sz="1000" i="1" dirty="0"/>
              <a:t>J Am Soc Nephrol. </a:t>
            </a:r>
            <a:r>
              <a:rPr lang="en-US" sz="1000" dirty="0"/>
              <a:t>2020;31(6):1174-1176.</a:t>
            </a:r>
          </a:p>
          <a:p>
            <a:pPr marL="228600" lvl="0" indent="-228600">
              <a:buFont typeface="+mj-lt"/>
              <a:buAutoNum type="arabicPeriod"/>
            </a:pPr>
            <a:r>
              <a:rPr lang="en-US" sz="1000" dirty="0"/>
              <a:t>Notice of OPTN policy changes: Eliminate the use of DSA and region from Kidney Allocation Policy. Organ Procurement and Transplantation Network website. </a:t>
            </a:r>
            <a:r>
              <a:rPr lang="en-US" sz="1000" kern="0" dirty="0"/>
              <a:t>https://optn.transplant.hrsa.gov/media/3452/kidney-removal-of-dsa-policy-notice.pdf. </a:t>
            </a:r>
            <a:r>
              <a:rPr lang="en-US" sz="1000" dirty="0"/>
              <a:t>Approved December 3, 2019. Accessed October 6, 2021. </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20</a:t>
            </a:fld>
            <a:endParaRPr lang="en-US" dirty="0"/>
          </a:p>
        </p:txBody>
      </p:sp>
      <p:sp>
        <p:nvSpPr>
          <p:cNvPr id="5" name="TextBox 4">
            <a:extLst>
              <a:ext uri="{FF2B5EF4-FFF2-40B4-BE49-F238E27FC236}">
                <a16:creationId xmlns:a16="http://schemas.microsoft.com/office/drawing/2014/main" id="{33915768-D391-4A13-BE68-C2F11B9CBB67}"/>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525E4AF5-5670-4DBB-9086-E891615F1AA0}"/>
              </a:ext>
            </a:extLst>
          </p:cNvPr>
          <p:cNvSpPr txBox="1"/>
          <p:nvPr/>
        </p:nvSpPr>
        <p:spPr>
          <a:xfrm>
            <a:off x="7557053" y="343698"/>
            <a:ext cx="3009900" cy="6235700"/>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1</a:t>
            </a:r>
            <a:r>
              <a:rPr lang="en-US" sz="1200" b="1" baseline="30000" dirty="0"/>
              <a:t>ST</a:t>
            </a:r>
            <a:r>
              <a:rPr lang="en-US" sz="1200" b="1" dirty="0"/>
              <a:t>  Box, Organ distribution:</a:t>
            </a:r>
            <a:br>
              <a:rPr lang="en-US" sz="1200" b="1" dirty="0"/>
            </a:br>
            <a:r>
              <a:rPr lang="en-US" sz="1200" dirty="0">
                <a:solidFill>
                  <a:srgbClr val="00B050"/>
                </a:solidFill>
              </a:rPr>
              <a:t>Klarman 2020/pg1175/col1/P3</a:t>
            </a:r>
          </a:p>
          <a:p>
            <a:pPr lvl="0">
              <a:defRPr/>
            </a:pPr>
            <a:endParaRPr lang="en-US" sz="1200" b="1" dirty="0"/>
          </a:p>
          <a:p>
            <a:pPr>
              <a:defRPr/>
            </a:pPr>
            <a:r>
              <a:rPr lang="en-US" sz="1200" b="1" dirty="0"/>
              <a:t>2</a:t>
            </a:r>
            <a:r>
              <a:rPr lang="en-US" sz="1200" b="1" baseline="30000" dirty="0"/>
              <a:t>ND</a:t>
            </a:r>
            <a:r>
              <a:rPr lang="en-US" sz="1200" b="1" dirty="0"/>
              <a:t> box, Form new working:</a:t>
            </a:r>
            <a:br>
              <a:rPr lang="en-US" sz="1200" b="1" dirty="0"/>
            </a:br>
            <a:r>
              <a:rPr lang="en-US" sz="1200" dirty="0">
                <a:solidFill>
                  <a:srgbClr val="00B050"/>
                </a:solidFill>
              </a:rPr>
              <a:t>Klarman 2020/pg1175/col2/P1</a:t>
            </a:r>
            <a:endParaRPr lang="en-US" sz="1200" b="1" dirty="0">
              <a:solidFill>
                <a:srgbClr val="00B050"/>
              </a:solidFill>
            </a:endParaRPr>
          </a:p>
          <a:p>
            <a:pPr lvl="0">
              <a:defRPr/>
            </a:pPr>
            <a:r>
              <a:rPr lang="en-US" sz="1200" b="1" dirty="0">
                <a:solidFill>
                  <a:srgbClr val="7030A0"/>
                </a:solidFill>
              </a:rPr>
              <a:t>OPTN Notice of policy changes/PDFpg2/P5-7</a:t>
            </a:r>
            <a:r>
              <a:rPr lang="en-US" sz="1200" dirty="0">
                <a:solidFill>
                  <a:srgbClr val="7030A0"/>
                </a:solidFill>
              </a:rPr>
              <a:t>;</a:t>
            </a:r>
          </a:p>
          <a:p>
            <a:pPr lvl="0">
              <a:defRPr/>
            </a:pPr>
            <a:endParaRPr lang="en-US" sz="1200" b="1" dirty="0"/>
          </a:p>
          <a:p>
            <a:pPr lvl="0">
              <a:defRPr/>
            </a:pPr>
            <a:r>
              <a:rPr lang="en-US" sz="1200" b="1" dirty="0"/>
              <a:t>3</a:t>
            </a:r>
            <a:r>
              <a:rPr lang="en-US" sz="1200" b="1" baseline="30000" dirty="0"/>
              <a:t>rd</a:t>
            </a:r>
            <a:r>
              <a:rPr lang="en-US" sz="1200" b="1" dirty="0"/>
              <a:t> box, New competition:</a:t>
            </a:r>
            <a:br>
              <a:rPr lang="en-US" sz="1200" b="1" dirty="0"/>
            </a:br>
            <a:r>
              <a:rPr lang="en-US" sz="1200" dirty="0">
                <a:solidFill>
                  <a:srgbClr val="00B050"/>
                </a:solidFill>
              </a:rPr>
              <a:t>Klarman 2020/pg1175/col2/P1</a:t>
            </a:r>
            <a:endParaRPr lang="en-US" sz="1200" b="1" dirty="0">
              <a:solidFill>
                <a:srgbClr val="00B050"/>
              </a:solidFill>
            </a:endParaRPr>
          </a:p>
          <a:p>
            <a:pPr lvl="0">
              <a:defRPr/>
            </a:pPr>
            <a:endParaRPr lang="en-US" sz="1200" b="1" dirty="0"/>
          </a:p>
          <a:p>
            <a:pPr lvl="0">
              <a:defRPr/>
            </a:pPr>
            <a:r>
              <a:rPr lang="en-US" sz="1200" b="1" dirty="0"/>
              <a:t>4</a:t>
            </a:r>
            <a:r>
              <a:rPr lang="en-US" sz="1200" b="1" baseline="30000" dirty="0"/>
              <a:t>th</a:t>
            </a:r>
            <a:r>
              <a:rPr lang="en-US" sz="1200" b="1" dirty="0"/>
              <a:t> box, Update waiting list:</a:t>
            </a:r>
            <a:br>
              <a:rPr lang="en-US" sz="1200" b="1" dirty="0"/>
            </a:br>
            <a:r>
              <a:rPr lang="en-US" sz="1200" i="1" dirty="0">
                <a:solidFill>
                  <a:srgbClr val="00B050"/>
                </a:solidFill>
              </a:rPr>
              <a:t>Klarman 2020/pg1175/col2/P1</a:t>
            </a:r>
            <a:endParaRPr lang="en-US" sz="1200" b="1" i="1" dirty="0">
              <a:solidFill>
                <a:srgbClr val="00B050"/>
              </a:solidFill>
            </a:endParaRPr>
          </a:p>
          <a:p>
            <a:pPr lvl="0">
              <a:defRPr/>
            </a:pPr>
            <a:r>
              <a:rPr lang="en-US" sz="1200" i="1" dirty="0">
                <a:solidFill>
                  <a:srgbClr val="0070C0"/>
                </a:solidFill>
              </a:rPr>
              <a:t>*duplicate; link with above</a:t>
            </a:r>
            <a:endParaRPr lang="en-US" sz="1200" dirty="0">
              <a:solidFill>
                <a:srgbClr val="0070C0"/>
              </a:solidFill>
            </a:endParaRPr>
          </a:p>
          <a:p>
            <a:pPr lvl="0">
              <a:defRPr/>
            </a:pPr>
            <a:endParaRPr lang="en-US" sz="1200" b="1" dirty="0"/>
          </a:p>
          <a:p>
            <a:pPr lvl="0">
              <a:defRPr/>
            </a:pPr>
            <a:r>
              <a:rPr lang="en-US" sz="1200" dirty="0"/>
              <a:t>NOTES</a:t>
            </a:r>
          </a:p>
          <a:p>
            <a:pPr lvl="0">
              <a:defRPr/>
            </a:pPr>
            <a:r>
              <a:rPr lang="en-US" sz="1200" b="1" dirty="0"/>
              <a:t>Sub-Bullet 1.1, Organ distribution:</a:t>
            </a:r>
            <a:br>
              <a:rPr lang="en-US" sz="1200" b="1" dirty="0"/>
            </a:br>
            <a:r>
              <a:rPr lang="en-US" sz="1200" dirty="0">
                <a:solidFill>
                  <a:srgbClr val="00B050"/>
                </a:solidFill>
              </a:rPr>
              <a:t>Klarman 2020/pg1175/col1/P3</a:t>
            </a:r>
          </a:p>
          <a:p>
            <a:pPr lvl="0">
              <a:defRPr/>
            </a:pPr>
            <a:endParaRPr lang="en-US" sz="1200" b="1" dirty="0"/>
          </a:p>
          <a:p>
            <a:pPr>
              <a:defRPr/>
            </a:pPr>
            <a:r>
              <a:rPr lang="en-US" sz="1200" b="1" dirty="0"/>
              <a:t>Sub-Bullet 1.2, Form new working:</a:t>
            </a:r>
            <a:br>
              <a:rPr lang="en-US" sz="1200" b="1" dirty="0"/>
            </a:br>
            <a:r>
              <a:rPr lang="en-US" sz="1200" dirty="0">
                <a:solidFill>
                  <a:srgbClr val="00B050"/>
                </a:solidFill>
              </a:rPr>
              <a:t>Klarman 2020/pg1175/col2/P1</a:t>
            </a:r>
            <a:endParaRPr lang="en-US" sz="1200" b="1" dirty="0">
              <a:solidFill>
                <a:srgbClr val="00B050"/>
              </a:solidFill>
            </a:endParaRPr>
          </a:p>
          <a:p>
            <a:pPr lvl="0">
              <a:defRPr/>
            </a:pPr>
            <a:r>
              <a:rPr lang="en-US" sz="1200" b="1" dirty="0">
                <a:solidFill>
                  <a:srgbClr val="7030A0"/>
                </a:solidFill>
              </a:rPr>
              <a:t>OPTN Notice of policy changes/PDFpg2/P5-7</a:t>
            </a:r>
            <a:r>
              <a:rPr lang="en-US" sz="1200" dirty="0">
                <a:solidFill>
                  <a:srgbClr val="7030A0"/>
                </a:solidFill>
              </a:rPr>
              <a:t>;</a:t>
            </a:r>
          </a:p>
          <a:p>
            <a:pPr lvl="0">
              <a:defRPr/>
            </a:pPr>
            <a:endParaRPr lang="en-US" sz="1200" b="1" dirty="0"/>
          </a:p>
          <a:p>
            <a:pPr lvl="0">
              <a:defRPr/>
            </a:pPr>
            <a:r>
              <a:rPr lang="en-US" sz="1200" b="1" dirty="0"/>
              <a:t>Sub-Bullet 1.3, New competition:</a:t>
            </a:r>
            <a:br>
              <a:rPr lang="en-US" sz="1200" b="1" dirty="0"/>
            </a:br>
            <a:r>
              <a:rPr lang="en-US" sz="1200" dirty="0">
                <a:solidFill>
                  <a:srgbClr val="00B050"/>
                </a:solidFill>
              </a:rPr>
              <a:t>Klarman 2020/pg1175/col2/P1</a:t>
            </a:r>
            <a:endParaRPr lang="en-US" sz="1200" b="1" dirty="0">
              <a:solidFill>
                <a:srgbClr val="00B050"/>
              </a:solidFill>
            </a:endParaRPr>
          </a:p>
          <a:p>
            <a:pPr lvl="0">
              <a:defRPr/>
            </a:pPr>
            <a:endParaRPr lang="en-US" sz="1200" dirty="0"/>
          </a:p>
          <a:p>
            <a:pPr lvl="0">
              <a:defRPr/>
            </a:pPr>
            <a:r>
              <a:rPr lang="en-US" sz="1200" b="1" dirty="0"/>
              <a:t>Sub-bullet 1.4, Update waiting list:</a:t>
            </a:r>
            <a:br>
              <a:rPr lang="en-US" sz="1200" b="1" dirty="0"/>
            </a:br>
            <a:r>
              <a:rPr lang="en-US" sz="1200" i="1" dirty="0">
                <a:solidFill>
                  <a:srgbClr val="00B050"/>
                </a:solidFill>
              </a:rPr>
              <a:t>Klarman 2020/pg1175/col2/P1</a:t>
            </a:r>
            <a:endParaRPr lang="en-US" sz="1200" b="1" i="1" dirty="0">
              <a:solidFill>
                <a:srgbClr val="00B050"/>
              </a:solidFill>
            </a:endParaRPr>
          </a:p>
          <a:p>
            <a:pPr lvl="0">
              <a:defRPr/>
            </a:pPr>
            <a:r>
              <a:rPr lang="en-US" sz="1200" i="1" dirty="0">
                <a:solidFill>
                  <a:srgbClr val="0070C0"/>
                </a:solidFill>
              </a:rPr>
              <a:t>*duplicate; link with above</a:t>
            </a:r>
            <a:endParaRPr lang="en-US" sz="1200" dirty="0">
              <a:solidFill>
                <a:srgbClr val="0070C0"/>
              </a:solidFill>
            </a:endParaRPr>
          </a:p>
          <a:p>
            <a:endParaRPr lang="en-US" sz="1200" b="1" dirty="0"/>
          </a:p>
          <a:p>
            <a:endParaRPr lang="en-US" sz="1200" b="1" dirty="0"/>
          </a:p>
        </p:txBody>
      </p:sp>
      <p:sp>
        <p:nvSpPr>
          <p:cNvPr id="12" name="Slide Image Placeholder 11">
            <a:extLst>
              <a:ext uri="{FF2B5EF4-FFF2-40B4-BE49-F238E27FC236}">
                <a16:creationId xmlns:a16="http://schemas.microsoft.com/office/drawing/2014/main" id="{D9E62B11-D6B5-42C1-B5A8-8DF6FA883E25}"/>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79470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Because the allocation score is heavily dependent on waiting time, centers will need to develop efficient list management.</a:t>
            </a:r>
            <a:r>
              <a:rPr lang="en-US" baseline="30000" dirty="0"/>
              <a:t>1</a:t>
            </a:r>
            <a:endParaRPr lang="en-US" dirty="0"/>
          </a:p>
          <a:p>
            <a:r>
              <a:rPr lang="en-US" dirty="0"/>
              <a:t>Waiting list management goals should include</a:t>
            </a:r>
            <a:r>
              <a:rPr lang="en-US" baseline="30000" dirty="0"/>
              <a:t>2</a:t>
            </a:r>
            <a:endParaRPr lang="en-US" dirty="0"/>
          </a:p>
          <a:p>
            <a:pPr lvl="1"/>
            <a:r>
              <a:rPr lang="en-US" dirty="0"/>
              <a:t>Well-structured system to maintain contact with patients</a:t>
            </a:r>
          </a:p>
          <a:p>
            <a:pPr lvl="1"/>
            <a:r>
              <a:rPr lang="en-US" dirty="0"/>
              <a:t>Clear communication with referring nephrologists and dialysis centers</a:t>
            </a:r>
          </a:p>
          <a:p>
            <a:pPr lvl="1"/>
            <a:r>
              <a:rPr lang="en-US" dirty="0"/>
              <a:t>Closely monitor patients at high risk of cardiac events</a:t>
            </a:r>
          </a:p>
          <a:p>
            <a:pPr lvl="1"/>
            <a:r>
              <a:rPr lang="en-US" dirty="0"/>
              <a:t>Standardized criteria for waiting list activation and inactivation and delisting</a:t>
            </a:r>
          </a:p>
          <a:p>
            <a:pPr lvl="1"/>
            <a:r>
              <a:rPr lang="en-US" dirty="0"/>
              <a:t>Regular multidisciplinary team meetings</a:t>
            </a:r>
          </a:p>
          <a:p>
            <a:pPr lvl="1"/>
            <a:r>
              <a:rPr lang="en-US" dirty="0"/>
              <a:t>Identify top candidates in each ABO blood group and ensure readiness</a:t>
            </a:r>
          </a:p>
          <a:p>
            <a:pPr lvl="1"/>
            <a:r>
              <a:rPr lang="en-US" dirty="0"/>
              <a:t>Regular updates to candidates of their status</a:t>
            </a:r>
          </a:p>
          <a:p>
            <a:r>
              <a:rPr lang="en-US" dirty="0"/>
              <a:t>The “bolus” effect: Centers with long waiting times will experience an increase in kidney supply at the expense of centers with short waiting times.</a:t>
            </a:r>
            <a:r>
              <a:rPr lang="en-US" baseline="30000" dirty="0"/>
              <a:t>1</a:t>
            </a:r>
          </a:p>
          <a:p>
            <a:pPr lvl="1"/>
            <a:r>
              <a:rPr lang="en-US" dirty="0"/>
              <a:t>How will centers ensure that patients on the wait list are prepared if an organ becomes available?</a:t>
            </a:r>
          </a:p>
          <a:p>
            <a:pPr lvl="1"/>
            <a:r>
              <a:rPr lang="en-US" dirty="0"/>
              <a:t>Could telehealth be a useful tool for waiting list management?</a:t>
            </a:r>
          </a:p>
          <a:p>
            <a:r>
              <a:rPr lang="en-US" dirty="0"/>
              <a:t>Centers with short waiting times with historically lower rates of living donation may promote living donor programs.</a:t>
            </a:r>
            <a:r>
              <a:rPr lang="en-US" baseline="30000" dirty="0"/>
              <a:t>1</a:t>
            </a:r>
            <a:endParaRPr lang="en-US" dirty="0"/>
          </a:p>
          <a:p>
            <a:endParaRPr lang="en-US" dirty="0"/>
          </a:p>
          <a:p>
            <a:pPr marL="0" indent="0">
              <a:buNone/>
            </a:pPr>
            <a:r>
              <a:rPr lang="en-US" sz="1000" b="1" dirty="0"/>
              <a:t>References:</a:t>
            </a:r>
          </a:p>
          <a:p>
            <a:pPr marL="228600" indent="-228600">
              <a:buFont typeface="+mj-lt"/>
              <a:buAutoNum type="arabicPeriod"/>
            </a:pPr>
            <a:r>
              <a:rPr lang="en-US" sz="1000" dirty="0"/>
              <a:t>Klarman SE, Formica RN Jr. The broader sharing of deceased donor kidneys is an ethical and legal imperative. </a:t>
            </a:r>
            <a:r>
              <a:rPr lang="en-US" sz="1000" i="1" dirty="0"/>
              <a:t>J Am Soc Nephrol. </a:t>
            </a:r>
            <a:r>
              <a:rPr lang="en-US" sz="1000" dirty="0"/>
              <a:t>2020;31(6):1174-1176.</a:t>
            </a:r>
          </a:p>
          <a:p>
            <a:pPr marL="228600" indent="-228600">
              <a:buFont typeface="+mj-lt"/>
              <a:buAutoNum type="arabicPeriod"/>
            </a:pPr>
            <a:r>
              <a:rPr lang="en-US" sz="1000" dirty="0"/>
              <a:t>Kirk AD, Knechtle SJ, Larsen CP, et al, eds. </a:t>
            </a:r>
            <a:r>
              <a:rPr lang="en-US" sz="1000" i="1" dirty="0"/>
              <a:t>Textbook of Organ Transplantation.</a:t>
            </a:r>
            <a:r>
              <a:rPr lang="en-US" sz="1000" dirty="0"/>
              <a:t> Chichester, West Sussex: John Wiley &amp; Sons Inc; 2014.</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21</a:t>
            </a:fld>
            <a:endParaRPr lang="en-US" dirty="0"/>
          </a:p>
        </p:txBody>
      </p:sp>
      <p:sp>
        <p:nvSpPr>
          <p:cNvPr id="5" name="TextBox 4">
            <a:extLst>
              <a:ext uri="{FF2B5EF4-FFF2-40B4-BE49-F238E27FC236}">
                <a16:creationId xmlns:a16="http://schemas.microsoft.com/office/drawing/2014/main" id="{39371FA4-A4FD-449B-B18D-4A012358B9C9}"/>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E1D12783-F33F-4BD3-91F4-6D1ABCC713F6}"/>
              </a:ext>
            </a:extLst>
          </p:cNvPr>
          <p:cNvSpPr txBox="1"/>
          <p:nvPr/>
        </p:nvSpPr>
        <p:spPr>
          <a:xfrm>
            <a:off x="7557053" y="343698"/>
            <a:ext cx="3009900" cy="6235700"/>
          </a:xfrm>
          <a:prstGeom prst="rect">
            <a:avLst/>
          </a:prstGeom>
          <a:solidFill>
            <a:schemeClr val="bg1"/>
          </a:solidFill>
        </p:spPr>
        <p:txBody>
          <a:bodyPr wrap="square" rtlCol="0">
            <a:noAutofit/>
          </a:bodyPr>
          <a:lstStyle/>
          <a:p>
            <a:r>
              <a:rPr lang="en-US" sz="1200" b="1" dirty="0"/>
              <a:t>SLIDE</a:t>
            </a:r>
          </a:p>
          <a:p>
            <a:r>
              <a:rPr lang="en-US" sz="1200" b="1" dirty="0"/>
              <a:t>Bullet 1, The “bolus” effect:</a:t>
            </a:r>
            <a:br>
              <a:rPr lang="en-US" sz="1200" b="1" dirty="0"/>
            </a:br>
            <a:r>
              <a:rPr lang="en-US" sz="1200" dirty="0">
                <a:solidFill>
                  <a:srgbClr val="00B050"/>
                </a:solidFill>
              </a:rPr>
              <a:t>Klarman 2020/pg1175/col2/P1</a:t>
            </a:r>
            <a:endParaRPr lang="en-US" sz="1200" b="1" dirty="0">
              <a:solidFill>
                <a:srgbClr val="00B050"/>
              </a:solidFill>
            </a:endParaRPr>
          </a:p>
          <a:p>
            <a:endParaRPr lang="en-US" sz="1200" b="1" dirty="0"/>
          </a:p>
          <a:p>
            <a:r>
              <a:rPr lang="en-US" sz="1200" b="1" dirty="0"/>
              <a:t>Bullet 2, Living donation:</a:t>
            </a:r>
          </a:p>
          <a:p>
            <a:r>
              <a:rPr lang="en-US" sz="1200" dirty="0">
                <a:solidFill>
                  <a:srgbClr val="00B050"/>
                </a:solidFill>
              </a:rPr>
              <a:t>Klarman 2020/pg1175/col2/P2</a:t>
            </a:r>
            <a:endParaRPr lang="en-US" sz="1200" b="1" dirty="0">
              <a:solidFill>
                <a:srgbClr val="00B050"/>
              </a:solidFill>
            </a:endParaRPr>
          </a:p>
          <a:p>
            <a:endParaRPr lang="en-US" sz="1200" b="1" dirty="0"/>
          </a:p>
          <a:p>
            <a:r>
              <a:rPr lang="en-US" sz="1200" b="1" dirty="0"/>
              <a:t>Table, Waiting list Management:</a:t>
            </a:r>
            <a:br>
              <a:rPr lang="en-US" sz="1200" dirty="0"/>
            </a:br>
            <a:r>
              <a:rPr lang="en-US" sz="1200" b="1" dirty="0">
                <a:solidFill>
                  <a:srgbClr val="7030A0"/>
                </a:solidFill>
              </a:rPr>
              <a:t>Kirk Textbook Organ Transplantation 2014 Ch37/pg460/Table 37.6</a:t>
            </a:r>
          </a:p>
          <a:p>
            <a:endParaRPr lang="en-US" sz="1200" dirty="0"/>
          </a:p>
          <a:p>
            <a:r>
              <a:rPr lang="en-US" sz="1200" dirty="0"/>
              <a:t>NOTES</a:t>
            </a:r>
          </a:p>
          <a:p>
            <a:r>
              <a:rPr lang="en-US" sz="1200" b="1" dirty="0"/>
              <a:t>Bullet 1, Due to:</a:t>
            </a:r>
            <a:endParaRPr lang="en-US" sz="1200" dirty="0"/>
          </a:p>
          <a:p>
            <a:r>
              <a:rPr lang="en-US" sz="1200" dirty="0">
                <a:solidFill>
                  <a:srgbClr val="00B050"/>
                </a:solidFill>
              </a:rPr>
              <a:t>Klarman 2020/pg1175/col2/P1</a:t>
            </a:r>
            <a:endParaRPr lang="en-US" sz="1200" b="1" dirty="0">
              <a:solidFill>
                <a:srgbClr val="00B050"/>
              </a:solidFill>
            </a:endParaRPr>
          </a:p>
          <a:p>
            <a:endParaRPr lang="en-US" sz="1200" b="1" dirty="0"/>
          </a:p>
          <a:p>
            <a:r>
              <a:rPr lang="en-US" sz="1200" b="1" dirty="0"/>
              <a:t>Bullet 2 and subs, Waiting list Management:</a:t>
            </a:r>
          </a:p>
          <a:p>
            <a:r>
              <a:rPr lang="en-US" sz="1200" b="1" dirty="0">
                <a:solidFill>
                  <a:srgbClr val="7030A0"/>
                </a:solidFill>
              </a:rPr>
              <a:t>Kirk Textbook Organ Transplantation 2014 Ch37/pg460/Table 37.6</a:t>
            </a:r>
          </a:p>
          <a:p>
            <a:endParaRPr lang="en-US" sz="1200" b="1" dirty="0"/>
          </a:p>
          <a:p>
            <a:r>
              <a:rPr lang="en-US" sz="1200" b="1" dirty="0"/>
              <a:t>Bullet 3, The “bolus” effect:</a:t>
            </a:r>
            <a:br>
              <a:rPr lang="en-US" sz="1200" b="1" dirty="0"/>
            </a:br>
            <a:r>
              <a:rPr lang="en-US" sz="1200" dirty="0">
                <a:solidFill>
                  <a:srgbClr val="00B050"/>
                </a:solidFill>
              </a:rPr>
              <a:t>Klarman 2020/pg1175/col2/P1</a:t>
            </a:r>
            <a:endParaRPr lang="en-US" sz="1200" b="1" dirty="0">
              <a:solidFill>
                <a:srgbClr val="00B050"/>
              </a:solidFill>
            </a:endParaRPr>
          </a:p>
          <a:p>
            <a:endParaRPr lang="en-US" sz="1200" b="1" dirty="0"/>
          </a:p>
          <a:p>
            <a:r>
              <a:rPr lang="en-US" sz="1200" b="1" dirty="0"/>
              <a:t>Bullet 4, Centers with:</a:t>
            </a:r>
          </a:p>
          <a:p>
            <a:r>
              <a:rPr lang="en-US" sz="1200" dirty="0">
                <a:solidFill>
                  <a:srgbClr val="00B050"/>
                </a:solidFill>
              </a:rPr>
              <a:t>Klarman 2020/pg1175/col2/P2</a:t>
            </a:r>
            <a:endParaRPr lang="en-US" sz="1200" b="1" dirty="0">
              <a:solidFill>
                <a:srgbClr val="00B050"/>
              </a:solidFill>
            </a:endParaRP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F5AA7432-6941-4612-8D8B-63C76B9F3DF9}"/>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38950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US" b="1" dirty="0"/>
              <a:t>Presenter, please note that this slide is animated. Please click to bring up each section individually for discussion as needed. </a:t>
            </a:r>
          </a:p>
          <a:p>
            <a:pPr lvl="0"/>
            <a:r>
              <a:rPr lang="en-US" dirty="0"/>
              <a:t>Given the expansion of prior "local" DSAs, how should the transportation of organs evolve?</a:t>
            </a:r>
          </a:p>
          <a:p>
            <a:pPr lvl="1"/>
            <a:r>
              <a:rPr lang="en-US" dirty="0"/>
              <a:t>Would alternate transportation methods, such as charter flights or drones, improve organ transport?</a:t>
            </a:r>
          </a:p>
          <a:p>
            <a:pPr lvl="1"/>
            <a:r>
              <a:rPr lang="en-US" dirty="0"/>
              <a:t>Would the use of commercial shipping companies be an opportunity to improve organ transport?</a:t>
            </a:r>
          </a:p>
          <a:p>
            <a:pPr lvl="0"/>
            <a:r>
              <a:rPr lang="en-US" dirty="0"/>
              <a:t>How should organ preservation methods be adapted to adjust to complicated logistics that extend cold ischemia time?</a:t>
            </a:r>
          </a:p>
          <a:p>
            <a:pPr lvl="0"/>
            <a:r>
              <a:rPr lang="en-US" dirty="0"/>
              <a:t>Will the new KAS speed the adoption of more complete human leukocyte antigen (HLA) typing to improve virtual crossmatching (DQ/DP, allele level typing)? What other advances might the new KAS enable? </a:t>
            </a:r>
          </a:p>
          <a:p>
            <a:pPr lvl="0"/>
            <a:r>
              <a:rPr lang="en-US" dirty="0"/>
              <a:t>We are moving towards a system that sends the kidney to the recipient and does not require candidates to list at multiple centers to gain an advantage. Do you believe that these changes will advance equity? How can we best educate the transplant community about how these changes might affect different parts of our society?</a:t>
            </a:r>
          </a:p>
          <a:p>
            <a:endParaRPr lang="en-US" dirty="0"/>
          </a:p>
        </p:txBody>
      </p:sp>
      <p:sp>
        <p:nvSpPr>
          <p:cNvPr id="4" name="Slide Number Placeholder 3"/>
          <p:cNvSpPr>
            <a:spLocks noGrp="1"/>
          </p:cNvSpPr>
          <p:nvPr>
            <p:ph type="sldNum" sz="quarter" idx="5"/>
          </p:nvPr>
        </p:nvSpPr>
        <p:spPr/>
        <p:txBody>
          <a:bodyPr/>
          <a:lstStyle/>
          <a:p>
            <a:fld id="{7C9EDB42-1B55-4279-8109-87628F4D6351}" type="slidenum">
              <a:rPr lang="en-US" smtClean="0"/>
              <a:pPr/>
              <a:t>22</a:t>
            </a:fld>
            <a:endParaRPr lang="en-US" dirty="0"/>
          </a:p>
        </p:txBody>
      </p:sp>
      <p:sp>
        <p:nvSpPr>
          <p:cNvPr id="7" name="TextBox 6">
            <a:extLst>
              <a:ext uri="{FF2B5EF4-FFF2-40B4-BE49-F238E27FC236}">
                <a16:creationId xmlns:a16="http://schemas.microsoft.com/office/drawing/2014/main" id="{6A053F12-77E2-4A9B-BEEE-F374FC39C848}"/>
              </a:ext>
            </a:extLst>
          </p:cNvPr>
          <p:cNvSpPr txBox="1"/>
          <p:nvPr/>
        </p:nvSpPr>
        <p:spPr>
          <a:xfrm>
            <a:off x="7558710" y="82088"/>
            <a:ext cx="3008243" cy="1277273"/>
          </a:xfrm>
          <a:prstGeom prst="rect">
            <a:avLst/>
          </a:prstGeom>
          <a:solidFill>
            <a:schemeClr val="bg1"/>
          </a:solidFill>
        </p:spPr>
        <p:txBody>
          <a:bodyPr wrap="square" rtlCol="0">
            <a:spAutoFit/>
          </a:bodyPr>
          <a:lstStyle/>
          <a:p>
            <a:r>
              <a:rPr lang="en-US" sz="1100" b="1" dirty="0">
                <a:solidFill>
                  <a:srgbClr val="00B050"/>
                </a:solidFill>
              </a:rPr>
              <a:t>New slide</a:t>
            </a:r>
          </a:p>
          <a:p>
            <a:endParaRPr lang="en-US" sz="1100" b="1" dirty="0">
              <a:solidFill>
                <a:srgbClr val="00B050"/>
              </a:solidFill>
            </a:endParaRPr>
          </a:p>
          <a:p>
            <a:pPr marL="171450" indent="-171450">
              <a:buFont typeface="Arial" panose="020B0604020202020204" pitchFamily="34" charset="0"/>
              <a:buChar char="•"/>
            </a:pPr>
            <a:r>
              <a:rPr lang="en-US" sz="1100" b="1" dirty="0">
                <a:solidFill>
                  <a:srgbClr val="00B050"/>
                </a:solidFill>
              </a:rPr>
              <a:t>In some platforms this slide will be animated and will build per the notes, in other cases it will appear static as it is shown, in both instances the speaker will address all speaker notes</a:t>
            </a:r>
          </a:p>
        </p:txBody>
      </p:sp>
      <p:sp>
        <p:nvSpPr>
          <p:cNvPr id="8" name="Slide Image Placeholder 7">
            <a:extLst>
              <a:ext uri="{FF2B5EF4-FFF2-40B4-BE49-F238E27FC236}">
                <a16:creationId xmlns:a16="http://schemas.microsoft.com/office/drawing/2014/main" id="{B2570F9A-D9F8-4041-AF45-50C91A0700B1}"/>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374950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will now discuss how the updated KAS policy may affect transplant centers through the use of  </a:t>
            </a:r>
            <a:br>
              <a:rPr lang="en-US" dirty="0"/>
            </a:br>
            <a:r>
              <a:rPr lang="en-US" dirty="0"/>
              <a:t>2 hypothetical case studies.</a:t>
            </a:r>
          </a:p>
        </p:txBody>
      </p:sp>
      <p:sp>
        <p:nvSpPr>
          <p:cNvPr id="4" name="Slide Number Placeholder 3"/>
          <p:cNvSpPr>
            <a:spLocks noGrp="1"/>
          </p:cNvSpPr>
          <p:nvPr>
            <p:ph type="sldNum" sz="quarter" idx="5"/>
          </p:nvPr>
        </p:nvSpPr>
        <p:spPr/>
        <p:txBody>
          <a:bodyPr/>
          <a:lstStyle/>
          <a:p>
            <a:fld id="{2945106A-CB31-4B11-AEEF-70420F579C3C}" type="slidenum">
              <a:rPr lang="en-US" smtClean="0"/>
              <a:pPr/>
              <a:t>23</a:t>
            </a:fld>
            <a:endParaRPr lang="en-US" dirty="0"/>
          </a:p>
        </p:txBody>
      </p:sp>
      <p:sp>
        <p:nvSpPr>
          <p:cNvPr id="5" name="TextBox 4">
            <a:extLst>
              <a:ext uri="{FF2B5EF4-FFF2-40B4-BE49-F238E27FC236}">
                <a16:creationId xmlns:a16="http://schemas.microsoft.com/office/drawing/2014/main" id="{DCA29013-6A7E-4DD3-B64D-ABA11B9A60EC}"/>
              </a:ext>
            </a:extLst>
          </p:cNvPr>
          <p:cNvSpPr txBox="1"/>
          <p:nvPr/>
        </p:nvSpPr>
        <p:spPr>
          <a:xfrm>
            <a:off x="7558710" y="82088"/>
            <a:ext cx="3008243" cy="600164"/>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section title</a:t>
            </a:r>
          </a:p>
          <a:p>
            <a:r>
              <a:rPr lang="en-US" sz="1100" dirty="0">
                <a:solidFill>
                  <a:srgbClr val="00B050"/>
                </a:solidFill>
              </a:rPr>
              <a:t>Added speaker notes bullet</a:t>
            </a:r>
          </a:p>
        </p:txBody>
      </p:sp>
      <p:sp>
        <p:nvSpPr>
          <p:cNvPr id="8" name="Slide Image Placeholder 7">
            <a:extLst>
              <a:ext uri="{FF2B5EF4-FFF2-40B4-BE49-F238E27FC236}">
                <a16:creationId xmlns:a16="http://schemas.microsoft.com/office/drawing/2014/main" id="{E2278693-854C-4157-AD2A-2A96C99BB938}"/>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689906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transplant center has a well-respected kidney transplant program with historically short waiting times.</a:t>
            </a:r>
          </a:p>
          <a:p>
            <a:pPr lvl="0">
              <a:spcAft>
                <a:spcPts val="1200"/>
              </a:spcAft>
            </a:pPr>
            <a:r>
              <a:rPr lang="en-US" dirty="0"/>
              <a:t>Waiting times at this center will now increase due to competition with neighboring centers.</a:t>
            </a:r>
          </a:p>
          <a:p>
            <a:pPr marL="0" indent="0">
              <a:buNone/>
            </a:pPr>
            <a:r>
              <a:rPr lang="en-US" b="1" dirty="0"/>
              <a:t>Average Transplant Volume</a:t>
            </a:r>
          </a:p>
          <a:p>
            <a:r>
              <a:rPr lang="en-US" dirty="0"/>
              <a:t>165 DD transplants per year</a:t>
            </a:r>
          </a:p>
          <a:p>
            <a:pPr>
              <a:spcAft>
                <a:spcPts val="1200"/>
              </a:spcAft>
            </a:pPr>
            <a:r>
              <a:rPr lang="en-US" dirty="0"/>
              <a:t>12 living donor transplants per year</a:t>
            </a:r>
          </a:p>
          <a:p>
            <a:pPr marL="0" lvl="0" indent="0">
              <a:buNone/>
            </a:pPr>
            <a:r>
              <a:rPr lang="en-US" b="1" dirty="0"/>
              <a:t>Average Time to Transplant</a:t>
            </a:r>
          </a:p>
          <a:p>
            <a:pPr lvl="0"/>
            <a:r>
              <a:rPr lang="en-US" dirty="0"/>
              <a:t>1 year</a:t>
            </a:r>
          </a:p>
          <a:p>
            <a:pPr lvl="0"/>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24</a:t>
            </a:fld>
            <a:endParaRPr lang="en-US" dirty="0"/>
          </a:p>
        </p:txBody>
      </p:sp>
      <p:sp>
        <p:nvSpPr>
          <p:cNvPr id="5" name="TextBox 4">
            <a:extLst>
              <a:ext uri="{FF2B5EF4-FFF2-40B4-BE49-F238E27FC236}">
                <a16:creationId xmlns:a16="http://schemas.microsoft.com/office/drawing/2014/main" id="{0EF6966A-3F3D-4048-921A-0A0CA64BB78E}"/>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8" name="Slide Image Placeholder 7">
            <a:extLst>
              <a:ext uri="{FF2B5EF4-FFF2-40B4-BE49-F238E27FC236}">
                <a16:creationId xmlns:a16="http://schemas.microsoft.com/office/drawing/2014/main" id="{B603F641-9E27-4EDA-8270-FB94F4AF27C3}"/>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527809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Compared with the center with historically short waiting times, a neighboring center has a much longer historical waiting time of 5 years for a DD kidney transplant. </a:t>
            </a:r>
          </a:p>
          <a:p>
            <a:pPr lvl="1"/>
            <a:r>
              <a:rPr lang="en-US" dirty="0"/>
              <a:t>As a result of the new KAS policy, waiting times at the center with historically short waiting times are likely to increase, whereas waiting times at the neighboring center are likely to decrease. </a:t>
            </a:r>
          </a:p>
          <a:p>
            <a:r>
              <a:rPr lang="en-US" dirty="0"/>
              <a:t>With increasing waiting times for kidney transplant under the new KAS policy, some considerations might include</a:t>
            </a:r>
          </a:p>
          <a:p>
            <a:pPr lvl="1"/>
            <a:r>
              <a:rPr lang="en-US" dirty="0"/>
              <a:t>Increased center competition</a:t>
            </a:r>
          </a:p>
          <a:p>
            <a:pPr lvl="1"/>
            <a:r>
              <a:rPr lang="en-US" dirty="0"/>
              <a:t>Increased travel time</a:t>
            </a:r>
          </a:p>
          <a:p>
            <a:pPr lvl="1"/>
            <a:r>
              <a:rPr lang="en-US" dirty="0"/>
              <a:t>Changes in the quality of the organ offers</a:t>
            </a:r>
          </a:p>
          <a:p>
            <a:pPr lvl="1"/>
            <a:r>
              <a:rPr lang="en-US" dirty="0"/>
              <a:t>Reconsideration organ acceptance policies</a:t>
            </a:r>
          </a:p>
          <a:p>
            <a:pPr lvl="1"/>
            <a:r>
              <a:rPr lang="en-US" dirty="0"/>
              <a:t>Promotion of living donation programs to prevent patients from spending excess time on dialysis</a:t>
            </a:r>
          </a:p>
          <a:p>
            <a:pPr marL="0" lvl="0" indent="0">
              <a:buNone/>
            </a:pPr>
            <a:r>
              <a:rPr lang="en-US" b="1" dirty="0"/>
              <a:t>Question for discussion</a:t>
            </a:r>
            <a:r>
              <a:rPr lang="en-US" dirty="0"/>
              <a:t>: When faced with competition from other centers with previously long waiting times, how will the new policy affect this center’s waiting times and organ offers?</a:t>
            </a:r>
          </a:p>
          <a:p>
            <a:endParaRPr lang="en-US" dirty="0"/>
          </a:p>
          <a:p>
            <a:pPr marL="0" lvl="0" indent="0">
              <a:buNone/>
            </a:pPr>
            <a:r>
              <a:rPr lang="en-US" sz="1000" b="1" dirty="0"/>
              <a:t>Reference:</a:t>
            </a:r>
          </a:p>
          <a:p>
            <a:pPr marL="0" lvl="0" indent="0">
              <a:buNone/>
            </a:pPr>
            <a:r>
              <a:rPr lang="en-US" sz="1000" dirty="0"/>
              <a:t>Adler JT, Husain SA, King KL, et al. Greater complexity and monitoring of the new Kidney Allocation System: implications and unintended consequences of concentric circle kidney allocation on network complexity. </a:t>
            </a:r>
            <a:r>
              <a:rPr lang="en-US" sz="1000" i="1" dirty="0"/>
              <a:t>Am J Transplant. </a:t>
            </a:r>
            <a:r>
              <a:rPr lang="en-US" sz="1000" dirty="0"/>
              <a:t>2021;21(6):2007-2013.</a:t>
            </a:r>
          </a:p>
        </p:txBody>
      </p:sp>
      <p:sp>
        <p:nvSpPr>
          <p:cNvPr id="4" name="Slide Number Placeholder 3"/>
          <p:cNvSpPr>
            <a:spLocks noGrp="1"/>
          </p:cNvSpPr>
          <p:nvPr>
            <p:ph type="sldNum" sz="quarter" idx="5"/>
          </p:nvPr>
        </p:nvSpPr>
        <p:spPr/>
        <p:txBody>
          <a:bodyPr/>
          <a:lstStyle/>
          <a:p>
            <a:fld id="{2945106A-CB31-4B11-AEEF-70420F579C3C}" type="slidenum">
              <a:rPr lang="en-US" smtClean="0"/>
              <a:pPr/>
              <a:t>25</a:t>
            </a:fld>
            <a:endParaRPr lang="en-US" dirty="0"/>
          </a:p>
        </p:txBody>
      </p:sp>
      <p:sp>
        <p:nvSpPr>
          <p:cNvPr id="5" name="TextBox 4">
            <a:extLst>
              <a:ext uri="{FF2B5EF4-FFF2-40B4-BE49-F238E27FC236}">
                <a16:creationId xmlns:a16="http://schemas.microsoft.com/office/drawing/2014/main" id="{B7DFD10D-1BCA-4F09-80FA-4A9251DB70C8}"/>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7" name="TextBox 6">
            <a:extLst>
              <a:ext uri="{FF2B5EF4-FFF2-40B4-BE49-F238E27FC236}">
                <a16:creationId xmlns:a16="http://schemas.microsoft.com/office/drawing/2014/main" id="{3AFB943C-5BCF-4DE7-9955-A6D3F62193DD}"/>
              </a:ext>
            </a:extLst>
          </p:cNvPr>
          <p:cNvSpPr txBox="1"/>
          <p:nvPr/>
        </p:nvSpPr>
        <p:spPr>
          <a:xfrm>
            <a:off x="7557053" y="343698"/>
            <a:ext cx="3009900" cy="2637627"/>
          </a:xfrm>
          <a:prstGeom prst="rect">
            <a:avLst/>
          </a:prstGeom>
          <a:solidFill>
            <a:schemeClr val="bg1"/>
          </a:solidFill>
        </p:spPr>
        <p:txBody>
          <a:bodyPr wrap="square" rtlCol="0">
            <a:noAutofit/>
          </a:bodyPr>
          <a:lstStyle/>
          <a:p>
            <a:r>
              <a:rPr lang="en-US" sz="1200" b="1" dirty="0"/>
              <a:t>SLIDE</a:t>
            </a:r>
          </a:p>
          <a:p>
            <a:r>
              <a:rPr lang="en-US" sz="1200" b="1" dirty="0"/>
              <a:t>New Center Considerations:</a:t>
            </a:r>
            <a:br>
              <a:rPr lang="en-US" sz="1200" b="1" dirty="0"/>
            </a:br>
            <a:r>
              <a:rPr lang="en-US" sz="1200" dirty="0">
                <a:solidFill>
                  <a:srgbClr val="00B050"/>
                </a:solidFill>
              </a:rPr>
              <a:t>Adler 2021/pg6/P4</a:t>
            </a:r>
            <a:r>
              <a:rPr lang="en-US" sz="1200" dirty="0"/>
              <a:t>;</a:t>
            </a:r>
          </a:p>
          <a:p>
            <a:r>
              <a:rPr lang="en-US" sz="1200" dirty="0">
                <a:solidFill>
                  <a:srgbClr val="00B050"/>
                </a:solidFill>
              </a:rPr>
              <a:t>Adler 2021/pg8/P2</a:t>
            </a:r>
            <a:r>
              <a:rPr lang="en-US" sz="1200" dirty="0"/>
              <a:t>;</a:t>
            </a:r>
          </a:p>
          <a:p>
            <a:r>
              <a:rPr lang="en-US" sz="1200" dirty="0">
                <a:solidFill>
                  <a:srgbClr val="00B050"/>
                </a:solidFill>
              </a:rPr>
              <a:t>Adler 2021/pg10/P1</a:t>
            </a:r>
          </a:p>
          <a:p>
            <a:endParaRPr lang="en-US" sz="1200" b="1" dirty="0"/>
          </a:p>
          <a:p>
            <a:endParaRPr lang="en-US" sz="1200" b="1" dirty="0"/>
          </a:p>
          <a:p>
            <a:r>
              <a:rPr lang="en-US" sz="1200" dirty="0"/>
              <a:t>NOTES</a:t>
            </a:r>
          </a:p>
          <a:p>
            <a:endParaRPr lang="en-US" sz="1200" b="1" dirty="0"/>
          </a:p>
          <a:p>
            <a:r>
              <a:rPr lang="en-US" sz="1200" b="1" dirty="0"/>
              <a:t>Bullet 2 and subs:</a:t>
            </a:r>
            <a:br>
              <a:rPr lang="en-US" sz="1200" b="1" dirty="0"/>
            </a:br>
            <a:r>
              <a:rPr lang="en-US" sz="1200" dirty="0">
                <a:solidFill>
                  <a:srgbClr val="00B050"/>
                </a:solidFill>
              </a:rPr>
              <a:t>Adler 2021/pg6/P4;</a:t>
            </a:r>
          </a:p>
          <a:p>
            <a:r>
              <a:rPr lang="en-US" sz="1200" dirty="0">
                <a:solidFill>
                  <a:srgbClr val="00B050"/>
                </a:solidFill>
              </a:rPr>
              <a:t>Adler 2021/pg8/P2;</a:t>
            </a:r>
          </a:p>
          <a:p>
            <a:r>
              <a:rPr lang="en-US" sz="1200" dirty="0">
                <a:solidFill>
                  <a:srgbClr val="00B050"/>
                </a:solidFill>
              </a:rPr>
              <a:t>Adler 2021/pg10/P1</a:t>
            </a:r>
          </a:p>
          <a:p>
            <a:endParaRPr lang="en-US" sz="1200" dirty="0"/>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257FBB69-0C7B-46F1-8CE6-A66BF311A47E}"/>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031366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spcAft>
                <a:spcPts val="600"/>
              </a:spcAft>
            </a:pPr>
            <a:r>
              <a:rPr lang="en-US" dirty="0"/>
              <a:t>Lisa, a 34-year-old graphic designer living with her husband, is a patient at the center with short waiting times. Lisa has a sibling who is interested in being a living donor. </a:t>
            </a:r>
          </a:p>
          <a:p>
            <a:pPr marL="0" indent="0">
              <a:buNone/>
            </a:pPr>
            <a:r>
              <a:rPr lang="en-US" b="1" dirty="0"/>
              <a:t>Patient History</a:t>
            </a:r>
          </a:p>
          <a:p>
            <a:r>
              <a:rPr lang="en-US" dirty="0"/>
              <a:t>Had immunoglobulin A (IgA) nephropathy with proteinuria</a:t>
            </a:r>
          </a:p>
          <a:p>
            <a:pPr>
              <a:spcAft>
                <a:spcPts val="600"/>
              </a:spcAft>
            </a:pPr>
            <a:r>
              <a:rPr lang="en-US" dirty="0"/>
              <a:t>Was added to the transplant waiting list 3 months ago</a:t>
            </a:r>
          </a:p>
          <a:p>
            <a:pPr marL="0" indent="0">
              <a:buNone/>
            </a:pPr>
            <a:r>
              <a:rPr lang="en-US" b="1" dirty="0"/>
              <a:t>Clinical History</a:t>
            </a:r>
          </a:p>
          <a:p>
            <a:r>
              <a:rPr lang="en-US" dirty="0"/>
              <a:t>Routine tests revealed consistently rising creatinine and proteinuria</a:t>
            </a:r>
          </a:p>
          <a:p>
            <a:r>
              <a:rPr lang="en-US" dirty="0"/>
              <a:t>Current estimated glomerular filtration rate (eGFR) is 16 mL/min/1.73 m</a:t>
            </a:r>
            <a:r>
              <a:rPr lang="en-US" baseline="30000" dirty="0"/>
              <a:t>2</a:t>
            </a:r>
          </a:p>
          <a:p>
            <a:pPr>
              <a:spcAft>
                <a:spcPts val="600"/>
              </a:spcAft>
            </a:pPr>
            <a:r>
              <a:rPr lang="en-US" dirty="0"/>
              <a:t>CPRA score of 35</a:t>
            </a:r>
          </a:p>
          <a:p>
            <a:pPr marL="0" lvl="0" indent="0">
              <a:buNone/>
            </a:pPr>
            <a:r>
              <a:rPr lang="en-US" b="1" dirty="0"/>
              <a:t>Question for discussion</a:t>
            </a:r>
            <a:r>
              <a:rPr lang="en-US" dirty="0"/>
              <a:t>: How do the current allocation guidelines affect the transplant center and Lisa’s chances of receiving a kidney transplant?</a:t>
            </a:r>
          </a:p>
          <a:p>
            <a:pPr lvl="0"/>
            <a:endParaRPr lang="en-US"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26</a:t>
            </a:fld>
            <a:endParaRPr lang="en-US" dirty="0"/>
          </a:p>
        </p:txBody>
      </p:sp>
      <p:sp>
        <p:nvSpPr>
          <p:cNvPr id="5" name="TextBox 4">
            <a:extLst>
              <a:ext uri="{FF2B5EF4-FFF2-40B4-BE49-F238E27FC236}">
                <a16:creationId xmlns:a16="http://schemas.microsoft.com/office/drawing/2014/main" id="{572F4EE9-CB9E-40A0-B127-DDF599317330}"/>
              </a:ext>
            </a:extLst>
          </p:cNvPr>
          <p:cNvSpPr txBox="1"/>
          <p:nvPr/>
        </p:nvSpPr>
        <p:spPr>
          <a:xfrm>
            <a:off x="7558710" y="82088"/>
            <a:ext cx="3008243" cy="769441"/>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slide title</a:t>
            </a:r>
          </a:p>
          <a:p>
            <a:r>
              <a:rPr lang="en-US" sz="1100" dirty="0">
                <a:solidFill>
                  <a:srgbClr val="00B050"/>
                </a:solidFill>
              </a:rPr>
              <a:t>Revised bullets on slide and speaker notes</a:t>
            </a:r>
          </a:p>
          <a:p>
            <a:r>
              <a:rPr lang="en-US" sz="1100" dirty="0">
                <a:solidFill>
                  <a:srgbClr val="00B050"/>
                </a:solidFill>
              </a:rPr>
              <a:t>Updated stock image</a:t>
            </a:r>
          </a:p>
        </p:txBody>
      </p:sp>
      <p:sp>
        <p:nvSpPr>
          <p:cNvPr id="8" name="Slide Image Placeholder 7">
            <a:extLst>
              <a:ext uri="{FF2B5EF4-FFF2-40B4-BE49-F238E27FC236}">
                <a16:creationId xmlns:a16="http://schemas.microsoft.com/office/drawing/2014/main" id="{AAF66F98-3F5F-4DF6-A09D-F994C23A5CFA}"/>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4171391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In addition to providing an opportunity for patients to receive a transplant sooner, living donor transplants are associated with improved outcomes for kidney transplant recipients.</a:t>
            </a:r>
            <a:endParaRPr lang="en-US" baseline="30000" dirty="0"/>
          </a:p>
          <a:p>
            <a:pPr lvl="0"/>
            <a:r>
              <a:rPr lang="en-US" dirty="0"/>
              <a:t>Using data from the United States Renal Data System (USRDS) database, adjusted 5-year survival data from 2013 and adjusted 10-year survival data from 2008 were compared between living donor and DD kidney transplants.</a:t>
            </a:r>
          </a:p>
          <a:p>
            <a:pPr lvl="0"/>
            <a:r>
              <a:rPr lang="en-US" dirty="0"/>
              <a:t>As shown in the graphs on this slide, living donor kidney transplant recipients had better 5-year and 10-year adjusted graft and patient survival rates vs DD recipients.</a:t>
            </a:r>
            <a:endParaRPr lang="en-US" baseline="30000" dirty="0"/>
          </a:p>
          <a:p>
            <a:endParaRPr lang="en-US" dirty="0"/>
          </a:p>
          <a:p>
            <a:pPr marL="0" indent="0">
              <a:buNone/>
            </a:pPr>
            <a:r>
              <a:rPr lang="en-US" sz="1000" b="1" dirty="0"/>
              <a:t>Reference:</a:t>
            </a:r>
          </a:p>
          <a:p>
            <a:pPr marL="0" lvl="0" indent="0">
              <a:buNone/>
            </a:pPr>
            <a:r>
              <a:rPr lang="en-US" sz="1000" dirty="0"/>
              <a:t>United States Renal Data System. 2020 USRDS Annual Data Report: Epidemiology of kidney disease in the United States. Bethesda, MD: National Institutes of Health, National Institute of Diabetes and Digestive and Kidney Diseases; 2020. https://adr.usrds.org/2020/end-stage-renal-disease/6-transplantation. Accessed October 29, 2021. </a:t>
            </a:r>
          </a:p>
          <a:p>
            <a:pPr lvl="0"/>
            <a:endParaRPr lang="en-US"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27</a:t>
            </a:fld>
            <a:endParaRPr lang="en-US" dirty="0"/>
          </a:p>
        </p:txBody>
      </p:sp>
      <p:sp>
        <p:nvSpPr>
          <p:cNvPr id="5" name="TextBox 4">
            <a:extLst>
              <a:ext uri="{FF2B5EF4-FFF2-40B4-BE49-F238E27FC236}">
                <a16:creationId xmlns:a16="http://schemas.microsoft.com/office/drawing/2014/main" id="{EDC6A05B-6398-4822-AB6D-6679B9F7B6AF}"/>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8FD9223A-8786-4987-91F9-729774FB20AC}"/>
              </a:ext>
            </a:extLst>
          </p:cNvPr>
          <p:cNvSpPr txBox="1"/>
          <p:nvPr/>
        </p:nvSpPr>
        <p:spPr>
          <a:xfrm>
            <a:off x="7558710" y="343698"/>
            <a:ext cx="3693490" cy="6235700"/>
          </a:xfrm>
          <a:prstGeom prst="rect">
            <a:avLst/>
          </a:prstGeom>
          <a:solidFill>
            <a:schemeClr val="bg1"/>
          </a:solidFill>
        </p:spPr>
        <p:txBody>
          <a:bodyPr wrap="square" rtlCol="0">
            <a:noAutofit/>
          </a:bodyPr>
          <a:lstStyle/>
          <a:p>
            <a:r>
              <a:rPr lang="en-US" sz="1200" b="1" dirty="0"/>
              <a:t>SLIDE</a:t>
            </a:r>
          </a:p>
          <a:p>
            <a:r>
              <a:rPr lang="en-US" sz="1200" b="1" dirty="0"/>
              <a:t>Left Graph, Graft Survival:</a:t>
            </a:r>
            <a:br>
              <a:rPr lang="en-US" sz="1200" b="1" dirty="0"/>
            </a:br>
            <a:r>
              <a:rPr lang="en-US" sz="1200" b="1" dirty="0">
                <a:solidFill>
                  <a:srgbClr val="7030A0"/>
                </a:solidFill>
              </a:rPr>
              <a:t>USRDS 2020 Annual Report/pg16/Figure 6.16</a:t>
            </a:r>
          </a:p>
          <a:p>
            <a:endParaRPr lang="en-US" sz="1200" b="1" dirty="0">
              <a:solidFill>
                <a:srgbClr val="7030A0"/>
              </a:solidFill>
            </a:endParaRPr>
          </a:p>
          <a:p>
            <a:r>
              <a:rPr lang="en-US" sz="1200" b="1" dirty="0"/>
              <a:t>Right Graph, Patient Survival:</a:t>
            </a:r>
            <a:br>
              <a:rPr lang="en-US" sz="1200" b="1" dirty="0"/>
            </a:br>
            <a:r>
              <a:rPr lang="en-US" sz="1200" b="1" dirty="0">
                <a:solidFill>
                  <a:srgbClr val="7030A0"/>
                </a:solidFill>
              </a:rPr>
              <a:t>USRDS 2020 Annual Report/pg17/Figure 6.17</a:t>
            </a:r>
          </a:p>
          <a:p>
            <a:endParaRPr lang="en-US" sz="1200" dirty="0"/>
          </a:p>
          <a:p>
            <a:r>
              <a:rPr lang="en-US" sz="1200" b="1" dirty="0"/>
              <a:t>Callout, Living donor:</a:t>
            </a:r>
            <a:br>
              <a:rPr lang="en-US" sz="1200" b="1" dirty="0"/>
            </a:br>
            <a:r>
              <a:rPr lang="en-US" sz="1200" b="1" dirty="0">
                <a:solidFill>
                  <a:srgbClr val="7030A0"/>
                </a:solidFill>
              </a:rPr>
              <a:t>USRDS 2020 Annual Report/pg16/Figure 6.16;</a:t>
            </a:r>
          </a:p>
          <a:p>
            <a:r>
              <a:rPr lang="en-US" sz="1200" b="1" dirty="0">
                <a:solidFill>
                  <a:srgbClr val="7030A0"/>
                </a:solidFill>
              </a:rPr>
              <a:t>USRDS 2020 Annual Report/pg17/Figure 6.17</a:t>
            </a:r>
          </a:p>
          <a:p>
            <a:endParaRPr lang="en-US" sz="1200" dirty="0"/>
          </a:p>
          <a:p>
            <a:r>
              <a:rPr lang="en-US" sz="1200" dirty="0"/>
              <a:t>NOTES</a:t>
            </a:r>
          </a:p>
          <a:p>
            <a:r>
              <a:rPr lang="en-US" sz="1200" b="1" dirty="0"/>
              <a:t>Bullet 1, In addition: </a:t>
            </a:r>
            <a:br>
              <a:rPr lang="en-US" sz="1200" b="1" dirty="0"/>
            </a:br>
            <a:r>
              <a:rPr lang="en-US" sz="1200" b="1" dirty="0">
                <a:solidFill>
                  <a:srgbClr val="7030A0"/>
                </a:solidFill>
              </a:rPr>
              <a:t>USRDS 2020 Annual Report/pg16/Figure 6.16;</a:t>
            </a:r>
          </a:p>
          <a:p>
            <a:r>
              <a:rPr lang="en-US" sz="1200" b="1" dirty="0">
                <a:solidFill>
                  <a:srgbClr val="7030A0"/>
                </a:solidFill>
              </a:rPr>
              <a:t>USRDS 2020 Annual Report/pg17/Figure 6.17</a:t>
            </a:r>
          </a:p>
          <a:p>
            <a:endParaRPr lang="en-US" sz="1200" b="1" dirty="0"/>
          </a:p>
          <a:p>
            <a:r>
              <a:rPr lang="en-US" sz="1200" b="1" dirty="0"/>
              <a:t>Bullet 2, Based on:</a:t>
            </a:r>
            <a:br>
              <a:rPr lang="en-US" sz="1200" b="1" dirty="0"/>
            </a:br>
            <a:r>
              <a:rPr lang="en-US" sz="1200" b="1" dirty="0">
                <a:solidFill>
                  <a:srgbClr val="7030A0"/>
                </a:solidFill>
              </a:rPr>
              <a:t>USRDS 2020 Annual Report/pg16/Figure 6.16;</a:t>
            </a:r>
          </a:p>
          <a:p>
            <a:r>
              <a:rPr lang="en-US" sz="1200" b="1" dirty="0">
                <a:solidFill>
                  <a:srgbClr val="7030A0"/>
                </a:solidFill>
              </a:rPr>
              <a:t>USRDS 2020 Annual Report/pg17/Figure 6.17</a:t>
            </a:r>
            <a:r>
              <a:rPr lang="en-US" sz="1200" dirty="0">
                <a:solidFill>
                  <a:srgbClr val="7030A0"/>
                </a:solidFill>
              </a:rPr>
              <a:t>;</a:t>
            </a:r>
          </a:p>
          <a:p>
            <a:endParaRPr lang="en-US" sz="1200" b="1" dirty="0"/>
          </a:p>
          <a:p>
            <a:r>
              <a:rPr lang="en-US" sz="1200" b="1" dirty="0"/>
              <a:t>Bullet 3, Increase acceptances:</a:t>
            </a:r>
            <a:br>
              <a:rPr lang="en-US" sz="1200" b="1" dirty="0">
                <a:highlight>
                  <a:srgbClr val="FFFF00"/>
                </a:highlight>
              </a:rPr>
            </a:br>
            <a:r>
              <a:rPr lang="en-US" sz="1200" b="1" dirty="0">
                <a:solidFill>
                  <a:srgbClr val="7030A0"/>
                </a:solidFill>
              </a:rPr>
              <a:t>USRDS 2020 Annual Report/pg16/Figure 6.16;</a:t>
            </a:r>
          </a:p>
          <a:p>
            <a:r>
              <a:rPr lang="en-US" sz="1200" b="1" dirty="0">
                <a:solidFill>
                  <a:srgbClr val="7030A0"/>
                </a:solidFill>
              </a:rPr>
              <a:t>USRDS 2020 Annual Report/pg17/Figure 6.17</a:t>
            </a: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C7B94AAB-6663-40CD-9EDD-696E271E8A2C}"/>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337758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remain competitive under the new KAS policy, centers like this one with short waiting times may need to change their practices. For example</a:t>
            </a:r>
          </a:p>
          <a:p>
            <a:pPr lvl="1"/>
            <a:r>
              <a:rPr lang="en-US" dirty="0"/>
              <a:t>Consider more aggressive acceptance of higher KDPI offers.</a:t>
            </a:r>
            <a:r>
              <a:rPr lang="en-US" baseline="30000" dirty="0"/>
              <a:t>1</a:t>
            </a:r>
          </a:p>
          <a:p>
            <a:pPr lvl="1"/>
            <a:r>
              <a:rPr lang="en-US" dirty="0"/>
              <a:t>Increase living donation programs by utilizing kidney paired exchange, implementing educational and outreach programs for potential transplant candidates, and providing advocacy programs to identify potential living donors.</a:t>
            </a:r>
            <a:r>
              <a:rPr lang="en-US" baseline="30000" dirty="0"/>
              <a:t>2,3</a:t>
            </a:r>
          </a:p>
          <a:p>
            <a:pPr lvl="1"/>
            <a:r>
              <a:rPr lang="en-US" dirty="0"/>
              <a:t>Improve waiting list management practices to ensure patient readiness in the event of an </a:t>
            </a:r>
            <a:br>
              <a:rPr lang="en-US" dirty="0"/>
            </a:br>
            <a:r>
              <a:rPr lang="en-US" dirty="0"/>
              <a:t>organ offer.</a:t>
            </a:r>
            <a:r>
              <a:rPr lang="en-US" baseline="30000" dirty="0"/>
              <a:t>2</a:t>
            </a:r>
          </a:p>
          <a:p>
            <a:pPr marL="0" lvl="0" indent="0">
              <a:buNone/>
            </a:pPr>
            <a:r>
              <a:rPr lang="en-US" b="1" dirty="0"/>
              <a:t>Question for discussion</a:t>
            </a:r>
            <a:r>
              <a:rPr lang="en-US" dirty="0"/>
              <a:t>: Are there other options for centers with historically short waiting times to remain competitive under the new KAS policy?</a:t>
            </a:r>
          </a:p>
          <a:p>
            <a:pPr lvl="0"/>
            <a:endParaRPr lang="en-US" dirty="0"/>
          </a:p>
          <a:p>
            <a:pPr marL="0" lvl="0" indent="0">
              <a:buNone/>
            </a:pPr>
            <a:r>
              <a:rPr lang="en-US" sz="1000" b="1" dirty="0"/>
              <a:t>References:</a:t>
            </a:r>
          </a:p>
          <a:p>
            <a:pPr marL="228600" lvl="0" indent="-228600">
              <a:buFont typeface="+mj-lt"/>
              <a:buAutoNum type="arabicPeriod"/>
            </a:pPr>
            <a:r>
              <a:rPr lang="en-US" sz="1000" dirty="0"/>
              <a:t>Adler JT, Husain SA, King KL, et al. Greater complexity and monitoring of the new Kidney Allocation System: implications and unintended consequences of concentric circle kidney allocation on network complexity. </a:t>
            </a:r>
            <a:r>
              <a:rPr lang="en-US" sz="1000" i="1" dirty="0"/>
              <a:t>Am J Transplant. </a:t>
            </a:r>
            <a:r>
              <a:rPr lang="en-US" sz="1000" dirty="0"/>
              <a:t>2021;21(6):2007-2013.</a:t>
            </a:r>
          </a:p>
          <a:p>
            <a:pPr marL="228600" lvl="0" indent="-228600">
              <a:buFont typeface="+mj-lt"/>
              <a:buAutoNum type="arabicPeriod"/>
            </a:pPr>
            <a:r>
              <a:rPr lang="en-US" sz="1000" dirty="0"/>
              <a:t>Klarman SE, Formica RN Jr. The broader sharing of deceased donor kidneys is an ethical and legal imperative. </a:t>
            </a:r>
            <a:r>
              <a:rPr lang="en-US" sz="1000" i="1" dirty="0"/>
              <a:t>J Am Soc Nephrol. </a:t>
            </a:r>
            <a:r>
              <a:rPr lang="en-US" sz="1000" dirty="0"/>
              <a:t>2020;31(6):1174-1176.</a:t>
            </a:r>
          </a:p>
          <a:p>
            <a:pPr marL="228600" indent="-228600">
              <a:buFont typeface="+mj-lt"/>
              <a:buAutoNum type="arabicPeriod"/>
            </a:pPr>
            <a:r>
              <a:rPr lang="en-US" sz="1000" dirty="0"/>
              <a:t>Kettlewell C. What’s behind the rise in living organ donation? United Network for Organ Sharing website. https://unos.org/news/improvement/whats-behind-the-rise-in-living-donation/. Posted January 13, 2020. Accessed October 13, 2021.</a:t>
            </a:r>
          </a:p>
          <a:p>
            <a:pPr lvl="0"/>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28</a:t>
            </a:fld>
            <a:endParaRPr lang="en-US" dirty="0"/>
          </a:p>
        </p:txBody>
      </p:sp>
      <p:sp>
        <p:nvSpPr>
          <p:cNvPr id="5" name="TextBox 4">
            <a:extLst>
              <a:ext uri="{FF2B5EF4-FFF2-40B4-BE49-F238E27FC236}">
                <a16:creationId xmlns:a16="http://schemas.microsoft.com/office/drawing/2014/main" id="{D7D9A25D-2A59-4822-BF21-E919448E9A63}"/>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C8257A3D-3CD7-4102-BD9D-3E1715405719}"/>
              </a:ext>
            </a:extLst>
          </p:cNvPr>
          <p:cNvSpPr txBox="1"/>
          <p:nvPr/>
        </p:nvSpPr>
        <p:spPr>
          <a:xfrm>
            <a:off x="7558710" y="1565965"/>
            <a:ext cx="3401390" cy="6235700"/>
          </a:xfrm>
          <a:prstGeom prst="rect">
            <a:avLst/>
          </a:prstGeom>
          <a:solidFill>
            <a:schemeClr val="bg1"/>
          </a:solidFill>
        </p:spPr>
        <p:txBody>
          <a:bodyPr wrap="square" rtlCol="0">
            <a:noAutofit/>
          </a:bodyPr>
          <a:lstStyle/>
          <a:p>
            <a:r>
              <a:rPr lang="en-US" sz="1200" b="1" dirty="0"/>
              <a:t>SLIDE</a:t>
            </a:r>
          </a:p>
          <a:p>
            <a:r>
              <a:rPr lang="en-US" sz="1200" b="1" dirty="0"/>
              <a:t>Bullet 1, Increase acceptances:</a:t>
            </a:r>
            <a:br>
              <a:rPr lang="en-US" sz="1200" b="1" dirty="0"/>
            </a:br>
            <a:r>
              <a:rPr lang="en-US" sz="1200" dirty="0">
                <a:solidFill>
                  <a:srgbClr val="00B050"/>
                </a:solidFill>
              </a:rPr>
              <a:t>Adler 2021/pg4/P2</a:t>
            </a:r>
          </a:p>
          <a:p>
            <a:r>
              <a:rPr lang="en-US" sz="1200" dirty="0">
                <a:solidFill>
                  <a:srgbClr val="00B050"/>
                </a:solidFill>
              </a:rPr>
              <a:t>Adler 2021/pg8/P2</a:t>
            </a:r>
          </a:p>
          <a:p>
            <a:endParaRPr lang="en-US" sz="1200" b="1" dirty="0"/>
          </a:p>
          <a:p>
            <a:r>
              <a:rPr lang="en-US" sz="1200" b="1" dirty="0"/>
              <a:t>Bullet 2, Increase living:</a:t>
            </a:r>
            <a:br>
              <a:rPr lang="en-US" sz="1200" b="1" dirty="0"/>
            </a:br>
            <a:r>
              <a:rPr lang="en-US" sz="1200" dirty="0">
                <a:solidFill>
                  <a:srgbClr val="00B050"/>
                </a:solidFill>
              </a:rPr>
              <a:t>Klarman 2020/pg1175/col2/P2</a:t>
            </a:r>
            <a:endParaRPr lang="en-US" sz="1200" b="1" dirty="0">
              <a:solidFill>
                <a:srgbClr val="00B050"/>
              </a:solidFill>
            </a:endParaRPr>
          </a:p>
          <a:p>
            <a:endParaRPr lang="en-US" sz="1200" b="1" dirty="0"/>
          </a:p>
          <a:p>
            <a:r>
              <a:rPr lang="en-US" sz="1200" b="1" dirty="0"/>
              <a:t>Sub-bullets 2.1-2.3:</a:t>
            </a:r>
            <a:br>
              <a:rPr lang="en-US" sz="1200" b="1" dirty="0"/>
            </a:br>
            <a:r>
              <a:rPr lang="en-US" sz="1200" b="1" dirty="0">
                <a:solidFill>
                  <a:srgbClr val="7030A0"/>
                </a:solidFill>
              </a:rPr>
              <a:t>UNOS Rise in LD/pg3/P4-5/</a:t>
            </a:r>
          </a:p>
          <a:p>
            <a:r>
              <a:rPr lang="en-US" sz="1200" b="1" dirty="0">
                <a:solidFill>
                  <a:srgbClr val="7030A0"/>
                </a:solidFill>
              </a:rPr>
              <a:t>UNOS Rise in LD/pg4/How Programs Build Awareness/Bullets 1-3;</a:t>
            </a:r>
          </a:p>
          <a:p>
            <a:r>
              <a:rPr lang="en-US" sz="1200" b="1" dirty="0">
                <a:solidFill>
                  <a:srgbClr val="7030A0"/>
                </a:solidFill>
              </a:rPr>
              <a:t>UNOS Rise in LD/pg6/P1-4;</a:t>
            </a:r>
          </a:p>
          <a:p>
            <a:r>
              <a:rPr lang="en-US" sz="1200" b="1" dirty="0">
                <a:solidFill>
                  <a:srgbClr val="7030A0"/>
                </a:solidFill>
              </a:rPr>
              <a:t>UNOS Rise in LD/pg9/P3-4</a:t>
            </a:r>
          </a:p>
          <a:p>
            <a:endParaRPr lang="en-US" sz="1200" dirty="0"/>
          </a:p>
          <a:p>
            <a:r>
              <a:rPr lang="en-US" sz="1200" b="1" dirty="0"/>
              <a:t>Bullet 3, Improve waiting list:</a:t>
            </a:r>
          </a:p>
          <a:p>
            <a:r>
              <a:rPr lang="en-US" sz="1200" dirty="0">
                <a:solidFill>
                  <a:srgbClr val="00B050"/>
                </a:solidFill>
              </a:rPr>
              <a:t>Klarman 2020/pg1175/col2/P1</a:t>
            </a:r>
            <a:endParaRPr lang="en-US" sz="1200" b="1" dirty="0">
              <a:solidFill>
                <a:srgbClr val="00B050"/>
              </a:solidFill>
            </a:endParaRPr>
          </a:p>
          <a:p>
            <a:endParaRPr lang="en-US" sz="1200" dirty="0"/>
          </a:p>
          <a:p>
            <a:r>
              <a:rPr lang="en-US" sz="1200" dirty="0"/>
              <a:t>NOTES</a:t>
            </a:r>
          </a:p>
          <a:p>
            <a:r>
              <a:rPr lang="en-US" sz="1200" b="1" dirty="0"/>
              <a:t>Sub-Bullet 1.1, Increase acceptances:</a:t>
            </a:r>
            <a:br>
              <a:rPr lang="en-US" sz="1200" b="1" dirty="0">
                <a:highlight>
                  <a:srgbClr val="FFFF00"/>
                </a:highlight>
              </a:rPr>
            </a:br>
            <a:r>
              <a:rPr lang="en-US" sz="1200" dirty="0">
                <a:solidFill>
                  <a:srgbClr val="00B050"/>
                </a:solidFill>
              </a:rPr>
              <a:t>Adler 2021/pg4/P2</a:t>
            </a:r>
          </a:p>
          <a:p>
            <a:r>
              <a:rPr lang="en-US" sz="1200" dirty="0">
                <a:solidFill>
                  <a:srgbClr val="00B050"/>
                </a:solidFill>
              </a:rPr>
              <a:t>Adler 2021/pg8/P2</a:t>
            </a:r>
          </a:p>
          <a:p>
            <a:endParaRPr lang="en-US" sz="1200" b="1" dirty="0">
              <a:highlight>
                <a:srgbClr val="FFFF00"/>
              </a:highlight>
            </a:endParaRPr>
          </a:p>
          <a:p>
            <a:r>
              <a:rPr lang="en-US" sz="1200" b="1" dirty="0"/>
              <a:t>Sub-bullet 1.2, Increase living:</a:t>
            </a:r>
            <a:br>
              <a:rPr lang="en-US" sz="1200" b="1" dirty="0"/>
            </a:br>
            <a:r>
              <a:rPr lang="en-US" sz="1200" dirty="0">
                <a:solidFill>
                  <a:srgbClr val="00B050"/>
                </a:solidFill>
              </a:rPr>
              <a:t>Klarman 2020/pg1175/col2/P2</a:t>
            </a:r>
            <a:r>
              <a:rPr lang="en-US" sz="1200" dirty="0"/>
              <a:t>;</a:t>
            </a:r>
            <a:endParaRPr lang="en-US" sz="1200" b="1" dirty="0"/>
          </a:p>
          <a:p>
            <a:r>
              <a:rPr lang="en-US" sz="1200" b="1" dirty="0">
                <a:solidFill>
                  <a:srgbClr val="7030A0"/>
                </a:solidFill>
              </a:rPr>
              <a:t>UNOS Rise in LD/pg3/P4-5/</a:t>
            </a:r>
          </a:p>
          <a:p>
            <a:r>
              <a:rPr lang="en-US" sz="1200" b="1" dirty="0">
                <a:solidFill>
                  <a:srgbClr val="7030A0"/>
                </a:solidFill>
              </a:rPr>
              <a:t>UNOS Rise in LD/pg4/How Programs Build Awareness/Bullets 1-3;</a:t>
            </a:r>
          </a:p>
          <a:p>
            <a:r>
              <a:rPr lang="en-US" sz="1200" b="1" dirty="0">
                <a:solidFill>
                  <a:srgbClr val="7030A0"/>
                </a:solidFill>
              </a:rPr>
              <a:t>UNOS Rise in LD/pg6/P1-4;</a:t>
            </a:r>
          </a:p>
          <a:p>
            <a:r>
              <a:rPr lang="en-US" sz="1200" b="1" dirty="0">
                <a:solidFill>
                  <a:srgbClr val="7030A0"/>
                </a:solidFill>
              </a:rPr>
              <a:t>UNOS Rise in LD/pg9/P3-4</a:t>
            </a:r>
          </a:p>
          <a:p>
            <a:endParaRPr lang="en-US" sz="1200" b="1" dirty="0"/>
          </a:p>
          <a:p>
            <a:r>
              <a:rPr lang="en-US" sz="1200" b="1" dirty="0"/>
              <a:t>Sub-bullet 1.3, Improve waiting list:</a:t>
            </a:r>
          </a:p>
          <a:p>
            <a:r>
              <a:rPr lang="en-US" sz="1200" dirty="0">
                <a:solidFill>
                  <a:srgbClr val="00B050"/>
                </a:solidFill>
              </a:rPr>
              <a:t>Klarman 2020/pg1175/col2/P1</a:t>
            </a:r>
            <a:endParaRPr lang="en-US" sz="1200" b="1" dirty="0">
              <a:solidFill>
                <a:srgbClr val="00B050"/>
              </a:solidFill>
            </a:endParaRP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9E3A9981-E1B7-4FB0-8697-C03F2F732215}"/>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823753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Lisa and her sibling should speak with her transplant specialist about a living donor transplant. With great demand and new competition for organs at the center, Lisa could be waiting multiple years for a DD kidney.</a:t>
            </a:r>
          </a:p>
          <a:p>
            <a:r>
              <a:rPr lang="en-US" dirty="0"/>
              <a:t>For patients like Lisa, a living donor transplant may be the best option for receiving a transplant sooner and achieving better long-term outcomes.</a:t>
            </a:r>
          </a:p>
          <a:p>
            <a:endParaRPr lang="en-US" dirty="0"/>
          </a:p>
          <a:p>
            <a:pPr marL="0" indent="0">
              <a:buNone/>
            </a:pPr>
            <a:r>
              <a:rPr lang="en-US" sz="1000" b="1" dirty="0"/>
              <a:t>Reference:</a:t>
            </a:r>
          </a:p>
          <a:p>
            <a:pPr marL="0" lvl="0" indent="0">
              <a:buNone/>
            </a:pPr>
            <a:r>
              <a:rPr lang="en-US" sz="1000" dirty="0"/>
              <a:t>United States Renal Data System. 2020 USRDS Annual Data Report: Epidemiology of kidney disease in the United States. Bethesda, MD: National Institutes of Health, National Institute of Diabetes and Digestive and Kidney Diseases; 2020. https://adr.usrds.org/2020/end-stage-renal-disease/6-transplantation. Accessed October 29, 2021. </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29</a:t>
            </a:fld>
            <a:endParaRPr lang="en-US" dirty="0"/>
          </a:p>
        </p:txBody>
      </p:sp>
      <p:sp>
        <p:nvSpPr>
          <p:cNvPr id="5" name="TextBox 4">
            <a:extLst>
              <a:ext uri="{FF2B5EF4-FFF2-40B4-BE49-F238E27FC236}">
                <a16:creationId xmlns:a16="http://schemas.microsoft.com/office/drawing/2014/main" id="{BF61477E-F2EF-43E4-A0F1-70EB676C6267}"/>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00147C12-2364-4262-B983-44F27BFD0A69}"/>
              </a:ext>
            </a:extLst>
          </p:cNvPr>
          <p:cNvSpPr txBox="1"/>
          <p:nvPr/>
        </p:nvSpPr>
        <p:spPr>
          <a:xfrm>
            <a:off x="7557053" y="1442721"/>
            <a:ext cx="3009900" cy="6235700"/>
          </a:xfrm>
          <a:prstGeom prst="rect">
            <a:avLst/>
          </a:prstGeom>
          <a:solidFill>
            <a:schemeClr val="bg1"/>
          </a:solidFill>
        </p:spPr>
        <p:txBody>
          <a:bodyPr wrap="square" rtlCol="0">
            <a:noAutofit/>
          </a:bodyPr>
          <a:lstStyle/>
          <a:p>
            <a:r>
              <a:rPr lang="en-US" sz="1200" b="1" dirty="0"/>
              <a:t>SLIDE</a:t>
            </a:r>
            <a:endParaRPr lang="en-US" sz="1200" dirty="0"/>
          </a:p>
          <a:p>
            <a:r>
              <a:rPr lang="en-US" sz="1200" b="1" dirty="0"/>
              <a:t>B2, For patients:</a:t>
            </a:r>
          </a:p>
          <a:p>
            <a:r>
              <a:rPr lang="en-US" sz="1200" b="1" dirty="0">
                <a:solidFill>
                  <a:srgbClr val="7030A0"/>
                </a:solidFill>
              </a:rPr>
              <a:t>USRDS 2020 Annual Report/pg16/Figure 6.16;</a:t>
            </a:r>
          </a:p>
          <a:p>
            <a:r>
              <a:rPr lang="en-US" sz="1200" b="1" dirty="0">
                <a:solidFill>
                  <a:srgbClr val="7030A0"/>
                </a:solidFill>
              </a:rPr>
              <a:t>USRDS 2020 Annual Report/pg16/Figure 6.17</a:t>
            </a:r>
          </a:p>
          <a:p>
            <a:endParaRPr lang="en-US" sz="1200" dirty="0"/>
          </a:p>
          <a:p>
            <a:r>
              <a:rPr lang="en-US" sz="1200" dirty="0"/>
              <a:t>NOTES</a:t>
            </a:r>
          </a:p>
          <a:p>
            <a:r>
              <a:rPr lang="en-US" sz="1200" b="1" dirty="0"/>
              <a:t>Bullet 2, For patients:</a:t>
            </a:r>
            <a:br>
              <a:rPr lang="en-US" sz="1200" b="1" dirty="0"/>
            </a:br>
            <a:r>
              <a:rPr lang="en-US" sz="1200" b="1" dirty="0">
                <a:solidFill>
                  <a:srgbClr val="7030A0"/>
                </a:solidFill>
              </a:rPr>
              <a:t>USRDS 2020 Annual Report/pg16/Figure 6.16;</a:t>
            </a:r>
          </a:p>
          <a:p>
            <a:r>
              <a:rPr lang="en-US" sz="1200" b="1" dirty="0">
                <a:solidFill>
                  <a:srgbClr val="7030A0"/>
                </a:solidFill>
              </a:rPr>
              <a:t>USRDS 2020 Annual Report/pg16/Figure 6.17;</a:t>
            </a: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86B98E07-23A2-4096-B267-8DF2D35A1B16}"/>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68005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3</a:t>
            </a:fld>
            <a:endParaRPr lang="en-US" dirty="0"/>
          </a:p>
        </p:txBody>
      </p:sp>
      <p:sp>
        <p:nvSpPr>
          <p:cNvPr id="3" name="TextBox 2">
            <a:extLst>
              <a:ext uri="{FF2B5EF4-FFF2-40B4-BE49-F238E27FC236}">
                <a16:creationId xmlns:a16="http://schemas.microsoft.com/office/drawing/2014/main" id="{13FF2918-99A6-4364-9F33-10FE7B36F378}"/>
              </a:ext>
            </a:extLst>
          </p:cNvPr>
          <p:cNvSpPr txBox="1"/>
          <p:nvPr/>
        </p:nvSpPr>
        <p:spPr>
          <a:xfrm>
            <a:off x="7542144" y="1682750"/>
            <a:ext cx="4802256" cy="6235700"/>
          </a:xfrm>
          <a:prstGeom prst="rect">
            <a:avLst/>
          </a:prstGeom>
          <a:solidFill>
            <a:schemeClr val="bg1"/>
          </a:solidFill>
        </p:spPr>
        <p:txBody>
          <a:bodyPr wrap="square" rtlCol="0">
            <a:noAutofit/>
          </a:bodyPr>
          <a:lstStyle/>
          <a:p>
            <a:r>
              <a:rPr lang="en-US" sz="1200" b="1" strike="sngStrike" dirty="0"/>
              <a:t>Bullet 1, As of October 2021:</a:t>
            </a:r>
            <a:br>
              <a:rPr lang="en-US" sz="1200" b="1" strike="sngStrike" dirty="0"/>
            </a:br>
            <a:r>
              <a:rPr lang="en-US" sz="1200" b="1" strike="sngStrike" dirty="0">
                <a:solidFill>
                  <a:srgbClr val="800080"/>
                </a:solidFill>
              </a:rPr>
              <a:t>National Data – OPTN_Kidney transplant waiting list/pg1/Kidney row</a:t>
            </a:r>
          </a:p>
          <a:p>
            <a:br>
              <a:rPr lang="en-US" sz="1200" b="1" dirty="0"/>
            </a:br>
            <a:r>
              <a:rPr lang="en-US" sz="1200" b="1" dirty="0"/>
              <a:t>Graph:</a:t>
            </a:r>
            <a:br>
              <a:rPr lang="en-US" sz="1200" b="1" dirty="0"/>
            </a:br>
            <a:r>
              <a:rPr lang="en-US" sz="1200" b="1" dirty="0">
                <a:solidFill>
                  <a:srgbClr val="800080"/>
                </a:solidFill>
              </a:rPr>
              <a:t>OPTN/SRTR 2019 Report/pg12/Figure KI 2;</a:t>
            </a:r>
          </a:p>
          <a:p>
            <a:r>
              <a:rPr lang="en-US" sz="1200" b="1" dirty="0">
                <a:solidFill>
                  <a:srgbClr val="800080"/>
                </a:solidFill>
              </a:rPr>
              <a:t>OPTN/SRTR 2019 Report/pg48/Figure KI 73</a:t>
            </a:r>
          </a:p>
          <a:p>
            <a:endParaRPr lang="en-US" sz="1200" dirty="0"/>
          </a:p>
          <a:p>
            <a:r>
              <a:rPr lang="en-US" sz="1200" b="1" dirty="0"/>
              <a:t>Callout Bullet 1, In recent years:</a:t>
            </a:r>
            <a:br>
              <a:rPr lang="en-US" sz="1200" b="1" dirty="0"/>
            </a:br>
            <a:r>
              <a:rPr lang="it-IT" sz="1200" dirty="0">
                <a:solidFill>
                  <a:srgbClr val="00B050"/>
                </a:solidFill>
              </a:rPr>
              <a:t>Maghen 2019/pg2273/col1/P3</a:t>
            </a:r>
            <a:endParaRPr lang="en-US" sz="1200" dirty="0">
              <a:solidFill>
                <a:srgbClr val="00B050"/>
              </a:solidFill>
            </a:endParaRPr>
          </a:p>
          <a:p>
            <a:endParaRPr lang="en-US" sz="1200" dirty="0"/>
          </a:p>
          <a:p>
            <a:r>
              <a:rPr lang="en-US" sz="1200" b="1" dirty="0"/>
              <a:t>Callout Bullet 2, However:</a:t>
            </a:r>
          </a:p>
          <a:p>
            <a:r>
              <a:rPr lang="en-US" sz="1200" b="1" dirty="0">
                <a:solidFill>
                  <a:srgbClr val="800080"/>
                </a:solidFill>
              </a:rPr>
              <a:t>OPTN/SRTR 2019 Report/pg12/Figure KI 2;</a:t>
            </a:r>
          </a:p>
          <a:p>
            <a:r>
              <a:rPr lang="en-US" sz="1200" b="1" dirty="0">
                <a:solidFill>
                  <a:srgbClr val="800080"/>
                </a:solidFill>
              </a:rPr>
              <a:t>OPTN/SRTR 2019 Report/pg48/Figure KI 73</a:t>
            </a:r>
          </a:p>
          <a:p>
            <a:endParaRPr lang="en-US" sz="1200" dirty="0"/>
          </a:p>
          <a:p>
            <a:endParaRPr lang="en-US" sz="1200" dirty="0"/>
          </a:p>
          <a:p>
            <a:r>
              <a:rPr lang="en-US" sz="1200" dirty="0"/>
              <a:t>NOTES</a:t>
            </a:r>
          </a:p>
          <a:p>
            <a:r>
              <a:rPr lang="en-US" sz="1200" b="1" dirty="0"/>
              <a:t>Bullet 1, Despite advances:</a:t>
            </a:r>
            <a:br>
              <a:rPr lang="en-US" sz="1200" b="1" dirty="0"/>
            </a:br>
            <a:r>
              <a:rPr lang="en-US" sz="1200" b="1" dirty="0">
                <a:solidFill>
                  <a:srgbClr val="800080"/>
                </a:solidFill>
              </a:rPr>
              <a:t>OPTN Need continues to grow/pg1/P1</a:t>
            </a:r>
          </a:p>
          <a:p>
            <a:br>
              <a:rPr lang="en-US" sz="1200" b="1" dirty="0"/>
            </a:br>
            <a:r>
              <a:rPr lang="en-US" sz="1200" b="1" dirty="0"/>
              <a:t>Bullet 2, The figure:</a:t>
            </a:r>
            <a:br>
              <a:rPr lang="en-US" sz="1200" b="1" dirty="0"/>
            </a:br>
            <a:r>
              <a:rPr lang="en-US" sz="1200" b="1" dirty="0">
                <a:solidFill>
                  <a:srgbClr val="800080"/>
                </a:solidFill>
              </a:rPr>
              <a:t>OPTN/SRTR 2019 Report/pg12/Figure KI 2;</a:t>
            </a:r>
          </a:p>
          <a:p>
            <a:r>
              <a:rPr lang="en-US" sz="1200" b="1" dirty="0">
                <a:solidFill>
                  <a:srgbClr val="800080"/>
                </a:solidFill>
              </a:rPr>
              <a:t>OPTN/SRTR 2019 Report/pg48/Figure KI 73</a:t>
            </a:r>
          </a:p>
          <a:p>
            <a:br>
              <a:rPr lang="en-US" sz="1200" b="1" dirty="0"/>
            </a:br>
            <a:r>
              <a:rPr lang="en-US" sz="1200" b="1" strike="sngStrike" dirty="0"/>
              <a:t>Bullet 3, As of October:</a:t>
            </a:r>
            <a:br>
              <a:rPr lang="en-US" sz="1200" b="1" strike="sngStrike" dirty="0"/>
            </a:br>
            <a:r>
              <a:rPr lang="en-US" sz="1200" b="1" strike="sngStrike" dirty="0">
                <a:solidFill>
                  <a:srgbClr val="800080"/>
                </a:solidFill>
              </a:rPr>
              <a:t>National Data – OPTN_Kidney transplant waiting list/pg1/Kidney row</a:t>
            </a:r>
          </a:p>
          <a:p>
            <a:pPr lvl="0">
              <a:defRPr/>
            </a:pPr>
            <a:br>
              <a:rPr lang="en-US" sz="1200" b="1" dirty="0">
                <a:solidFill>
                  <a:srgbClr val="800080"/>
                </a:solidFill>
              </a:rPr>
            </a:br>
            <a:r>
              <a:rPr lang="en-US" sz="1200" b="1" dirty="0"/>
              <a:t>Bullet 4, Despite this vast:</a:t>
            </a:r>
            <a:br>
              <a:rPr lang="en-US" sz="1200" b="1" dirty="0"/>
            </a:br>
            <a:r>
              <a:rPr lang="en-US" sz="1200" b="1" dirty="0">
                <a:solidFill>
                  <a:srgbClr val="800080"/>
                </a:solidFill>
              </a:rPr>
              <a:t>Donors_Recovered_in_the_U.S._by_Donor_Type/pg1/2020 column</a:t>
            </a:r>
          </a:p>
          <a:p>
            <a:pPr lvl="0">
              <a:defRPr/>
            </a:pPr>
            <a:endParaRPr lang="en-US" sz="1200" b="1" dirty="0"/>
          </a:p>
          <a:p>
            <a:pPr lvl="0">
              <a:defRPr/>
            </a:pPr>
            <a:r>
              <a:rPr lang="en-US" sz="1200" b="1" dirty="0"/>
              <a:t>Bullet 5, In recent years</a:t>
            </a:r>
          </a:p>
          <a:p>
            <a:pPr>
              <a:defRPr/>
            </a:pPr>
            <a:r>
              <a:rPr lang="it-IT" sz="1200" dirty="0">
                <a:solidFill>
                  <a:srgbClr val="00B050"/>
                </a:solidFill>
              </a:rPr>
              <a:t>Maghen 2019/pg2273/col1/P3</a:t>
            </a:r>
            <a:endParaRPr lang="en-US" sz="1200" dirty="0">
              <a:solidFill>
                <a:srgbClr val="00B050"/>
              </a:solidFill>
            </a:endParaRPr>
          </a:p>
          <a:p>
            <a:endParaRPr lang="en-US" sz="1200" dirty="0"/>
          </a:p>
          <a:p>
            <a:endParaRPr lang="en-US" sz="1200" b="1" dirty="0"/>
          </a:p>
          <a:p>
            <a:endParaRPr lang="en-US" sz="1200" b="1" dirty="0"/>
          </a:p>
        </p:txBody>
      </p:sp>
      <p:sp>
        <p:nvSpPr>
          <p:cNvPr id="6" name="TextBox 5">
            <a:extLst>
              <a:ext uri="{FF2B5EF4-FFF2-40B4-BE49-F238E27FC236}">
                <a16:creationId xmlns:a16="http://schemas.microsoft.com/office/drawing/2014/main" id="{45D7EA6F-9791-49D5-B9A7-486B781C652D}"/>
              </a:ext>
            </a:extLst>
          </p:cNvPr>
          <p:cNvSpPr txBox="1"/>
          <p:nvPr/>
        </p:nvSpPr>
        <p:spPr>
          <a:xfrm>
            <a:off x="7558710" y="82088"/>
            <a:ext cx="3008243" cy="1446550"/>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slide and speaker notes content to reflect more recent data</a:t>
            </a:r>
          </a:p>
          <a:p>
            <a:r>
              <a:rPr lang="en-US" sz="1100" dirty="0">
                <a:solidFill>
                  <a:srgbClr val="00B050"/>
                </a:solidFill>
              </a:rPr>
              <a:t>-Updated graph to reflect the candidates on the waiting list at any point during each year</a:t>
            </a:r>
          </a:p>
          <a:p>
            <a:r>
              <a:rPr lang="en-US" sz="1100" dirty="0">
                <a:solidFill>
                  <a:srgbClr val="00B050"/>
                </a:solidFill>
              </a:rPr>
              <a:t>-Added a callout to slide and Bullet 5 to speaker notes</a:t>
            </a:r>
          </a:p>
          <a:p>
            <a:r>
              <a:rPr lang="en-US" sz="1100" dirty="0">
                <a:solidFill>
                  <a:srgbClr val="00B050"/>
                </a:solidFill>
              </a:rPr>
              <a:t>-Updated reference lines </a:t>
            </a:r>
          </a:p>
        </p:txBody>
      </p:sp>
      <p:sp>
        <p:nvSpPr>
          <p:cNvPr id="10" name="Notes Placeholder 9">
            <a:extLst>
              <a:ext uri="{FF2B5EF4-FFF2-40B4-BE49-F238E27FC236}">
                <a16:creationId xmlns:a16="http://schemas.microsoft.com/office/drawing/2014/main" id="{D57CAD53-88D1-4EE4-AEAB-6B20C74AA0A4}"/>
              </a:ext>
            </a:extLst>
          </p:cNvPr>
          <p:cNvSpPr>
            <a:spLocks noGrp="1"/>
          </p:cNvSpPr>
          <p:nvPr>
            <p:ph type="body" idx="1"/>
          </p:nvPr>
        </p:nvSpPr>
        <p:spPr/>
        <p:txBody>
          <a:bodyPr/>
          <a:lstStyle/>
          <a:p>
            <a:r>
              <a:rPr lang="en-US" dirty="0"/>
              <a:t>Despite advances in medicine and technology and increased awareness of organ donation and transplantation, there continues to be a gap between the supply of and the demand for kidneys.</a:t>
            </a:r>
            <a:r>
              <a:rPr lang="en-US" baseline="30000" dirty="0"/>
              <a:t>1</a:t>
            </a:r>
          </a:p>
          <a:p>
            <a:r>
              <a:rPr lang="en-US" dirty="0"/>
              <a:t>The figure shows the gap between the number of candidates on the kidney transplant waiting list and the number of kidney transplants that occur each year.</a:t>
            </a:r>
            <a:r>
              <a:rPr lang="en-US" baseline="30000" dirty="0"/>
              <a:t>2</a:t>
            </a:r>
          </a:p>
          <a:p>
            <a:r>
              <a:rPr lang="en-US" dirty="0"/>
              <a:t>Despite this vast need for organs, only about 30,000 donor kidneys (living or deceased) were recovered in 2020.</a:t>
            </a:r>
            <a:r>
              <a:rPr lang="en-US" baseline="30000" dirty="0"/>
              <a:t>3</a:t>
            </a:r>
          </a:p>
          <a:p>
            <a:r>
              <a:rPr lang="en-US" dirty="0"/>
              <a:t>In recent years, deceased donor (DD) transplants have increased due in part to the opioid crisis in the US, however, the demand still surpasses the supply of kidneys available for transplant.</a:t>
            </a:r>
            <a:r>
              <a:rPr lang="en-US" baseline="30000" dirty="0"/>
              <a:t>4</a:t>
            </a:r>
            <a:endParaRPr lang="en-US" dirty="0"/>
          </a:p>
          <a:p>
            <a:pPr lvl="1"/>
            <a:endParaRPr lang="en-US" b="1" dirty="0"/>
          </a:p>
          <a:p>
            <a:pPr marL="0" indent="0">
              <a:buNone/>
            </a:pPr>
            <a:r>
              <a:rPr lang="en-US" sz="1000" b="1" dirty="0"/>
              <a:t>References:</a:t>
            </a:r>
          </a:p>
          <a:p>
            <a:pPr marL="228600" indent="-228600">
              <a:buFont typeface="+mj-lt"/>
              <a:buAutoNum type="arabicPeriod"/>
            </a:pPr>
            <a:r>
              <a:rPr lang="en-US" sz="1000" dirty="0"/>
              <a:t>Need continues to grow. Organ Procurement and Transplantation Network website. https://optn.transplant.hrsa.gov/need-continues-to-grow/. Accessed September 30, 2021. </a:t>
            </a:r>
          </a:p>
          <a:p>
            <a:pPr marL="228600" indent="-228600">
              <a:buFont typeface="+mj-lt"/>
              <a:buAutoNum type="arabicPeriod"/>
            </a:pPr>
            <a:r>
              <a:rPr lang="en-US" sz="1000" dirty="0"/>
              <a:t>Hart A, Lentine KL, Smith JM, et al. OPTN/SRTR 2019 Annual Data Report: Kidney. </a:t>
            </a:r>
            <a:br>
              <a:rPr lang="en-US" sz="1000" dirty="0"/>
            </a:br>
            <a:r>
              <a:rPr lang="en-US" sz="1000" i="1" dirty="0"/>
              <a:t>Am J Transplant. </a:t>
            </a:r>
            <a:r>
              <a:rPr lang="en-US" sz="1000" dirty="0"/>
              <a:t>2021;21(suppl 2):21-137.</a:t>
            </a:r>
          </a:p>
          <a:p>
            <a:pPr marL="228600" indent="-228600">
              <a:buFont typeface="+mj-lt"/>
              <a:buAutoNum type="arabicPeriod"/>
            </a:pPr>
            <a:r>
              <a:rPr lang="en-US" sz="1000" dirty="0"/>
              <a:t>Donors recovered in the U.S. by donor type. Organ Procurement and Transplantation Network website. https://optn.transplant.hrsa.gov/data/view-data-reports/national-data/#. Accessed September 30, 2021.</a:t>
            </a:r>
          </a:p>
          <a:p>
            <a:pPr marL="228600" indent="-228600">
              <a:buFont typeface="+mj-lt"/>
              <a:buAutoNum type="arabicPeriod"/>
            </a:pPr>
            <a:r>
              <a:rPr lang="en-US" sz="1000" dirty="0"/>
              <a:t>Maghen A, Mone TD, Veale J. The kidney-transplant waiting list and the opioid crisis. </a:t>
            </a:r>
            <a:r>
              <a:rPr lang="en-US" sz="1000" i="1" dirty="0"/>
              <a:t>N Engl J Med. </a:t>
            </a:r>
            <a:r>
              <a:rPr lang="en-US" sz="1000" dirty="0"/>
              <a:t>2019;380(23):2273-2274.</a:t>
            </a:r>
          </a:p>
        </p:txBody>
      </p:sp>
      <p:sp>
        <p:nvSpPr>
          <p:cNvPr id="13" name="Slide Image Placeholder 12">
            <a:extLst>
              <a:ext uri="{FF2B5EF4-FFF2-40B4-BE49-F238E27FC236}">
                <a16:creationId xmlns:a16="http://schemas.microsoft.com/office/drawing/2014/main" id="{FBB39295-FB80-48C6-B0D8-344E06272CAC}"/>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335625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medium-sized transplant center with a well-known kidney transplant program has historically had low acceptance rates of high-KDPI organs. </a:t>
            </a:r>
          </a:p>
          <a:p>
            <a:pPr>
              <a:spcAft>
                <a:spcPts val="600"/>
              </a:spcAft>
            </a:pPr>
            <a:r>
              <a:rPr lang="en-US" dirty="0"/>
              <a:t>With </a:t>
            </a:r>
            <a:r>
              <a:rPr lang="en-US"/>
              <a:t>increased competition under </a:t>
            </a:r>
            <a:r>
              <a:rPr lang="en-US" dirty="0"/>
              <a:t>the new KAS policy, the center may need to consider accepting more high-KDPI kidneys to mitigate any negative impact of</a:t>
            </a:r>
            <a:r>
              <a:rPr lang="en-US" dirty="0">
                <a:latin typeface="Arial" charset="0"/>
                <a:cs typeface="Arial" charset="0"/>
              </a:rPr>
              <a:t> the policy on their patients</a:t>
            </a:r>
            <a:r>
              <a:rPr lang="en-US" dirty="0"/>
              <a:t>.</a:t>
            </a:r>
          </a:p>
          <a:p>
            <a:pPr marL="0" indent="0">
              <a:buNone/>
            </a:pPr>
            <a:r>
              <a:rPr lang="en-US" b="1" dirty="0"/>
              <a:t>Average Transplant Volume</a:t>
            </a:r>
          </a:p>
          <a:p>
            <a:r>
              <a:rPr lang="en-US" dirty="0"/>
              <a:t>67 DD transplants per year</a:t>
            </a:r>
          </a:p>
          <a:p>
            <a:pPr>
              <a:spcAft>
                <a:spcPts val="600"/>
              </a:spcAft>
            </a:pPr>
            <a:r>
              <a:rPr lang="en-US" dirty="0"/>
              <a:t>41 living donor transplants per year</a:t>
            </a:r>
          </a:p>
          <a:p>
            <a:pPr marL="0" lvl="0" indent="0">
              <a:buNone/>
            </a:pPr>
            <a:r>
              <a:rPr lang="en-US" b="1" dirty="0"/>
              <a:t>Average Time to Transplant</a:t>
            </a:r>
          </a:p>
          <a:p>
            <a:pPr lvl="0"/>
            <a:r>
              <a:rPr lang="en-US" dirty="0"/>
              <a:t>2 years</a:t>
            </a:r>
          </a:p>
        </p:txBody>
      </p:sp>
      <p:sp>
        <p:nvSpPr>
          <p:cNvPr id="4" name="Slide Number Placeholder 3"/>
          <p:cNvSpPr>
            <a:spLocks noGrp="1"/>
          </p:cNvSpPr>
          <p:nvPr>
            <p:ph type="sldNum" sz="quarter" idx="5"/>
          </p:nvPr>
        </p:nvSpPr>
        <p:spPr/>
        <p:txBody>
          <a:bodyPr/>
          <a:lstStyle/>
          <a:p>
            <a:fld id="{2945106A-CB31-4B11-AEEF-70420F579C3C}" type="slidenum">
              <a:rPr lang="en-US" smtClean="0"/>
              <a:pPr/>
              <a:t>30</a:t>
            </a:fld>
            <a:endParaRPr lang="en-US" dirty="0"/>
          </a:p>
        </p:txBody>
      </p:sp>
      <p:sp>
        <p:nvSpPr>
          <p:cNvPr id="5" name="TextBox 4">
            <a:extLst>
              <a:ext uri="{FF2B5EF4-FFF2-40B4-BE49-F238E27FC236}">
                <a16:creationId xmlns:a16="http://schemas.microsoft.com/office/drawing/2014/main" id="{0EF6966A-3F3D-4048-921A-0A0CA64BB78E}"/>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8" name="Slide Image Placeholder 7">
            <a:extLst>
              <a:ext uri="{FF2B5EF4-FFF2-40B4-BE49-F238E27FC236}">
                <a16:creationId xmlns:a16="http://schemas.microsoft.com/office/drawing/2014/main" id="{424F1C6E-2360-43AC-8589-C6E1FF6E1494}"/>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71038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At the center with low high-KDPI kidney acceptance rates, the acceptance ratio is 0.33 compared with the national average. </a:t>
            </a:r>
          </a:p>
          <a:p>
            <a:r>
              <a:rPr lang="en-US" dirty="0"/>
              <a:t>With increasing waiting times for kidney transplant, some considerations under the KAS policy may include</a:t>
            </a:r>
          </a:p>
          <a:p>
            <a:pPr lvl="1"/>
            <a:r>
              <a:rPr lang="en-US" dirty="0"/>
              <a:t>Increased center competition</a:t>
            </a:r>
          </a:p>
          <a:p>
            <a:pPr lvl="1"/>
            <a:r>
              <a:rPr lang="en-US" dirty="0"/>
              <a:t>Increased travel time</a:t>
            </a:r>
          </a:p>
          <a:p>
            <a:pPr lvl="1"/>
            <a:r>
              <a:rPr lang="en-US" dirty="0"/>
              <a:t>Changes in the quality of the organ offers</a:t>
            </a:r>
          </a:p>
          <a:p>
            <a:pPr lvl="1"/>
            <a:r>
              <a:rPr lang="en-US" dirty="0"/>
              <a:t>Reconsideration organ acceptance policies</a:t>
            </a:r>
          </a:p>
          <a:p>
            <a:pPr lvl="1"/>
            <a:r>
              <a:rPr lang="en-US" dirty="0"/>
              <a:t>Promotion of living donation programs to prevent patients from spending excess time on dialysis</a:t>
            </a:r>
          </a:p>
          <a:p>
            <a:pPr marL="0" indent="0">
              <a:buNone/>
            </a:pPr>
            <a:endParaRPr lang="en-US" dirty="0"/>
          </a:p>
          <a:p>
            <a:pPr marL="0" lvl="0" indent="0">
              <a:buNone/>
            </a:pPr>
            <a:r>
              <a:rPr lang="en-US" sz="1000" b="1" dirty="0"/>
              <a:t>References:</a:t>
            </a:r>
          </a:p>
          <a:p>
            <a:pPr marL="0" lvl="0" indent="0">
              <a:buNone/>
            </a:pPr>
            <a:r>
              <a:rPr lang="en-US" sz="1000" dirty="0"/>
              <a:t>Adler JT, Husain SA, King KL, et al. Greater complexity and monitoring of the new Kidney Allocation System: implications and unintended consequences of concentric circle kidney allocation on network complexity. </a:t>
            </a:r>
            <a:r>
              <a:rPr lang="en-US" sz="1000" i="1" dirty="0"/>
              <a:t>Am J Transplant. </a:t>
            </a:r>
            <a:r>
              <a:rPr lang="en-US" sz="1000" dirty="0"/>
              <a:t>2021;21(6):2007-2013.</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31</a:t>
            </a:fld>
            <a:endParaRPr lang="en-US" dirty="0"/>
          </a:p>
        </p:txBody>
      </p:sp>
      <p:sp>
        <p:nvSpPr>
          <p:cNvPr id="5" name="TextBox 4">
            <a:extLst>
              <a:ext uri="{FF2B5EF4-FFF2-40B4-BE49-F238E27FC236}">
                <a16:creationId xmlns:a16="http://schemas.microsoft.com/office/drawing/2014/main" id="{B7DFD10D-1BCA-4F09-80FA-4A9251DB70C8}"/>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9" name="Slide Image Placeholder 8">
            <a:extLst>
              <a:ext uri="{FF2B5EF4-FFF2-40B4-BE49-F238E27FC236}">
                <a16:creationId xmlns:a16="http://schemas.microsoft.com/office/drawing/2014/main" id="{D86BFE2E-C979-43A0-BBF7-12DA3FF53BC2}"/>
              </a:ext>
            </a:extLst>
          </p:cNvPr>
          <p:cNvSpPr>
            <a:spLocks noGrp="1" noRot="1" noChangeAspect="1"/>
          </p:cNvSpPr>
          <p:nvPr>
            <p:ph type="sldImg"/>
          </p:nvPr>
        </p:nvSpPr>
        <p:spPr>
          <a:xfrm>
            <a:off x="777875" y="720725"/>
            <a:ext cx="5764213" cy="3241675"/>
          </a:xfrm>
        </p:spPr>
      </p:sp>
      <p:sp>
        <p:nvSpPr>
          <p:cNvPr id="8" name="TextBox 7">
            <a:extLst>
              <a:ext uri="{FF2B5EF4-FFF2-40B4-BE49-F238E27FC236}">
                <a16:creationId xmlns:a16="http://schemas.microsoft.com/office/drawing/2014/main" id="{80B43106-031D-4AA8-B10C-7C85DCC0DF42}"/>
              </a:ext>
            </a:extLst>
          </p:cNvPr>
          <p:cNvSpPr txBox="1"/>
          <p:nvPr/>
        </p:nvSpPr>
        <p:spPr>
          <a:xfrm>
            <a:off x="7557053" y="720725"/>
            <a:ext cx="3009900" cy="6235700"/>
          </a:xfrm>
          <a:prstGeom prst="rect">
            <a:avLst/>
          </a:prstGeom>
          <a:solidFill>
            <a:schemeClr val="bg1"/>
          </a:solidFill>
        </p:spPr>
        <p:txBody>
          <a:bodyPr wrap="square" rtlCol="0">
            <a:noAutofit/>
          </a:bodyPr>
          <a:lstStyle/>
          <a:p>
            <a:r>
              <a:rPr lang="en-US" sz="1200" b="1" dirty="0"/>
              <a:t>SLIDE</a:t>
            </a:r>
          </a:p>
          <a:p>
            <a:r>
              <a:rPr lang="en-US" sz="1200" b="1" dirty="0"/>
              <a:t>New Center Considerations:</a:t>
            </a:r>
            <a:br>
              <a:rPr lang="en-US" sz="1200" b="1" dirty="0"/>
            </a:br>
            <a:r>
              <a:rPr lang="en-US" sz="1200" dirty="0">
                <a:solidFill>
                  <a:srgbClr val="00B050"/>
                </a:solidFill>
              </a:rPr>
              <a:t>Adler 2021/pg6/P4</a:t>
            </a:r>
          </a:p>
          <a:p>
            <a:r>
              <a:rPr lang="en-US" sz="1200" dirty="0">
                <a:solidFill>
                  <a:srgbClr val="00B050"/>
                </a:solidFill>
              </a:rPr>
              <a:t>Adler 2021/pg8/P2</a:t>
            </a:r>
          </a:p>
          <a:p>
            <a:r>
              <a:rPr lang="en-US" sz="1200" dirty="0">
                <a:solidFill>
                  <a:srgbClr val="00B050"/>
                </a:solidFill>
              </a:rPr>
              <a:t>Adler 2021/pg10/P1</a:t>
            </a:r>
          </a:p>
          <a:p>
            <a:endParaRPr lang="en-US" sz="1200" b="1" dirty="0"/>
          </a:p>
          <a:p>
            <a:endParaRPr lang="en-US" sz="1200" b="1" dirty="0"/>
          </a:p>
          <a:p>
            <a:r>
              <a:rPr lang="en-US" sz="1200" dirty="0"/>
              <a:t>NOTES</a:t>
            </a:r>
          </a:p>
          <a:p>
            <a:endParaRPr lang="en-US" sz="1200" b="1" dirty="0"/>
          </a:p>
          <a:p>
            <a:r>
              <a:rPr lang="en-US" sz="1200" b="1" dirty="0"/>
              <a:t>Bullet 2 and subs:</a:t>
            </a:r>
            <a:br>
              <a:rPr lang="en-US" sz="1200" b="1" dirty="0"/>
            </a:br>
            <a:r>
              <a:rPr lang="en-US" sz="1200" dirty="0">
                <a:solidFill>
                  <a:srgbClr val="00B050"/>
                </a:solidFill>
              </a:rPr>
              <a:t>Adler 2021/pg6/P4</a:t>
            </a:r>
          </a:p>
          <a:p>
            <a:r>
              <a:rPr lang="en-US" sz="1200" dirty="0">
                <a:solidFill>
                  <a:srgbClr val="00B050"/>
                </a:solidFill>
              </a:rPr>
              <a:t>Adler 2021/pg8/P2</a:t>
            </a:r>
          </a:p>
          <a:p>
            <a:r>
              <a:rPr lang="en-US" sz="1200" dirty="0">
                <a:solidFill>
                  <a:srgbClr val="00B050"/>
                </a:solidFill>
              </a:rPr>
              <a:t>Adler 2021/pg10/P1</a:t>
            </a:r>
          </a:p>
          <a:p>
            <a:endParaRPr lang="en-US" sz="1200" dirty="0"/>
          </a:p>
          <a:p>
            <a:endParaRPr lang="en-US" sz="1200" dirty="0"/>
          </a:p>
          <a:p>
            <a:endParaRPr lang="en-US" sz="1200" b="1" dirty="0"/>
          </a:p>
          <a:p>
            <a:endParaRPr lang="en-US" sz="1200" b="1" dirty="0"/>
          </a:p>
        </p:txBody>
      </p:sp>
    </p:spTree>
    <p:extLst>
      <p:ext uri="{BB962C8B-B14F-4D97-AF65-F5344CB8AC3E}">
        <p14:creationId xmlns:p14="http://schemas.microsoft.com/office/powerpoint/2010/main" val="3321079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As shown in the graph, high-KDPI kidneys (KDPI ≥85%) are discarded at much higher rates than lower-KDPI kidneys.</a:t>
            </a:r>
            <a:r>
              <a:rPr lang="en-US" baseline="30000" dirty="0"/>
              <a:t>1</a:t>
            </a:r>
          </a:p>
          <a:p>
            <a:pPr lvl="1"/>
            <a:r>
              <a:rPr lang="en-US" dirty="0"/>
              <a:t>However, organ refusal should not be based on a high-KDPI score alone, and the risks should be discussed between patients and providers.</a:t>
            </a:r>
            <a:r>
              <a:rPr lang="en-US" baseline="30000" dirty="0"/>
              <a:t>2</a:t>
            </a:r>
          </a:p>
          <a:p>
            <a:r>
              <a:rPr lang="en-US" dirty="0"/>
              <a:t>For patients with predicted long waiting times on dialysis, receiving a high-KDPI organ may provide a survival benefit compared with remaining on dialysis.</a:t>
            </a:r>
            <a:r>
              <a:rPr lang="en-US" baseline="30000" dirty="0"/>
              <a:t>2</a:t>
            </a:r>
            <a:endParaRPr lang="en-US" dirty="0"/>
          </a:p>
          <a:p>
            <a:endParaRPr lang="en-US" dirty="0"/>
          </a:p>
          <a:p>
            <a:pPr marL="0" indent="0">
              <a:buNone/>
            </a:pPr>
            <a:r>
              <a:rPr lang="en-US" sz="1000" b="1" dirty="0"/>
              <a:t>References:</a:t>
            </a:r>
          </a:p>
          <a:p>
            <a:pPr marL="228600" indent="-228600">
              <a:buFont typeface="+mj-lt"/>
              <a:buAutoNum type="arabicPeriod"/>
            </a:pPr>
            <a:r>
              <a:rPr lang="en-US" sz="1000" dirty="0"/>
              <a:t>Hart A, Lentine KL, Smith JM, et al. OPTN/SRTR 2019 Annual Data Report: Kidney. </a:t>
            </a:r>
            <a:r>
              <a:rPr lang="en-US" sz="1000" i="1" dirty="0"/>
              <a:t>Am J Transplant. </a:t>
            </a:r>
            <a:r>
              <a:rPr lang="en-US" sz="1000" dirty="0"/>
              <a:t>2021;21(suppl 2):21-137.</a:t>
            </a:r>
          </a:p>
          <a:p>
            <a:pPr marL="228600" lvl="0" indent="-228600">
              <a:buFont typeface="+mj-lt"/>
              <a:buAutoNum type="arabicPeriod"/>
            </a:pPr>
            <a:r>
              <a:rPr lang="de-DE" sz="1000" dirty="0"/>
              <a:t>Massie AB, Luo X, Chow EK, </a:t>
            </a:r>
            <a:r>
              <a:rPr lang="es-ES" sz="1000" dirty="0"/>
              <a:t>et al</a:t>
            </a:r>
            <a:r>
              <a:rPr lang="de-DE" sz="1000" dirty="0"/>
              <a:t>. </a:t>
            </a:r>
            <a:r>
              <a:rPr lang="en-US" sz="1000" dirty="0"/>
              <a:t>Survival benefit of primary deceased donor transplantation with </a:t>
            </a:r>
            <a:br>
              <a:rPr lang="en-US" sz="1000" dirty="0"/>
            </a:br>
            <a:r>
              <a:rPr lang="en-US" sz="1000" dirty="0"/>
              <a:t>high-KDPI kidneys. </a:t>
            </a:r>
            <a:r>
              <a:rPr lang="en-US" sz="1000" i="1" dirty="0"/>
              <a:t>Am J Transplant. </a:t>
            </a:r>
            <a:r>
              <a:rPr lang="en-US" sz="1000" dirty="0"/>
              <a:t>2014;14(10):2310-2316.</a:t>
            </a:r>
          </a:p>
          <a:p>
            <a:endParaRPr lang="en-US" sz="1000"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32</a:t>
            </a:fld>
            <a:endParaRPr lang="en-US" dirty="0"/>
          </a:p>
        </p:txBody>
      </p:sp>
      <p:sp>
        <p:nvSpPr>
          <p:cNvPr id="5" name="TextBox 4">
            <a:extLst>
              <a:ext uri="{FF2B5EF4-FFF2-40B4-BE49-F238E27FC236}">
                <a16:creationId xmlns:a16="http://schemas.microsoft.com/office/drawing/2014/main" id="{69EA8689-A3F3-408E-9D53-C1DCA45EA98D}"/>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B68F6E5E-A3CE-4DB5-96FE-8C627A35EE53}"/>
              </a:ext>
            </a:extLst>
          </p:cNvPr>
          <p:cNvSpPr txBox="1"/>
          <p:nvPr/>
        </p:nvSpPr>
        <p:spPr>
          <a:xfrm>
            <a:off x="7558710" y="1565965"/>
            <a:ext cx="5128590" cy="6235700"/>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Title, Kidney Discard Rates:</a:t>
            </a:r>
            <a:br>
              <a:rPr lang="en-US" sz="1200" b="1" dirty="0"/>
            </a:br>
            <a:r>
              <a:rPr lang="en-US" sz="1200" b="1" dirty="0">
                <a:solidFill>
                  <a:srgbClr val="7030A0"/>
                </a:solidFill>
              </a:rPr>
              <a:t>SRTR/OPTN 2019 Annual Data Report/pg42/Figure KI 60</a:t>
            </a:r>
          </a:p>
          <a:p>
            <a:pPr lvl="0">
              <a:defRPr/>
            </a:pPr>
            <a:endParaRPr lang="en-US" sz="1200" dirty="0"/>
          </a:p>
          <a:p>
            <a:pPr lvl="0">
              <a:defRPr/>
            </a:pPr>
            <a:r>
              <a:rPr lang="en-US" sz="1200" b="1" dirty="0"/>
              <a:t>Graph, Kidney Discard:</a:t>
            </a:r>
            <a:br>
              <a:rPr lang="en-US" sz="1200" b="1" dirty="0"/>
            </a:br>
            <a:r>
              <a:rPr lang="en-US" sz="1200" b="1" dirty="0">
                <a:solidFill>
                  <a:srgbClr val="7030A0"/>
                </a:solidFill>
              </a:rPr>
              <a:t>SRTR/OPTN 2019 Annual Data Report/pg42/Figure KI 60</a:t>
            </a:r>
          </a:p>
          <a:p>
            <a:pPr lvl="0">
              <a:defRPr/>
            </a:pPr>
            <a:endParaRPr lang="en-US" sz="1200" b="1" dirty="0"/>
          </a:p>
          <a:p>
            <a:pPr lvl="0">
              <a:defRPr/>
            </a:pPr>
            <a:r>
              <a:rPr lang="en-US" sz="1200" b="1" dirty="0"/>
              <a:t>Callout, High-KDPI:</a:t>
            </a:r>
            <a:br>
              <a:rPr lang="en-US" sz="1200" b="1" dirty="0"/>
            </a:br>
            <a:r>
              <a:rPr lang="en-US" sz="1200" dirty="0">
                <a:solidFill>
                  <a:srgbClr val="00B050"/>
                </a:solidFill>
              </a:rPr>
              <a:t>Massie 2014/pg2313/Figure 2</a:t>
            </a:r>
          </a:p>
          <a:p>
            <a:pPr lvl="0">
              <a:defRPr/>
            </a:pPr>
            <a:r>
              <a:rPr lang="en-US" sz="1200" dirty="0">
                <a:solidFill>
                  <a:srgbClr val="00B050"/>
                </a:solidFill>
              </a:rPr>
              <a:t>Massie 2014/pg2315/</a:t>
            </a:r>
            <a:r>
              <a:rPr lang="en-US" sz="1200" b="1" dirty="0">
                <a:solidFill>
                  <a:srgbClr val="00B050"/>
                </a:solidFill>
              </a:rPr>
              <a:t>col2/</a:t>
            </a:r>
            <a:r>
              <a:rPr lang="en-US" sz="1200" dirty="0">
                <a:solidFill>
                  <a:srgbClr val="00B050"/>
                </a:solidFill>
              </a:rPr>
              <a:t>P3</a:t>
            </a:r>
          </a:p>
          <a:p>
            <a:pPr lvl="0">
              <a:defRPr/>
            </a:pPr>
            <a:endParaRPr lang="en-US" sz="1200" b="1" dirty="0"/>
          </a:p>
          <a:p>
            <a:pPr lvl="0">
              <a:defRPr/>
            </a:pPr>
            <a:r>
              <a:rPr lang="en-US" sz="1200" dirty="0"/>
              <a:t>NOTES</a:t>
            </a:r>
          </a:p>
          <a:p>
            <a:pPr lvl="0">
              <a:defRPr/>
            </a:pPr>
            <a:r>
              <a:rPr lang="en-US" sz="1200" b="1" dirty="0"/>
              <a:t>Bullet 1, As shown:</a:t>
            </a:r>
            <a:endParaRPr lang="en-US" sz="1200" dirty="0"/>
          </a:p>
          <a:p>
            <a:pPr lvl="0">
              <a:defRPr/>
            </a:pPr>
            <a:r>
              <a:rPr lang="en-US" sz="1200" b="1" dirty="0">
                <a:solidFill>
                  <a:srgbClr val="7030A0"/>
                </a:solidFill>
              </a:rPr>
              <a:t>SRTR/OPTN 2019 Annual Data Report/pg42/Figure KI 60</a:t>
            </a:r>
          </a:p>
          <a:p>
            <a:pPr>
              <a:defRPr/>
            </a:pPr>
            <a:endParaRPr lang="en-US" sz="1200" b="1" dirty="0"/>
          </a:p>
          <a:p>
            <a:pPr lvl="0">
              <a:defRPr/>
            </a:pPr>
            <a:r>
              <a:rPr lang="en-US" sz="1200" b="1" dirty="0"/>
              <a:t>Sub-bullet 1.1, However,:</a:t>
            </a:r>
          </a:p>
          <a:p>
            <a:pPr lvl="0">
              <a:defRPr/>
            </a:pPr>
            <a:r>
              <a:rPr lang="en-US" sz="1200" dirty="0">
                <a:solidFill>
                  <a:srgbClr val="00B050"/>
                </a:solidFill>
              </a:rPr>
              <a:t>Massie 2014/pg2315/</a:t>
            </a:r>
            <a:r>
              <a:rPr lang="en-US" sz="1200" b="1" dirty="0">
                <a:solidFill>
                  <a:srgbClr val="00B050"/>
                </a:solidFill>
              </a:rPr>
              <a:t>col2/</a:t>
            </a:r>
            <a:r>
              <a:rPr lang="en-US" sz="1200" dirty="0">
                <a:solidFill>
                  <a:srgbClr val="00B050"/>
                </a:solidFill>
              </a:rPr>
              <a:t>P3 </a:t>
            </a:r>
            <a:r>
              <a:rPr lang="en-US" sz="1200" dirty="0"/>
              <a:t>through</a:t>
            </a:r>
          </a:p>
          <a:p>
            <a:pPr lvl="0">
              <a:defRPr/>
            </a:pPr>
            <a:r>
              <a:rPr lang="en-US" sz="1200" dirty="0">
                <a:solidFill>
                  <a:srgbClr val="00B050"/>
                </a:solidFill>
              </a:rPr>
              <a:t>Massie 2014/pg2316/col1/P1-2</a:t>
            </a:r>
          </a:p>
          <a:p>
            <a:pPr lvl="0">
              <a:defRPr/>
            </a:pPr>
            <a:endParaRPr lang="en-US" sz="1200" b="1" dirty="0"/>
          </a:p>
          <a:p>
            <a:pPr lvl="0">
              <a:defRPr/>
            </a:pPr>
            <a:r>
              <a:rPr lang="en-US" sz="1200" b="1" dirty="0"/>
              <a:t>Bullet 2, High-KDPI:</a:t>
            </a:r>
            <a:br>
              <a:rPr lang="en-US" sz="1200" b="1" dirty="0"/>
            </a:br>
            <a:r>
              <a:rPr lang="en-US" sz="1200" dirty="0">
                <a:solidFill>
                  <a:srgbClr val="00B050"/>
                </a:solidFill>
              </a:rPr>
              <a:t>Massie 2014/pg2313/Figure 2</a:t>
            </a:r>
          </a:p>
          <a:p>
            <a:pPr lvl="0">
              <a:defRPr/>
            </a:pPr>
            <a:r>
              <a:rPr lang="en-US" sz="1200" dirty="0">
                <a:solidFill>
                  <a:srgbClr val="00B050"/>
                </a:solidFill>
              </a:rPr>
              <a:t>Massie 2014/pg2315/</a:t>
            </a:r>
            <a:r>
              <a:rPr lang="en-US" sz="1200" b="1" dirty="0">
                <a:solidFill>
                  <a:srgbClr val="00B050"/>
                </a:solidFill>
              </a:rPr>
              <a:t>col2/</a:t>
            </a:r>
            <a:r>
              <a:rPr lang="en-US" sz="1200" dirty="0">
                <a:solidFill>
                  <a:srgbClr val="00B050"/>
                </a:solidFill>
              </a:rPr>
              <a:t>P3</a:t>
            </a:r>
          </a:p>
          <a:p>
            <a:endParaRPr lang="en-US" sz="1200" b="1" dirty="0"/>
          </a:p>
        </p:txBody>
      </p:sp>
      <p:sp>
        <p:nvSpPr>
          <p:cNvPr id="9" name="Slide Image Placeholder 8">
            <a:extLst>
              <a:ext uri="{FF2B5EF4-FFF2-40B4-BE49-F238E27FC236}">
                <a16:creationId xmlns:a16="http://schemas.microsoft.com/office/drawing/2014/main" id="{A628BB15-94EB-44C8-A263-F6BB927E4715}"/>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726194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Snyder et al compared adjusted risk for graft failure in program-specific reports (PSRs) across programs with different proportions of high-KDPI transplants (≥85%). </a:t>
            </a:r>
          </a:p>
          <a:p>
            <a:r>
              <a:rPr lang="en-US" dirty="0"/>
              <a:t>There was no relationship between a program’s use of high-KDPI kidneys and poor performance evaluations after risk adjustment.</a:t>
            </a:r>
          </a:p>
          <a:p>
            <a:r>
              <a:rPr lang="en-US" dirty="0"/>
              <a:t>These data indicate that accepting high-KDPI kidneys does not adversely affect risk-adjusted PSR outcomes or increase the likelihood of regulatory oversight or flagging.</a:t>
            </a:r>
          </a:p>
          <a:p>
            <a:endParaRPr lang="en-US" dirty="0"/>
          </a:p>
          <a:p>
            <a:pPr marL="0" indent="0">
              <a:buNone/>
            </a:pPr>
            <a:r>
              <a:rPr lang="en-US" sz="1000" b="1" dirty="0"/>
              <a:t>Reference:</a:t>
            </a:r>
          </a:p>
          <a:p>
            <a:pPr marL="0" indent="0">
              <a:buNone/>
            </a:pPr>
            <a:r>
              <a:rPr lang="en-US" sz="1000" dirty="0"/>
              <a:t>Snyder JJ, Salkowski N, Wey A, et al. Effects of high-risk kidneys on Scientific Registry of Transplant Recipients program quality reports. </a:t>
            </a:r>
            <a:r>
              <a:rPr lang="en-US" sz="1000" i="1" dirty="0"/>
              <a:t>Am J Transplant. </a:t>
            </a:r>
            <a:r>
              <a:rPr lang="fr-FR" sz="1000" dirty="0"/>
              <a:t>2016;16(9):2646-2653.</a:t>
            </a:r>
            <a:endParaRPr lang="en-US" sz="1000"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33</a:t>
            </a:fld>
            <a:endParaRPr lang="en-US" dirty="0"/>
          </a:p>
        </p:txBody>
      </p:sp>
      <p:sp>
        <p:nvSpPr>
          <p:cNvPr id="5" name="TextBox 4">
            <a:extLst>
              <a:ext uri="{FF2B5EF4-FFF2-40B4-BE49-F238E27FC236}">
                <a16:creationId xmlns:a16="http://schemas.microsoft.com/office/drawing/2014/main" id="{EB8B275F-D9E9-4855-A2D3-773F2E4FAD3B}"/>
              </a:ext>
            </a:extLst>
          </p:cNvPr>
          <p:cNvSpPr txBox="1"/>
          <p:nvPr/>
        </p:nvSpPr>
        <p:spPr>
          <a:xfrm>
            <a:off x="7558710" y="82088"/>
            <a:ext cx="3008243" cy="430887"/>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Adjusted slide callout</a:t>
            </a:r>
          </a:p>
        </p:txBody>
      </p:sp>
      <p:sp>
        <p:nvSpPr>
          <p:cNvPr id="6" name="TextBox 5">
            <a:extLst>
              <a:ext uri="{FF2B5EF4-FFF2-40B4-BE49-F238E27FC236}">
                <a16:creationId xmlns:a16="http://schemas.microsoft.com/office/drawing/2014/main" id="{1AAD489E-7964-4FBB-A767-907AAB112435}"/>
              </a:ext>
            </a:extLst>
          </p:cNvPr>
          <p:cNvSpPr txBox="1"/>
          <p:nvPr/>
        </p:nvSpPr>
        <p:spPr>
          <a:xfrm>
            <a:off x="7558710" y="1565965"/>
            <a:ext cx="3009900" cy="6235700"/>
          </a:xfrm>
          <a:prstGeom prst="rect">
            <a:avLst/>
          </a:prstGeom>
          <a:solidFill>
            <a:schemeClr val="bg1"/>
          </a:solidFill>
        </p:spPr>
        <p:txBody>
          <a:bodyPr wrap="square" rtlCol="0">
            <a:noAutofit/>
          </a:bodyPr>
          <a:lstStyle/>
          <a:p>
            <a:r>
              <a:rPr lang="en-US" sz="1200" b="1" dirty="0"/>
              <a:t>SLIDE</a:t>
            </a:r>
          </a:p>
          <a:p>
            <a:r>
              <a:rPr lang="en-US" sz="1200" b="1" dirty="0"/>
              <a:t>Bullet 1, Adjusted risk:</a:t>
            </a:r>
            <a:endParaRPr lang="en-US" sz="1200" dirty="0"/>
          </a:p>
          <a:p>
            <a:r>
              <a:rPr lang="en-US" sz="1200" dirty="0">
                <a:solidFill>
                  <a:srgbClr val="00B050"/>
                </a:solidFill>
              </a:rPr>
              <a:t>Snyder 2016/pg2648/col2/P1</a:t>
            </a:r>
          </a:p>
          <a:p>
            <a:endParaRPr lang="en-US" sz="1200" dirty="0"/>
          </a:p>
          <a:p>
            <a:r>
              <a:rPr lang="en-US" sz="1200" b="1" dirty="0"/>
              <a:t>Bullet 2, There was:</a:t>
            </a:r>
          </a:p>
          <a:p>
            <a:r>
              <a:rPr lang="en-US" sz="1200" dirty="0">
                <a:solidFill>
                  <a:srgbClr val="00B050"/>
                </a:solidFill>
              </a:rPr>
              <a:t>Snyder 2016/pg2648/col2/P1</a:t>
            </a:r>
          </a:p>
          <a:p>
            <a:endParaRPr lang="en-US" sz="1200" b="1" dirty="0"/>
          </a:p>
          <a:p>
            <a:r>
              <a:rPr lang="en-US" sz="1200" b="1" dirty="0"/>
              <a:t>Bullet 3. Centers with:</a:t>
            </a:r>
            <a:br>
              <a:rPr lang="en-US" sz="1200" b="1" dirty="0"/>
            </a:br>
            <a:r>
              <a:rPr lang="en-US" sz="1200" dirty="0">
                <a:solidFill>
                  <a:srgbClr val="00B050"/>
                </a:solidFill>
              </a:rPr>
              <a:t>Snyder 2016/pg2650/Table 1</a:t>
            </a:r>
          </a:p>
          <a:p>
            <a:br>
              <a:rPr lang="en-US" sz="1200" b="1" dirty="0"/>
            </a:br>
            <a:r>
              <a:rPr lang="en-US" sz="1200" b="1" dirty="0"/>
              <a:t>Graph, Adjusted Hazard:</a:t>
            </a:r>
            <a:br>
              <a:rPr lang="en-US" sz="1200" b="1" dirty="0"/>
            </a:br>
            <a:r>
              <a:rPr lang="en-US" sz="1200" dirty="0">
                <a:solidFill>
                  <a:srgbClr val="00B050"/>
                </a:solidFill>
              </a:rPr>
              <a:t>Snyder 2016/pg2650/Figure 2 </a:t>
            </a:r>
            <a:r>
              <a:rPr lang="en-US" sz="1200" dirty="0"/>
              <a:t>(top graph)</a:t>
            </a:r>
          </a:p>
          <a:p>
            <a:br>
              <a:rPr lang="en-US" sz="1200" b="1" dirty="0"/>
            </a:br>
            <a:r>
              <a:rPr lang="en-US" sz="1200" b="1" dirty="0"/>
              <a:t>Callout, Accepting high:</a:t>
            </a:r>
          </a:p>
          <a:p>
            <a:r>
              <a:rPr lang="en-US" sz="1200" dirty="0">
                <a:solidFill>
                  <a:srgbClr val="00B050"/>
                </a:solidFill>
              </a:rPr>
              <a:t>Snyder 2016/pg2650/Figure 2</a:t>
            </a:r>
          </a:p>
          <a:p>
            <a:r>
              <a:rPr lang="en-US" sz="1200" dirty="0">
                <a:solidFill>
                  <a:srgbClr val="00B050"/>
                </a:solidFill>
              </a:rPr>
              <a:t>Snyder 2016/pg2650/Table 1</a:t>
            </a:r>
          </a:p>
          <a:p>
            <a:endParaRPr lang="en-US" sz="1200" b="1" dirty="0"/>
          </a:p>
          <a:p>
            <a:endParaRPr lang="en-US" sz="1200" b="1" dirty="0"/>
          </a:p>
          <a:p>
            <a:r>
              <a:rPr lang="en-US" sz="1200" dirty="0"/>
              <a:t>NOTES</a:t>
            </a:r>
          </a:p>
          <a:p>
            <a:r>
              <a:rPr lang="en-US" sz="1200" b="1" dirty="0"/>
              <a:t>Bullet 1, Snyder et al:</a:t>
            </a:r>
            <a:endParaRPr lang="en-US" sz="1200" dirty="0"/>
          </a:p>
          <a:p>
            <a:r>
              <a:rPr lang="en-US" sz="1200" dirty="0">
                <a:solidFill>
                  <a:srgbClr val="00B050"/>
                </a:solidFill>
              </a:rPr>
              <a:t>Snyder 2016/pg2648/col2/P1</a:t>
            </a:r>
          </a:p>
          <a:p>
            <a:endParaRPr lang="en-US" sz="1200" b="1" dirty="0"/>
          </a:p>
          <a:p>
            <a:r>
              <a:rPr lang="en-US" sz="1200" b="1" dirty="0"/>
              <a:t>Bullet 2, There was:</a:t>
            </a:r>
            <a:br>
              <a:rPr lang="en-US" sz="1200" b="1" dirty="0"/>
            </a:br>
            <a:r>
              <a:rPr lang="en-US" sz="1200" dirty="0">
                <a:solidFill>
                  <a:srgbClr val="00B050"/>
                </a:solidFill>
              </a:rPr>
              <a:t>Snyder 2016/pg2648/col2/P1</a:t>
            </a:r>
            <a:r>
              <a:rPr lang="en-US" sz="1200" dirty="0"/>
              <a:t>;</a:t>
            </a:r>
          </a:p>
          <a:p>
            <a:r>
              <a:rPr lang="en-US" sz="1200" dirty="0">
                <a:solidFill>
                  <a:srgbClr val="00B050"/>
                </a:solidFill>
              </a:rPr>
              <a:t>Snyder 2016/pg2650/Figure 2 </a:t>
            </a:r>
            <a:r>
              <a:rPr lang="en-US" sz="1200" dirty="0"/>
              <a:t>(top graph)</a:t>
            </a:r>
          </a:p>
          <a:p>
            <a:br>
              <a:rPr lang="en-US" sz="1200" b="1" dirty="0"/>
            </a:br>
            <a:r>
              <a:rPr lang="en-US" sz="1200" b="1" dirty="0"/>
              <a:t>Bullet 3, These data:</a:t>
            </a:r>
          </a:p>
          <a:p>
            <a:r>
              <a:rPr lang="en-US" sz="1200" dirty="0">
                <a:solidFill>
                  <a:srgbClr val="00B050"/>
                </a:solidFill>
              </a:rPr>
              <a:t>Snyder 2016/pg2650/Figure 2</a:t>
            </a:r>
          </a:p>
          <a:p>
            <a:r>
              <a:rPr lang="en-US" sz="1200" dirty="0">
                <a:solidFill>
                  <a:srgbClr val="00B050"/>
                </a:solidFill>
              </a:rPr>
              <a:t>Snyder 2016/pg2650/Table 1</a:t>
            </a:r>
          </a:p>
          <a:p>
            <a:r>
              <a:rPr lang="en-US" sz="1200" dirty="0">
                <a:solidFill>
                  <a:srgbClr val="00B050"/>
                </a:solidFill>
              </a:rPr>
              <a:t>Snyder 2016/pg2650/col2/P2</a:t>
            </a:r>
          </a:p>
          <a:p>
            <a:endParaRPr lang="en-US" sz="1200" b="1" dirty="0"/>
          </a:p>
          <a:p>
            <a:endParaRPr lang="en-US" sz="1200" b="1" dirty="0"/>
          </a:p>
        </p:txBody>
      </p:sp>
      <p:sp>
        <p:nvSpPr>
          <p:cNvPr id="9" name="Slide Image Placeholder 8">
            <a:extLst>
              <a:ext uri="{FF2B5EF4-FFF2-40B4-BE49-F238E27FC236}">
                <a16:creationId xmlns:a16="http://schemas.microsoft.com/office/drawing/2014/main" id="{65BA9738-03AC-4BD7-B68E-1742A7BB57A9}"/>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654690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600"/>
              </a:spcAft>
            </a:pPr>
            <a:r>
              <a:rPr lang="en-US" dirty="0"/>
              <a:t>Robert, a patient on long-term dialysis, is considering a kidney transplant at the transplant center with low acceptance rates of high-KDPI kidneys.</a:t>
            </a:r>
          </a:p>
          <a:p>
            <a:pPr marL="0" indent="0">
              <a:buNone/>
            </a:pPr>
            <a:r>
              <a:rPr lang="en-US" b="1" dirty="0"/>
              <a:t>Patient Overview</a:t>
            </a:r>
          </a:p>
          <a:p>
            <a:r>
              <a:rPr lang="en-US" dirty="0"/>
              <a:t>65-year-old retired chemistry teacher </a:t>
            </a:r>
          </a:p>
          <a:p>
            <a:r>
              <a:rPr lang="en-US" dirty="0"/>
              <a:t>Lives with his daughter and watches his grandson after school</a:t>
            </a:r>
          </a:p>
          <a:p>
            <a:pPr lvl="0">
              <a:spcAft>
                <a:spcPts val="600"/>
              </a:spcAft>
            </a:pPr>
            <a:r>
              <a:rPr lang="en-US" dirty="0"/>
              <a:t>Does not have a potential living donor</a:t>
            </a:r>
          </a:p>
          <a:p>
            <a:pPr marL="0" indent="0">
              <a:buNone/>
            </a:pPr>
            <a:r>
              <a:rPr lang="en-US" b="1" dirty="0"/>
              <a:t>Patient History</a:t>
            </a:r>
          </a:p>
          <a:p>
            <a:r>
              <a:rPr lang="en-US" dirty="0"/>
              <a:t>Diagnosed with type 2 diabetes and hypertension</a:t>
            </a:r>
          </a:p>
          <a:p>
            <a:pPr>
              <a:spcAft>
                <a:spcPts val="600"/>
              </a:spcAft>
            </a:pPr>
            <a:r>
              <a:rPr lang="en-US" dirty="0"/>
              <a:t>Began dialysis 2.5 years ago when his eGFR fell to &lt;15 mL/min/1.73 m</a:t>
            </a:r>
            <a:r>
              <a:rPr lang="en-US" baseline="30000" dirty="0"/>
              <a:t>2</a:t>
            </a:r>
          </a:p>
          <a:p>
            <a:pPr marL="0" indent="0">
              <a:buNone/>
            </a:pPr>
            <a:r>
              <a:rPr lang="en-US" b="1" dirty="0"/>
              <a:t>Clinical History</a:t>
            </a:r>
          </a:p>
          <a:p>
            <a:r>
              <a:rPr lang="en-US" dirty="0"/>
              <a:t>Placed on the transplant waiting list 13 months ago </a:t>
            </a:r>
          </a:p>
          <a:p>
            <a:pPr>
              <a:spcAft>
                <a:spcPts val="600"/>
              </a:spcAft>
            </a:pPr>
            <a:r>
              <a:rPr lang="en-US" dirty="0"/>
              <a:t>CPRA score of 25</a:t>
            </a:r>
          </a:p>
          <a:p>
            <a:pPr marL="0" lvl="0" indent="0">
              <a:buNone/>
            </a:pPr>
            <a:r>
              <a:rPr lang="en-US" b="1" dirty="0"/>
              <a:t>Question for discussion</a:t>
            </a:r>
            <a:r>
              <a:rPr lang="en-US" dirty="0"/>
              <a:t>: What considerations should Robert and his care team discuss in order to stop dialysis and receive a kidney transplant sooner?</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34</a:t>
            </a:fld>
            <a:endParaRPr lang="en-US" dirty="0"/>
          </a:p>
        </p:txBody>
      </p:sp>
      <p:sp>
        <p:nvSpPr>
          <p:cNvPr id="5" name="TextBox 4">
            <a:extLst>
              <a:ext uri="{FF2B5EF4-FFF2-40B4-BE49-F238E27FC236}">
                <a16:creationId xmlns:a16="http://schemas.microsoft.com/office/drawing/2014/main" id="{1EE4E3CC-0434-46B1-B96C-8ECFBE4E1F4E}"/>
              </a:ext>
            </a:extLst>
          </p:cNvPr>
          <p:cNvSpPr txBox="1"/>
          <p:nvPr/>
        </p:nvSpPr>
        <p:spPr>
          <a:xfrm>
            <a:off x="7558710" y="82088"/>
            <a:ext cx="3008243" cy="769441"/>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title</a:t>
            </a:r>
          </a:p>
          <a:p>
            <a:r>
              <a:rPr lang="en-US" sz="1100" dirty="0">
                <a:solidFill>
                  <a:srgbClr val="00B050"/>
                </a:solidFill>
              </a:rPr>
              <a:t>Updated speaker notes</a:t>
            </a:r>
          </a:p>
          <a:p>
            <a:r>
              <a:rPr lang="en-US" sz="1100" dirty="0">
                <a:solidFill>
                  <a:srgbClr val="00B050"/>
                </a:solidFill>
              </a:rPr>
              <a:t>Updated stock image</a:t>
            </a:r>
          </a:p>
        </p:txBody>
      </p:sp>
      <p:sp>
        <p:nvSpPr>
          <p:cNvPr id="8" name="Slide Image Placeholder 7">
            <a:extLst>
              <a:ext uri="{FF2B5EF4-FFF2-40B4-BE49-F238E27FC236}">
                <a16:creationId xmlns:a16="http://schemas.microsoft.com/office/drawing/2014/main" id="{95BCAF48-E967-4C8B-8361-F0698E9F1DA4}"/>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986810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patients like Robert, receiving a transplant sooner may lead to significantly better long-term outcomes.</a:t>
            </a:r>
          </a:p>
          <a:p>
            <a:pPr lvl="0"/>
            <a:r>
              <a:rPr lang="en-US" dirty="0"/>
              <a:t>A registry study of UNOS DD kidney transplant data (N=109,079) from January 1, 1998, to December 31, 2012, evaluated the effect of dialysis time on posttransplant outcomes.</a:t>
            </a:r>
            <a:r>
              <a:rPr lang="en-US" baseline="30000" dirty="0"/>
              <a:t>1</a:t>
            </a:r>
          </a:p>
          <a:p>
            <a:pPr lvl="1"/>
            <a:r>
              <a:rPr lang="en-US" dirty="0"/>
              <a:t>Among these recipients, there were significantly increased rates of delayed graft function (DGF), graft failure within 30 days, and patient death within 30 days after ≥10 years on dialysis vs less dialysis time (</a:t>
            </a:r>
            <a:r>
              <a:rPr lang="en-US" i="1" dirty="0"/>
              <a:t>P</a:t>
            </a:r>
            <a:r>
              <a:rPr lang="en-US" dirty="0"/>
              <a:t>&lt;0.001).</a:t>
            </a:r>
          </a:p>
          <a:p>
            <a:r>
              <a:rPr lang="en-US" dirty="0"/>
              <a:t>As shown in the graph, prolonged time on dialysis is associated with significantly worse graft survival vs no dialysis exposure (</a:t>
            </a:r>
            <a:r>
              <a:rPr lang="en-US" i="1" dirty="0"/>
              <a:t>P</a:t>
            </a:r>
            <a:r>
              <a:rPr lang="en-US" dirty="0"/>
              <a:t>&lt;0.001).</a:t>
            </a:r>
            <a:r>
              <a:rPr lang="en-US" baseline="30000" dirty="0"/>
              <a:t>1</a:t>
            </a:r>
          </a:p>
          <a:p>
            <a:r>
              <a:rPr lang="en-US" dirty="0"/>
              <a:t>A retrospective study of the USRDS database between 1988 and 1998 (N=21,836) evaluated long-term unadjusted graft survival rates among living donor transplant recipients based </a:t>
            </a:r>
            <a:br>
              <a:rPr lang="en-US" dirty="0"/>
            </a:br>
            <a:r>
              <a:rPr lang="en-US" dirty="0"/>
              <a:t>on dialysis time.</a:t>
            </a:r>
            <a:r>
              <a:rPr lang="en-US" baseline="30000" dirty="0"/>
              <a:t>2</a:t>
            </a:r>
          </a:p>
          <a:p>
            <a:pPr lvl="1"/>
            <a:r>
              <a:rPr lang="en-US" dirty="0"/>
              <a:t>Significantly worse 5-year and 10-year graft survival rates were observed among transplant recipients who had &gt;2 years of dialysis time vs those who had &lt;6 months of dialysis time.</a:t>
            </a:r>
            <a:endParaRPr lang="en-US" baseline="30000" dirty="0"/>
          </a:p>
          <a:p>
            <a:pPr marL="0" indent="0">
              <a:buNone/>
            </a:pPr>
            <a:endParaRPr lang="en-US" sz="1000" b="1" dirty="0"/>
          </a:p>
          <a:p>
            <a:pPr marL="0" indent="0">
              <a:buNone/>
            </a:pPr>
            <a:r>
              <a:rPr lang="en-US" sz="1000" b="1" dirty="0"/>
              <a:t>References:</a:t>
            </a:r>
          </a:p>
          <a:p>
            <a:pPr marL="228600" lvl="0" indent="-228600">
              <a:buFont typeface="+mj-lt"/>
              <a:buAutoNum type="arabicPeriod"/>
            </a:pPr>
            <a:r>
              <a:rPr lang="en-US" sz="1000" dirty="0"/>
              <a:t>Aufhauser DD Jr, Peng AW, Murken DR, et al. Impact of prolonged dialysis prior to renal transplantation. </a:t>
            </a:r>
            <a:r>
              <a:rPr lang="en-US" sz="1000" i="1" dirty="0"/>
              <a:t>Clin Transplant.</a:t>
            </a:r>
            <a:r>
              <a:rPr lang="en-US" sz="1000" dirty="0"/>
              <a:t> 2018;32(6):e13260. doi: 10.1111/ctr.13260.</a:t>
            </a:r>
          </a:p>
          <a:p>
            <a:pPr marL="228600" lvl="0" indent="-228600">
              <a:buFont typeface="+mj-lt"/>
              <a:buAutoNum type="arabicPeriod"/>
            </a:pPr>
            <a:r>
              <a:rPr lang="en-US" sz="1000" dirty="0"/>
              <a:t>Meier-Kriesche HU, Kaplan B. Waiting time on dialysis as the strongest modifiable risk factor for renal transplant outcomes: a paired donor kidney analysis. </a:t>
            </a:r>
            <a:r>
              <a:rPr lang="en-US" sz="1000" i="1" dirty="0"/>
              <a:t>Transplantation. </a:t>
            </a:r>
            <a:r>
              <a:rPr lang="en-US" sz="1000" dirty="0"/>
              <a:t>2002;74(10):1377-1381.</a:t>
            </a:r>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35</a:t>
            </a:fld>
            <a:endParaRPr lang="en-US" dirty="0"/>
          </a:p>
        </p:txBody>
      </p:sp>
      <p:sp>
        <p:nvSpPr>
          <p:cNvPr id="5" name="TextBox 4">
            <a:extLst>
              <a:ext uri="{FF2B5EF4-FFF2-40B4-BE49-F238E27FC236}">
                <a16:creationId xmlns:a16="http://schemas.microsoft.com/office/drawing/2014/main" id="{B9C53A3A-5AB3-4EC9-877E-3A27998DEB93}"/>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endParaRPr lang="en-US" sz="1100" dirty="0">
              <a:solidFill>
                <a:srgbClr val="00B050"/>
              </a:solidFill>
            </a:endParaRPr>
          </a:p>
        </p:txBody>
      </p:sp>
      <p:sp>
        <p:nvSpPr>
          <p:cNvPr id="6" name="TextBox 5">
            <a:extLst>
              <a:ext uri="{FF2B5EF4-FFF2-40B4-BE49-F238E27FC236}">
                <a16:creationId xmlns:a16="http://schemas.microsoft.com/office/drawing/2014/main" id="{1634AD8B-D6CA-4268-AC76-3E2ABDAFBFE6}"/>
              </a:ext>
            </a:extLst>
          </p:cNvPr>
          <p:cNvSpPr txBox="1"/>
          <p:nvPr/>
        </p:nvSpPr>
        <p:spPr>
          <a:xfrm>
            <a:off x="7558710" y="1565965"/>
            <a:ext cx="3009900" cy="6235700"/>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 1 and sub, A registry:</a:t>
            </a:r>
          </a:p>
          <a:p>
            <a:pPr lvl="0">
              <a:defRPr/>
            </a:pPr>
            <a:r>
              <a:rPr lang="en-US" sz="1200" dirty="0">
                <a:solidFill>
                  <a:srgbClr val="00B050"/>
                </a:solidFill>
              </a:rPr>
              <a:t>Aufhauser 2018/pg3/P1-2</a:t>
            </a:r>
          </a:p>
          <a:p>
            <a:pPr lvl="0">
              <a:defRPr/>
            </a:pPr>
            <a:r>
              <a:rPr lang="en-US" sz="1200" dirty="0" err="1">
                <a:solidFill>
                  <a:srgbClr val="00B050"/>
                </a:solidFill>
              </a:rPr>
              <a:t>Aufhauser</a:t>
            </a:r>
            <a:r>
              <a:rPr lang="en-US" sz="1200" dirty="0">
                <a:solidFill>
                  <a:srgbClr val="00B050"/>
                </a:solidFill>
              </a:rPr>
              <a:t> 2018/pg5/P3-4</a:t>
            </a:r>
            <a:br>
              <a:rPr lang="en-US" sz="1200" b="1" dirty="0"/>
            </a:br>
            <a:r>
              <a:rPr lang="en-US" sz="1200" dirty="0">
                <a:solidFill>
                  <a:srgbClr val="00B050"/>
                </a:solidFill>
              </a:rPr>
              <a:t>Aufhauser 2018/pg17/Table 3</a:t>
            </a:r>
          </a:p>
          <a:p>
            <a:pPr lvl="0">
              <a:defRPr/>
            </a:pPr>
            <a:endParaRPr lang="en-US" sz="1200" b="1" dirty="0"/>
          </a:p>
          <a:p>
            <a:pPr lvl="0">
              <a:defRPr/>
            </a:pPr>
            <a:r>
              <a:rPr lang="en-US" sz="1200" b="1" dirty="0"/>
              <a:t>Bullet 2, A retrospective:</a:t>
            </a:r>
          </a:p>
          <a:p>
            <a:pPr lvl="0">
              <a:defRPr/>
            </a:pPr>
            <a:r>
              <a:rPr lang="en-US" sz="1200" dirty="0">
                <a:solidFill>
                  <a:srgbClr val="00B050"/>
                </a:solidFill>
              </a:rPr>
              <a:t>Meier-Kriesche 2002/pg1378/col1/P2</a:t>
            </a:r>
          </a:p>
          <a:p>
            <a:pPr lvl="0">
              <a:defRPr/>
            </a:pPr>
            <a:r>
              <a:rPr lang="en-US" sz="1200" dirty="0">
                <a:solidFill>
                  <a:srgbClr val="00B050"/>
                </a:solidFill>
              </a:rPr>
              <a:t>Meier-Kriesche 2002/pg1378/col2/P1</a:t>
            </a:r>
          </a:p>
          <a:p>
            <a:pPr lvl="0">
              <a:defRPr/>
            </a:pPr>
            <a:r>
              <a:rPr lang="en-US" sz="1200" dirty="0">
                <a:solidFill>
                  <a:srgbClr val="00B050"/>
                </a:solidFill>
              </a:rPr>
              <a:t>Meier-Kriesche 2002/pg1379/Figure 3</a:t>
            </a:r>
          </a:p>
          <a:p>
            <a:pPr lvl="0">
              <a:defRPr/>
            </a:pPr>
            <a:r>
              <a:rPr lang="en-US" sz="1200" dirty="0">
                <a:solidFill>
                  <a:srgbClr val="00B050"/>
                </a:solidFill>
              </a:rPr>
              <a:t>Meier Kriesche 2002/pg1379/col1/P3-4</a:t>
            </a:r>
          </a:p>
          <a:p>
            <a:pPr lvl="0">
              <a:defRPr/>
            </a:pPr>
            <a:br>
              <a:rPr lang="en-US" sz="1200" b="1" dirty="0"/>
            </a:br>
            <a:r>
              <a:rPr lang="en-US" sz="1200" b="1" dirty="0"/>
              <a:t>Graph, Graft Survival:</a:t>
            </a:r>
            <a:br>
              <a:rPr lang="en-US" sz="1200" b="1" dirty="0"/>
            </a:br>
            <a:r>
              <a:rPr lang="en-US" sz="1200" dirty="0">
                <a:solidFill>
                  <a:srgbClr val="00B050"/>
                </a:solidFill>
              </a:rPr>
              <a:t>Aufhauser 2018/pg12/Figure 1 </a:t>
            </a:r>
            <a:r>
              <a:rPr lang="en-US" sz="1200" i="1" dirty="0">
                <a:solidFill>
                  <a:srgbClr val="0070C0"/>
                </a:solidFill>
              </a:rPr>
              <a:t>A</a:t>
            </a:r>
            <a:endParaRPr lang="en-US" sz="1200" b="1" i="1" dirty="0">
              <a:solidFill>
                <a:srgbClr val="0070C0"/>
              </a:solidFill>
            </a:endParaRPr>
          </a:p>
          <a:p>
            <a:pPr lvl="0">
              <a:defRPr/>
            </a:pPr>
            <a:endParaRPr lang="en-US" sz="1200" b="1" dirty="0"/>
          </a:p>
          <a:p>
            <a:pPr lvl="0">
              <a:defRPr/>
            </a:pPr>
            <a:r>
              <a:rPr lang="en-US" sz="1200" dirty="0"/>
              <a:t>NOTES</a:t>
            </a:r>
          </a:p>
          <a:p>
            <a:pPr lvl="0">
              <a:defRPr/>
            </a:pPr>
            <a:r>
              <a:rPr lang="en-US" sz="1200" b="1" dirty="0"/>
              <a:t>Bullet 1, A registry: </a:t>
            </a:r>
          </a:p>
          <a:p>
            <a:pPr lvl="0">
              <a:defRPr/>
            </a:pPr>
            <a:r>
              <a:rPr lang="en-US" sz="1200" dirty="0">
                <a:solidFill>
                  <a:srgbClr val="00B050"/>
                </a:solidFill>
              </a:rPr>
              <a:t>Aufhauser 2018/pg3/P1-2</a:t>
            </a:r>
          </a:p>
          <a:p>
            <a:pPr lvl="0">
              <a:defRPr/>
            </a:pPr>
            <a:r>
              <a:rPr lang="en-US" sz="1200" dirty="0" err="1">
                <a:solidFill>
                  <a:srgbClr val="00B050"/>
                </a:solidFill>
              </a:rPr>
              <a:t>Aufhauser</a:t>
            </a:r>
            <a:r>
              <a:rPr lang="en-US" sz="1200" dirty="0">
                <a:solidFill>
                  <a:srgbClr val="00B050"/>
                </a:solidFill>
              </a:rPr>
              <a:t> 2018/pg5/P3-4</a:t>
            </a:r>
          </a:p>
          <a:p>
            <a:pPr lvl="0">
              <a:defRPr/>
            </a:pPr>
            <a:endParaRPr lang="en-US" sz="1200" dirty="0"/>
          </a:p>
          <a:p>
            <a:pPr lvl="0">
              <a:defRPr/>
            </a:pPr>
            <a:r>
              <a:rPr lang="en-US" sz="1200" b="1" dirty="0"/>
              <a:t>Sub-Bullet 1.1, Among these recipients:</a:t>
            </a:r>
          </a:p>
          <a:p>
            <a:pPr lvl="0">
              <a:defRPr/>
            </a:pPr>
            <a:r>
              <a:rPr lang="en-US" sz="1200" dirty="0">
                <a:solidFill>
                  <a:srgbClr val="00B050"/>
                </a:solidFill>
              </a:rPr>
              <a:t>Aufhauser 2018/pg17/Table 3</a:t>
            </a:r>
          </a:p>
          <a:p>
            <a:pPr lvl="0">
              <a:defRPr/>
            </a:pPr>
            <a:endParaRPr lang="en-US" sz="1200" b="1" dirty="0"/>
          </a:p>
          <a:p>
            <a:pPr lvl="0">
              <a:defRPr/>
            </a:pPr>
            <a:r>
              <a:rPr lang="en-US" sz="1200" b="1" dirty="0"/>
              <a:t>Bullet 4, As shown:</a:t>
            </a:r>
          </a:p>
          <a:p>
            <a:pPr lvl="0">
              <a:defRPr/>
            </a:pPr>
            <a:r>
              <a:rPr lang="en-US" sz="1200" dirty="0">
                <a:solidFill>
                  <a:srgbClr val="00B050"/>
                </a:solidFill>
              </a:rPr>
              <a:t>Aufhauser 2018/pg12/Figure 1</a:t>
            </a:r>
            <a:r>
              <a:rPr lang="en-US" sz="1200" i="1" dirty="0">
                <a:solidFill>
                  <a:srgbClr val="0070C0"/>
                </a:solidFill>
              </a:rPr>
              <a:t>A</a:t>
            </a:r>
          </a:p>
          <a:p>
            <a:pPr lvl="0">
              <a:defRPr/>
            </a:pPr>
            <a:endParaRPr lang="en-US" sz="1200" b="1" dirty="0"/>
          </a:p>
          <a:p>
            <a:pPr lvl="0">
              <a:defRPr/>
            </a:pPr>
            <a:r>
              <a:rPr lang="en-US" sz="1200" b="1" dirty="0"/>
              <a:t>Bullet 5 and sub, In retrospective:</a:t>
            </a:r>
            <a:br>
              <a:rPr lang="en-US" sz="1200" b="1" dirty="0"/>
            </a:br>
            <a:r>
              <a:rPr lang="en-US" sz="1200" dirty="0">
                <a:solidFill>
                  <a:srgbClr val="00B050"/>
                </a:solidFill>
              </a:rPr>
              <a:t>Meier-Kriesche 2002/pg1378/col1/P2</a:t>
            </a:r>
          </a:p>
          <a:p>
            <a:pPr>
              <a:defRPr/>
            </a:pPr>
            <a:r>
              <a:rPr lang="en-US" sz="1200" dirty="0">
                <a:solidFill>
                  <a:srgbClr val="00B050"/>
                </a:solidFill>
              </a:rPr>
              <a:t>Meier-Kriesche 2002/pg1378/col2/P1</a:t>
            </a:r>
          </a:p>
          <a:p>
            <a:pPr lvl="0">
              <a:defRPr/>
            </a:pPr>
            <a:r>
              <a:rPr lang="en-US" sz="1200" dirty="0">
                <a:solidFill>
                  <a:srgbClr val="00B050"/>
                </a:solidFill>
              </a:rPr>
              <a:t>Meier-Kriesche 2002/pg1379/Figure 3</a:t>
            </a:r>
          </a:p>
          <a:p>
            <a:pPr lvl="0">
              <a:defRPr/>
            </a:pPr>
            <a:r>
              <a:rPr lang="en-US" sz="1200" dirty="0">
                <a:solidFill>
                  <a:srgbClr val="00B050"/>
                </a:solidFill>
              </a:rPr>
              <a:t>Meier Kriesche 2002/pg1379/col1/P3-4</a:t>
            </a:r>
          </a:p>
          <a:p>
            <a:pPr lvl="0">
              <a:defRPr/>
            </a:pPr>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A44FBC0A-E296-412C-A6A2-628459F0A6AF}"/>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944661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945106A-CB31-4B11-AEEF-70420F579C3C}" type="slidenum">
              <a:rPr lang="en-US" smtClean="0"/>
              <a:pPr/>
              <a:t>36</a:t>
            </a:fld>
            <a:endParaRPr lang="en-US" dirty="0"/>
          </a:p>
        </p:txBody>
      </p:sp>
      <p:sp>
        <p:nvSpPr>
          <p:cNvPr id="3" name="Notes Placeholder 2"/>
          <p:cNvSpPr>
            <a:spLocks noGrp="1"/>
          </p:cNvSpPr>
          <p:nvPr>
            <p:ph type="body" idx="1"/>
          </p:nvPr>
        </p:nvSpPr>
        <p:spPr>
          <a:xfrm>
            <a:off x="457200" y="4175760"/>
            <a:ext cx="6400800" cy="5071479"/>
          </a:xfrm>
        </p:spPr>
        <p:txBody>
          <a:bodyPr/>
          <a:lstStyle/>
          <a:p>
            <a:r>
              <a:rPr lang="en-US" sz="1000" dirty="0"/>
              <a:t>To adapt to the new policy, this center may need to consider changing their practices, including</a:t>
            </a:r>
          </a:p>
          <a:p>
            <a:pPr lvl="1"/>
            <a:r>
              <a:rPr lang="en-US" sz="1000" dirty="0"/>
              <a:t>More aggressive acceptance of higher KDPI offers.</a:t>
            </a:r>
            <a:r>
              <a:rPr lang="en-US" sz="1000" baseline="30000" dirty="0"/>
              <a:t>1</a:t>
            </a:r>
          </a:p>
          <a:p>
            <a:pPr lvl="1"/>
            <a:r>
              <a:rPr lang="en-US" sz="1000" dirty="0"/>
              <a:t>Improved waiting list management practices to ensure patient readiness in the event of an organ offer.</a:t>
            </a:r>
            <a:r>
              <a:rPr lang="en-US" sz="1000" baseline="30000" dirty="0"/>
              <a:t>2</a:t>
            </a:r>
          </a:p>
          <a:p>
            <a:r>
              <a:rPr lang="en-US" sz="1000" dirty="0"/>
              <a:t>High-KDPI kidneys are indicated when the benefit of reduced time to transplant offsets the risk of decreased graft longevity.</a:t>
            </a:r>
            <a:r>
              <a:rPr lang="en-US" sz="1000" baseline="30000" dirty="0"/>
              <a:t>3</a:t>
            </a:r>
          </a:p>
          <a:p>
            <a:r>
              <a:rPr lang="en-US" sz="1000" dirty="0"/>
              <a:t>An analysis of data from the SRTR suggested that high-KDPI kidney transplants offer better long-term survival than remaining on the waiting list until a lower-KDPI kidney becomes available.</a:t>
            </a:r>
            <a:r>
              <a:rPr lang="en-US" sz="1000" baseline="30000" dirty="0"/>
              <a:t>4</a:t>
            </a:r>
          </a:p>
          <a:p>
            <a:pPr lvl="1"/>
            <a:r>
              <a:rPr lang="en-US" sz="1000" dirty="0"/>
              <a:t>In this analysis, high-KDPI kidney transplant was associated with increased short-term but decreased long-term mortality risk, as shown in the figure on the slide.</a:t>
            </a:r>
          </a:p>
          <a:p>
            <a:pPr lvl="2"/>
            <a:r>
              <a:rPr lang="en-US" sz="1000" dirty="0"/>
              <a:t>At all time points beyond 180 days posttransplant, mortality hazard was significantly lower in patients who received high-KDPI kidney transplants vs waiting for lower-KDPI kidney transplants.</a:t>
            </a:r>
          </a:p>
          <a:p>
            <a:pPr lvl="2"/>
            <a:r>
              <a:rPr lang="en-US" sz="1000" dirty="0"/>
              <a:t>Recipients of KDPI 71%-80% kidneys, 81%-90% kidneys, and 91%-100% kidneys reached a ‘‘break-even point’’ of cumulative survival at 7.7, 18.0, and 19.8 months posttransplant, respectively, and had a survival benefit thereafter.</a:t>
            </a:r>
          </a:p>
          <a:p>
            <a:pPr lvl="1"/>
            <a:r>
              <a:rPr lang="en-US" sz="1000" dirty="0"/>
              <a:t>Factors associated with benefit from high-KDPI transplant included </a:t>
            </a:r>
          </a:p>
          <a:p>
            <a:pPr lvl="2"/>
            <a:r>
              <a:rPr lang="en-US" sz="1000" dirty="0"/>
              <a:t>Candidate age &gt;50 years for KDPI 71%-80% transplant (regardless of median wait time at listing center)</a:t>
            </a:r>
          </a:p>
          <a:p>
            <a:pPr lvl="2"/>
            <a:r>
              <a:rPr lang="en-US" sz="1000" dirty="0"/>
              <a:t>Candidate age &gt;50 years and median wait time ≥33 months for KDPI 81%-90% and KDPI 91%-100% transplants</a:t>
            </a:r>
          </a:p>
          <a:p>
            <a:pPr marL="0" indent="0">
              <a:spcAft>
                <a:spcPts val="800"/>
              </a:spcAft>
              <a:buNone/>
            </a:pPr>
            <a:r>
              <a:rPr lang="en-US" sz="1000" b="1" dirty="0"/>
              <a:t>Question for discussion</a:t>
            </a:r>
            <a:r>
              <a:rPr lang="en-US" sz="1000" dirty="0"/>
              <a:t>: Are there other options for centers with low high-KDPI acceptance rates to ensure that their patients are not negatively impacted by the new KAS policy?</a:t>
            </a:r>
          </a:p>
          <a:p>
            <a:pPr marL="0" indent="0">
              <a:buNone/>
            </a:pPr>
            <a:r>
              <a:rPr lang="en-US" sz="1000" b="1" dirty="0"/>
              <a:t>References:</a:t>
            </a:r>
          </a:p>
          <a:p>
            <a:pPr marL="228600" lvl="0" indent="-228600">
              <a:buFont typeface="+mj-lt"/>
              <a:buAutoNum type="arabicPeriod"/>
            </a:pPr>
            <a:r>
              <a:rPr lang="en-US" sz="1000" dirty="0"/>
              <a:t>Adler JT, Husain SA, King KL, et al. Greater complexity and monitoring of the new Kidney Allocation System: implications and unintended consequences of concentric circle kidney allocation on network complexity. </a:t>
            </a:r>
            <a:r>
              <a:rPr lang="en-US" sz="1000" i="1" dirty="0"/>
              <a:t>Am J Transplant. </a:t>
            </a:r>
            <a:r>
              <a:rPr lang="en-US" sz="1000" dirty="0"/>
              <a:t>2021;21(6):2007-2013.</a:t>
            </a:r>
          </a:p>
          <a:p>
            <a:pPr marL="228600" lvl="0" indent="-228600">
              <a:buFont typeface="+mj-lt"/>
              <a:buAutoNum type="arabicPeriod"/>
            </a:pPr>
            <a:r>
              <a:rPr lang="en-US" sz="1000" dirty="0"/>
              <a:t>Klarman SE, Formica RN Jr. The broader sharing of deceased donor kidneys is an ethical and legal imperative. </a:t>
            </a:r>
            <a:r>
              <a:rPr lang="en-US" sz="1000" i="1" dirty="0"/>
              <a:t>J Am Soc Nephrol. </a:t>
            </a:r>
            <a:r>
              <a:rPr lang="en-US" sz="1000" dirty="0"/>
              <a:t>2020;31(6):1174-1176.</a:t>
            </a:r>
          </a:p>
          <a:p>
            <a:pPr marL="228600" indent="-228600">
              <a:buFont typeface="+mj-lt"/>
              <a:buAutoNum type="arabicPeriod"/>
            </a:pPr>
            <a:r>
              <a:rPr lang="en-US" sz="1000" dirty="0"/>
              <a:t>Friedewald JJ, Samana CJ, Kasiske BL, et al. The kidney allocation system. </a:t>
            </a:r>
            <a:r>
              <a:rPr lang="en-US" sz="1000" i="1" dirty="0"/>
              <a:t>Surg Clin North Am. </a:t>
            </a:r>
            <a:r>
              <a:rPr lang="en-US" sz="1000" dirty="0"/>
              <a:t>2013;93(6):1395-1406. </a:t>
            </a:r>
          </a:p>
          <a:p>
            <a:pPr marL="228600" indent="-228600">
              <a:buFont typeface="+mj-lt"/>
              <a:buAutoNum type="arabicPeriod"/>
            </a:pPr>
            <a:r>
              <a:rPr lang="de-DE" sz="1000" dirty="0"/>
              <a:t>Massie AB, Luo X, Chow EK, </a:t>
            </a:r>
            <a:r>
              <a:rPr lang="es-ES" sz="1000" dirty="0"/>
              <a:t>et al</a:t>
            </a:r>
            <a:r>
              <a:rPr lang="de-DE" sz="1000" dirty="0"/>
              <a:t>. </a:t>
            </a:r>
            <a:r>
              <a:rPr lang="en-US" sz="1000" dirty="0"/>
              <a:t>Survival benefit of primary deceased donor transplantation with high-KDPI kidneys. </a:t>
            </a:r>
            <a:r>
              <a:rPr lang="en-US" sz="1000" i="1" dirty="0"/>
              <a:t>Am J Transplant. </a:t>
            </a:r>
            <a:r>
              <a:rPr lang="en-US" sz="1000" dirty="0"/>
              <a:t>2014;14(10):2310-2316.</a:t>
            </a:r>
          </a:p>
          <a:p>
            <a:endParaRPr lang="en-US" sz="950" dirty="0"/>
          </a:p>
          <a:p>
            <a:endParaRPr lang="en-US" sz="950" dirty="0"/>
          </a:p>
          <a:p>
            <a:endParaRPr lang="en-US" sz="950" dirty="0"/>
          </a:p>
        </p:txBody>
      </p:sp>
      <p:sp>
        <p:nvSpPr>
          <p:cNvPr id="5" name="TextBox 4">
            <a:extLst>
              <a:ext uri="{FF2B5EF4-FFF2-40B4-BE49-F238E27FC236}">
                <a16:creationId xmlns:a16="http://schemas.microsoft.com/office/drawing/2014/main" id="{AD79257B-85CC-4690-8836-C1D1AD1B3919}"/>
              </a:ext>
            </a:extLst>
          </p:cNvPr>
          <p:cNvSpPr txBox="1"/>
          <p:nvPr/>
        </p:nvSpPr>
        <p:spPr>
          <a:xfrm>
            <a:off x="7558710" y="82088"/>
            <a:ext cx="3008243" cy="769441"/>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Adjusted slide callout</a:t>
            </a:r>
          </a:p>
          <a:p>
            <a:r>
              <a:rPr lang="en-US" sz="1100" dirty="0">
                <a:solidFill>
                  <a:srgbClr val="00B050"/>
                </a:solidFill>
              </a:rPr>
              <a:t>Revised slide and speaker notes bullets</a:t>
            </a:r>
          </a:p>
          <a:p>
            <a:r>
              <a:rPr lang="en-US" sz="1100" dirty="0">
                <a:solidFill>
                  <a:srgbClr val="00B050"/>
                </a:solidFill>
              </a:rPr>
              <a:t>Updated references</a:t>
            </a:r>
          </a:p>
        </p:txBody>
      </p:sp>
      <p:sp>
        <p:nvSpPr>
          <p:cNvPr id="6" name="TextBox 5">
            <a:extLst>
              <a:ext uri="{FF2B5EF4-FFF2-40B4-BE49-F238E27FC236}">
                <a16:creationId xmlns:a16="http://schemas.microsoft.com/office/drawing/2014/main" id="{E2F68A33-D921-4BC7-A03B-E0FA9CA89E59}"/>
              </a:ext>
            </a:extLst>
          </p:cNvPr>
          <p:cNvSpPr txBox="1"/>
          <p:nvPr/>
        </p:nvSpPr>
        <p:spPr>
          <a:xfrm>
            <a:off x="7558710" y="1565964"/>
            <a:ext cx="5255416" cy="8035235"/>
          </a:xfrm>
          <a:prstGeom prst="rect">
            <a:avLst/>
          </a:prstGeom>
          <a:solidFill>
            <a:schemeClr val="bg1"/>
          </a:solidFill>
        </p:spPr>
        <p:txBody>
          <a:bodyPr wrap="square" rtlCol="0">
            <a:noAutofit/>
          </a:bodyPr>
          <a:lstStyle/>
          <a:p>
            <a:r>
              <a:rPr lang="en-US" sz="1200" b="1" dirty="0"/>
              <a:t>SLIDE</a:t>
            </a:r>
          </a:p>
          <a:p>
            <a:r>
              <a:rPr lang="en-US" sz="1200" b="1" dirty="0"/>
              <a:t>Bullet 1, Increase acceptances:</a:t>
            </a:r>
            <a:br>
              <a:rPr lang="en-US" sz="1200" b="1" dirty="0"/>
            </a:br>
            <a:r>
              <a:rPr lang="en-US" sz="1200" dirty="0">
                <a:solidFill>
                  <a:srgbClr val="00B050"/>
                </a:solidFill>
              </a:rPr>
              <a:t>Adler 2021/pg4/P2</a:t>
            </a:r>
          </a:p>
          <a:p>
            <a:r>
              <a:rPr lang="en-US" sz="1200" dirty="0">
                <a:solidFill>
                  <a:srgbClr val="00B050"/>
                </a:solidFill>
              </a:rPr>
              <a:t>Adler 2021/pg8/P2</a:t>
            </a:r>
          </a:p>
          <a:p>
            <a:endParaRPr lang="en-US" sz="1200" dirty="0"/>
          </a:p>
          <a:p>
            <a:r>
              <a:rPr lang="en-US" sz="1200" b="1" dirty="0"/>
              <a:t>Sub-bullet 1.1, Factors: </a:t>
            </a:r>
          </a:p>
          <a:p>
            <a:r>
              <a:rPr lang="en-US" sz="1200" dirty="0">
                <a:solidFill>
                  <a:srgbClr val="00B050"/>
                </a:solidFill>
              </a:rPr>
              <a:t>Massie 2014/pg2314/Table 4</a:t>
            </a:r>
          </a:p>
          <a:p>
            <a:endParaRPr lang="en-US" sz="1200" b="1" dirty="0"/>
          </a:p>
          <a:p>
            <a:r>
              <a:rPr lang="en-US" sz="1200" b="1" dirty="0"/>
              <a:t>Bullet 2, Improve waiting list:</a:t>
            </a:r>
          </a:p>
          <a:p>
            <a:r>
              <a:rPr lang="en-US" sz="1200" dirty="0">
                <a:solidFill>
                  <a:srgbClr val="00B050"/>
                </a:solidFill>
              </a:rPr>
              <a:t>Klarman 2020/pg1175/col2/P1</a:t>
            </a:r>
            <a:br>
              <a:rPr lang="en-US" sz="1200" b="1" dirty="0"/>
            </a:br>
            <a:br>
              <a:rPr lang="en-US" sz="1200" b="1" dirty="0"/>
            </a:br>
            <a:r>
              <a:rPr lang="en-US" sz="1200" b="1" dirty="0"/>
              <a:t>Graph, Relative Survival:</a:t>
            </a:r>
            <a:br>
              <a:rPr lang="en-US" sz="1200" b="1" dirty="0"/>
            </a:br>
            <a:r>
              <a:rPr lang="en-US" sz="1200" dirty="0">
                <a:solidFill>
                  <a:srgbClr val="00B050"/>
                </a:solidFill>
              </a:rPr>
              <a:t>Massie 2014/pg2313/Figure 2</a:t>
            </a:r>
            <a:endParaRPr lang="en-US" sz="1200" b="1" dirty="0">
              <a:solidFill>
                <a:srgbClr val="00B050"/>
              </a:solidFill>
            </a:endParaRPr>
          </a:p>
          <a:p>
            <a:endParaRPr lang="en-US" sz="1200" b="1" dirty="0"/>
          </a:p>
          <a:p>
            <a:r>
              <a:rPr lang="en-US" sz="1200" dirty="0"/>
              <a:t>NOTES</a:t>
            </a:r>
          </a:p>
          <a:p>
            <a:endParaRPr lang="en-US" sz="1200" dirty="0"/>
          </a:p>
          <a:p>
            <a:r>
              <a:rPr lang="en-US" sz="1200" b="1" dirty="0"/>
              <a:t>Sub-bullet 1.1, More aggressive:</a:t>
            </a:r>
          </a:p>
          <a:p>
            <a:r>
              <a:rPr lang="en-US" sz="1200" dirty="0">
                <a:solidFill>
                  <a:srgbClr val="00B050"/>
                </a:solidFill>
              </a:rPr>
              <a:t>Adler 2021/pg4/P2</a:t>
            </a:r>
          </a:p>
          <a:p>
            <a:r>
              <a:rPr lang="en-US" sz="1200" dirty="0">
                <a:solidFill>
                  <a:srgbClr val="00B050"/>
                </a:solidFill>
              </a:rPr>
              <a:t>Adler 2021/pg8/P2</a:t>
            </a:r>
          </a:p>
          <a:p>
            <a:endParaRPr lang="en-US" sz="1200" b="1" dirty="0"/>
          </a:p>
          <a:p>
            <a:r>
              <a:rPr lang="en-US" sz="1200" b="1" dirty="0"/>
              <a:t>Sub-bullet 1.2, Improve waiting list:</a:t>
            </a:r>
          </a:p>
          <a:p>
            <a:r>
              <a:rPr lang="en-US" sz="1200" dirty="0">
                <a:solidFill>
                  <a:srgbClr val="00B050"/>
                </a:solidFill>
              </a:rPr>
              <a:t>Klarman 2020/pg1175/col2/P1</a:t>
            </a:r>
            <a:endParaRPr lang="en-US" sz="1200" b="1" dirty="0">
              <a:solidFill>
                <a:srgbClr val="00B050"/>
              </a:solidFill>
            </a:endParaRPr>
          </a:p>
          <a:p>
            <a:endParaRPr lang="en-US" sz="1200" b="1" dirty="0"/>
          </a:p>
          <a:p>
            <a:r>
              <a:rPr lang="en-US" sz="1200" b="1" dirty="0"/>
              <a:t>Bullet 2, High-KDPI:</a:t>
            </a:r>
          </a:p>
          <a:p>
            <a:r>
              <a:rPr lang="en-US" sz="1200" dirty="0">
                <a:solidFill>
                  <a:srgbClr val="00B050"/>
                </a:solidFill>
              </a:rPr>
              <a:t>Friedewald 2013/pg1405/P2</a:t>
            </a:r>
          </a:p>
          <a:p>
            <a:endParaRPr lang="en-US" sz="1200" b="1" dirty="0"/>
          </a:p>
          <a:p>
            <a:r>
              <a:rPr lang="en-US" sz="1200" b="1" dirty="0"/>
              <a:t>Bullet 3, An analysis:</a:t>
            </a:r>
          </a:p>
          <a:p>
            <a:r>
              <a:rPr lang="en-US" sz="1200" dirty="0">
                <a:solidFill>
                  <a:srgbClr val="00B050"/>
                </a:solidFill>
              </a:rPr>
              <a:t>Massie 2014/pg2310/col2/P4</a:t>
            </a:r>
          </a:p>
          <a:p>
            <a:r>
              <a:rPr lang="en-US" sz="1200" dirty="0">
                <a:solidFill>
                  <a:srgbClr val="00B050"/>
                </a:solidFill>
              </a:rPr>
              <a:t>Massie 2014/pg2315/col1/P3</a:t>
            </a:r>
            <a:endParaRPr lang="en-US" sz="1200" b="1" dirty="0">
              <a:solidFill>
                <a:srgbClr val="00B050"/>
              </a:solidFill>
            </a:endParaRPr>
          </a:p>
          <a:p>
            <a:endParaRPr lang="en-US" sz="1200" b="1" dirty="0"/>
          </a:p>
          <a:p>
            <a:r>
              <a:rPr lang="en-US" sz="1200" b="1" dirty="0"/>
              <a:t>Sub-bullet 3.1 and subs, In this analysis:</a:t>
            </a:r>
          </a:p>
          <a:p>
            <a:pPr lvl="0">
              <a:defRPr/>
            </a:pPr>
            <a:r>
              <a:rPr lang="en-US" sz="1200" dirty="0">
                <a:solidFill>
                  <a:srgbClr val="00B050"/>
                </a:solidFill>
              </a:rPr>
              <a:t>Massie 2014/pg2312/col2/P1</a:t>
            </a:r>
          </a:p>
          <a:p>
            <a:pPr lvl="0">
              <a:defRPr/>
            </a:pPr>
            <a:r>
              <a:rPr lang="en-US" sz="1200" dirty="0">
                <a:solidFill>
                  <a:srgbClr val="00B050"/>
                </a:solidFill>
              </a:rPr>
              <a:t>Massie 2014/pg2313/Figure 2</a:t>
            </a:r>
          </a:p>
          <a:p>
            <a:pPr lvl="0">
              <a:defRPr/>
            </a:pPr>
            <a:r>
              <a:rPr lang="en-US" sz="1200" dirty="0">
                <a:solidFill>
                  <a:srgbClr val="00B050"/>
                </a:solidFill>
              </a:rPr>
              <a:t>Massie 2014/pg2313/Table 3</a:t>
            </a:r>
          </a:p>
          <a:p>
            <a:endParaRPr lang="en-US" sz="1200" b="1" dirty="0"/>
          </a:p>
          <a:p>
            <a:r>
              <a:rPr lang="en-US" sz="1200" b="1" dirty="0"/>
              <a:t>Sub-bullet 3.2 and subs, Factors:</a:t>
            </a:r>
            <a:br>
              <a:rPr lang="en-US" sz="1200" b="1" dirty="0"/>
            </a:br>
            <a:r>
              <a:rPr lang="en-US" sz="1200" dirty="0">
                <a:solidFill>
                  <a:srgbClr val="00B050"/>
                </a:solidFill>
              </a:rPr>
              <a:t>Massie 2014/pg2314/Table 4</a:t>
            </a:r>
          </a:p>
          <a:p>
            <a:endParaRPr lang="en-US" sz="1200" b="1" dirty="0"/>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297C56E4-83D7-4E20-80F6-7E9AC8BE02BC}"/>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286356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Remaining on dialysis could negatively affect outcomes after being transplanted.</a:t>
            </a:r>
          </a:p>
          <a:p>
            <a:r>
              <a:rPr lang="en-US" dirty="0"/>
              <a:t>Rather than remaining on dialysis and waiting for a lower KDPI kidney, patients like Robert, aged &gt;50 years, may have better long-term survival with a high-KDPI kidney transplant.</a:t>
            </a:r>
          </a:p>
          <a:p>
            <a:pPr marL="114300" marR="0" lvl="0" indent="-114300" algn="l" defTabSz="914400" rtl="0" eaLnBrk="1" fontAlgn="auto" latinLnBrk="0" hangingPunct="1">
              <a:lnSpc>
                <a:spcPct val="90000"/>
              </a:lnSpc>
              <a:spcBef>
                <a:spcPts val="100"/>
              </a:spcBef>
              <a:spcAft>
                <a:spcPts val="100"/>
              </a:spcAft>
              <a:buClrTx/>
              <a:buSzTx/>
              <a:buFont typeface="Arial" panose="020B0604020202020204" pitchFamily="34" charset="0"/>
              <a:buChar char="•"/>
              <a:tabLst/>
              <a:defRPr/>
            </a:pPr>
            <a:r>
              <a:rPr lang="en-US" sz="1100" dirty="0">
                <a:solidFill>
                  <a:schemeClr val="tx1"/>
                </a:solidFill>
              </a:rPr>
              <a:t>Robert should speak with his transplant specialist </a:t>
            </a:r>
            <a:r>
              <a:rPr lang="en-US" sz="1100" dirty="0"/>
              <a:t>about </a:t>
            </a:r>
            <a:r>
              <a:rPr lang="en-US" sz="1100" b="0" dirty="0"/>
              <a:t>high-KDPI kidneys.</a:t>
            </a:r>
          </a:p>
          <a:p>
            <a:endParaRPr lang="en-US" dirty="0"/>
          </a:p>
          <a:p>
            <a:endParaRPr lang="en-US" sz="1000" dirty="0"/>
          </a:p>
          <a:p>
            <a:pPr marL="0" indent="0">
              <a:buNone/>
            </a:pPr>
            <a:r>
              <a:rPr lang="en-US" sz="1000" b="1" dirty="0"/>
              <a:t>Reference:</a:t>
            </a:r>
          </a:p>
          <a:p>
            <a:pPr marL="0" indent="0">
              <a:buNone/>
            </a:pPr>
            <a:r>
              <a:rPr lang="de-DE" sz="1000" dirty="0"/>
              <a:t>Massie AB, Luo X, Chow EK, </a:t>
            </a:r>
            <a:r>
              <a:rPr lang="es-ES" sz="1000" dirty="0"/>
              <a:t>et al</a:t>
            </a:r>
            <a:r>
              <a:rPr lang="de-DE" sz="1000" dirty="0"/>
              <a:t>. </a:t>
            </a:r>
            <a:r>
              <a:rPr lang="en-US" sz="1000" dirty="0"/>
              <a:t>Survival benefit of primary deceased donor transplantation with high-KDPI kidneys. </a:t>
            </a:r>
            <a:r>
              <a:rPr lang="en-US" sz="1000" i="1" dirty="0"/>
              <a:t>Am J Transplant. </a:t>
            </a:r>
            <a:r>
              <a:rPr lang="en-US" sz="1000" dirty="0"/>
              <a:t>2014;14(10):2310-2316.</a:t>
            </a:r>
          </a:p>
          <a:p>
            <a:pPr marL="0" lvl="0" indent="0">
              <a:buNone/>
            </a:pPr>
            <a:endParaRPr lang="en-US" dirty="0"/>
          </a:p>
          <a:p>
            <a:pPr lvl="0"/>
            <a:endParaRPr lang="en-US" dirty="0"/>
          </a:p>
          <a:p>
            <a:pPr lvl="2"/>
            <a:endParaRPr lang="en-US" dirty="0"/>
          </a:p>
          <a:p>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C5D694-B106-4AE9-A918-599A9C6B2D27}" type="slidenum">
              <a:rPr lang="en-US" smtClean="0"/>
              <a:pPr/>
              <a:t>37</a:t>
            </a:fld>
            <a:endParaRPr lang="en-US" dirty="0"/>
          </a:p>
        </p:txBody>
      </p:sp>
      <p:sp>
        <p:nvSpPr>
          <p:cNvPr id="6" name="TextBox 5">
            <a:extLst>
              <a:ext uri="{FF2B5EF4-FFF2-40B4-BE49-F238E27FC236}">
                <a16:creationId xmlns:a16="http://schemas.microsoft.com/office/drawing/2014/main" id="{F497B6CC-3E70-4419-AB86-3FFB6028469A}"/>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Changes from V1 to V2</a:t>
            </a:r>
          </a:p>
        </p:txBody>
      </p:sp>
      <p:sp>
        <p:nvSpPr>
          <p:cNvPr id="7" name="TextBox 6">
            <a:extLst>
              <a:ext uri="{FF2B5EF4-FFF2-40B4-BE49-F238E27FC236}">
                <a16:creationId xmlns:a16="http://schemas.microsoft.com/office/drawing/2014/main" id="{5B110903-B9CF-4FE9-81C1-1F41AD905E13}"/>
              </a:ext>
            </a:extLst>
          </p:cNvPr>
          <p:cNvSpPr txBox="1"/>
          <p:nvPr/>
        </p:nvSpPr>
        <p:spPr>
          <a:xfrm>
            <a:off x="7557053" y="1578665"/>
            <a:ext cx="3009900" cy="6235700"/>
          </a:xfrm>
          <a:prstGeom prst="rect">
            <a:avLst/>
          </a:prstGeom>
          <a:solidFill>
            <a:schemeClr val="bg1"/>
          </a:solidFill>
        </p:spPr>
        <p:txBody>
          <a:bodyPr wrap="square" rtlCol="0">
            <a:noAutofit/>
          </a:bodyPr>
          <a:lstStyle/>
          <a:p>
            <a:r>
              <a:rPr lang="en-US" sz="1200" b="1" dirty="0"/>
              <a:t>SLIDE</a:t>
            </a:r>
          </a:p>
          <a:p>
            <a:r>
              <a:rPr lang="en-US" sz="1200" b="1" dirty="0"/>
              <a:t>Bullet 2, Rather than:</a:t>
            </a:r>
            <a:br>
              <a:rPr lang="en-US" sz="1200" b="1" dirty="0"/>
            </a:br>
            <a:r>
              <a:rPr lang="en-US" sz="1200" dirty="0">
                <a:solidFill>
                  <a:srgbClr val="00B050"/>
                </a:solidFill>
              </a:rPr>
              <a:t>Massie 2014/pg2314/Figure 3</a:t>
            </a:r>
            <a:r>
              <a:rPr lang="en-US" sz="1200" i="1" dirty="0"/>
              <a:t>B</a:t>
            </a:r>
            <a:endParaRPr lang="en-US" sz="1200" b="1" i="1" dirty="0"/>
          </a:p>
          <a:p>
            <a:endParaRPr lang="en-US" sz="1200" b="1" dirty="0"/>
          </a:p>
          <a:p>
            <a:r>
              <a:rPr lang="en-US" sz="1200" dirty="0"/>
              <a:t>NOTES</a:t>
            </a:r>
            <a:endParaRPr lang="en-US" sz="1200" b="1" dirty="0"/>
          </a:p>
          <a:p>
            <a:r>
              <a:rPr lang="en-US" sz="1200" b="1" dirty="0"/>
              <a:t>Bullet 2, Rather than:</a:t>
            </a:r>
            <a:br>
              <a:rPr lang="en-US" sz="1200" b="1" dirty="0"/>
            </a:br>
            <a:r>
              <a:rPr lang="en-US" sz="1200" dirty="0">
                <a:solidFill>
                  <a:srgbClr val="00B050"/>
                </a:solidFill>
              </a:rPr>
              <a:t>Massie 2014/pg2314/Figure 3</a:t>
            </a:r>
            <a:r>
              <a:rPr lang="en-US" sz="1200" dirty="0"/>
              <a:t>B</a:t>
            </a:r>
            <a:endParaRPr lang="en-US" sz="1200" b="1" dirty="0"/>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74BE81CA-065B-4500-A8F3-321DC86807B5}"/>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712733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D5D9011-C1BA-41D2-9188-BDA6C65460E3}" type="slidenum">
              <a:rPr lang="en-US" smtClean="0"/>
              <a:pPr/>
              <a:t>38</a:t>
            </a:fld>
            <a:endParaRPr lang="en-US" dirty="0"/>
          </a:p>
        </p:txBody>
      </p:sp>
      <p:sp>
        <p:nvSpPr>
          <p:cNvPr id="5" name="TextBox 4">
            <a:extLst>
              <a:ext uri="{FF2B5EF4-FFF2-40B4-BE49-F238E27FC236}">
                <a16:creationId xmlns:a16="http://schemas.microsoft.com/office/drawing/2014/main" id="{68E8FF7F-9E90-4252-809D-33E4CF27AA44}"/>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No Changes from V1 to V2</a:t>
            </a:r>
          </a:p>
        </p:txBody>
      </p:sp>
      <p:sp>
        <p:nvSpPr>
          <p:cNvPr id="7" name="Slide Image Placeholder 6">
            <a:extLst>
              <a:ext uri="{FF2B5EF4-FFF2-40B4-BE49-F238E27FC236}">
                <a16:creationId xmlns:a16="http://schemas.microsoft.com/office/drawing/2014/main" id="{61459E4C-F083-4EAA-A663-DF819EC7F595}"/>
              </a:ext>
            </a:extLst>
          </p:cNvPr>
          <p:cNvSpPr>
            <a:spLocks noGrp="1" noRot="1" noChangeAspect="1"/>
          </p:cNvSpPr>
          <p:nvPr>
            <p:ph type="sldImg"/>
          </p:nvPr>
        </p:nvSpPr>
        <p:spPr>
          <a:xfrm>
            <a:off x="777875" y="720725"/>
            <a:ext cx="5764213" cy="3241675"/>
          </a:xfrm>
        </p:spPr>
      </p:sp>
      <p:sp>
        <p:nvSpPr>
          <p:cNvPr id="8" name="Notes Placeholder 7">
            <a:extLst>
              <a:ext uri="{FF2B5EF4-FFF2-40B4-BE49-F238E27FC236}">
                <a16:creationId xmlns:a16="http://schemas.microsoft.com/office/drawing/2014/main" id="{65EA0070-1A21-474E-A6F5-86AF25005B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757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There remains a gap between the supply of and the demand for donated kidneys, although DD transplants have increased in recent years due in part to the opioid crisis in the US.</a:t>
            </a:r>
            <a:r>
              <a:rPr lang="en-US" baseline="30000" dirty="0"/>
              <a:t>1,2</a:t>
            </a:r>
          </a:p>
          <a:p>
            <a:pPr lvl="0"/>
            <a:r>
              <a:rPr lang="en-US" dirty="0"/>
              <a:t>The 2014 KAS policy was implemented to address the growing challenges in kidney allocation and to improve equity, but it did not resolve all disparities in transplant access.</a:t>
            </a:r>
            <a:r>
              <a:rPr lang="en-US" baseline="30000" dirty="0"/>
              <a:t>3</a:t>
            </a:r>
          </a:p>
          <a:p>
            <a:pPr lvl="0"/>
            <a:r>
              <a:rPr lang="en-US" dirty="0"/>
              <a:t>Disparity in access to transplant was most strongly associated with the DSA where a candidate was listed.</a:t>
            </a:r>
            <a:r>
              <a:rPr lang="en-US" baseline="30000" dirty="0"/>
              <a:t>4</a:t>
            </a:r>
          </a:p>
          <a:p>
            <a:pPr lvl="0"/>
            <a:r>
              <a:rPr lang="en-US" dirty="0"/>
              <a:t>The 2021 KAS policy update removed DSA and region from kidney allocation and instituted a 250-NM fixed-distance circle around donor hospitals.</a:t>
            </a:r>
            <a:r>
              <a:rPr lang="en-US" baseline="30000" dirty="0"/>
              <a:t>4</a:t>
            </a:r>
          </a:p>
          <a:p>
            <a:pPr lvl="0"/>
            <a:r>
              <a:rPr lang="en-US" dirty="0"/>
              <a:t>Early outcomes data show no negative effects on transplantation by race or age, but impacts will continue to be monitored.</a:t>
            </a:r>
            <a:r>
              <a:rPr lang="en-US" baseline="30000" dirty="0"/>
              <a:t>5</a:t>
            </a:r>
          </a:p>
          <a:p>
            <a:pPr lvl="0"/>
            <a:r>
              <a:rPr lang="en-US" dirty="0"/>
              <a:t>Transplant centers and the broader transplant community will have to adopt new policies to remain competitive and provide quality care for patients.</a:t>
            </a:r>
            <a:r>
              <a:rPr lang="en-US" baseline="30000" dirty="0"/>
              <a:t>6</a:t>
            </a:r>
          </a:p>
          <a:p>
            <a:endParaRPr lang="en-US" dirty="0"/>
          </a:p>
          <a:p>
            <a:pPr marL="0" indent="0">
              <a:buNone/>
            </a:pPr>
            <a:r>
              <a:rPr lang="en-US" sz="1000" b="1" dirty="0"/>
              <a:t>References:</a:t>
            </a:r>
          </a:p>
          <a:p>
            <a:pPr marL="228600" indent="-228600">
              <a:buFont typeface="+mj-lt"/>
              <a:buAutoNum type="arabicPeriod"/>
            </a:pPr>
            <a:r>
              <a:rPr lang="en-US" sz="1000" dirty="0"/>
              <a:t>Hart A, Smith JM, Skeans MA, et al. OPTN/SRTR 2016 Annual Data Report: Kidney. </a:t>
            </a:r>
            <a:r>
              <a:rPr lang="en-US" sz="1000" i="1" dirty="0"/>
              <a:t>Am J Transplant. </a:t>
            </a:r>
            <a:r>
              <a:rPr lang="en-US" sz="1000" dirty="0"/>
              <a:t>2018;18(suppl 1):18-113.</a:t>
            </a:r>
          </a:p>
          <a:p>
            <a:pPr marL="228600" indent="-228600">
              <a:buFont typeface="+mj-lt"/>
              <a:buAutoNum type="arabicPeriod"/>
            </a:pPr>
            <a:r>
              <a:rPr lang="en-US" sz="1000" dirty="0"/>
              <a:t>Maghen A, Mone TD, Veal J. The kidney-transplant waiting list and the opioid crisis. </a:t>
            </a:r>
            <a:r>
              <a:rPr lang="en-US" sz="1000" i="1" dirty="0"/>
              <a:t>N Engl J Med. </a:t>
            </a:r>
            <a:r>
              <a:rPr lang="en-US" sz="1000" dirty="0"/>
              <a:t>2019;380(23):2273-2274.</a:t>
            </a:r>
          </a:p>
          <a:p>
            <a:pPr marL="228600" indent="-228600">
              <a:buFont typeface="+mj-lt"/>
              <a:buAutoNum type="arabicPeriod"/>
            </a:pPr>
            <a:r>
              <a:rPr lang="en-US" sz="1000" dirty="0"/>
              <a:t>Friedewald JJ, Samana CJ, Kasiske BL, et al. The kidney allocation system. </a:t>
            </a:r>
            <a:r>
              <a:rPr lang="en-US" sz="1000" i="1" dirty="0"/>
              <a:t>Surg Clin North Am. </a:t>
            </a:r>
            <a:r>
              <a:rPr lang="en-US" sz="1000" dirty="0"/>
              <a:t>2013;93(6):1395-1406.</a:t>
            </a:r>
          </a:p>
          <a:p>
            <a:pPr marL="228600" indent="-228600">
              <a:buFont typeface="+mj-lt"/>
              <a:buAutoNum type="arabicPeriod"/>
            </a:pPr>
            <a:r>
              <a:rPr lang="en-US" sz="1000" kern="0" dirty="0"/>
              <a:t>OPTN Kidney Transplantation Committee. Briefing to the OPTN Board of Directors: </a:t>
            </a:r>
            <a:r>
              <a:rPr lang="en-US" sz="1000" dirty="0"/>
              <a:t>Elimination of DSA and region from Kidney Allocation Policy.</a:t>
            </a:r>
            <a:r>
              <a:rPr lang="en-US" sz="1000" kern="0" dirty="0"/>
              <a:t> Organ Procurement and Transplantation Network website. https://optn.transplant.hrsa.gov/media/3406/kidney_bp-update-121019.pdf. Accessed October 4, 2021.</a:t>
            </a:r>
            <a:r>
              <a:rPr lang="en-US" sz="1000" dirty="0"/>
              <a:t> </a:t>
            </a:r>
          </a:p>
          <a:p>
            <a:pPr marL="228600" lvl="0" indent="-228600">
              <a:buFont typeface="+mj-lt"/>
              <a:buAutoNum type="arabicPeriod"/>
            </a:pPr>
            <a:r>
              <a:rPr lang="en-US" sz="1000" kern="0" dirty="0"/>
              <a:t>Final report: </a:t>
            </a:r>
            <a:r>
              <a:rPr lang="en-US" sz="1000" dirty="0">
                <a:solidFill>
                  <a:srgbClr val="000000"/>
                </a:solidFill>
                <a:latin typeface="Arial"/>
              </a:rPr>
              <a:t>Eliminate use of DSA and region from kidney allocation 6 month post-implementation monitoring report. </a:t>
            </a:r>
            <a:r>
              <a:rPr lang="en-US" sz="1000" kern="0" dirty="0">
                <a:solidFill>
                  <a:srgbClr val="000000"/>
                </a:solidFill>
              </a:rPr>
              <a:t>Organ Procurement and Transplantation Network website. https://optn.transplant.hrsa.gov/media/z0ohhcut/data_report_kidney_full_20211008_1_508_compliant.pdf. Accessed October 12, 2021.</a:t>
            </a:r>
            <a:r>
              <a:rPr lang="en-US" sz="1000" dirty="0"/>
              <a:t> </a:t>
            </a:r>
          </a:p>
          <a:p>
            <a:pPr marL="228600" lvl="0" indent="-228600">
              <a:buFont typeface="+mj-lt"/>
              <a:buAutoNum type="arabicPeriod"/>
            </a:pPr>
            <a:r>
              <a:rPr lang="en-US" sz="1000" dirty="0"/>
              <a:t>Klarman SE, Formica RN Jr. The broader sharing of deceased donor kidneys is an ethical and legal imperative. </a:t>
            </a:r>
            <a:r>
              <a:rPr lang="en-US" sz="1000" i="1" dirty="0"/>
              <a:t>J Am Soc Nephrol. </a:t>
            </a:r>
            <a:r>
              <a:rPr lang="en-US" sz="1000" dirty="0"/>
              <a:t>2020;31(6):1174-1176.</a:t>
            </a:r>
          </a:p>
          <a:p>
            <a:pPr marL="228600" indent="-228600">
              <a:buFont typeface="+mj-lt"/>
              <a:buAutoNum type="arabicPeriod"/>
            </a:pPr>
            <a:endParaRPr lang="en-US" sz="1000"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39</a:t>
            </a:fld>
            <a:endParaRPr lang="en-US" dirty="0"/>
          </a:p>
        </p:txBody>
      </p:sp>
      <p:sp>
        <p:nvSpPr>
          <p:cNvPr id="7" name="TextBox 6">
            <a:extLst>
              <a:ext uri="{FF2B5EF4-FFF2-40B4-BE49-F238E27FC236}">
                <a16:creationId xmlns:a16="http://schemas.microsoft.com/office/drawing/2014/main" id="{933C707C-ABB4-4A2E-93D7-4CEC79CD2383}"/>
              </a:ext>
            </a:extLst>
          </p:cNvPr>
          <p:cNvSpPr txBox="1"/>
          <p:nvPr/>
        </p:nvSpPr>
        <p:spPr>
          <a:xfrm>
            <a:off x="7558710" y="854242"/>
            <a:ext cx="4559968" cy="9492916"/>
          </a:xfrm>
          <a:prstGeom prst="rect">
            <a:avLst/>
          </a:prstGeom>
          <a:solidFill>
            <a:schemeClr val="bg1"/>
          </a:solidFill>
        </p:spPr>
        <p:txBody>
          <a:bodyPr wrap="square" rtlCol="0">
            <a:noAutofit/>
          </a:bodyPr>
          <a:lstStyle/>
          <a:p>
            <a:r>
              <a:rPr lang="en-US" sz="1200" b="1" dirty="0"/>
              <a:t>Bullet 1, There is a gap</a:t>
            </a:r>
            <a:br>
              <a:rPr lang="en-US" sz="1200" b="1" dirty="0"/>
            </a:br>
            <a:r>
              <a:rPr lang="en-US" sz="1200" b="1" dirty="0">
                <a:solidFill>
                  <a:srgbClr val="7030A0"/>
                </a:solidFill>
              </a:rPr>
              <a:t>OPTN/SRTR 2019 Report/pg12/Figure KI 2;</a:t>
            </a:r>
          </a:p>
          <a:p>
            <a:r>
              <a:rPr lang="en-US" sz="1200" b="1" dirty="0">
                <a:solidFill>
                  <a:srgbClr val="7030A0"/>
                </a:solidFill>
              </a:rPr>
              <a:t>OPTN/SRTR 2019 Report/pg48/Figure KI 73</a:t>
            </a:r>
            <a:br>
              <a:rPr lang="en-US" sz="1200" b="1" dirty="0"/>
            </a:br>
            <a:r>
              <a:rPr lang="it-IT" sz="1200" dirty="0">
                <a:solidFill>
                  <a:srgbClr val="00B050"/>
                </a:solidFill>
              </a:rPr>
              <a:t>Maghen 2019/pg2273/col1/P3</a:t>
            </a:r>
            <a:endParaRPr lang="en-US" sz="1200" dirty="0">
              <a:solidFill>
                <a:srgbClr val="00B050"/>
              </a:solidFill>
            </a:endParaRPr>
          </a:p>
          <a:p>
            <a:endParaRPr lang="en-US" sz="1200" dirty="0"/>
          </a:p>
          <a:p>
            <a:r>
              <a:rPr lang="en-US" sz="1200" b="1" dirty="0"/>
              <a:t>Bullet 2, The 2014:</a:t>
            </a:r>
            <a:br>
              <a:rPr lang="en-US" sz="1200" b="1" dirty="0"/>
            </a:br>
            <a:r>
              <a:rPr lang="en-US" sz="1200" dirty="0">
                <a:solidFill>
                  <a:srgbClr val="00B050"/>
                </a:solidFill>
              </a:rPr>
              <a:t>Friedewald 2013/pg1397/A Call for Change</a:t>
            </a:r>
          </a:p>
          <a:p>
            <a:endParaRPr lang="en-US" sz="1200" b="1" dirty="0"/>
          </a:p>
          <a:p>
            <a:r>
              <a:rPr lang="en-US" sz="1200" b="1" dirty="0"/>
              <a:t>Bullet 3, Disparity in:</a:t>
            </a:r>
            <a:br>
              <a:rPr lang="en-US" sz="1200" b="1" dirty="0"/>
            </a:br>
            <a:r>
              <a:rPr lang="en-US" sz="1200" b="1" dirty="0">
                <a:solidFill>
                  <a:srgbClr val="7030A0"/>
                </a:solidFill>
              </a:rPr>
              <a:t>OPTN Briefing to Board/PDFpg2/P3 through</a:t>
            </a:r>
          </a:p>
          <a:p>
            <a:r>
              <a:rPr lang="en-US" sz="1200" b="1" dirty="0">
                <a:solidFill>
                  <a:srgbClr val="7030A0"/>
                </a:solidFill>
              </a:rPr>
              <a:t>OPTN Briefing to Board/PDFpg3/P1</a:t>
            </a:r>
          </a:p>
          <a:p>
            <a:endParaRPr lang="en-US" sz="1200" b="1" dirty="0"/>
          </a:p>
          <a:p>
            <a:r>
              <a:rPr lang="en-US" sz="1200" b="1" dirty="0"/>
              <a:t>Bullet 4, The 2021:</a:t>
            </a:r>
            <a:br>
              <a:rPr lang="en-US" sz="1200" b="1" dirty="0"/>
            </a:br>
            <a:r>
              <a:rPr lang="en-US" sz="1200" b="1" dirty="0">
                <a:solidFill>
                  <a:srgbClr val="7030A0"/>
                </a:solidFill>
              </a:rPr>
              <a:t>OPTN Briefing to Board/pg9/Proposal for Board Consideration/P1</a:t>
            </a:r>
          </a:p>
          <a:p>
            <a:endParaRPr lang="en-US" sz="1200" b="1" dirty="0"/>
          </a:p>
          <a:p>
            <a:r>
              <a:rPr lang="en-US" sz="1200" b="1" dirty="0"/>
              <a:t>Bullet 5, Early outcomes:</a:t>
            </a:r>
            <a:br>
              <a:rPr lang="en-US" sz="1200" b="1" dirty="0"/>
            </a:br>
            <a:r>
              <a:rPr lang="en-US" sz="1200" b="1" dirty="0">
                <a:solidFill>
                  <a:srgbClr val="7030A0"/>
                </a:solidFill>
              </a:rPr>
              <a:t>OPTN KAS Change 6-Month Monitoring report/pg12/P1 and Figure 6</a:t>
            </a:r>
          </a:p>
          <a:p>
            <a:r>
              <a:rPr lang="en-US" sz="1200" b="1" dirty="0">
                <a:solidFill>
                  <a:srgbClr val="7030A0"/>
                </a:solidFill>
              </a:rPr>
              <a:t>OPTN KAS Change 6-Month Monitoring report/pg14/P1 and Figure 8;</a:t>
            </a:r>
            <a:br>
              <a:rPr lang="en-US" sz="1200" b="1" dirty="0">
                <a:solidFill>
                  <a:srgbClr val="7030A0"/>
                </a:solidFill>
              </a:rPr>
            </a:br>
            <a:r>
              <a:rPr lang="en-US" sz="1200" b="1" dirty="0">
                <a:solidFill>
                  <a:srgbClr val="7030A0"/>
                </a:solidFill>
              </a:rPr>
              <a:t>OPTN KAS Change 6-Month Monitoring report/pg41/P1 and Figure 35</a:t>
            </a:r>
          </a:p>
          <a:p>
            <a:r>
              <a:rPr lang="en-US" sz="1200" b="1" dirty="0">
                <a:solidFill>
                  <a:srgbClr val="7030A0"/>
                </a:solidFill>
              </a:rPr>
              <a:t>OPTN KAS Change 6-Month Monitoring report/pg42/P1 and Figure 36</a:t>
            </a:r>
          </a:p>
          <a:p>
            <a:endParaRPr lang="en-US" sz="1200" b="1" dirty="0"/>
          </a:p>
          <a:p>
            <a:r>
              <a:rPr lang="en-US" sz="1200" b="1" dirty="0"/>
              <a:t>Bullet 6, Transplant centers:</a:t>
            </a:r>
            <a:br>
              <a:rPr lang="en-US" sz="1200" b="1" dirty="0"/>
            </a:br>
            <a:r>
              <a:rPr lang="en-US" sz="1200" dirty="0">
                <a:solidFill>
                  <a:srgbClr val="00B050"/>
                </a:solidFill>
              </a:rPr>
              <a:t>Klarman 2020/pg1175/col2/P1-2</a:t>
            </a:r>
            <a:endParaRPr lang="en-US" sz="1200" b="1" dirty="0">
              <a:solidFill>
                <a:srgbClr val="00B050"/>
              </a:solidFill>
            </a:endParaRPr>
          </a:p>
          <a:p>
            <a:endParaRPr lang="en-US" sz="1200" b="1" dirty="0"/>
          </a:p>
          <a:p>
            <a:r>
              <a:rPr lang="en-US" sz="1200" dirty="0"/>
              <a:t>NOTES</a:t>
            </a:r>
          </a:p>
          <a:p>
            <a:r>
              <a:rPr lang="en-US" sz="1200" b="1" dirty="0"/>
              <a:t>Bullet 1, There is a gap</a:t>
            </a:r>
            <a:br>
              <a:rPr lang="en-US" sz="1200" b="1" dirty="0"/>
            </a:br>
            <a:r>
              <a:rPr lang="en-US" sz="1200" b="1" dirty="0">
                <a:solidFill>
                  <a:srgbClr val="7030A0"/>
                </a:solidFill>
              </a:rPr>
              <a:t>OPTN/SRTR 2019 Report/pg12/Figure KI 2;</a:t>
            </a:r>
          </a:p>
          <a:p>
            <a:r>
              <a:rPr lang="en-US" sz="1200" b="1" dirty="0">
                <a:solidFill>
                  <a:srgbClr val="7030A0"/>
                </a:solidFill>
              </a:rPr>
              <a:t>OPTN/SRTR 2019 Report/pg48/Figure KI 73</a:t>
            </a:r>
            <a:br>
              <a:rPr lang="en-US" sz="1200" b="1" dirty="0"/>
            </a:br>
            <a:r>
              <a:rPr lang="it-IT" sz="1200" dirty="0">
                <a:solidFill>
                  <a:srgbClr val="00B050"/>
                </a:solidFill>
              </a:rPr>
              <a:t>Maghen 2019/pg2273/col1/P3</a:t>
            </a:r>
            <a:endParaRPr lang="en-US" sz="1200" dirty="0">
              <a:solidFill>
                <a:srgbClr val="00B050"/>
              </a:solidFill>
            </a:endParaRPr>
          </a:p>
          <a:p>
            <a:endParaRPr lang="en-US" sz="1200" b="1" dirty="0"/>
          </a:p>
          <a:p>
            <a:r>
              <a:rPr lang="en-US" sz="1200" b="1" dirty="0"/>
              <a:t>Bullet 2, The 2014:</a:t>
            </a:r>
            <a:br>
              <a:rPr lang="en-US" sz="1200" b="1" dirty="0"/>
            </a:br>
            <a:r>
              <a:rPr lang="en-US" sz="1200" dirty="0">
                <a:solidFill>
                  <a:srgbClr val="00B050"/>
                </a:solidFill>
              </a:rPr>
              <a:t>Friedewald 2013/pg1397/A Call for Change</a:t>
            </a:r>
          </a:p>
          <a:p>
            <a:br>
              <a:rPr lang="en-US" sz="1200" b="1" dirty="0"/>
            </a:br>
            <a:r>
              <a:rPr lang="en-US" sz="1200" b="1" dirty="0"/>
              <a:t>Bullet 3, Disparity in:</a:t>
            </a:r>
            <a:br>
              <a:rPr lang="en-US" sz="1200" b="1" dirty="0"/>
            </a:br>
            <a:r>
              <a:rPr lang="en-US" sz="1200" b="1" dirty="0">
                <a:solidFill>
                  <a:srgbClr val="7030A0"/>
                </a:solidFill>
              </a:rPr>
              <a:t>OPTN Briefing to Board/PDFpg2/P3 through</a:t>
            </a:r>
          </a:p>
          <a:p>
            <a:r>
              <a:rPr lang="en-US" sz="1200" b="1" dirty="0">
                <a:solidFill>
                  <a:srgbClr val="7030A0"/>
                </a:solidFill>
              </a:rPr>
              <a:t>OPTN Briefing to Board/PDFpg3/P1</a:t>
            </a:r>
          </a:p>
          <a:p>
            <a:endParaRPr lang="en-US" sz="1200" b="1" dirty="0"/>
          </a:p>
          <a:p>
            <a:r>
              <a:rPr lang="en-US" sz="1200" b="1" dirty="0"/>
              <a:t>Bullet 4, The 2021:</a:t>
            </a:r>
            <a:br>
              <a:rPr lang="en-US" sz="1200" b="1" dirty="0"/>
            </a:br>
            <a:r>
              <a:rPr lang="en-US" sz="1200" b="1" dirty="0">
                <a:solidFill>
                  <a:srgbClr val="7030A0"/>
                </a:solidFill>
              </a:rPr>
              <a:t>OPTN Briefing to Board/pg9/Proposal for Board Consideration/P1</a:t>
            </a:r>
          </a:p>
          <a:p>
            <a:endParaRPr lang="en-US" sz="1200" b="1" dirty="0"/>
          </a:p>
          <a:p>
            <a:r>
              <a:rPr lang="en-US" sz="1200" b="1" dirty="0"/>
              <a:t>Bullet 5, Early outcomes:</a:t>
            </a:r>
            <a:br>
              <a:rPr lang="en-US" sz="1200" b="1" dirty="0"/>
            </a:br>
            <a:r>
              <a:rPr lang="en-US" sz="1200" b="1" dirty="0">
                <a:solidFill>
                  <a:srgbClr val="7030A0"/>
                </a:solidFill>
              </a:rPr>
              <a:t>OPTN KAS Change 6-Month Monitoring report/pg12/P1 and Figure 6</a:t>
            </a:r>
          </a:p>
          <a:p>
            <a:r>
              <a:rPr lang="en-US" sz="1200" b="1" dirty="0">
                <a:solidFill>
                  <a:srgbClr val="7030A0"/>
                </a:solidFill>
              </a:rPr>
              <a:t>OPTN KAS Change 6-Month Monitoring report/pg14/P1 and Figure 8;</a:t>
            </a:r>
            <a:br>
              <a:rPr lang="en-US" sz="1200" b="1" dirty="0">
                <a:solidFill>
                  <a:srgbClr val="7030A0"/>
                </a:solidFill>
              </a:rPr>
            </a:br>
            <a:r>
              <a:rPr lang="en-US" sz="1200" b="1" dirty="0">
                <a:solidFill>
                  <a:srgbClr val="7030A0"/>
                </a:solidFill>
              </a:rPr>
              <a:t>OPTN KAS Change 6-Month Monitoring report/pg41/P1 and Figure 35</a:t>
            </a:r>
          </a:p>
          <a:p>
            <a:r>
              <a:rPr lang="en-US" sz="1200" b="1" dirty="0">
                <a:solidFill>
                  <a:srgbClr val="7030A0"/>
                </a:solidFill>
              </a:rPr>
              <a:t>OPTN KAS Change 6-Month Monitoring report/pg42/P1 and Figure 36</a:t>
            </a:r>
          </a:p>
          <a:p>
            <a:endParaRPr lang="en-US" sz="1200" b="1" dirty="0">
              <a:solidFill>
                <a:srgbClr val="7030A0"/>
              </a:solidFill>
            </a:endParaRPr>
          </a:p>
          <a:p>
            <a:r>
              <a:rPr lang="en-US" sz="1200" b="1" dirty="0"/>
              <a:t>Bullet 6, Transplant centers:</a:t>
            </a:r>
            <a:br>
              <a:rPr lang="en-US" sz="1200" b="1" dirty="0"/>
            </a:br>
            <a:r>
              <a:rPr lang="en-US" sz="1200" dirty="0">
                <a:solidFill>
                  <a:srgbClr val="00B050"/>
                </a:solidFill>
              </a:rPr>
              <a:t>Klarman 2020/pg1175/col2/P1-2</a:t>
            </a:r>
            <a:endParaRPr lang="en-US" sz="1200" b="1" dirty="0">
              <a:solidFill>
                <a:srgbClr val="00B050"/>
              </a:solidFill>
            </a:endParaRPr>
          </a:p>
          <a:p>
            <a:endParaRPr lang="en-US" sz="1200" b="1" dirty="0"/>
          </a:p>
        </p:txBody>
      </p:sp>
      <p:sp>
        <p:nvSpPr>
          <p:cNvPr id="8" name="TextBox 7">
            <a:extLst>
              <a:ext uri="{FF2B5EF4-FFF2-40B4-BE49-F238E27FC236}">
                <a16:creationId xmlns:a16="http://schemas.microsoft.com/office/drawing/2014/main" id="{45210180-E5FB-4681-A363-573A994E4885}"/>
              </a:ext>
            </a:extLst>
          </p:cNvPr>
          <p:cNvSpPr txBox="1"/>
          <p:nvPr/>
        </p:nvSpPr>
        <p:spPr>
          <a:xfrm>
            <a:off x="7558710" y="82088"/>
            <a:ext cx="3008243" cy="600164"/>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slide and speaker notes bullets</a:t>
            </a:r>
          </a:p>
          <a:p>
            <a:r>
              <a:rPr lang="en-US" sz="1100" dirty="0">
                <a:solidFill>
                  <a:srgbClr val="00B050"/>
                </a:solidFill>
              </a:rPr>
              <a:t>Updated references</a:t>
            </a:r>
          </a:p>
        </p:txBody>
      </p:sp>
      <p:sp>
        <p:nvSpPr>
          <p:cNvPr id="9" name="Slide Image Placeholder 8">
            <a:extLst>
              <a:ext uri="{FF2B5EF4-FFF2-40B4-BE49-F238E27FC236}">
                <a16:creationId xmlns:a16="http://schemas.microsoft.com/office/drawing/2014/main" id="{1760ABF7-9CBA-41E2-8FBD-2CB0B7121C0D}"/>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49677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4</a:t>
            </a:fld>
            <a:endParaRPr lang="en-US" dirty="0"/>
          </a:p>
        </p:txBody>
      </p:sp>
      <p:sp>
        <p:nvSpPr>
          <p:cNvPr id="6" name="TextBox 5">
            <a:extLst>
              <a:ext uri="{FF2B5EF4-FFF2-40B4-BE49-F238E27FC236}">
                <a16:creationId xmlns:a16="http://schemas.microsoft.com/office/drawing/2014/main" id="{8728D1F8-3C21-47C5-A693-31C7F4C8D1A1}"/>
              </a:ext>
            </a:extLst>
          </p:cNvPr>
          <p:cNvSpPr txBox="1"/>
          <p:nvPr/>
        </p:nvSpPr>
        <p:spPr>
          <a:xfrm>
            <a:off x="7558710" y="682252"/>
            <a:ext cx="3009900" cy="6235700"/>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OPTN Bullets</a:t>
            </a:r>
            <a:br>
              <a:rPr lang="en-US" sz="1200" b="1" dirty="0"/>
            </a:br>
            <a:r>
              <a:rPr lang="en-US" sz="1200" dirty="0">
                <a:solidFill>
                  <a:srgbClr val="00B050"/>
                </a:solidFill>
              </a:rPr>
              <a:t>Smith 2012/pg3192/col1/P1-2</a:t>
            </a:r>
            <a:endParaRPr lang="en-US" sz="1200" b="1" dirty="0">
              <a:solidFill>
                <a:srgbClr val="00B050"/>
              </a:solidFill>
            </a:endParaRPr>
          </a:p>
          <a:p>
            <a:pPr lvl="0">
              <a:defRPr/>
            </a:pPr>
            <a:r>
              <a:rPr lang="en-US" sz="1200" b="1" dirty="0">
                <a:solidFill>
                  <a:srgbClr val="800080"/>
                </a:solidFill>
              </a:rPr>
              <a:t>UNOS Strategic goals/pg3/entries 1-5</a:t>
            </a:r>
          </a:p>
          <a:p>
            <a:pPr lvl="0">
              <a:defRPr/>
            </a:pPr>
            <a:endParaRPr lang="en-US" sz="1200" b="1" dirty="0"/>
          </a:p>
          <a:p>
            <a:pPr lvl="0">
              <a:defRPr/>
            </a:pPr>
            <a:r>
              <a:rPr lang="en-US" sz="1200" b="1" dirty="0"/>
              <a:t>UNOS bullets: </a:t>
            </a:r>
          </a:p>
          <a:p>
            <a:pPr lvl="0">
              <a:defRPr/>
            </a:pPr>
            <a:r>
              <a:rPr lang="en-US" sz="1200" b="1" dirty="0">
                <a:solidFill>
                  <a:srgbClr val="800080"/>
                </a:solidFill>
              </a:rPr>
              <a:t>UNOS fast facts/pg1/Bullet 2 through</a:t>
            </a:r>
          </a:p>
          <a:p>
            <a:pPr lvl="0">
              <a:defRPr/>
            </a:pPr>
            <a:r>
              <a:rPr lang="en-US" sz="1200" b="1" dirty="0">
                <a:solidFill>
                  <a:srgbClr val="800080"/>
                </a:solidFill>
              </a:rPr>
              <a:t>UNOS fast facts/pg2/Bullets 1-7</a:t>
            </a:r>
          </a:p>
          <a:p>
            <a:pPr lvl="0">
              <a:defRPr/>
            </a:pPr>
            <a:endParaRPr lang="en-US" sz="1200" b="1" dirty="0"/>
          </a:p>
          <a:p>
            <a:pPr lvl="0">
              <a:defRPr/>
            </a:pPr>
            <a:r>
              <a:rPr lang="en-US" sz="1200" dirty="0"/>
              <a:t>NOTES</a:t>
            </a:r>
          </a:p>
          <a:p>
            <a:pPr lvl="0">
              <a:defRPr/>
            </a:pPr>
            <a:r>
              <a:rPr lang="en-US" sz="1200" b="1" dirty="0"/>
              <a:t>Bullet 1, The Organ:</a:t>
            </a:r>
            <a:br>
              <a:rPr lang="en-US" sz="1200" b="1" dirty="0"/>
            </a:br>
            <a:r>
              <a:rPr lang="en-US" sz="1200" dirty="0">
                <a:solidFill>
                  <a:srgbClr val="00B050"/>
                </a:solidFill>
              </a:rPr>
              <a:t>Smith 2012/pg3192/col1/P1-2</a:t>
            </a:r>
            <a:endParaRPr lang="en-US" sz="1200" b="1" dirty="0">
              <a:solidFill>
                <a:srgbClr val="00B050"/>
              </a:solidFill>
            </a:endParaRPr>
          </a:p>
          <a:p>
            <a:pPr lvl="0">
              <a:defRPr/>
            </a:pPr>
            <a:endParaRPr lang="en-US" sz="1200" b="1" dirty="0"/>
          </a:p>
          <a:p>
            <a:pPr lvl="0">
              <a:defRPr/>
            </a:pPr>
            <a:r>
              <a:rPr lang="en-US" sz="1200" b="1" dirty="0"/>
              <a:t>Bullet 1, sub 1, The OPTN</a:t>
            </a:r>
          </a:p>
          <a:p>
            <a:pPr>
              <a:defRPr/>
            </a:pPr>
            <a:r>
              <a:rPr lang="en-US" sz="1200" dirty="0">
                <a:solidFill>
                  <a:srgbClr val="00B050"/>
                </a:solidFill>
              </a:rPr>
              <a:t>Smith 2012/pg3192/col1/P1-2;</a:t>
            </a:r>
            <a:endParaRPr lang="en-US" sz="1200" b="1" dirty="0">
              <a:solidFill>
                <a:srgbClr val="00B050"/>
              </a:solidFill>
            </a:endParaRPr>
          </a:p>
          <a:p>
            <a:pPr lvl="0">
              <a:defRPr/>
            </a:pPr>
            <a:r>
              <a:rPr lang="en-US" sz="1200" b="1" dirty="0">
                <a:solidFill>
                  <a:srgbClr val="800080"/>
                </a:solidFill>
              </a:rPr>
              <a:t>UNOS Strategic goals/pg3/entries 1-5</a:t>
            </a:r>
          </a:p>
          <a:p>
            <a:pPr lvl="0">
              <a:defRPr/>
            </a:pPr>
            <a:endParaRPr lang="en-US" sz="1200" b="1" dirty="0"/>
          </a:p>
          <a:p>
            <a:pPr lvl="0">
              <a:defRPr/>
            </a:pPr>
            <a:r>
              <a:rPr lang="en-US" sz="1200" b="1" dirty="0"/>
              <a:t>Bullet 1, sub 2 and subs, To achieve:</a:t>
            </a:r>
            <a:br>
              <a:rPr lang="en-US" sz="1200" b="1" dirty="0"/>
            </a:br>
            <a:r>
              <a:rPr lang="en-US" sz="1200" b="1" dirty="0">
                <a:solidFill>
                  <a:srgbClr val="800080"/>
                </a:solidFill>
              </a:rPr>
              <a:t>UNOS Strategic goals/pg3/entries 1-5</a:t>
            </a:r>
          </a:p>
          <a:p>
            <a:pPr lvl="0">
              <a:defRPr/>
            </a:pPr>
            <a:endParaRPr lang="en-US" sz="1200" b="1" dirty="0"/>
          </a:p>
          <a:p>
            <a:pPr lvl="0">
              <a:defRPr/>
            </a:pPr>
            <a:r>
              <a:rPr lang="en-US" sz="1200" b="1" dirty="0"/>
              <a:t>Bullet 2 and subs, The United:</a:t>
            </a:r>
            <a:br>
              <a:rPr lang="en-US" sz="1200" b="1" dirty="0"/>
            </a:br>
            <a:r>
              <a:rPr lang="en-US" sz="1200" b="1" dirty="0">
                <a:solidFill>
                  <a:srgbClr val="800080"/>
                </a:solidFill>
              </a:rPr>
              <a:t>UNOS fast facts/pg1/What we do section/P1;</a:t>
            </a:r>
          </a:p>
          <a:p>
            <a:pPr lvl="0">
              <a:defRPr/>
            </a:pPr>
            <a:r>
              <a:rPr lang="en-US" sz="1200" b="1" dirty="0">
                <a:solidFill>
                  <a:srgbClr val="800080"/>
                </a:solidFill>
              </a:rPr>
              <a:t>UNOS fast facts/pg1/Bullet 1 through</a:t>
            </a:r>
          </a:p>
          <a:p>
            <a:pPr lvl="0">
              <a:defRPr/>
            </a:pPr>
            <a:r>
              <a:rPr lang="en-US" sz="1200" b="1" dirty="0">
                <a:solidFill>
                  <a:srgbClr val="800080"/>
                </a:solidFill>
              </a:rPr>
              <a:t>UNOS fast facts/pg2/Bullets 1-7</a:t>
            </a:r>
          </a:p>
          <a:p>
            <a:endParaRPr lang="en-US" sz="1200" dirty="0"/>
          </a:p>
          <a:p>
            <a:endParaRPr lang="en-US" sz="1200" b="1" dirty="0"/>
          </a:p>
          <a:p>
            <a:endParaRPr lang="en-US" sz="1200" b="1" dirty="0"/>
          </a:p>
        </p:txBody>
      </p:sp>
      <p:sp>
        <p:nvSpPr>
          <p:cNvPr id="7" name="TextBox 6">
            <a:extLst>
              <a:ext uri="{FF2B5EF4-FFF2-40B4-BE49-F238E27FC236}">
                <a16:creationId xmlns:a16="http://schemas.microsoft.com/office/drawing/2014/main" id="{B8FF081E-63B8-42EA-A3A2-FBC1C3BE799E}"/>
              </a:ext>
            </a:extLst>
          </p:cNvPr>
          <p:cNvSpPr txBox="1"/>
          <p:nvPr/>
        </p:nvSpPr>
        <p:spPr>
          <a:xfrm>
            <a:off x="7558710" y="82088"/>
            <a:ext cx="3008243" cy="600164"/>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bullets on slide and in Notes bullet 2</a:t>
            </a:r>
          </a:p>
          <a:p>
            <a:r>
              <a:rPr lang="en-US" sz="1100" dirty="0">
                <a:solidFill>
                  <a:srgbClr val="00B050"/>
                </a:solidFill>
              </a:rPr>
              <a:t>Updated reference lines</a:t>
            </a:r>
          </a:p>
        </p:txBody>
      </p:sp>
      <p:sp>
        <p:nvSpPr>
          <p:cNvPr id="10" name="Notes Placeholder 9">
            <a:extLst>
              <a:ext uri="{FF2B5EF4-FFF2-40B4-BE49-F238E27FC236}">
                <a16:creationId xmlns:a16="http://schemas.microsoft.com/office/drawing/2014/main" id="{F4BDA8FE-900A-4945-A5E6-3A23C10DAD4D}"/>
              </a:ext>
            </a:extLst>
          </p:cNvPr>
          <p:cNvSpPr>
            <a:spLocks noGrp="1"/>
          </p:cNvSpPr>
          <p:nvPr>
            <p:ph type="body" idx="1"/>
          </p:nvPr>
        </p:nvSpPr>
        <p:spPr>
          <a:xfrm>
            <a:off x="457200" y="4175760"/>
            <a:ext cx="6400800" cy="5277956"/>
          </a:xfrm>
        </p:spPr>
        <p:txBody>
          <a:bodyPr/>
          <a:lstStyle/>
          <a:p>
            <a:r>
              <a:rPr lang="en-US" dirty="0"/>
              <a:t>The Organ Procurement and Transplantation Network (OPTN) administers the waiting list and develops policy regarding allocation of deceased donor kidneys.</a:t>
            </a:r>
            <a:r>
              <a:rPr lang="en-US" baseline="30000" dirty="0"/>
              <a:t>1</a:t>
            </a:r>
            <a:r>
              <a:rPr lang="en-US" dirty="0"/>
              <a:t> </a:t>
            </a:r>
          </a:p>
          <a:p>
            <a:pPr lvl="1"/>
            <a:r>
              <a:rPr lang="en-US" dirty="0"/>
              <a:t>The OPTN aims to promote maximized organ supply, effective and safe care, and equitable organ allocation and access to transplants.</a:t>
            </a:r>
            <a:r>
              <a:rPr lang="en-US" baseline="30000" dirty="0"/>
              <a:t>1,2</a:t>
            </a:r>
          </a:p>
          <a:p>
            <a:pPr lvl="1"/>
            <a:r>
              <a:rPr lang="en-US" dirty="0"/>
              <a:t>To achieve these aims, the OPTN works to</a:t>
            </a:r>
            <a:r>
              <a:rPr lang="en-US" baseline="30000" dirty="0"/>
              <a:t>2</a:t>
            </a:r>
          </a:p>
          <a:p>
            <a:pPr lvl="2"/>
            <a:r>
              <a:rPr lang="en-US" dirty="0"/>
              <a:t>Increase the number of transplants</a:t>
            </a:r>
          </a:p>
          <a:p>
            <a:pPr lvl="2"/>
            <a:r>
              <a:rPr lang="en-US" dirty="0"/>
              <a:t>Provide equity in access to transplants</a:t>
            </a:r>
          </a:p>
          <a:p>
            <a:pPr lvl="2"/>
            <a:r>
              <a:rPr lang="en-US" dirty="0"/>
              <a:t>Improve patient on the waiting list, living donor, and transplant recipient outcomes</a:t>
            </a:r>
          </a:p>
          <a:p>
            <a:pPr lvl="2"/>
            <a:r>
              <a:rPr lang="en-US" dirty="0"/>
              <a:t>Promote living donor and transplant recipient safety</a:t>
            </a:r>
          </a:p>
          <a:p>
            <a:pPr lvl="2"/>
            <a:r>
              <a:rPr lang="en-US" dirty="0"/>
              <a:t>Promote the efficient management of the OPTN</a:t>
            </a:r>
          </a:p>
          <a:p>
            <a:r>
              <a:rPr lang="en-US" dirty="0"/>
              <a:t>The United Network for Organ Sharing (UNOS) is the private, nonprofit organization that upholds the OPTN contract. In addition, UNOS</a:t>
            </a:r>
            <a:r>
              <a:rPr lang="en-US" baseline="30000" dirty="0"/>
              <a:t>3</a:t>
            </a:r>
          </a:p>
          <a:p>
            <a:pPr lvl="1"/>
            <a:r>
              <a:rPr lang="en-US" dirty="0"/>
              <a:t>Promotes equitable access to available organs</a:t>
            </a:r>
          </a:p>
          <a:p>
            <a:pPr lvl="1"/>
            <a:r>
              <a:rPr lang="en-US" dirty="0"/>
              <a:t>Maximizes organ utilization and ensures organ allocation policies are followed</a:t>
            </a:r>
          </a:p>
          <a:p>
            <a:pPr lvl="1"/>
            <a:r>
              <a:rPr lang="en-US" dirty="0"/>
              <a:t>Continuously evaluates data, advances, and discoveries in the field of transplantation </a:t>
            </a:r>
          </a:p>
          <a:p>
            <a:pPr lvl="1"/>
            <a:r>
              <a:rPr lang="en-US" dirty="0"/>
              <a:t>Provides community outreach and educational offerings for transplant professionals, patients, and the public</a:t>
            </a:r>
          </a:p>
          <a:p>
            <a:pPr lvl="1"/>
            <a:r>
              <a:rPr lang="en-US" dirty="0"/>
              <a:t>Other responsibilities of UNOS include</a:t>
            </a:r>
            <a:r>
              <a:rPr lang="en-US" baseline="30000" dirty="0"/>
              <a:t>3</a:t>
            </a:r>
          </a:p>
          <a:p>
            <a:pPr lvl="2"/>
            <a:r>
              <a:rPr lang="en-US" dirty="0"/>
              <a:t>Managing the national transplant waiting list and the database of US organ transplant data</a:t>
            </a:r>
          </a:p>
          <a:p>
            <a:pPr lvl="2"/>
            <a:r>
              <a:rPr lang="en-US" dirty="0"/>
              <a:t>Providing 24-7 support to the transplant community</a:t>
            </a:r>
          </a:p>
          <a:p>
            <a:pPr lvl="2"/>
            <a:r>
              <a:rPr lang="en-US" dirty="0"/>
              <a:t>Collaborating with the donation and transplant community for continuous improvement</a:t>
            </a:r>
          </a:p>
          <a:p>
            <a:pPr lvl="2"/>
            <a:r>
              <a:rPr lang="en-US" dirty="0"/>
              <a:t>Providing assistance to patients, their family members, and friends</a:t>
            </a:r>
          </a:p>
          <a:p>
            <a:pPr lvl="2"/>
            <a:r>
              <a:rPr lang="en-US" dirty="0"/>
              <a:t>Educating the public about the importance of organ donation</a:t>
            </a:r>
          </a:p>
          <a:p>
            <a:pPr lvl="2"/>
            <a:endParaRPr lang="en-US" b="1" dirty="0"/>
          </a:p>
          <a:p>
            <a:pPr marL="0" indent="0">
              <a:buNone/>
            </a:pPr>
            <a:r>
              <a:rPr lang="en-US" sz="1000" b="1" dirty="0"/>
              <a:t>References:</a:t>
            </a:r>
          </a:p>
          <a:p>
            <a:pPr marL="228600" indent="-228600">
              <a:buFont typeface="+mj-lt"/>
              <a:buAutoNum type="arabicPeriod"/>
            </a:pPr>
            <a:r>
              <a:rPr lang="en-US" sz="1000" dirty="0"/>
              <a:t>Smith JM, Biggins SW, Haselby DG, et al. Kidney, pancreas, and liver allocation and distribution in the United States. </a:t>
            </a:r>
            <a:r>
              <a:rPr lang="en-US" sz="1000" i="1" dirty="0"/>
              <a:t>Am J Transplant. </a:t>
            </a:r>
            <a:r>
              <a:rPr lang="en-US" sz="1000" dirty="0"/>
              <a:t>2012;12(12):3191-3212. </a:t>
            </a:r>
          </a:p>
          <a:p>
            <a:pPr marL="228600" indent="-228600">
              <a:buFont typeface="+mj-lt"/>
              <a:buAutoNum type="arabicPeriod"/>
            </a:pPr>
            <a:r>
              <a:rPr lang="en-US" sz="1000" dirty="0"/>
              <a:t>Strategic goals. United Network for Organ Sharing website. https://www.unos.org/about/strategic-goals/. Accessed October 11, 2021.</a:t>
            </a:r>
          </a:p>
          <a:p>
            <a:pPr marL="228600" indent="-228600">
              <a:buFont typeface="+mj-lt"/>
              <a:buAutoNum type="arabicPeriod"/>
            </a:pPr>
            <a:r>
              <a:rPr lang="en-US" sz="1000" dirty="0"/>
              <a:t>UNOS fast facts. United Network for Organ Sharing website. https://www.unos.org/about/fast-facts/. Accessed August 11, 2021. </a:t>
            </a:r>
          </a:p>
        </p:txBody>
      </p:sp>
      <p:sp>
        <p:nvSpPr>
          <p:cNvPr id="13" name="Slide Image Placeholder 12">
            <a:extLst>
              <a:ext uri="{FF2B5EF4-FFF2-40B4-BE49-F238E27FC236}">
                <a16:creationId xmlns:a16="http://schemas.microsoft.com/office/drawing/2014/main" id="{4EE483CA-4F23-476A-B96D-4E30F2C3958A}"/>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73793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40</a:t>
            </a:fld>
            <a:endParaRPr lang="en-US" dirty="0"/>
          </a:p>
        </p:txBody>
      </p:sp>
      <p:sp>
        <p:nvSpPr>
          <p:cNvPr id="5" name="TextBox 4">
            <a:extLst>
              <a:ext uri="{FF2B5EF4-FFF2-40B4-BE49-F238E27FC236}">
                <a16:creationId xmlns:a16="http://schemas.microsoft.com/office/drawing/2014/main" id="{426CA6AD-B527-4210-8052-30CEDC48B774}"/>
              </a:ext>
            </a:extLst>
          </p:cNvPr>
          <p:cNvSpPr txBox="1"/>
          <p:nvPr/>
        </p:nvSpPr>
        <p:spPr>
          <a:xfrm>
            <a:off x="7558710" y="82088"/>
            <a:ext cx="3008243" cy="600164"/>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copyright year</a:t>
            </a:r>
          </a:p>
          <a:p>
            <a:r>
              <a:rPr lang="en-US" sz="1100" dirty="0">
                <a:solidFill>
                  <a:srgbClr val="00B050"/>
                </a:solidFill>
              </a:rPr>
              <a:t>Updated job code</a:t>
            </a:r>
          </a:p>
        </p:txBody>
      </p:sp>
      <p:sp>
        <p:nvSpPr>
          <p:cNvPr id="7" name="Slide Image Placeholder 6">
            <a:extLst>
              <a:ext uri="{FF2B5EF4-FFF2-40B4-BE49-F238E27FC236}">
                <a16:creationId xmlns:a16="http://schemas.microsoft.com/office/drawing/2014/main" id="{37164A4F-1BA4-4196-A6C6-8618A9BB42D3}"/>
              </a:ext>
            </a:extLst>
          </p:cNvPr>
          <p:cNvSpPr>
            <a:spLocks noGrp="1" noRot="1" noChangeAspect="1"/>
          </p:cNvSpPr>
          <p:nvPr>
            <p:ph type="sldImg"/>
          </p:nvPr>
        </p:nvSpPr>
        <p:spPr>
          <a:xfrm>
            <a:off x="777875" y="720725"/>
            <a:ext cx="5764213" cy="3241675"/>
          </a:xfrm>
        </p:spPr>
      </p:sp>
      <p:sp>
        <p:nvSpPr>
          <p:cNvPr id="8" name="Notes Placeholder 7">
            <a:extLst>
              <a:ext uri="{FF2B5EF4-FFF2-40B4-BE49-F238E27FC236}">
                <a16:creationId xmlns:a16="http://schemas.microsoft.com/office/drawing/2014/main" id="{A515F811-9570-4CA8-9E16-FF047B460EC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00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Next, we will review the March 2021 updates to the Kidney Allocation System (KAS) and the reason for the policy changes.</a:t>
            </a:r>
          </a:p>
          <a:p>
            <a:endParaRPr lang="en-US" dirty="0"/>
          </a:p>
        </p:txBody>
      </p:sp>
      <p:sp>
        <p:nvSpPr>
          <p:cNvPr id="4" name="Slide Number Placeholder 3"/>
          <p:cNvSpPr>
            <a:spLocks noGrp="1"/>
          </p:cNvSpPr>
          <p:nvPr>
            <p:ph type="sldNum" sz="quarter" idx="5"/>
          </p:nvPr>
        </p:nvSpPr>
        <p:spPr/>
        <p:txBody>
          <a:bodyPr/>
          <a:lstStyle/>
          <a:p>
            <a:fld id="{3D5D9011-C1BA-41D2-9188-BDA6C65460E3}" type="slidenum">
              <a:rPr lang="en-US" smtClean="0"/>
              <a:pPr/>
              <a:t>5</a:t>
            </a:fld>
            <a:endParaRPr lang="en-US" dirty="0"/>
          </a:p>
        </p:txBody>
      </p:sp>
      <p:sp>
        <p:nvSpPr>
          <p:cNvPr id="5" name="TextBox 4">
            <a:extLst>
              <a:ext uri="{FF2B5EF4-FFF2-40B4-BE49-F238E27FC236}">
                <a16:creationId xmlns:a16="http://schemas.microsoft.com/office/drawing/2014/main" id="{BE791BAD-0E9C-429B-A000-E23032213D25}"/>
              </a:ext>
            </a:extLst>
          </p:cNvPr>
          <p:cNvSpPr txBox="1"/>
          <p:nvPr/>
        </p:nvSpPr>
        <p:spPr>
          <a:xfrm>
            <a:off x="7558710" y="82088"/>
            <a:ext cx="3008243" cy="600164"/>
          </a:xfrm>
          <a:prstGeom prst="rect">
            <a:avLst/>
          </a:prstGeom>
          <a:solidFill>
            <a:schemeClr val="bg1"/>
          </a:solidFill>
        </p:spPr>
        <p:txBody>
          <a:bodyPr wrap="square" rtlCol="0">
            <a:spAutoFit/>
          </a:bodyPr>
          <a:lstStyle/>
          <a:p>
            <a:r>
              <a:rPr lang="en-US" sz="1100" b="1" dirty="0">
                <a:solidFill>
                  <a:srgbClr val="00B050"/>
                </a:solidFill>
              </a:rPr>
              <a:t>Changes from V1 to V2</a:t>
            </a:r>
          </a:p>
          <a:p>
            <a:r>
              <a:rPr lang="en-US" sz="1100" dirty="0">
                <a:solidFill>
                  <a:srgbClr val="00B050"/>
                </a:solidFill>
              </a:rPr>
              <a:t>Updated section title</a:t>
            </a:r>
          </a:p>
          <a:p>
            <a:r>
              <a:rPr lang="en-US" sz="1100" dirty="0">
                <a:solidFill>
                  <a:srgbClr val="00B050"/>
                </a:solidFill>
              </a:rPr>
              <a:t>Updated speaker notes</a:t>
            </a:r>
          </a:p>
        </p:txBody>
      </p:sp>
      <p:sp>
        <p:nvSpPr>
          <p:cNvPr id="8" name="Slide Image Placeholder 7">
            <a:extLst>
              <a:ext uri="{FF2B5EF4-FFF2-40B4-BE49-F238E27FC236}">
                <a16:creationId xmlns:a16="http://schemas.microsoft.com/office/drawing/2014/main" id="{C81A41D4-FBFB-4409-A998-8A79B1C690A7}"/>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25405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nearly 30 years, the national kidney allocation system did not evolve to manage the broadening criteria for transplant eligibility and changing patient demographics.</a:t>
            </a:r>
            <a:r>
              <a:rPr lang="en-US" baseline="30000" dirty="0"/>
              <a:t>1</a:t>
            </a:r>
          </a:p>
          <a:p>
            <a:r>
              <a:rPr lang="en-US" dirty="0"/>
              <a:t>Demand for kidney transplants increased substantially while supply did not change.</a:t>
            </a:r>
            <a:r>
              <a:rPr lang="en-US" baseline="30000" dirty="0"/>
              <a:t>1</a:t>
            </a:r>
          </a:p>
          <a:p>
            <a:pPr lvl="1"/>
            <a:r>
              <a:rPr lang="en-US" dirty="0"/>
              <a:t>Waiting time became the dominant factor in organ allocation.</a:t>
            </a:r>
            <a:r>
              <a:rPr lang="en-US" baseline="30000" dirty="0"/>
              <a:t>1</a:t>
            </a:r>
          </a:p>
          <a:p>
            <a:pPr lvl="1"/>
            <a:r>
              <a:rPr lang="en-US" dirty="0"/>
              <a:t>A patchwork of local and regional variances to geographic distribution and allocation categories was created to address deficiencies.</a:t>
            </a:r>
            <a:r>
              <a:rPr lang="en-US" baseline="30000" dirty="0"/>
              <a:t>1,2</a:t>
            </a:r>
          </a:p>
          <a:p>
            <a:r>
              <a:rPr lang="en-US" dirty="0"/>
              <a:t>By design, an organ allocation system should aim to balance utility, including patient and graft outcomes, with equity, including transplant access and quality of organ offers.</a:t>
            </a:r>
            <a:r>
              <a:rPr lang="en-US" baseline="30000" dirty="0"/>
              <a:t>1</a:t>
            </a:r>
          </a:p>
          <a:p>
            <a:r>
              <a:rPr lang="en-US" dirty="0"/>
              <a:t>The 2014 KAS policy was the result of a decade-long effort by the OPTN and the transplant community to address these limitations with a focus on optimizing outcomes and equity.</a:t>
            </a:r>
            <a:r>
              <a:rPr lang="en-US" baseline="30000" dirty="0"/>
              <a:t>1,2</a:t>
            </a:r>
            <a:endParaRPr lang="en-US" dirty="0"/>
          </a:p>
          <a:p>
            <a:pPr lvl="1"/>
            <a:endParaRPr lang="en-US" dirty="0"/>
          </a:p>
          <a:p>
            <a:pPr marL="0" indent="0">
              <a:buNone/>
            </a:pPr>
            <a:r>
              <a:rPr lang="en-US" sz="1050" b="1" dirty="0"/>
              <a:t>References:</a:t>
            </a:r>
          </a:p>
          <a:p>
            <a:pPr marL="228600" indent="-228600">
              <a:buFont typeface="+mj-lt"/>
              <a:buAutoNum type="arabicPeriod"/>
            </a:pPr>
            <a:r>
              <a:rPr lang="en-US" sz="1050" dirty="0"/>
              <a:t>Friedewald JJ, Samana CJ, Kasiske BL, et al. The kidney allocation system. </a:t>
            </a:r>
            <a:r>
              <a:rPr lang="en-US" sz="1050" i="1" dirty="0"/>
              <a:t>Surg Clin North Am. </a:t>
            </a:r>
            <a:r>
              <a:rPr lang="en-US" sz="1050" dirty="0"/>
              <a:t>2013;93(6):1395-1406.</a:t>
            </a:r>
          </a:p>
          <a:p>
            <a:pPr marL="228600" indent="-228600">
              <a:buFont typeface="+mj-lt"/>
              <a:buAutoNum type="arabicPeriod"/>
            </a:pPr>
            <a:r>
              <a:rPr lang="en-US" sz="1050" dirty="0"/>
              <a:t>Organ Procurement and Transplantation Network. Proposal to substantially revise the National Kidney Allocation System. 2012. US Department of Health &amp; Human Services. </a:t>
            </a:r>
          </a:p>
          <a:p>
            <a:pPr marL="0" indent="0">
              <a:buNone/>
            </a:pPr>
            <a:endParaRPr lang="en-US" sz="1050" dirty="0"/>
          </a:p>
          <a:p>
            <a:endParaRPr lang="en-US" sz="1050"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6</a:t>
            </a:fld>
            <a:endParaRPr lang="en-US" dirty="0"/>
          </a:p>
        </p:txBody>
      </p:sp>
      <p:sp>
        <p:nvSpPr>
          <p:cNvPr id="5" name="TextBox 4">
            <a:extLst>
              <a:ext uri="{FF2B5EF4-FFF2-40B4-BE49-F238E27FC236}">
                <a16:creationId xmlns:a16="http://schemas.microsoft.com/office/drawing/2014/main" id="{45BB75C1-CA26-468A-8769-71D6EA8FCCDC}"/>
              </a:ext>
            </a:extLst>
          </p:cNvPr>
          <p:cNvSpPr txBox="1"/>
          <p:nvPr/>
        </p:nvSpPr>
        <p:spPr>
          <a:xfrm>
            <a:off x="7558710" y="343698"/>
            <a:ext cx="4835473" cy="8949635"/>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 1, For nearly 30:</a:t>
            </a:r>
            <a:br>
              <a:rPr lang="en-US" sz="1200" b="1" dirty="0"/>
            </a:br>
            <a:r>
              <a:rPr lang="en-US" sz="1200" dirty="0">
                <a:solidFill>
                  <a:srgbClr val="00B050"/>
                </a:solidFill>
              </a:rPr>
              <a:t>Friedewald 2013/pg1396/P1</a:t>
            </a:r>
            <a:r>
              <a:rPr lang="en-US" sz="1200" dirty="0"/>
              <a:t>;</a:t>
            </a:r>
          </a:p>
          <a:p>
            <a:pPr lvl="0">
              <a:defRPr/>
            </a:pPr>
            <a:r>
              <a:rPr lang="en-US" sz="1200" dirty="0">
                <a:solidFill>
                  <a:srgbClr val="00B050"/>
                </a:solidFill>
              </a:rPr>
              <a:t>Friedewald 2013/pg1398/P2</a:t>
            </a:r>
          </a:p>
          <a:p>
            <a:pPr lvl="0">
              <a:defRPr/>
            </a:pPr>
            <a:endParaRPr lang="en-US" sz="1200" b="1" dirty="0"/>
          </a:p>
          <a:p>
            <a:pPr lvl="0">
              <a:defRPr/>
            </a:pPr>
            <a:r>
              <a:rPr lang="en-US" sz="1200" b="1" dirty="0"/>
              <a:t>Bullet 2, Demand for kidneys:</a:t>
            </a:r>
            <a:br>
              <a:rPr lang="en-US" sz="1200" b="1" dirty="0"/>
            </a:br>
            <a:r>
              <a:rPr lang="en-US" sz="1200" dirty="0">
                <a:solidFill>
                  <a:srgbClr val="00B050"/>
                </a:solidFill>
              </a:rPr>
              <a:t>Friedewald 2013/pg1396/P1</a:t>
            </a:r>
          </a:p>
          <a:p>
            <a:pPr lvl="0">
              <a:defRPr/>
            </a:pPr>
            <a:endParaRPr lang="en-US" sz="1200" b="1" dirty="0"/>
          </a:p>
          <a:p>
            <a:pPr lvl="0">
              <a:defRPr/>
            </a:pPr>
            <a:r>
              <a:rPr lang="en-US" sz="1200" b="1" dirty="0"/>
              <a:t>Sub-bullet 2.1, Waiting time:</a:t>
            </a:r>
            <a:br>
              <a:rPr lang="en-US" sz="1200" b="1" dirty="0"/>
            </a:br>
            <a:r>
              <a:rPr lang="en-US" sz="1200" dirty="0">
                <a:solidFill>
                  <a:srgbClr val="00B050"/>
                </a:solidFill>
              </a:rPr>
              <a:t>Friedewald 2013/pg1397/P1</a:t>
            </a:r>
          </a:p>
          <a:p>
            <a:pPr lvl="0">
              <a:defRPr/>
            </a:pPr>
            <a:br>
              <a:rPr lang="en-US" sz="1200" b="1" dirty="0"/>
            </a:br>
            <a:r>
              <a:rPr lang="en-US" sz="1200" b="1" dirty="0"/>
              <a:t>Sub-bullet 2.2, Patchwork of:</a:t>
            </a:r>
            <a:br>
              <a:rPr lang="en-US" sz="1200" b="1" dirty="0"/>
            </a:br>
            <a:r>
              <a:rPr lang="en-US" sz="1200" dirty="0">
                <a:solidFill>
                  <a:srgbClr val="00B050"/>
                </a:solidFill>
              </a:rPr>
              <a:t>Friedewald 2013/pg1396/P1</a:t>
            </a:r>
          </a:p>
          <a:p>
            <a:pPr lvl="0">
              <a:defRPr/>
            </a:pPr>
            <a:r>
              <a:rPr lang="en-US" sz="1200" b="1" dirty="0">
                <a:solidFill>
                  <a:srgbClr val="800080"/>
                </a:solidFill>
              </a:rPr>
              <a:t>OPTN Policy Proposal 2012/pg9/Lower table/”Current” column</a:t>
            </a:r>
            <a:r>
              <a:rPr lang="en-US" sz="1200" dirty="0">
                <a:solidFill>
                  <a:srgbClr val="800080"/>
                </a:solidFill>
              </a:rPr>
              <a:t>;</a:t>
            </a:r>
          </a:p>
          <a:p>
            <a:pPr lvl="0">
              <a:defRPr/>
            </a:pPr>
            <a:br>
              <a:rPr lang="en-US" sz="1200" b="1" dirty="0"/>
            </a:br>
            <a:r>
              <a:rPr lang="en-US" sz="1200" b="1" dirty="0"/>
              <a:t>Graphic, An organ:</a:t>
            </a:r>
          </a:p>
          <a:p>
            <a:pPr lvl="0">
              <a:defRPr/>
            </a:pPr>
            <a:r>
              <a:rPr lang="en-US" sz="1200" dirty="0">
                <a:solidFill>
                  <a:srgbClr val="00B050"/>
                </a:solidFill>
              </a:rPr>
              <a:t>Friedewald 2013/pg1398/P2</a:t>
            </a:r>
            <a:r>
              <a:rPr lang="en-US" sz="1200" dirty="0"/>
              <a:t>;</a:t>
            </a:r>
          </a:p>
          <a:p>
            <a:pPr lvl="0">
              <a:defRPr/>
            </a:pPr>
            <a:endParaRPr lang="en-US" sz="1200" b="1" dirty="0"/>
          </a:p>
          <a:p>
            <a:pPr lvl="0">
              <a:defRPr/>
            </a:pPr>
            <a:r>
              <a:rPr lang="en-US" sz="1200" b="1" dirty="0"/>
              <a:t>Callout, The 2014:</a:t>
            </a:r>
            <a:br>
              <a:rPr lang="en-US" sz="1200" b="1" dirty="0"/>
            </a:br>
            <a:r>
              <a:rPr lang="en-US" sz="1200" dirty="0">
                <a:solidFill>
                  <a:srgbClr val="00B050"/>
                </a:solidFill>
              </a:rPr>
              <a:t>Friedewald 2013/pg1397/A Call for Change</a:t>
            </a:r>
          </a:p>
          <a:p>
            <a:pPr lvl="0">
              <a:defRPr/>
            </a:pPr>
            <a:r>
              <a:rPr lang="en-US" sz="1200" b="1" dirty="0">
                <a:solidFill>
                  <a:srgbClr val="800080"/>
                </a:solidFill>
              </a:rPr>
              <a:t>OPTN Policy Proposal 2012/pg2/P2</a:t>
            </a:r>
            <a:br>
              <a:rPr lang="en-US" sz="1200" b="1" dirty="0"/>
            </a:br>
            <a:endParaRPr lang="en-US" sz="1200" b="1" dirty="0"/>
          </a:p>
          <a:p>
            <a:pPr lvl="0">
              <a:defRPr/>
            </a:pPr>
            <a:r>
              <a:rPr lang="en-US" sz="1200" dirty="0"/>
              <a:t>NOTES</a:t>
            </a:r>
          </a:p>
          <a:p>
            <a:pPr lvl="0">
              <a:defRPr/>
            </a:pPr>
            <a:r>
              <a:rPr lang="en-US" sz="1200" b="1" dirty="0"/>
              <a:t>Bullet 1, For nearly 30:</a:t>
            </a:r>
            <a:br>
              <a:rPr lang="en-US" sz="1200" b="1" dirty="0"/>
            </a:br>
            <a:r>
              <a:rPr lang="en-US" sz="1200" dirty="0">
                <a:solidFill>
                  <a:srgbClr val="00B050"/>
                </a:solidFill>
              </a:rPr>
              <a:t>Friedewald 2013/pg1396/P1</a:t>
            </a:r>
          </a:p>
          <a:p>
            <a:pPr lvl="0">
              <a:defRPr/>
            </a:pPr>
            <a:r>
              <a:rPr lang="en-US" sz="1200" dirty="0">
                <a:solidFill>
                  <a:srgbClr val="00B050"/>
                </a:solidFill>
              </a:rPr>
              <a:t>Friedewald 2013/pg1398/P2</a:t>
            </a:r>
          </a:p>
          <a:p>
            <a:pPr lvl="0">
              <a:defRPr/>
            </a:pPr>
            <a:endParaRPr lang="en-US" sz="1200" b="1" dirty="0"/>
          </a:p>
          <a:p>
            <a:pPr lvl="0">
              <a:defRPr/>
            </a:pPr>
            <a:r>
              <a:rPr lang="en-US" sz="1200" b="1" dirty="0"/>
              <a:t>Bullet 2, Demand for kidneys:</a:t>
            </a:r>
            <a:br>
              <a:rPr lang="en-US" sz="1200" b="1" dirty="0"/>
            </a:br>
            <a:r>
              <a:rPr lang="en-US" sz="1200" dirty="0">
                <a:solidFill>
                  <a:srgbClr val="00B050"/>
                </a:solidFill>
              </a:rPr>
              <a:t>Friedewald 2013/pg1396/P1</a:t>
            </a:r>
          </a:p>
          <a:p>
            <a:pPr lvl="0">
              <a:defRPr/>
            </a:pPr>
            <a:endParaRPr lang="en-US" sz="1200" b="1" dirty="0"/>
          </a:p>
          <a:p>
            <a:pPr lvl="0">
              <a:defRPr/>
            </a:pPr>
            <a:r>
              <a:rPr lang="en-US" sz="1200" b="1" dirty="0"/>
              <a:t>Sub-bullet 2.1, Waiting time:</a:t>
            </a:r>
            <a:br>
              <a:rPr lang="en-US" sz="1200" b="1" dirty="0"/>
            </a:br>
            <a:r>
              <a:rPr lang="en-US" sz="1200" dirty="0">
                <a:solidFill>
                  <a:srgbClr val="00B050"/>
                </a:solidFill>
              </a:rPr>
              <a:t>Friedewald 2013/pg1397/P1</a:t>
            </a:r>
          </a:p>
          <a:p>
            <a:pPr lvl="0">
              <a:defRPr/>
            </a:pPr>
            <a:br>
              <a:rPr lang="en-US" sz="1200" b="1" dirty="0"/>
            </a:br>
            <a:r>
              <a:rPr lang="en-US" sz="1200" b="1" dirty="0"/>
              <a:t>Sub-bullet 2.2, Patchwork of:</a:t>
            </a:r>
            <a:br>
              <a:rPr lang="en-US" sz="1200" b="1" dirty="0"/>
            </a:br>
            <a:r>
              <a:rPr lang="en-US" sz="1200" dirty="0">
                <a:solidFill>
                  <a:srgbClr val="00B050"/>
                </a:solidFill>
              </a:rPr>
              <a:t>Friedewald 2013/pg1396/P1</a:t>
            </a:r>
          </a:p>
          <a:p>
            <a:pPr lvl="0">
              <a:defRPr/>
            </a:pPr>
            <a:r>
              <a:rPr lang="en-US" sz="1200" b="1" dirty="0">
                <a:solidFill>
                  <a:srgbClr val="800080"/>
                </a:solidFill>
              </a:rPr>
              <a:t>OPTN Policy Proposal 2012/pg9/Lower table/”Current” column</a:t>
            </a:r>
            <a:endParaRPr lang="en-US" sz="1200" b="1" dirty="0"/>
          </a:p>
          <a:p>
            <a:pPr lvl="0">
              <a:defRPr/>
            </a:pPr>
            <a:br>
              <a:rPr lang="en-US" sz="1200" b="1" dirty="0"/>
            </a:br>
            <a:r>
              <a:rPr lang="en-US" sz="1200" b="1" dirty="0"/>
              <a:t>Bullet 3, By design:</a:t>
            </a:r>
          </a:p>
          <a:p>
            <a:pPr lvl="0">
              <a:defRPr/>
            </a:pPr>
            <a:r>
              <a:rPr lang="en-US" sz="1200" dirty="0">
                <a:solidFill>
                  <a:srgbClr val="00B050"/>
                </a:solidFill>
              </a:rPr>
              <a:t>Friedewald 2013/pg1398/P2</a:t>
            </a:r>
          </a:p>
          <a:p>
            <a:pPr lvl="0">
              <a:defRPr/>
            </a:pPr>
            <a:endParaRPr lang="en-US" sz="1200" dirty="0"/>
          </a:p>
          <a:p>
            <a:pPr lvl="0">
              <a:defRPr/>
            </a:pPr>
            <a:r>
              <a:rPr lang="en-US" sz="1200" b="1" dirty="0"/>
              <a:t>Bullet 4, The 2014:</a:t>
            </a:r>
            <a:br>
              <a:rPr lang="en-US" sz="1200" b="1" dirty="0"/>
            </a:br>
            <a:r>
              <a:rPr lang="en-US" sz="1200" dirty="0">
                <a:solidFill>
                  <a:srgbClr val="00B050"/>
                </a:solidFill>
              </a:rPr>
              <a:t>Friedewald 2013/pg1397/A Call for Change</a:t>
            </a:r>
          </a:p>
          <a:p>
            <a:pPr lvl="0">
              <a:defRPr/>
            </a:pPr>
            <a:r>
              <a:rPr lang="en-US" sz="1200" b="1" dirty="0">
                <a:solidFill>
                  <a:srgbClr val="800080"/>
                </a:solidFill>
              </a:rPr>
              <a:t>OPTN Policy Proposal 2012/pg2/P2</a:t>
            </a:r>
          </a:p>
          <a:p>
            <a:endParaRPr lang="en-US" sz="1200" b="1" dirty="0"/>
          </a:p>
        </p:txBody>
      </p:sp>
      <p:sp>
        <p:nvSpPr>
          <p:cNvPr id="6" name="TextBox 5">
            <a:extLst>
              <a:ext uri="{FF2B5EF4-FFF2-40B4-BE49-F238E27FC236}">
                <a16:creationId xmlns:a16="http://schemas.microsoft.com/office/drawing/2014/main" id="{33DEB852-2473-438F-97E8-A92F3B833506}"/>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9" name="Slide Image Placeholder 8">
            <a:extLst>
              <a:ext uri="{FF2B5EF4-FFF2-40B4-BE49-F238E27FC236}">
                <a16:creationId xmlns:a16="http://schemas.microsoft.com/office/drawing/2014/main" id="{8161AD88-AE64-4929-98AB-34D5FC96AEBA}"/>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91472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C5D694-B106-4AE9-A918-599A9C6B2D27}" type="slidenum">
              <a:rPr lang="en-US" smtClean="0"/>
              <a:pPr/>
              <a:t>7</a:t>
            </a:fld>
            <a:endParaRPr lang="en-US" dirty="0"/>
          </a:p>
        </p:txBody>
      </p:sp>
      <p:sp>
        <p:nvSpPr>
          <p:cNvPr id="6" name="TextBox 5">
            <a:extLst>
              <a:ext uri="{FF2B5EF4-FFF2-40B4-BE49-F238E27FC236}">
                <a16:creationId xmlns:a16="http://schemas.microsoft.com/office/drawing/2014/main" id="{F265E55D-2044-4E8C-96AD-F42FB07E2F7D}"/>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7" name="TextBox 6">
            <a:extLst>
              <a:ext uri="{FF2B5EF4-FFF2-40B4-BE49-F238E27FC236}">
                <a16:creationId xmlns:a16="http://schemas.microsoft.com/office/drawing/2014/main" id="{62F5F298-6299-4146-A8E1-F1F2C20B0134}"/>
              </a:ext>
            </a:extLst>
          </p:cNvPr>
          <p:cNvSpPr txBox="1"/>
          <p:nvPr/>
        </p:nvSpPr>
        <p:spPr>
          <a:xfrm>
            <a:off x="7558710" y="343698"/>
            <a:ext cx="5077790" cy="7953147"/>
          </a:xfrm>
          <a:prstGeom prst="rect">
            <a:avLst/>
          </a:prstGeom>
          <a:solidFill>
            <a:schemeClr val="bg1"/>
          </a:solidFill>
        </p:spPr>
        <p:txBody>
          <a:bodyPr wrap="square" rtlCol="0">
            <a:noAutofit/>
          </a:bodyPr>
          <a:lstStyle/>
          <a:p>
            <a:r>
              <a:rPr lang="en-US" sz="1200" b="1" dirty="0"/>
              <a:t>SLIDE</a:t>
            </a:r>
          </a:p>
          <a:p>
            <a:r>
              <a:rPr lang="en-US" sz="1200" b="1" dirty="0"/>
              <a:t>Top bullet, KAS was approved:</a:t>
            </a:r>
            <a:br>
              <a:rPr lang="en-US" sz="1200" b="1" dirty="0"/>
            </a:br>
            <a:r>
              <a:rPr lang="en-US" sz="1200" dirty="0">
                <a:solidFill>
                  <a:srgbClr val="00B050"/>
                </a:solidFill>
              </a:rPr>
              <a:t>Friedewald 2013/pg1398/Table</a:t>
            </a:r>
            <a:r>
              <a:rPr lang="en-US" sz="1200" i="1" dirty="0">
                <a:solidFill>
                  <a:srgbClr val="00B050"/>
                </a:solidFill>
              </a:rPr>
              <a:t>/2013 row</a:t>
            </a:r>
            <a:r>
              <a:rPr lang="en-US" sz="1200" dirty="0"/>
              <a:t>;</a:t>
            </a:r>
          </a:p>
          <a:p>
            <a:r>
              <a:rPr lang="en-US" sz="1200" b="1" dirty="0">
                <a:solidFill>
                  <a:srgbClr val="800080"/>
                </a:solidFill>
              </a:rPr>
              <a:t>OPTN KAS Clarifications &amp; Clean Up/pg2/P1;</a:t>
            </a:r>
          </a:p>
          <a:p>
            <a:r>
              <a:rPr lang="en-US" sz="1200" b="1" dirty="0">
                <a:solidFill>
                  <a:srgbClr val="800080"/>
                </a:solidFill>
              </a:rPr>
              <a:t>OPTN Policy Proposal 2012/pg35/Expected Implementation Plan section/P1</a:t>
            </a:r>
          </a:p>
          <a:p>
            <a:endParaRPr lang="en-US" sz="1200" b="1" dirty="0"/>
          </a:p>
          <a:p>
            <a:r>
              <a:rPr lang="en-US" sz="1200" b="1" dirty="0"/>
              <a:t>Goals of KAS bullets:</a:t>
            </a:r>
            <a:br>
              <a:rPr lang="en-US" sz="1200" b="1" dirty="0"/>
            </a:br>
            <a:r>
              <a:rPr lang="en-US" sz="1200" b="1" dirty="0">
                <a:solidFill>
                  <a:srgbClr val="800080"/>
                </a:solidFill>
              </a:rPr>
              <a:t>OPTN Policy Proposal 2012/pg2/P1; Bullets 4-6;</a:t>
            </a:r>
          </a:p>
          <a:p>
            <a:r>
              <a:rPr lang="en-US" sz="1200" b="1" dirty="0">
                <a:solidFill>
                  <a:srgbClr val="800080"/>
                </a:solidFill>
              </a:rPr>
              <a:t>OPTN Policy Proposal 2012/pg7/P1 (Ultimately…);</a:t>
            </a:r>
          </a:p>
          <a:p>
            <a:r>
              <a:rPr lang="en-US" sz="1200" b="1" dirty="0">
                <a:solidFill>
                  <a:srgbClr val="800080"/>
                </a:solidFill>
              </a:rPr>
              <a:t>OPTN Policy Proposal 2012/pg22/P3</a:t>
            </a:r>
          </a:p>
          <a:p>
            <a:r>
              <a:rPr lang="en-US" sz="1200" b="1" dirty="0">
                <a:solidFill>
                  <a:srgbClr val="800080"/>
                </a:solidFill>
              </a:rPr>
              <a:t>OPTN Policy Proposal 2012/pg32/P5 through</a:t>
            </a:r>
          </a:p>
          <a:p>
            <a:r>
              <a:rPr lang="en-US" sz="1200" b="1" dirty="0">
                <a:solidFill>
                  <a:srgbClr val="800080"/>
                </a:solidFill>
              </a:rPr>
              <a:t>OPTN Policy Proposal 2012/pg33/P1</a:t>
            </a:r>
            <a:br>
              <a:rPr lang="en-US" sz="1200" b="1" dirty="0"/>
            </a:br>
            <a:br>
              <a:rPr lang="en-US" sz="1200" b="1" dirty="0"/>
            </a:br>
            <a:r>
              <a:rPr lang="en-US" sz="1200" b="1" dirty="0"/>
              <a:t>Table, Changes were made:</a:t>
            </a:r>
          </a:p>
          <a:p>
            <a:r>
              <a:rPr lang="en-US" sz="1200" b="1" dirty="0">
                <a:solidFill>
                  <a:srgbClr val="800080"/>
                </a:solidFill>
              </a:rPr>
              <a:t>OPTN Policy Proposal 2012/pg7/Table 2 through</a:t>
            </a:r>
          </a:p>
          <a:p>
            <a:r>
              <a:rPr lang="en-US" sz="1200" b="1" dirty="0">
                <a:solidFill>
                  <a:srgbClr val="800080"/>
                </a:solidFill>
              </a:rPr>
              <a:t>OPTN Policy Proposal 2012/pg9/Table 2;</a:t>
            </a:r>
          </a:p>
          <a:p>
            <a:r>
              <a:rPr lang="en-US" sz="1200" b="1" dirty="0">
                <a:solidFill>
                  <a:srgbClr val="800080"/>
                </a:solidFill>
              </a:rPr>
              <a:t>OPTN Policy Proposal 2012/pg12/P3-4 and EPTS Score box;</a:t>
            </a:r>
          </a:p>
          <a:p>
            <a:r>
              <a:rPr lang="en-US" sz="1200" b="1" dirty="0">
                <a:solidFill>
                  <a:srgbClr val="800080"/>
                </a:solidFill>
              </a:rPr>
              <a:t>OPTN Policy Proposal 2012/pg20/P2</a:t>
            </a:r>
          </a:p>
          <a:p>
            <a:endParaRPr lang="en-US" sz="1200" dirty="0"/>
          </a:p>
          <a:p>
            <a:endParaRPr lang="en-US" sz="1200" b="1" dirty="0"/>
          </a:p>
          <a:p>
            <a:r>
              <a:rPr lang="en-US" sz="1200" dirty="0"/>
              <a:t>NOTES</a:t>
            </a:r>
          </a:p>
          <a:p>
            <a:r>
              <a:rPr lang="en-US" sz="1200" b="1" dirty="0"/>
              <a:t>Bullet 1, The Kidney:</a:t>
            </a:r>
            <a:endParaRPr lang="en-US" sz="1200" dirty="0"/>
          </a:p>
          <a:p>
            <a:r>
              <a:rPr lang="en-US" sz="1200" dirty="0" err="1">
                <a:solidFill>
                  <a:srgbClr val="00B050"/>
                </a:solidFill>
              </a:rPr>
              <a:t>Friedewald</a:t>
            </a:r>
            <a:r>
              <a:rPr lang="en-US" sz="1200" dirty="0">
                <a:solidFill>
                  <a:srgbClr val="00B050"/>
                </a:solidFill>
              </a:rPr>
              <a:t> 2013/pg1398/Table</a:t>
            </a:r>
            <a:r>
              <a:rPr lang="en-US" sz="1200" i="1" dirty="0"/>
              <a:t>/2013 row</a:t>
            </a:r>
            <a:r>
              <a:rPr lang="en-US" sz="1200" dirty="0"/>
              <a:t>;</a:t>
            </a:r>
          </a:p>
          <a:p>
            <a:r>
              <a:rPr lang="en-US" sz="1200" b="1" dirty="0">
                <a:solidFill>
                  <a:srgbClr val="800080"/>
                </a:solidFill>
              </a:rPr>
              <a:t>OPTN KAS Clarifications &amp; Clean Up/pg2/P1;</a:t>
            </a:r>
          </a:p>
          <a:p>
            <a:r>
              <a:rPr lang="en-US" sz="1200" b="1" dirty="0">
                <a:solidFill>
                  <a:srgbClr val="800080"/>
                </a:solidFill>
              </a:rPr>
              <a:t>OPTN Policy Proposal 2012/pg35/Expected Implementation Plan section/P1</a:t>
            </a:r>
          </a:p>
          <a:p>
            <a:endParaRPr lang="en-US" sz="1200" b="1" dirty="0"/>
          </a:p>
          <a:p>
            <a:r>
              <a:rPr lang="en-US" sz="1200" b="1" dirty="0"/>
              <a:t>Bullet 2 and subs, KAS was;</a:t>
            </a:r>
            <a:br>
              <a:rPr lang="en-US" sz="1200" b="1" dirty="0"/>
            </a:br>
            <a:r>
              <a:rPr lang="en-US" sz="1200" b="1" dirty="0">
                <a:solidFill>
                  <a:srgbClr val="800080"/>
                </a:solidFill>
              </a:rPr>
              <a:t>OPTN Policy Proposal 2012/pg2/P1;</a:t>
            </a:r>
          </a:p>
          <a:p>
            <a:r>
              <a:rPr lang="en-US" sz="1200" b="1" dirty="0">
                <a:solidFill>
                  <a:srgbClr val="800080"/>
                </a:solidFill>
              </a:rPr>
              <a:t>OPTN Policy Proposal 2012/pg2/Bullets 4-6;</a:t>
            </a:r>
          </a:p>
          <a:p>
            <a:r>
              <a:rPr lang="en-US" sz="1200" b="1" dirty="0">
                <a:solidFill>
                  <a:srgbClr val="800080"/>
                </a:solidFill>
              </a:rPr>
              <a:t>OPTN Policy Proposal 2012/pg7/P1 (Ultimately…);</a:t>
            </a:r>
          </a:p>
          <a:p>
            <a:r>
              <a:rPr lang="en-US" sz="1200" b="1" dirty="0">
                <a:solidFill>
                  <a:srgbClr val="800080"/>
                </a:solidFill>
              </a:rPr>
              <a:t>OPTN Policy Proposal 2012/pg22/P3</a:t>
            </a:r>
          </a:p>
          <a:p>
            <a:r>
              <a:rPr lang="en-US" sz="1200" b="1" dirty="0">
                <a:solidFill>
                  <a:srgbClr val="800080"/>
                </a:solidFill>
              </a:rPr>
              <a:t>OPTN Policy Proposal 2012/pg32/P5 through</a:t>
            </a:r>
          </a:p>
          <a:p>
            <a:r>
              <a:rPr lang="en-US" sz="1200" b="1" dirty="0">
                <a:solidFill>
                  <a:srgbClr val="800080"/>
                </a:solidFill>
              </a:rPr>
              <a:t>OPTN Policy Proposal 2012/pg33/P1</a:t>
            </a:r>
          </a:p>
          <a:p>
            <a:endParaRPr lang="en-US" sz="1200" dirty="0"/>
          </a:p>
          <a:p>
            <a:r>
              <a:rPr lang="en-US" sz="1200" b="1" dirty="0"/>
              <a:t>Bullet 3 and subs, In order to:</a:t>
            </a:r>
            <a:br>
              <a:rPr lang="en-US" sz="1200" b="1" dirty="0"/>
            </a:br>
            <a:r>
              <a:rPr lang="en-US" sz="1200" b="1" dirty="0">
                <a:solidFill>
                  <a:srgbClr val="800080"/>
                </a:solidFill>
              </a:rPr>
              <a:t>OPTN Policy Proposal 2012/pg7/Table 2 through</a:t>
            </a:r>
          </a:p>
          <a:p>
            <a:r>
              <a:rPr lang="en-US" sz="1200" b="1" dirty="0">
                <a:solidFill>
                  <a:srgbClr val="800080"/>
                </a:solidFill>
              </a:rPr>
              <a:t>OPTN Policy Proposal 2012/pg9/Table 2;</a:t>
            </a:r>
          </a:p>
          <a:p>
            <a:r>
              <a:rPr lang="en-US" sz="1200" b="1" dirty="0">
                <a:solidFill>
                  <a:srgbClr val="800080"/>
                </a:solidFill>
              </a:rPr>
              <a:t>OPTN Policy Proposal 2012/pg12/P3-4 and EPTS Score box;</a:t>
            </a:r>
          </a:p>
          <a:p>
            <a:r>
              <a:rPr lang="en-US" sz="1200" b="1" dirty="0">
                <a:solidFill>
                  <a:srgbClr val="800080"/>
                </a:solidFill>
              </a:rPr>
              <a:t>OPTN Policy Proposal 2012/pg20/P2</a:t>
            </a:r>
          </a:p>
          <a:p>
            <a:endParaRPr lang="en-US" sz="1200" b="1" dirty="0"/>
          </a:p>
          <a:p>
            <a:endParaRPr lang="en-US" sz="1200" dirty="0"/>
          </a:p>
          <a:p>
            <a:endParaRPr lang="en-US" sz="1200" b="1" dirty="0"/>
          </a:p>
          <a:p>
            <a:endParaRPr lang="en-US" sz="1200" b="1" dirty="0"/>
          </a:p>
        </p:txBody>
      </p:sp>
      <p:sp>
        <p:nvSpPr>
          <p:cNvPr id="10" name="Notes Placeholder 9">
            <a:extLst>
              <a:ext uri="{FF2B5EF4-FFF2-40B4-BE49-F238E27FC236}">
                <a16:creationId xmlns:a16="http://schemas.microsoft.com/office/drawing/2014/main" id="{E54AFD6E-4E65-4486-A83A-CA561EB0829F}"/>
              </a:ext>
            </a:extLst>
          </p:cNvPr>
          <p:cNvSpPr>
            <a:spLocks noGrp="1"/>
          </p:cNvSpPr>
          <p:nvPr>
            <p:ph type="body" idx="1"/>
          </p:nvPr>
        </p:nvSpPr>
        <p:spPr>
          <a:xfrm>
            <a:off x="457200" y="4175760"/>
            <a:ext cx="6400800" cy="5183393"/>
          </a:xfrm>
        </p:spPr>
        <p:txBody>
          <a:bodyPr/>
          <a:lstStyle/>
          <a:p>
            <a:pPr>
              <a:spcBef>
                <a:spcPts val="0"/>
              </a:spcBef>
            </a:pPr>
            <a:r>
              <a:rPr lang="en-US" dirty="0"/>
              <a:t>The Kidney Allocation System, or KAS, was approved by OPTN in June 2013 and implemented in December 2014.</a:t>
            </a:r>
            <a:r>
              <a:rPr lang="en-US" baseline="30000" dirty="0"/>
              <a:t>1-3</a:t>
            </a:r>
          </a:p>
          <a:p>
            <a:pPr>
              <a:spcBef>
                <a:spcPts val="0"/>
              </a:spcBef>
            </a:pPr>
            <a:r>
              <a:rPr lang="en-US" dirty="0"/>
              <a:t>KAS was designed with the following aims</a:t>
            </a:r>
            <a:r>
              <a:rPr lang="en-US" baseline="30000" dirty="0"/>
              <a:t>3</a:t>
            </a:r>
            <a:r>
              <a:rPr lang="en-US" dirty="0"/>
              <a:t>:</a:t>
            </a:r>
          </a:p>
          <a:p>
            <a:pPr lvl="1">
              <a:spcBef>
                <a:spcPts val="0"/>
              </a:spcBef>
            </a:pPr>
            <a:r>
              <a:rPr lang="en-US" dirty="0"/>
              <a:t>Reduce high discard rates.</a:t>
            </a:r>
          </a:p>
          <a:p>
            <a:pPr lvl="1">
              <a:spcBef>
                <a:spcPts val="0"/>
              </a:spcBef>
            </a:pPr>
            <a:r>
              <a:rPr lang="en-US" dirty="0"/>
              <a:t>Increase matching between graft and recipient longevity for those with the longest predicted survival post transplant. </a:t>
            </a:r>
          </a:p>
          <a:p>
            <a:pPr lvl="1">
              <a:spcBef>
                <a:spcPts val="0"/>
              </a:spcBef>
            </a:pPr>
            <a:r>
              <a:rPr lang="en-US" dirty="0"/>
              <a:t>Improve efficiency and organ utilization through use of the Kidney Donor Profile Index (KDPI) and Estimated Post Transplant Survival (EPTS) score.  </a:t>
            </a:r>
          </a:p>
          <a:p>
            <a:pPr lvl="1">
              <a:spcBef>
                <a:spcPts val="0"/>
              </a:spcBef>
            </a:pPr>
            <a:r>
              <a:rPr lang="en-US" dirty="0"/>
              <a:t>Reduce inequities in kidney access.</a:t>
            </a:r>
          </a:p>
          <a:p>
            <a:pPr>
              <a:spcBef>
                <a:spcPts val="0"/>
              </a:spcBef>
            </a:pPr>
            <a:r>
              <a:rPr lang="en-US" dirty="0"/>
              <a:t>To achieve these goals, OPTN/UNOS revised 9 main factors in kidney transplantation.</a:t>
            </a:r>
            <a:r>
              <a:rPr lang="en-US" baseline="30000" dirty="0"/>
              <a:t>3</a:t>
            </a:r>
          </a:p>
          <a:p>
            <a:pPr lvl="1">
              <a:spcBef>
                <a:spcPts val="0"/>
              </a:spcBef>
            </a:pPr>
            <a:r>
              <a:rPr lang="en-US" dirty="0"/>
              <a:t>Kidney donors are scored by KDPI.</a:t>
            </a:r>
          </a:p>
          <a:p>
            <a:pPr lvl="1">
              <a:spcBef>
                <a:spcPts val="0"/>
              </a:spcBef>
            </a:pPr>
            <a:r>
              <a:rPr lang="en-US" dirty="0"/>
              <a:t>Candidates are classified by EPTS score.</a:t>
            </a:r>
          </a:p>
          <a:p>
            <a:pPr lvl="1">
              <a:spcBef>
                <a:spcPts val="0"/>
              </a:spcBef>
            </a:pPr>
            <a:r>
              <a:rPr lang="en-US" dirty="0"/>
              <a:t>Calculation of candidate waiting time begins at dialysis or at the time of preemptive listing.</a:t>
            </a:r>
          </a:p>
          <a:p>
            <a:pPr lvl="1">
              <a:spcBef>
                <a:spcPts val="0"/>
              </a:spcBef>
            </a:pPr>
            <a:r>
              <a:rPr lang="en-US" dirty="0"/>
              <a:t>Priority for calculated panel reactive antibodies (CPRA) is now determined using a sliding scale, starting at 20%.</a:t>
            </a:r>
          </a:p>
          <a:p>
            <a:pPr lvl="1">
              <a:spcBef>
                <a:spcPts val="0"/>
              </a:spcBef>
            </a:pPr>
            <a:r>
              <a:rPr lang="en-US" dirty="0"/>
              <a:t>Pediatric candidates receive priority for kidneys with a KDPI of &lt;35%.</a:t>
            </a:r>
          </a:p>
          <a:p>
            <a:pPr lvl="1">
              <a:spcBef>
                <a:spcPts val="0"/>
              </a:spcBef>
            </a:pPr>
            <a:r>
              <a:rPr lang="en-US" dirty="0"/>
              <a:t>Additional points are awarded to pediatric candidates when offered a zero antigen mismatched kidney (4 for patients aged 0-10 years at the time of match, 3 for patients aged 11-17 years at the time of match).</a:t>
            </a:r>
          </a:p>
          <a:p>
            <a:pPr lvl="1">
              <a:spcBef>
                <a:spcPts val="0"/>
              </a:spcBef>
            </a:pPr>
            <a:r>
              <a:rPr lang="en-US" dirty="0"/>
              <a:t>Organ availability expands as blood type B candidates can now accept offers of A</a:t>
            </a:r>
            <a:r>
              <a:rPr lang="en-US" baseline="-25000" dirty="0"/>
              <a:t>2</a:t>
            </a:r>
            <a:r>
              <a:rPr lang="en-US" dirty="0"/>
              <a:t> and A</a:t>
            </a:r>
            <a:r>
              <a:rPr lang="en-US" baseline="-25000" dirty="0"/>
              <a:t>2</a:t>
            </a:r>
            <a:r>
              <a:rPr lang="en-US" dirty="0"/>
              <a:t>B kidneys.</a:t>
            </a:r>
          </a:p>
          <a:p>
            <a:pPr lvl="1">
              <a:spcBef>
                <a:spcPts val="0"/>
              </a:spcBef>
            </a:pPr>
            <a:r>
              <a:rPr lang="en-US" dirty="0"/>
              <a:t>Kidney payback policy is eliminated.</a:t>
            </a:r>
          </a:p>
          <a:p>
            <a:pPr lvl="1">
              <a:spcBef>
                <a:spcPts val="0"/>
              </a:spcBef>
            </a:pPr>
            <a:r>
              <a:rPr lang="en-US" dirty="0"/>
              <a:t>Regional and local variances to kidney policy are eliminated.</a:t>
            </a:r>
          </a:p>
          <a:p>
            <a:endParaRPr lang="en-US" dirty="0"/>
          </a:p>
          <a:p>
            <a:pPr marL="0" indent="0">
              <a:buNone/>
            </a:pPr>
            <a:r>
              <a:rPr lang="en-US" sz="1000" b="1" dirty="0"/>
              <a:t>References:</a:t>
            </a:r>
          </a:p>
          <a:p>
            <a:pPr marL="228600" indent="-228600">
              <a:spcBef>
                <a:spcPts val="0"/>
              </a:spcBef>
              <a:buFont typeface="+mj-lt"/>
              <a:buAutoNum type="arabicPeriod"/>
            </a:pPr>
            <a:r>
              <a:rPr lang="en-US" sz="1000" dirty="0"/>
              <a:t>Friedewald JJ, Samana CJ, Kasiske BL, et al. The kidney allocation system. </a:t>
            </a:r>
            <a:r>
              <a:rPr lang="en-US" sz="1000" i="1" dirty="0"/>
              <a:t>Surg Clin North Am. </a:t>
            </a:r>
            <a:r>
              <a:rPr lang="en-US" sz="1000" dirty="0"/>
              <a:t>2013;93(6):1395-1406.</a:t>
            </a:r>
          </a:p>
          <a:p>
            <a:pPr marL="228600" indent="-228600">
              <a:spcBef>
                <a:spcPts val="0"/>
              </a:spcBef>
              <a:buFont typeface="+mj-lt"/>
              <a:buAutoNum type="arabicPeriod"/>
            </a:pPr>
            <a:r>
              <a:rPr lang="en-US" sz="1000" dirty="0"/>
              <a:t>OPTN/UNOS Kidney Transplantation Committee. Kidney Allocation System (KAS) clarifications and clean up. Organ Procurement and Transplantation Network website. https://optn.transplant.hrsa.gov/media/1239/04_kas-clarifications.pdf. Accessed October 6, 2021.</a:t>
            </a:r>
          </a:p>
          <a:p>
            <a:pPr marL="228600" indent="-228600">
              <a:spcBef>
                <a:spcPts val="0"/>
              </a:spcBef>
              <a:buFont typeface="+mj-lt"/>
              <a:buAutoNum type="arabicPeriod"/>
            </a:pPr>
            <a:r>
              <a:rPr lang="en-US" sz="1000" dirty="0"/>
              <a:t>Organ Procurement and Transplantation Network. Proposal to substantially revise the National Kidney Allocation System. 2012. US Department of Health &amp; Human Services. </a:t>
            </a:r>
          </a:p>
          <a:p>
            <a:pPr marL="228600" indent="-228600">
              <a:spcBef>
                <a:spcPts val="0"/>
              </a:spcBef>
              <a:buFont typeface="+mj-lt"/>
              <a:buAutoNum type="arabicPeriod"/>
            </a:pPr>
            <a:endParaRPr lang="en-US" sz="1050" dirty="0"/>
          </a:p>
          <a:p>
            <a:endParaRPr lang="en-US" dirty="0"/>
          </a:p>
        </p:txBody>
      </p:sp>
      <p:sp>
        <p:nvSpPr>
          <p:cNvPr id="13" name="Slide Image Placeholder 12">
            <a:extLst>
              <a:ext uri="{FF2B5EF4-FFF2-40B4-BE49-F238E27FC236}">
                <a16:creationId xmlns:a16="http://schemas.microsoft.com/office/drawing/2014/main" id="{319CC412-C0A9-4C6A-BB3A-4B13B0A9DB8A}"/>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41393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175760"/>
            <a:ext cx="6400800" cy="5425440"/>
          </a:xfrm>
        </p:spPr>
        <p:txBody>
          <a:bodyPr/>
          <a:lstStyle/>
          <a:p>
            <a:pPr lvl="0"/>
            <a:r>
              <a:rPr lang="en-US" sz="1000" dirty="0"/>
              <a:t>The 2014 KAS policy implementation led to some improvements in kidney allocation and access to transplant. These improvements are described below.</a:t>
            </a:r>
          </a:p>
          <a:p>
            <a:pPr lvl="1"/>
            <a:r>
              <a:rPr lang="en-US" sz="1000" dirty="0"/>
              <a:t>Analysis of OPTN data found that longevity matching reduced large mismatches 2 years post KAS by prioritizing KDPI &lt;20% kidneys for candidates with the longest estimated posttransplant survival.</a:t>
            </a:r>
            <a:r>
              <a:rPr lang="en-US" sz="1000" baseline="30000" dirty="0"/>
              <a:t>1</a:t>
            </a:r>
          </a:p>
          <a:p>
            <a:pPr lvl="1"/>
            <a:r>
              <a:rPr lang="en-US" sz="1000" dirty="0"/>
              <a:t>A retrospective, observational study comparing DD kidney transplant recipient data obtained from the OPTN found significantly fewer 0-ABDR and 0-DR mismatch transplants (</a:t>
            </a:r>
            <a:r>
              <a:rPr lang="en-US" sz="1000" i="1" dirty="0"/>
              <a:t>P</a:t>
            </a:r>
            <a:r>
              <a:rPr lang="en-US" sz="1000" dirty="0"/>
              <a:t>&lt;0.0001) 1 year post KAS vs pre KAS.</a:t>
            </a:r>
            <a:r>
              <a:rPr lang="en-US" sz="1000" baseline="30000" dirty="0"/>
              <a:t>2</a:t>
            </a:r>
          </a:p>
          <a:p>
            <a:pPr lvl="2"/>
            <a:r>
              <a:rPr lang="en-US" sz="900" dirty="0"/>
              <a:t>During the same period, transplants characterized by 1-4 ABDR mismatch and 1-DR mismatch increased significantly.</a:t>
            </a:r>
          </a:p>
          <a:p>
            <a:pPr lvl="1"/>
            <a:r>
              <a:rPr lang="en-US" sz="1000" dirty="0"/>
              <a:t>CPRA-100% recipients experienced improved mortality and death-censored graft failure rates.</a:t>
            </a:r>
            <a:r>
              <a:rPr lang="en-US" sz="1000" baseline="30000" dirty="0"/>
              <a:t>3,4</a:t>
            </a:r>
          </a:p>
          <a:p>
            <a:pPr lvl="2"/>
            <a:r>
              <a:rPr lang="en-US" sz="900" dirty="0"/>
              <a:t>In a single-center study of 109 CPRA-100% DD kidney transplant recipients conducted post KAS (December 2014- December 2017), 3-year patient and graft survival rates were 96.4% and 96.8%, respectively.</a:t>
            </a:r>
            <a:r>
              <a:rPr lang="en-US" sz="900" baseline="30000" dirty="0"/>
              <a:t>3</a:t>
            </a:r>
          </a:p>
          <a:p>
            <a:pPr lvl="3"/>
            <a:r>
              <a:rPr lang="en-US" sz="900" dirty="0"/>
              <a:t>T-cell–mediated rejection (TCMR) occurred in 10 recipients and antibody-mediated rejection (AMR) occurred in 15 recipients; however, TCMR did not result in graft failure and AMR was not significantly associated with 3-year death-censored graft failure.</a:t>
            </a:r>
          </a:p>
          <a:p>
            <a:pPr lvl="2"/>
            <a:r>
              <a:rPr lang="en-US" sz="900" dirty="0"/>
              <a:t>A study using Scientific Registry of Transplant Recipients (SRTR) data to evaluate posttransplant outcomes among CPRA-100% recipients pre KAS (n=525; December 2009-December 2014) and post KAS (n=3,026; December 2014-December 2017) found improvements in mortality (</a:t>
            </a:r>
            <a:r>
              <a:rPr lang="en-US" sz="900" i="1" dirty="0"/>
              <a:t>P</a:t>
            </a:r>
            <a:r>
              <a:rPr lang="en-US" sz="900" dirty="0"/>
              <a:t>=0.04) and death-censored graft failure (</a:t>
            </a:r>
            <a:r>
              <a:rPr lang="en-US" sz="900" i="1" dirty="0"/>
              <a:t>P</a:t>
            </a:r>
            <a:r>
              <a:rPr lang="en-US" sz="900" dirty="0"/>
              <a:t>=0.005) for this patient population post KAS.</a:t>
            </a:r>
            <a:r>
              <a:rPr lang="en-US" sz="900" baseline="30000" dirty="0"/>
              <a:t>4</a:t>
            </a:r>
          </a:p>
          <a:p>
            <a:pPr lvl="1"/>
            <a:r>
              <a:rPr lang="en-US" sz="1000" dirty="0"/>
              <a:t>Disparities in transplant access associated with CPRA decreased sharply in the 2 years post KAS and outcomes for CPRA-100% recipients did not worsen in the 3 years post KAS.</a:t>
            </a:r>
            <a:r>
              <a:rPr lang="en-US" sz="1000" baseline="30000" dirty="0"/>
              <a:t>4,5</a:t>
            </a:r>
          </a:p>
          <a:p>
            <a:pPr lvl="2"/>
            <a:r>
              <a:rPr lang="en-US" sz="900" dirty="0"/>
              <a:t>Despite improvements in transplant access disparity, CPRA remained the second-highest factor contributing to disparities in transplant access in 2017.</a:t>
            </a:r>
            <a:r>
              <a:rPr lang="en-US" sz="900" baseline="30000" dirty="0"/>
              <a:t>5</a:t>
            </a:r>
          </a:p>
          <a:p>
            <a:pPr lvl="1"/>
            <a:r>
              <a:rPr lang="en-US" sz="1000" dirty="0"/>
              <a:t>Using data from the OPTN, it was found that transplant access disparity, as measured by an Access to Transplant Score (ATS), decreased by 40% in the 2 years post KAS vs the 5 years pre KAS, suggesting a substantial increase in transplant equity.</a:t>
            </a:r>
            <a:r>
              <a:rPr lang="en-US" sz="1000" baseline="30000" dirty="0"/>
              <a:t>5</a:t>
            </a:r>
            <a:endParaRPr lang="en-US" dirty="0"/>
          </a:p>
          <a:p>
            <a:pPr marL="0" lvl="0" indent="0">
              <a:buNone/>
            </a:pPr>
            <a:br>
              <a:rPr lang="en-US" sz="800" b="1" dirty="0"/>
            </a:br>
            <a:r>
              <a:rPr lang="en-US" sz="800" b="1" dirty="0"/>
              <a:t>References:</a:t>
            </a:r>
          </a:p>
          <a:p>
            <a:pPr marL="228600" lvl="0" indent="-228600">
              <a:buFont typeface="+mj-lt"/>
              <a:buAutoNum type="arabicPeriod"/>
            </a:pPr>
            <a:r>
              <a:rPr lang="en-US" sz="800" dirty="0"/>
              <a:t>Two year analysis shows effects of kidney allocation system. Organ Procurement and Transplantation Network website. https://optn.transplant.hrsa.gov/news/two-year-analysis-shows-effects-of-kidney-allocation-system/. Updated July 9, 2017. Accessed October 6, 2021. </a:t>
            </a:r>
          </a:p>
          <a:p>
            <a:pPr marL="228600" lvl="0" indent="-228600">
              <a:buFont typeface="+mj-lt"/>
              <a:buAutoNum type="arabicPeriod"/>
            </a:pPr>
            <a:r>
              <a:rPr lang="en-US" sz="800" dirty="0"/>
              <a:t>Stewart DE, Kucheryavaya AY, Klassen DK, et al. Changes in deceased donor kidney transplantation one year after KAS implementation. </a:t>
            </a:r>
            <a:r>
              <a:rPr lang="en-US" sz="800" i="1" dirty="0"/>
              <a:t>Am J Transplant. </a:t>
            </a:r>
            <a:r>
              <a:rPr lang="en-US" sz="800" dirty="0"/>
              <a:t>2016;16(6):1834-1847. </a:t>
            </a:r>
          </a:p>
          <a:p>
            <a:pPr marL="228600" lvl="0" indent="-228600">
              <a:buFont typeface="+mj-lt"/>
              <a:buAutoNum type="arabicPeriod"/>
            </a:pPr>
            <a:r>
              <a:rPr lang="en-US" sz="800" dirty="0"/>
              <a:t>Jackson KR, Chen J, Kraus E, et al. Outcomes of cPRA 100% deceased donor kidney transplant recipients under the new Kidney Allocation System: a single-center cohort study. </a:t>
            </a:r>
            <a:r>
              <a:rPr lang="en-US" sz="800" i="1" dirty="0"/>
              <a:t>Am J Transplant. </a:t>
            </a:r>
            <a:r>
              <a:rPr lang="en-US" sz="800" dirty="0"/>
              <a:t>2020;20(10):2890-2898. </a:t>
            </a:r>
          </a:p>
          <a:p>
            <a:pPr marL="228600" indent="-228600">
              <a:buFont typeface="+mj-lt"/>
              <a:buAutoNum type="arabicPeriod"/>
            </a:pPr>
            <a:r>
              <a:rPr lang="en-US" sz="800" dirty="0"/>
              <a:t>Jackson KR, Holscher C, Motter JD, et al. Posttransplant outcomes for cPRA-100% recipients under the new kidney allocation system. </a:t>
            </a:r>
            <a:r>
              <a:rPr lang="en-US" sz="800" i="1" dirty="0"/>
              <a:t>Transplantation.</a:t>
            </a:r>
            <a:r>
              <a:rPr lang="en-US" sz="800" dirty="0"/>
              <a:t> 2020;104(7):1456-1461.</a:t>
            </a:r>
          </a:p>
          <a:p>
            <a:pPr marL="228600" indent="-228600">
              <a:buFont typeface="+mj-lt"/>
              <a:buAutoNum type="arabicPeriod"/>
            </a:pPr>
            <a:r>
              <a:rPr lang="en-US" sz="800" dirty="0"/>
              <a:t>Stewart DE, Wilk AR, Toll AE, et al. Measuring and monitoring equity in access to deceased donor kidney transplantation. </a:t>
            </a:r>
            <a:r>
              <a:rPr lang="en-US" sz="800" i="1" dirty="0"/>
              <a:t>Am J Transplant. </a:t>
            </a:r>
            <a:r>
              <a:rPr lang="en-US" sz="800" dirty="0"/>
              <a:t>2018;18(8):1924-1935.  </a:t>
            </a:r>
          </a:p>
          <a:p>
            <a:pPr marL="228600" lvl="0" indent="-228600">
              <a:buFont typeface="+mj-lt"/>
              <a:buAutoNum type="arabicPeriod"/>
            </a:pPr>
            <a:endParaRPr lang="en-US" sz="800" dirty="0"/>
          </a:p>
          <a:p>
            <a:endParaRPr lang="en-US" dirty="0"/>
          </a:p>
        </p:txBody>
      </p:sp>
      <p:sp>
        <p:nvSpPr>
          <p:cNvPr id="4" name="Slide Number Placeholder 3"/>
          <p:cNvSpPr>
            <a:spLocks noGrp="1"/>
          </p:cNvSpPr>
          <p:nvPr>
            <p:ph type="sldNum" sz="quarter" idx="5"/>
          </p:nvPr>
        </p:nvSpPr>
        <p:spPr/>
        <p:txBody>
          <a:bodyPr/>
          <a:lstStyle/>
          <a:p>
            <a:fld id="{2945106A-CB31-4B11-AEEF-70420F579C3C}" type="slidenum">
              <a:rPr lang="en-US" smtClean="0"/>
              <a:pPr/>
              <a:t>8</a:t>
            </a:fld>
            <a:endParaRPr lang="en-US" dirty="0"/>
          </a:p>
        </p:txBody>
      </p:sp>
      <p:sp>
        <p:nvSpPr>
          <p:cNvPr id="5" name="TextBox 4">
            <a:extLst>
              <a:ext uri="{FF2B5EF4-FFF2-40B4-BE49-F238E27FC236}">
                <a16:creationId xmlns:a16="http://schemas.microsoft.com/office/drawing/2014/main" id="{9E092D97-8653-4216-8371-DFECFBF9BBE7}"/>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C4C97854-5921-4594-9BA3-65E5F0F448CB}"/>
              </a:ext>
            </a:extLst>
          </p:cNvPr>
          <p:cNvSpPr txBox="1"/>
          <p:nvPr/>
        </p:nvSpPr>
        <p:spPr>
          <a:xfrm>
            <a:off x="7558709" y="469231"/>
            <a:ext cx="6402387" cy="11465469"/>
          </a:xfrm>
          <a:prstGeom prst="rect">
            <a:avLst/>
          </a:prstGeom>
          <a:solidFill>
            <a:schemeClr val="bg1"/>
          </a:solidFill>
        </p:spPr>
        <p:txBody>
          <a:bodyPr wrap="square" rtlCol="0">
            <a:noAutofit/>
          </a:bodyPr>
          <a:lstStyle/>
          <a:p>
            <a:pPr lvl="0">
              <a:defRPr/>
            </a:pPr>
            <a:r>
              <a:rPr lang="en-US" sz="1200" b="1" dirty="0"/>
              <a:t>SLIDE</a:t>
            </a:r>
          </a:p>
          <a:p>
            <a:pPr lvl="0">
              <a:defRPr/>
            </a:pPr>
            <a:r>
              <a:rPr lang="en-US" sz="1200" b="1" dirty="0"/>
              <a:t>Bullet 1, Longevity:</a:t>
            </a:r>
          </a:p>
          <a:p>
            <a:pPr lvl="0">
              <a:defRPr/>
            </a:pPr>
            <a:r>
              <a:rPr lang="en-US" sz="1200" b="1" dirty="0">
                <a:solidFill>
                  <a:srgbClr val="800080"/>
                </a:solidFill>
              </a:rPr>
              <a:t>OPTN 2 Year Analysis/pg1/Bullet 5</a:t>
            </a:r>
          </a:p>
          <a:p>
            <a:pPr lvl="0">
              <a:defRPr/>
            </a:pPr>
            <a:endParaRPr lang="en-US" sz="1200" b="1" dirty="0"/>
          </a:p>
          <a:p>
            <a:pPr lvl="0">
              <a:defRPr/>
            </a:pPr>
            <a:r>
              <a:rPr lang="en-US" sz="1200" b="1" dirty="0"/>
              <a:t>Bullet 2, Significantly fewer:</a:t>
            </a:r>
            <a:endParaRPr lang="en-US" sz="1200" dirty="0"/>
          </a:p>
          <a:p>
            <a:pPr lvl="0">
              <a:defRPr/>
            </a:pPr>
            <a:r>
              <a:rPr lang="en-US" sz="1200" dirty="0">
                <a:solidFill>
                  <a:srgbClr val="00B050"/>
                </a:solidFill>
              </a:rPr>
              <a:t>Stewart 2016/pg1843/Table 3</a:t>
            </a:r>
          </a:p>
          <a:p>
            <a:pPr lvl="0">
              <a:defRPr/>
            </a:pPr>
            <a:endParaRPr lang="en-US" sz="1200" dirty="0"/>
          </a:p>
          <a:p>
            <a:pPr lvl="0">
              <a:defRPr/>
            </a:pPr>
            <a:r>
              <a:rPr lang="en-US" sz="1200" b="1" dirty="0"/>
              <a:t>Bullet 3, Improved mortality:</a:t>
            </a:r>
            <a:br>
              <a:rPr lang="en-US" sz="1200" b="1" dirty="0"/>
            </a:br>
            <a:r>
              <a:rPr lang="en-US" sz="1200" dirty="0">
                <a:solidFill>
                  <a:srgbClr val="00B050"/>
                </a:solidFill>
              </a:rPr>
              <a:t>Jackson 2020/pg2893/Figure 1</a:t>
            </a:r>
          </a:p>
          <a:p>
            <a:pPr lvl="0">
              <a:defRPr/>
            </a:pPr>
            <a:r>
              <a:rPr lang="en-US" sz="1200" dirty="0">
                <a:solidFill>
                  <a:srgbClr val="00B050"/>
                </a:solidFill>
              </a:rPr>
              <a:t>Jackson 2020/pg2893/Figure 2</a:t>
            </a:r>
          </a:p>
          <a:p>
            <a:pPr lvl="0">
              <a:defRPr/>
            </a:pPr>
            <a:r>
              <a:rPr lang="en-US" sz="1200" dirty="0">
                <a:solidFill>
                  <a:srgbClr val="00B050"/>
                </a:solidFill>
              </a:rPr>
              <a:t>Jackson 2020/pg11/Figure 2</a:t>
            </a:r>
          </a:p>
          <a:p>
            <a:pPr lvl="0">
              <a:defRPr/>
            </a:pPr>
            <a:r>
              <a:rPr lang="en-US" sz="1200" dirty="0">
                <a:solidFill>
                  <a:srgbClr val="00B050"/>
                </a:solidFill>
              </a:rPr>
              <a:t>Jackson 2020/pg12/Figure 3</a:t>
            </a:r>
          </a:p>
          <a:p>
            <a:pPr lvl="0">
              <a:defRPr/>
            </a:pPr>
            <a:endParaRPr lang="en-US" sz="1200" dirty="0"/>
          </a:p>
          <a:p>
            <a:pPr lvl="0">
              <a:defRPr/>
            </a:pPr>
            <a:r>
              <a:rPr lang="en-US" sz="1200" b="1" dirty="0"/>
              <a:t>Bullet 4, Disparities in:</a:t>
            </a:r>
            <a:br>
              <a:rPr lang="en-US" sz="1200" b="1" dirty="0"/>
            </a:br>
            <a:r>
              <a:rPr lang="en-US" sz="1200" dirty="0">
                <a:solidFill>
                  <a:srgbClr val="00B050"/>
                </a:solidFill>
              </a:rPr>
              <a:t>Jackson 2020/pg11/Figure 2</a:t>
            </a:r>
          </a:p>
          <a:p>
            <a:pPr lvl="0">
              <a:defRPr/>
            </a:pPr>
            <a:r>
              <a:rPr lang="en-US" sz="1200" dirty="0">
                <a:solidFill>
                  <a:srgbClr val="00B050"/>
                </a:solidFill>
              </a:rPr>
              <a:t>Jackson 2020/pg12/Figure 3</a:t>
            </a:r>
          </a:p>
          <a:p>
            <a:pPr lvl="0">
              <a:defRPr/>
            </a:pPr>
            <a:r>
              <a:rPr lang="en-US" sz="1200" dirty="0">
                <a:solidFill>
                  <a:srgbClr val="00B050"/>
                </a:solidFill>
              </a:rPr>
              <a:t>Stewart 2018/pg1928/Figure 2</a:t>
            </a:r>
          </a:p>
          <a:p>
            <a:pPr lvl="0">
              <a:defRPr/>
            </a:pPr>
            <a:br>
              <a:rPr lang="en-US" sz="1200" b="1" dirty="0"/>
            </a:br>
            <a:r>
              <a:rPr lang="en-US" sz="1200" b="1" dirty="0"/>
              <a:t>Bullet 5, Transplant access: </a:t>
            </a:r>
          </a:p>
          <a:p>
            <a:pPr lvl="0">
              <a:defRPr/>
            </a:pPr>
            <a:r>
              <a:rPr lang="en-US" sz="1200" dirty="0">
                <a:solidFill>
                  <a:srgbClr val="00B050"/>
                </a:solidFill>
              </a:rPr>
              <a:t>Stewart 2018/pg1927/Figure 1</a:t>
            </a:r>
          </a:p>
          <a:p>
            <a:pPr lvl="0">
              <a:defRPr/>
            </a:pPr>
            <a:r>
              <a:rPr lang="en-US" sz="1200" dirty="0">
                <a:solidFill>
                  <a:srgbClr val="00B050"/>
                </a:solidFill>
              </a:rPr>
              <a:t>Stewart 2018/pg1927/col2/P2</a:t>
            </a:r>
          </a:p>
          <a:p>
            <a:pPr lvl="0">
              <a:defRPr/>
            </a:pPr>
            <a:endParaRPr lang="en-US" sz="1200" b="1" dirty="0"/>
          </a:p>
          <a:p>
            <a:pPr lvl="0">
              <a:defRPr/>
            </a:pPr>
            <a:r>
              <a:rPr lang="en-US" sz="1200" dirty="0"/>
              <a:t>NOTES</a:t>
            </a:r>
          </a:p>
          <a:p>
            <a:pPr lvl="0">
              <a:defRPr/>
            </a:pPr>
            <a:r>
              <a:rPr lang="en-US" sz="1200" b="1" dirty="0"/>
              <a:t>Sub-Bullet 1.1, Analysis of:</a:t>
            </a:r>
          </a:p>
          <a:p>
            <a:pPr lvl="0">
              <a:defRPr/>
            </a:pPr>
            <a:r>
              <a:rPr lang="en-US" sz="1200" b="1" dirty="0">
                <a:solidFill>
                  <a:srgbClr val="800080"/>
                </a:solidFill>
              </a:rPr>
              <a:t>OPTN 2 Year Analysis/pg1/P5</a:t>
            </a:r>
          </a:p>
          <a:p>
            <a:pPr lvl="0">
              <a:defRPr/>
            </a:pPr>
            <a:endParaRPr lang="en-US" sz="1200" b="1" dirty="0"/>
          </a:p>
          <a:p>
            <a:pPr lvl="0">
              <a:defRPr/>
            </a:pPr>
            <a:r>
              <a:rPr lang="en-US" sz="1200" b="1" dirty="0"/>
              <a:t>Sub-Bullet 1.2 and sub, A retrospective:</a:t>
            </a:r>
            <a:endParaRPr lang="en-US" sz="1200" dirty="0"/>
          </a:p>
          <a:p>
            <a:pPr lvl="0">
              <a:defRPr/>
            </a:pPr>
            <a:r>
              <a:rPr lang="en-US" sz="1200" dirty="0">
                <a:solidFill>
                  <a:srgbClr val="00B050"/>
                </a:solidFill>
              </a:rPr>
              <a:t>Stewart 2016/pg1835/col1/Materials and Methods/P1-2</a:t>
            </a:r>
          </a:p>
          <a:p>
            <a:pPr lvl="0">
              <a:defRPr/>
            </a:pPr>
            <a:r>
              <a:rPr lang="en-US" sz="1200" dirty="0">
                <a:solidFill>
                  <a:srgbClr val="00B050"/>
                </a:solidFill>
              </a:rPr>
              <a:t>Stewart 2016/pg1843/Table 3</a:t>
            </a:r>
          </a:p>
          <a:p>
            <a:pPr lvl="0">
              <a:defRPr/>
            </a:pPr>
            <a:endParaRPr lang="en-US" sz="1200" b="1" dirty="0"/>
          </a:p>
          <a:p>
            <a:pPr lvl="0">
              <a:defRPr/>
            </a:pPr>
            <a:r>
              <a:rPr lang="en-US" sz="1200" b="1" dirty="0"/>
              <a:t>Sub-Bullet 1.3, Improved mortality:</a:t>
            </a:r>
            <a:br>
              <a:rPr lang="en-US" sz="1200" b="1" dirty="0"/>
            </a:br>
            <a:r>
              <a:rPr lang="en-US" sz="1200" dirty="0">
                <a:solidFill>
                  <a:srgbClr val="00B050"/>
                </a:solidFill>
              </a:rPr>
              <a:t>Jackson 2020/pg2893/Figure 1</a:t>
            </a:r>
          </a:p>
          <a:p>
            <a:pPr lvl="0">
              <a:defRPr/>
            </a:pPr>
            <a:r>
              <a:rPr lang="en-US" sz="1200" dirty="0">
                <a:solidFill>
                  <a:srgbClr val="00B050"/>
                </a:solidFill>
              </a:rPr>
              <a:t>Jackson 2020/pg2893/Figure 2</a:t>
            </a:r>
          </a:p>
          <a:p>
            <a:pPr lvl="0">
              <a:defRPr/>
            </a:pPr>
            <a:r>
              <a:rPr lang="en-US" sz="1200" dirty="0">
                <a:solidFill>
                  <a:srgbClr val="00B050"/>
                </a:solidFill>
              </a:rPr>
              <a:t>Jackson 2020/pg11/Figure 2</a:t>
            </a:r>
          </a:p>
          <a:p>
            <a:pPr lvl="0">
              <a:defRPr/>
            </a:pPr>
            <a:r>
              <a:rPr lang="en-US" sz="1200" dirty="0">
                <a:solidFill>
                  <a:srgbClr val="00B050"/>
                </a:solidFill>
              </a:rPr>
              <a:t>Jackson 2020/pg12/Figure 3</a:t>
            </a:r>
          </a:p>
          <a:p>
            <a:pPr lvl="0">
              <a:defRPr/>
            </a:pPr>
            <a:endParaRPr lang="en-US" sz="1200" dirty="0"/>
          </a:p>
          <a:p>
            <a:pPr lvl="0">
              <a:defRPr/>
            </a:pPr>
            <a:r>
              <a:rPr lang="en-US" sz="1200" b="1" dirty="0"/>
              <a:t>Sub-bullet 1.3A and sub, In a single center:</a:t>
            </a:r>
            <a:br>
              <a:rPr lang="en-US" sz="1200" b="1" dirty="0"/>
            </a:br>
            <a:r>
              <a:rPr lang="en-US" sz="1200" dirty="0">
                <a:solidFill>
                  <a:srgbClr val="00B050"/>
                </a:solidFill>
              </a:rPr>
              <a:t>Jackson 2020/pg2891/col1/P2-4</a:t>
            </a:r>
          </a:p>
          <a:p>
            <a:pPr lvl="0">
              <a:defRPr/>
            </a:pPr>
            <a:r>
              <a:rPr lang="en-US" sz="1200" dirty="0">
                <a:solidFill>
                  <a:srgbClr val="00B050"/>
                </a:solidFill>
              </a:rPr>
              <a:t>Jackson 2020/pg2892/col1/P3</a:t>
            </a:r>
          </a:p>
          <a:p>
            <a:pPr lvl="0">
              <a:defRPr/>
            </a:pPr>
            <a:r>
              <a:rPr lang="en-US" sz="1200" dirty="0">
                <a:solidFill>
                  <a:srgbClr val="00B050"/>
                </a:solidFill>
              </a:rPr>
              <a:t>Jackson 2020/pg2893/col1/P2</a:t>
            </a:r>
          </a:p>
          <a:p>
            <a:pPr lvl="0">
              <a:defRPr/>
            </a:pPr>
            <a:r>
              <a:rPr lang="en-US" sz="1200" dirty="0">
                <a:solidFill>
                  <a:srgbClr val="00B050"/>
                </a:solidFill>
              </a:rPr>
              <a:t>Jackson 2020/pg2893/col2/P1</a:t>
            </a:r>
          </a:p>
          <a:p>
            <a:pPr lvl="0">
              <a:defRPr/>
            </a:pPr>
            <a:r>
              <a:rPr lang="en-US" sz="1200" dirty="0">
                <a:solidFill>
                  <a:srgbClr val="00B050"/>
                </a:solidFill>
              </a:rPr>
              <a:t>Jackson 2020/pg2894/col1/P2-col2/P1</a:t>
            </a:r>
          </a:p>
          <a:p>
            <a:pPr lvl="0">
              <a:defRPr/>
            </a:pPr>
            <a:r>
              <a:rPr lang="en-US" sz="1200" dirty="0">
                <a:solidFill>
                  <a:srgbClr val="00B050"/>
                </a:solidFill>
              </a:rPr>
              <a:t>Jackson 2020/pg2895/col2/P3</a:t>
            </a:r>
          </a:p>
          <a:p>
            <a:pPr lvl="0">
              <a:defRPr/>
            </a:pPr>
            <a:br>
              <a:rPr lang="en-US" sz="1200" b="1" dirty="0"/>
            </a:br>
            <a:r>
              <a:rPr lang="en-US" sz="1200" b="1" dirty="0"/>
              <a:t>Sub-bullet 1.3B, A study using:</a:t>
            </a:r>
            <a:br>
              <a:rPr lang="en-US" sz="1200" b="1" dirty="0"/>
            </a:br>
            <a:r>
              <a:rPr lang="en-US" sz="1200" dirty="0">
                <a:solidFill>
                  <a:srgbClr val="00B050"/>
                </a:solidFill>
              </a:rPr>
              <a:t>Jackson 2020/pg2/P4</a:t>
            </a:r>
          </a:p>
          <a:p>
            <a:pPr lvl="0">
              <a:defRPr/>
            </a:pPr>
            <a:r>
              <a:rPr lang="en-US" sz="1200" dirty="0">
                <a:solidFill>
                  <a:srgbClr val="00B050"/>
                </a:solidFill>
              </a:rPr>
              <a:t>Jackson 2020/pg3/P1-2</a:t>
            </a:r>
          </a:p>
          <a:p>
            <a:pPr lvl="0">
              <a:defRPr/>
            </a:pPr>
            <a:r>
              <a:rPr lang="en-US" sz="1200" dirty="0">
                <a:solidFill>
                  <a:srgbClr val="00B050"/>
                </a:solidFill>
              </a:rPr>
              <a:t>Jackson 2020/pg4/P2</a:t>
            </a:r>
          </a:p>
          <a:p>
            <a:pPr lvl="0">
              <a:defRPr/>
            </a:pPr>
            <a:r>
              <a:rPr lang="en-US" sz="1200" dirty="0">
                <a:solidFill>
                  <a:srgbClr val="00B050"/>
                </a:solidFill>
              </a:rPr>
              <a:t>Jackson 2020/pg11/Figure 2</a:t>
            </a:r>
          </a:p>
          <a:p>
            <a:pPr lvl="0">
              <a:defRPr/>
            </a:pPr>
            <a:r>
              <a:rPr lang="en-US" sz="1200" dirty="0">
                <a:solidFill>
                  <a:srgbClr val="00B050"/>
                </a:solidFill>
              </a:rPr>
              <a:t>Jackson 2020/pg12/Figure 3</a:t>
            </a:r>
          </a:p>
          <a:p>
            <a:pPr lvl="0">
              <a:defRPr/>
            </a:pPr>
            <a:endParaRPr lang="en-US" sz="1200" b="1" dirty="0"/>
          </a:p>
          <a:p>
            <a:pPr lvl="0">
              <a:defRPr/>
            </a:pPr>
            <a:r>
              <a:rPr lang="en-US" sz="1200" b="1" dirty="0"/>
              <a:t>Sub-Bullet 1.4, Disparities in transplant and sub:</a:t>
            </a:r>
            <a:br>
              <a:rPr lang="en-US" sz="1200" b="1" dirty="0"/>
            </a:br>
            <a:r>
              <a:rPr lang="en-US" sz="1200" dirty="0">
                <a:solidFill>
                  <a:srgbClr val="00B050"/>
                </a:solidFill>
              </a:rPr>
              <a:t>Jackson 2020/pg11/Figure 2</a:t>
            </a:r>
          </a:p>
          <a:p>
            <a:pPr lvl="0">
              <a:defRPr/>
            </a:pPr>
            <a:r>
              <a:rPr lang="en-US" sz="1200" dirty="0">
                <a:solidFill>
                  <a:srgbClr val="00B050"/>
                </a:solidFill>
              </a:rPr>
              <a:t>Jackson 2020/pg12/Figure 3</a:t>
            </a:r>
          </a:p>
          <a:p>
            <a:pPr>
              <a:defRPr/>
            </a:pPr>
            <a:r>
              <a:rPr lang="en-US" sz="1200" dirty="0">
                <a:solidFill>
                  <a:srgbClr val="00B050"/>
                </a:solidFill>
              </a:rPr>
              <a:t>Stewart 2018/pg1928/Figure 2</a:t>
            </a:r>
          </a:p>
          <a:p>
            <a:pPr>
              <a:defRPr/>
            </a:pPr>
            <a:r>
              <a:rPr lang="en-US" sz="1200" dirty="0">
                <a:solidFill>
                  <a:srgbClr val="00B050"/>
                </a:solidFill>
              </a:rPr>
              <a:t>Stewart 2018/pg1928/Figure 3</a:t>
            </a:r>
          </a:p>
          <a:p>
            <a:pPr lvl="0">
              <a:defRPr/>
            </a:pPr>
            <a:endParaRPr lang="en-US" sz="1200" dirty="0"/>
          </a:p>
          <a:p>
            <a:pPr lvl="0">
              <a:defRPr/>
            </a:pPr>
            <a:r>
              <a:rPr lang="en-US" sz="1200" b="1" dirty="0"/>
              <a:t>Sub-Bullet 1.5, Using data: </a:t>
            </a:r>
          </a:p>
          <a:p>
            <a:pPr lvl="0">
              <a:defRPr/>
            </a:pPr>
            <a:r>
              <a:rPr lang="en-US" sz="1200" dirty="0">
                <a:solidFill>
                  <a:srgbClr val="00B050"/>
                </a:solidFill>
              </a:rPr>
              <a:t>Stewart 2018/pg1925/col1/P7-8</a:t>
            </a:r>
          </a:p>
          <a:p>
            <a:pPr lvl="0">
              <a:defRPr/>
            </a:pPr>
            <a:r>
              <a:rPr lang="en-US" sz="1200" dirty="0">
                <a:solidFill>
                  <a:srgbClr val="00B050"/>
                </a:solidFill>
              </a:rPr>
              <a:t>Stewart 2018/pg1927/Figure 1</a:t>
            </a:r>
          </a:p>
          <a:p>
            <a:pPr lvl="0">
              <a:defRPr/>
            </a:pPr>
            <a:r>
              <a:rPr lang="en-US" sz="1200" dirty="0">
                <a:solidFill>
                  <a:srgbClr val="00B050"/>
                </a:solidFill>
              </a:rPr>
              <a:t>Stewart 2018/pg1927/col2/P2</a:t>
            </a:r>
          </a:p>
          <a:p>
            <a:endParaRPr lang="en-US" sz="1200" b="1" dirty="0"/>
          </a:p>
        </p:txBody>
      </p:sp>
      <p:sp>
        <p:nvSpPr>
          <p:cNvPr id="9" name="Slide Image Placeholder 8">
            <a:extLst>
              <a:ext uri="{FF2B5EF4-FFF2-40B4-BE49-F238E27FC236}">
                <a16:creationId xmlns:a16="http://schemas.microsoft.com/office/drawing/2014/main" id="{712D84D5-E276-4A28-B58F-E74694EC572B}"/>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166869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Despite its intended goals, the KAS policy implemented in 2014 did not solve all disparities in access to transplant. </a:t>
            </a:r>
          </a:p>
          <a:p>
            <a:pPr lvl="0"/>
            <a:r>
              <a:rPr lang="en-US" dirty="0"/>
              <a:t>A substantial imbalance in DD transplant incidence still existed between candidates with a CPRA 99.5%-99.9% and those who had a CPRA ≥99.9% (32.9% vs 9.4%).</a:t>
            </a:r>
            <a:r>
              <a:rPr lang="en-US" baseline="30000" dirty="0"/>
              <a:t>1</a:t>
            </a:r>
          </a:p>
          <a:p>
            <a:pPr lvl="0"/>
            <a:r>
              <a:rPr lang="en-US" dirty="0"/>
              <a:t>High-KDPI kidney discard rates remained higher in the 2 years post KAS vs pre KAS.</a:t>
            </a:r>
            <a:r>
              <a:rPr lang="en-US" baseline="30000" dirty="0"/>
              <a:t>2</a:t>
            </a:r>
          </a:p>
          <a:p>
            <a:r>
              <a:rPr lang="en-US" dirty="0"/>
              <a:t>White patients were more likely than Black or Hispanic patients to resolve waiting-list inactivity, resulting in activation. White patients with CPRA 80%-89% and &gt;90% were more likely to receive </a:t>
            </a:r>
            <a:br>
              <a:rPr lang="en-US" dirty="0"/>
            </a:br>
            <a:r>
              <a:rPr lang="en-US" dirty="0"/>
              <a:t>a transplant vs Black patients.</a:t>
            </a:r>
            <a:r>
              <a:rPr lang="en-US" baseline="30000" dirty="0"/>
              <a:t>3</a:t>
            </a:r>
          </a:p>
          <a:p>
            <a:r>
              <a:rPr lang="en-US" dirty="0"/>
              <a:t>As shown in the table, disparities in preemptive kidney transplants persisted post KAS </a:t>
            </a:r>
            <a:br>
              <a:rPr lang="en-US" dirty="0"/>
            </a:br>
            <a:r>
              <a:rPr lang="en-US" dirty="0"/>
              <a:t>(2016-2018) and worsened for non-White and Medicare patients.</a:t>
            </a:r>
            <a:r>
              <a:rPr lang="en-US" baseline="30000" dirty="0"/>
              <a:t>4</a:t>
            </a:r>
          </a:p>
          <a:p>
            <a:pPr lvl="0"/>
            <a:r>
              <a:rPr lang="en-US" dirty="0"/>
              <a:t>Geographic disparities in access to transplant remained large after KAS implementation.</a:t>
            </a:r>
            <a:r>
              <a:rPr lang="en-US" baseline="30000" dirty="0"/>
              <a:t>5</a:t>
            </a:r>
            <a:endParaRPr lang="en-US" dirty="0"/>
          </a:p>
          <a:p>
            <a:endParaRPr lang="en-US" dirty="0"/>
          </a:p>
          <a:p>
            <a:pPr marL="0" indent="0">
              <a:buNone/>
            </a:pPr>
            <a:r>
              <a:rPr lang="en-US" sz="1000" b="1" dirty="0"/>
              <a:t>References:</a:t>
            </a:r>
          </a:p>
          <a:p>
            <a:pPr marL="228600" indent="-228600">
              <a:buFont typeface="+mj-lt"/>
              <a:buAutoNum type="arabicPeriod"/>
            </a:pPr>
            <a:r>
              <a:rPr lang="en-US" sz="1000" dirty="0"/>
              <a:t>Jackson KR, Covarrubias K, Holscher CM, et al. The national landscape of deceased donor kidney transplantation for the highly sensitized: transplant rates, waitlist mortality, and posttransplant survival under KAS. </a:t>
            </a:r>
            <a:r>
              <a:rPr lang="en-US" sz="1000" i="1" dirty="0"/>
              <a:t>Am J Transplant. </a:t>
            </a:r>
            <a:r>
              <a:rPr lang="en-US" sz="1000" dirty="0"/>
              <a:t>2019;19(4):1129-1138.</a:t>
            </a:r>
          </a:p>
          <a:p>
            <a:pPr marL="228600" indent="-228600">
              <a:buFont typeface="+mj-lt"/>
              <a:buAutoNum type="arabicPeriod"/>
            </a:pPr>
            <a:r>
              <a:rPr lang="en-US" sz="1000" dirty="0"/>
              <a:t>Two year analysis shows effects of kidney allocation system. Organ Procurement and Transplantation Network website. https://optn.transplant.hrsa.gov/news/two-year-analysis-shows-effects-of-kidney-allocation-system/. Updated July 9, 2017. Accessed October 6, 2021. </a:t>
            </a:r>
          </a:p>
          <a:p>
            <a:pPr marL="228600" indent="-228600">
              <a:buFont typeface="+mj-lt"/>
              <a:buAutoNum type="arabicPeriod"/>
            </a:pPr>
            <a:r>
              <a:rPr lang="en-US" sz="1000" dirty="0"/>
              <a:t>Kulkarni S, Ladin K, Haakinson D, et al. Association of racial disparities with access to kidney transplant after the implementation of the new kidney allocation system. </a:t>
            </a:r>
            <a:r>
              <a:rPr lang="en-US" sz="1000" i="1" dirty="0"/>
              <a:t>JAMA Surg. </a:t>
            </a:r>
            <a:r>
              <a:rPr lang="en-US" sz="1000" dirty="0"/>
              <a:t>2019;154(7):618-625. </a:t>
            </a:r>
          </a:p>
          <a:p>
            <a:pPr marL="228600" indent="-228600">
              <a:buFont typeface="+mj-lt"/>
              <a:buAutoNum type="arabicPeriod"/>
            </a:pPr>
            <a:r>
              <a:rPr lang="en-US" sz="1000" dirty="0"/>
              <a:t>King KL, Husain SA, Jin Z, et al. Trends in disparities in preemptive kidney transplantation in the United States. </a:t>
            </a:r>
            <a:r>
              <a:rPr lang="en-US" sz="1000" i="1" dirty="0"/>
              <a:t>Clin</a:t>
            </a:r>
            <a:r>
              <a:rPr lang="en-US" sz="1000" dirty="0"/>
              <a:t> </a:t>
            </a:r>
            <a:r>
              <a:rPr lang="en-US" sz="1000" i="1" dirty="0"/>
              <a:t>J Am Soc Nephrol. </a:t>
            </a:r>
            <a:r>
              <a:rPr lang="en-US" sz="1000" dirty="0"/>
              <a:t>2019;14(10):1500-1511.</a:t>
            </a:r>
          </a:p>
          <a:p>
            <a:pPr marL="228600" indent="-228600">
              <a:buFont typeface="+mj-lt"/>
              <a:buAutoNum type="arabicPeriod"/>
            </a:pPr>
            <a:r>
              <a:rPr lang="en-US" sz="1000" dirty="0"/>
              <a:t>Zhou S, Massie AB, Luo X, et al. Geographic disparity in kidney transplantation under KAS. </a:t>
            </a:r>
            <a:br>
              <a:rPr lang="en-US" sz="1000" dirty="0"/>
            </a:br>
            <a:r>
              <a:rPr lang="en-US" sz="1000" i="1" dirty="0"/>
              <a:t>Am J Transplant. </a:t>
            </a:r>
            <a:r>
              <a:rPr lang="en-US" sz="1000" dirty="0"/>
              <a:t>2018;18(6):1415-1423.</a:t>
            </a:r>
          </a:p>
        </p:txBody>
      </p:sp>
      <p:sp>
        <p:nvSpPr>
          <p:cNvPr id="4" name="Slide Number Placeholder 3"/>
          <p:cNvSpPr>
            <a:spLocks noGrp="1"/>
          </p:cNvSpPr>
          <p:nvPr>
            <p:ph type="sldNum" sz="quarter" idx="5"/>
          </p:nvPr>
        </p:nvSpPr>
        <p:spPr/>
        <p:txBody>
          <a:bodyPr/>
          <a:lstStyle/>
          <a:p>
            <a:fld id="{2945106A-CB31-4B11-AEEF-70420F579C3C}" type="slidenum">
              <a:rPr lang="en-US" smtClean="0"/>
              <a:pPr/>
              <a:t>9</a:t>
            </a:fld>
            <a:endParaRPr lang="en-US" dirty="0"/>
          </a:p>
        </p:txBody>
      </p:sp>
      <p:sp>
        <p:nvSpPr>
          <p:cNvPr id="5" name="TextBox 4">
            <a:extLst>
              <a:ext uri="{FF2B5EF4-FFF2-40B4-BE49-F238E27FC236}">
                <a16:creationId xmlns:a16="http://schemas.microsoft.com/office/drawing/2014/main" id="{A1065740-C7B8-460F-940C-F5654C68E9CA}"/>
              </a:ext>
            </a:extLst>
          </p:cNvPr>
          <p:cNvSpPr txBox="1"/>
          <p:nvPr/>
        </p:nvSpPr>
        <p:spPr>
          <a:xfrm>
            <a:off x="7558710" y="82088"/>
            <a:ext cx="3008243" cy="261610"/>
          </a:xfrm>
          <a:prstGeom prst="rect">
            <a:avLst/>
          </a:prstGeom>
          <a:solidFill>
            <a:schemeClr val="bg1"/>
          </a:solidFill>
        </p:spPr>
        <p:txBody>
          <a:bodyPr wrap="square" rtlCol="0">
            <a:spAutoFit/>
          </a:bodyPr>
          <a:lstStyle/>
          <a:p>
            <a:r>
              <a:rPr lang="en-US" sz="1100" b="1" dirty="0">
                <a:solidFill>
                  <a:srgbClr val="00B050"/>
                </a:solidFill>
              </a:rPr>
              <a:t>New slide</a:t>
            </a:r>
          </a:p>
        </p:txBody>
      </p:sp>
      <p:sp>
        <p:nvSpPr>
          <p:cNvPr id="6" name="TextBox 5">
            <a:extLst>
              <a:ext uri="{FF2B5EF4-FFF2-40B4-BE49-F238E27FC236}">
                <a16:creationId xmlns:a16="http://schemas.microsoft.com/office/drawing/2014/main" id="{CA0FD0EB-7334-440F-AA97-80DE2DE936EA}"/>
              </a:ext>
            </a:extLst>
          </p:cNvPr>
          <p:cNvSpPr txBox="1"/>
          <p:nvPr/>
        </p:nvSpPr>
        <p:spPr>
          <a:xfrm>
            <a:off x="7557053" y="432489"/>
            <a:ext cx="3009900" cy="6803335"/>
          </a:xfrm>
          <a:prstGeom prst="rect">
            <a:avLst/>
          </a:prstGeom>
          <a:solidFill>
            <a:schemeClr val="bg1"/>
          </a:solidFill>
        </p:spPr>
        <p:txBody>
          <a:bodyPr wrap="square" rtlCol="0">
            <a:noAutofit/>
          </a:bodyPr>
          <a:lstStyle/>
          <a:p>
            <a:r>
              <a:rPr lang="en-US" sz="1200" b="1" dirty="0"/>
              <a:t>SLIDE</a:t>
            </a:r>
          </a:p>
          <a:p>
            <a:r>
              <a:rPr lang="en-US" sz="1200" b="1" dirty="0"/>
              <a:t>Sub-Bullet 1.1, Substantial imbalance:</a:t>
            </a:r>
            <a:br>
              <a:rPr lang="en-US" sz="1200" b="1" dirty="0"/>
            </a:br>
            <a:r>
              <a:rPr lang="en-US" sz="1200" dirty="0">
                <a:solidFill>
                  <a:srgbClr val="00B050"/>
                </a:solidFill>
              </a:rPr>
              <a:t>Jackson 2019/pg1133/col1/P3</a:t>
            </a:r>
          </a:p>
          <a:p>
            <a:br>
              <a:rPr lang="en-US" sz="1200" b="1" dirty="0"/>
            </a:br>
            <a:r>
              <a:rPr lang="en-US" sz="1200" b="1" dirty="0"/>
              <a:t>Bullet 1.2, Kidney discard:</a:t>
            </a:r>
            <a:br>
              <a:rPr lang="en-US" sz="1200" b="1" dirty="0"/>
            </a:br>
            <a:r>
              <a:rPr lang="en-US" sz="1200" b="1" dirty="0">
                <a:solidFill>
                  <a:srgbClr val="7030A0"/>
                </a:solidFill>
              </a:rPr>
              <a:t>OPTN 2 Year Analysis/pg1/Bullet 8</a:t>
            </a:r>
          </a:p>
          <a:p>
            <a:endParaRPr lang="en-US" sz="1200" b="1" dirty="0"/>
          </a:p>
          <a:p>
            <a:r>
              <a:rPr lang="en-US" sz="1200" b="1" dirty="0"/>
              <a:t>Bullet 1.3, White patients:</a:t>
            </a:r>
            <a:br>
              <a:rPr lang="en-US" sz="1200" b="1" dirty="0"/>
            </a:br>
            <a:r>
              <a:rPr lang="en-US" sz="1200" dirty="0">
                <a:solidFill>
                  <a:srgbClr val="00B050"/>
                </a:solidFill>
              </a:rPr>
              <a:t>Kulkarni 2019/pg621/Table 2</a:t>
            </a:r>
          </a:p>
          <a:p>
            <a:endParaRPr lang="en-US" sz="1200" b="1" dirty="0"/>
          </a:p>
          <a:p>
            <a:r>
              <a:rPr lang="en-US" sz="1200" b="1" dirty="0"/>
              <a:t>Callout, Geographic disparities:</a:t>
            </a:r>
            <a:br>
              <a:rPr lang="en-US" sz="1200" b="1" dirty="0"/>
            </a:br>
            <a:r>
              <a:rPr lang="en-US" sz="1200" dirty="0">
                <a:solidFill>
                  <a:srgbClr val="00B050"/>
                </a:solidFill>
              </a:rPr>
              <a:t>Zhou 2018/pg6/P1-3</a:t>
            </a:r>
          </a:p>
          <a:p>
            <a:br>
              <a:rPr lang="en-US" sz="1200" b="1" dirty="0"/>
            </a:br>
            <a:r>
              <a:rPr lang="en-US" sz="1200" b="1" dirty="0"/>
              <a:t>Table, Unadjusted:</a:t>
            </a:r>
          </a:p>
          <a:p>
            <a:r>
              <a:rPr lang="en-US" sz="1200" dirty="0">
                <a:solidFill>
                  <a:srgbClr val="00B050"/>
                </a:solidFill>
              </a:rPr>
              <a:t>King 2019/pg1509/Table 4</a:t>
            </a:r>
          </a:p>
          <a:p>
            <a:endParaRPr lang="en-US" sz="1200" b="1" dirty="0"/>
          </a:p>
          <a:p>
            <a:endParaRPr lang="en-US" sz="1200" b="1" dirty="0"/>
          </a:p>
          <a:p>
            <a:r>
              <a:rPr lang="en-US" sz="1200" dirty="0"/>
              <a:t>NOTES</a:t>
            </a:r>
          </a:p>
          <a:p>
            <a:r>
              <a:rPr lang="en-US" sz="1200" b="1" dirty="0"/>
              <a:t>Bullet 2, Substantial imbalance:</a:t>
            </a:r>
            <a:br>
              <a:rPr lang="en-US" sz="1200" b="1" dirty="0"/>
            </a:br>
            <a:r>
              <a:rPr lang="en-US" sz="1200" dirty="0">
                <a:solidFill>
                  <a:srgbClr val="00B050"/>
                </a:solidFill>
              </a:rPr>
              <a:t>Jackson 2019/pg1133/col1/P3</a:t>
            </a:r>
          </a:p>
          <a:p>
            <a:br>
              <a:rPr lang="en-US" sz="1200" b="1" dirty="0"/>
            </a:br>
            <a:r>
              <a:rPr lang="en-US" sz="1200" b="1" dirty="0"/>
              <a:t>Bullet 3, High-KDPI Kidney discard:</a:t>
            </a:r>
            <a:br>
              <a:rPr lang="en-US" sz="1200" b="1" dirty="0"/>
            </a:br>
            <a:r>
              <a:rPr lang="en-US" sz="1200" b="1" dirty="0">
                <a:solidFill>
                  <a:srgbClr val="7030A0"/>
                </a:solidFill>
              </a:rPr>
              <a:t>OPTN 2 Year Analysis/pg1/Bullet 8</a:t>
            </a:r>
          </a:p>
          <a:p>
            <a:endParaRPr lang="en-US" sz="1200" b="1" dirty="0"/>
          </a:p>
          <a:p>
            <a:r>
              <a:rPr lang="en-US" sz="1200" b="1" dirty="0"/>
              <a:t>Bullet 4, White patients:</a:t>
            </a:r>
            <a:br>
              <a:rPr lang="en-US" sz="1200" b="1" dirty="0"/>
            </a:br>
            <a:r>
              <a:rPr lang="en-US" sz="1200" dirty="0">
                <a:solidFill>
                  <a:srgbClr val="00B050"/>
                </a:solidFill>
              </a:rPr>
              <a:t>Kulkarni 2019/pg621/col2/P2</a:t>
            </a:r>
          </a:p>
          <a:p>
            <a:endParaRPr lang="en-US" sz="1200" b="1" dirty="0"/>
          </a:p>
          <a:p>
            <a:r>
              <a:rPr lang="en-US" sz="1200" b="1" dirty="0"/>
              <a:t>Bullet 5, As shown in:</a:t>
            </a:r>
            <a:br>
              <a:rPr lang="en-US" sz="1200" b="1" dirty="0"/>
            </a:br>
            <a:r>
              <a:rPr lang="en-US" sz="1200" dirty="0">
                <a:solidFill>
                  <a:srgbClr val="00B050"/>
                </a:solidFill>
              </a:rPr>
              <a:t>King 2019/pg1509/Table 4</a:t>
            </a:r>
          </a:p>
          <a:p>
            <a:br>
              <a:rPr lang="en-US" sz="1200" b="1" dirty="0"/>
            </a:br>
            <a:r>
              <a:rPr lang="en-US" sz="1200" b="1" dirty="0"/>
              <a:t>Bullet 7, Geographic disparities:</a:t>
            </a:r>
            <a:br>
              <a:rPr lang="en-US" sz="1200" b="1" dirty="0"/>
            </a:br>
            <a:r>
              <a:rPr lang="en-US" sz="1200" dirty="0">
                <a:solidFill>
                  <a:srgbClr val="00B050"/>
                </a:solidFill>
              </a:rPr>
              <a:t>Zhou 2018/pg6/P1-3</a:t>
            </a:r>
          </a:p>
          <a:p>
            <a:endParaRPr lang="en-US" sz="1200" dirty="0"/>
          </a:p>
          <a:p>
            <a:endParaRPr lang="en-US" sz="1200" b="1" dirty="0"/>
          </a:p>
          <a:p>
            <a:endParaRPr lang="en-US" sz="1200" b="1" dirty="0"/>
          </a:p>
        </p:txBody>
      </p:sp>
      <p:sp>
        <p:nvSpPr>
          <p:cNvPr id="9" name="Slide Image Placeholder 8">
            <a:extLst>
              <a:ext uri="{FF2B5EF4-FFF2-40B4-BE49-F238E27FC236}">
                <a16:creationId xmlns:a16="http://schemas.microsoft.com/office/drawing/2014/main" id="{E943CF88-D93A-491C-B85A-5D9E884B40E0}"/>
              </a:ext>
            </a:extLst>
          </p:cNvPr>
          <p:cNvSpPr>
            <a:spLocks noGrp="1" noRot="1" noChangeAspect="1"/>
          </p:cNvSpPr>
          <p:nvPr>
            <p:ph type="sldImg"/>
          </p:nvPr>
        </p:nvSpPr>
        <p:spPr>
          <a:xfrm>
            <a:off x="777875" y="720725"/>
            <a:ext cx="5764213" cy="3241675"/>
          </a:xfrm>
        </p:spPr>
      </p:sp>
    </p:spTree>
    <p:extLst>
      <p:ext uri="{BB962C8B-B14F-4D97-AF65-F5344CB8AC3E}">
        <p14:creationId xmlns:p14="http://schemas.microsoft.com/office/powerpoint/2010/main" val="35065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13" t="4774" r="3675" b="15172"/>
          <a:stretch/>
        </p:blipFill>
        <p:spPr>
          <a:xfrm>
            <a:off x="-8469" y="459809"/>
            <a:ext cx="4873865" cy="5769376"/>
          </a:xfrm>
          <a:prstGeom prst="rect">
            <a:avLst/>
          </a:prstGeom>
        </p:spPr>
      </p:pic>
      <p:sp>
        <p:nvSpPr>
          <p:cNvPr id="2" name="Title 1"/>
          <p:cNvSpPr>
            <a:spLocks noGrp="1"/>
          </p:cNvSpPr>
          <p:nvPr>
            <p:ph type="ctrTitle" hasCustomPrompt="1"/>
          </p:nvPr>
        </p:nvSpPr>
        <p:spPr>
          <a:xfrm>
            <a:off x="5212057" y="1500627"/>
            <a:ext cx="6985375" cy="2769989"/>
          </a:xfrm>
        </p:spPr>
        <p:txBody>
          <a:bodyPr wrap="square" tIns="0">
            <a:spAutoFit/>
          </a:bodyPr>
          <a:lstStyle>
            <a:lvl1pPr algn="l">
              <a:lnSpc>
                <a:spcPct val="100000"/>
              </a:lnSpc>
              <a:defRPr sz="6000" b="0" spc="-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25022" y="4270616"/>
            <a:ext cx="6868597" cy="282129"/>
          </a:xfrm>
        </p:spPr>
        <p:txBody>
          <a:bodyPr wrap="square">
            <a:spAutoFit/>
          </a:bodyPr>
          <a:lstStyle>
            <a:lvl1pPr marL="0" indent="0" algn="l">
              <a:spcBef>
                <a:spcPts val="0"/>
              </a:spcBef>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1" y="1"/>
            <a:ext cx="1192273" cy="456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679083" y="1437473"/>
            <a:ext cx="1186315" cy="93425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210989" y="5256074"/>
            <a:ext cx="3827736" cy="973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8465" y="476251"/>
            <a:ext cx="1210733" cy="94503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3664785" y="4300835"/>
            <a:ext cx="1270128" cy="969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230818" y="5270822"/>
            <a:ext cx="1199117" cy="9426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217451" y="1"/>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5038725" y="456635"/>
            <a:ext cx="0" cy="39653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7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3643233" y="1393151"/>
            <a:ext cx="8559031" cy="27249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rotWithShape="1">
          <a:blip r:embed="rId2" cstate="print">
            <a:alphaModFix amt="65000"/>
            <a:grayscl/>
            <a:extLst>
              <a:ext uri="{BEBA8EAE-BF5A-486C-A8C5-ECC9F3942E4B}">
                <a14:imgProps xmlns:a14="http://schemas.microsoft.com/office/drawing/2010/main">
                  <a14:imgLayer r:embed="rId3">
                    <a14:imgEffect>
                      <a14:colorTemperature colorTemp="11500"/>
                    </a14:imgEffect>
                    <a14:imgEffect>
                      <a14:saturation sat="217000"/>
                    </a14:imgEffect>
                    <a14:imgEffect>
                      <a14:brightnessContrast bright="-54000" contrast="22000"/>
                    </a14:imgEffect>
                  </a14:imgLayer>
                </a14:imgProps>
              </a:ext>
            </a:extLst>
          </a:blip>
          <a:srcRect l="20122" t="20066" r="20125" b="40198"/>
          <a:stretch/>
        </p:blipFill>
        <p:spPr>
          <a:xfrm>
            <a:off x="0" y="1393152"/>
            <a:ext cx="3621024" cy="2724912"/>
          </a:xfrm>
          <a:prstGeom prst="rect">
            <a:avLst/>
          </a:prstGeom>
        </p:spPr>
      </p:pic>
      <p:sp>
        <p:nvSpPr>
          <p:cNvPr id="4" name="Rectangle 3"/>
          <p:cNvSpPr/>
          <p:nvPr userDrawn="1"/>
        </p:nvSpPr>
        <p:spPr>
          <a:xfrm>
            <a:off x="1" y="1393151"/>
            <a:ext cx="1200727" cy="9005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rotWithShape="1">
          <a:blip r:embed="rId4" cstate="print">
            <a:alphaModFix/>
            <a:extLst>
              <a:ext uri="{BEBA8EAE-BF5A-486C-A8C5-ECC9F3942E4B}">
                <a14:imgProps xmlns:a14="http://schemas.microsoft.com/office/drawing/2010/main">
                  <a14:imgLayer r:embed="rId5">
                    <a14:imgEffect>
                      <a14:brightnessContrast bright="20000"/>
                    </a14:imgEffect>
                  </a14:imgLayer>
                </a14:imgProps>
              </a:ext>
            </a:extLst>
          </a:blip>
          <a:srcRect l="60763" t="46667" r="19723" b="40266"/>
          <a:stretch/>
        </p:blipFill>
        <p:spPr>
          <a:xfrm>
            <a:off x="2440452" y="3223491"/>
            <a:ext cx="1182624" cy="896112"/>
          </a:xfrm>
          <a:prstGeom prst="rect">
            <a:avLst/>
          </a:prstGeom>
        </p:spPr>
      </p:pic>
      <p:cxnSp>
        <p:nvCxnSpPr>
          <p:cNvPr id="8" name="Straight Connector 7"/>
          <p:cNvCxnSpPr/>
          <p:nvPr userDrawn="1"/>
        </p:nvCxnSpPr>
        <p:spPr>
          <a:xfrm>
            <a:off x="1200727" y="1385456"/>
            <a:ext cx="0" cy="2740121"/>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432241" y="1385456"/>
            <a:ext cx="0" cy="2740121"/>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rot="5400000">
            <a:off x="1816484" y="1396745"/>
            <a:ext cx="0" cy="3653495"/>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3"/>
            <a:ext cx="0" cy="3653495"/>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733318" y="2787042"/>
            <a:ext cx="8133900" cy="497572"/>
          </a:xfrm>
        </p:spPr>
        <p:txBody>
          <a:bodyPr wrap="square" anchor="t" anchorCtr="0">
            <a:spAutoFit/>
          </a:bodyPr>
          <a:lstStyle>
            <a:lvl1pPr>
              <a:defRPr>
                <a:solidFill>
                  <a:srgbClr val="FFFFFF"/>
                </a:solidFill>
              </a:defRPr>
            </a:lvl1pPr>
          </a:lstStyle>
          <a:p>
            <a:r>
              <a:rPr lang="en-US" dirty="0"/>
              <a:t>Click to edit Master title style</a:t>
            </a:r>
          </a:p>
        </p:txBody>
      </p:sp>
      <p:sp>
        <p:nvSpPr>
          <p:cNvPr id="15" name="Subtitle 2"/>
          <p:cNvSpPr>
            <a:spLocks noGrp="1"/>
          </p:cNvSpPr>
          <p:nvPr>
            <p:ph type="subTitle" idx="1"/>
          </p:nvPr>
        </p:nvSpPr>
        <p:spPr>
          <a:xfrm>
            <a:off x="3733318" y="2507873"/>
            <a:ext cx="6868597" cy="282129"/>
          </a:xfrm>
        </p:spPr>
        <p:txBody>
          <a:bodyPr wrap="square">
            <a:spAutoFit/>
          </a:bodyPr>
          <a:lstStyle>
            <a:lvl1pPr marL="0" indent="0" algn="l">
              <a:spcBef>
                <a:spcPts val="0"/>
              </a:spcBef>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3173386" y="6611780"/>
            <a:ext cx="11243733" cy="246221"/>
          </a:xfrm>
          <a:prstGeom prst="rect">
            <a:avLst/>
          </a:prstGeom>
        </p:spPr>
        <p:txBody>
          <a:bodyPr wrap="square">
            <a:spAutoFit/>
          </a:bodyPr>
          <a:lstStyle/>
          <a:p>
            <a:r>
              <a:rPr lang="en-US" sz="1000" dirty="0">
                <a:solidFill>
                  <a:schemeClr val="bg1">
                    <a:lumMod val="50000"/>
                  </a:schemeClr>
                </a:solidFill>
                <a:latin typeface="Arial" panose="020B0604020202020204" pitchFamily="34" charset="0"/>
                <a:cs typeface="Arial" panose="020B0604020202020204" pitchFamily="34" charset="0"/>
              </a:rPr>
              <a:t>For use by trained Sanofi Speakers only. Not for distribution.</a:t>
            </a:r>
          </a:p>
        </p:txBody>
      </p:sp>
    </p:spTree>
    <p:extLst>
      <p:ext uri="{BB962C8B-B14F-4D97-AF65-F5344CB8AC3E}">
        <p14:creationId xmlns:p14="http://schemas.microsoft.com/office/powerpoint/2010/main" val="202747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206931"/>
            <a:ext cx="10972800" cy="4678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822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6"/>
            <a:ext cx="10363200" cy="784225"/>
          </a:xfrm>
        </p:spPr>
        <p:txBody>
          <a:bodyPr/>
          <a:lstStyle>
            <a:lvl1pPr>
              <a:defRPr b="1">
                <a:solidFill>
                  <a:schemeClr val="tx1"/>
                </a:solidFill>
              </a:defRPr>
            </a:lvl1pPr>
          </a:lstStyle>
          <a:p>
            <a:r>
              <a:rPr lang="en-US" dirty="0"/>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9231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595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6149"/>
            <a:ext cx="10465187" cy="480131"/>
          </a:xfrm>
        </p:spPr>
        <p:txBody>
          <a:bodyPr/>
          <a:lstStyle/>
          <a:p>
            <a:r>
              <a:rPr lang="en-US"/>
              <a:t>Click to edit Master title style</a:t>
            </a:r>
          </a:p>
        </p:txBody>
      </p:sp>
      <p:sp>
        <p:nvSpPr>
          <p:cNvPr id="4" name="Content Placeholder 3"/>
          <p:cNvSpPr>
            <a:spLocks noGrp="1"/>
          </p:cNvSpPr>
          <p:nvPr>
            <p:ph sz="quarter" idx="10"/>
          </p:nvPr>
        </p:nvSpPr>
        <p:spPr>
          <a:xfrm>
            <a:off x="609600" y="1296310"/>
            <a:ext cx="5364480" cy="157376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6350000" y="1296310"/>
            <a:ext cx="5232400" cy="1573764"/>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2"/>
          </p:nvPr>
        </p:nvSpPr>
        <p:spPr>
          <a:xfrm>
            <a:off x="770965" y="6408144"/>
            <a:ext cx="10811435" cy="110800"/>
          </a:xfrm>
          <a:prstGeom prst="rect">
            <a:avLst/>
          </a:prstGeom>
        </p:spPr>
        <p:txBody>
          <a:bodyPr/>
          <a:lstStyle/>
          <a:p>
            <a:endParaRPr lang="en-US" dirty="0"/>
          </a:p>
        </p:txBody>
      </p:sp>
    </p:spTree>
    <p:extLst>
      <p:ext uri="{BB962C8B-B14F-4D97-AF65-F5344CB8AC3E}">
        <p14:creationId xmlns:p14="http://schemas.microsoft.com/office/powerpoint/2010/main" val="3571816144"/>
      </p:ext>
    </p:extLst>
  </p:cSld>
  <p:clrMapOvr>
    <a:masterClrMapping/>
  </p:clrMapOvr>
  <p:extLst>
    <p:ext uri="{DCECCB84-F9BA-43D5-87BE-67443E8EF086}">
      <p15:sldGuideLst xmlns:p15="http://schemas.microsoft.com/office/powerpoint/2012/main">
        <p15:guide id="1" pos="40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6149"/>
            <a:ext cx="10465187" cy="480131"/>
          </a:xfrm>
        </p:spPr>
        <p:txBody>
          <a:bodyPr/>
          <a:lstStyle/>
          <a:p>
            <a:r>
              <a:rPr lang="en-US"/>
              <a:t>Click to edit Master title style</a:t>
            </a:r>
          </a:p>
        </p:txBody>
      </p:sp>
      <p:sp>
        <p:nvSpPr>
          <p:cNvPr id="4" name="Content Placeholder 3"/>
          <p:cNvSpPr>
            <a:spLocks noGrp="1"/>
          </p:cNvSpPr>
          <p:nvPr>
            <p:ph sz="quarter" idx="10"/>
          </p:nvPr>
        </p:nvSpPr>
        <p:spPr>
          <a:xfrm>
            <a:off x="609600" y="1296310"/>
            <a:ext cx="5364480" cy="157376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6350000" y="1296310"/>
            <a:ext cx="5232400" cy="1573764"/>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2"/>
          </p:nvPr>
        </p:nvSpPr>
        <p:spPr>
          <a:xfrm>
            <a:off x="770965" y="6408144"/>
            <a:ext cx="10811435" cy="110800"/>
          </a:xfrm>
          <a:prstGeom prst="rect">
            <a:avLst/>
          </a:prstGeom>
        </p:spPr>
        <p:txBody>
          <a:bodyPr/>
          <a:lstStyle/>
          <a:p>
            <a:endParaRPr lang="en-US" dirty="0"/>
          </a:p>
        </p:txBody>
      </p:sp>
    </p:spTree>
    <p:extLst>
      <p:ext uri="{BB962C8B-B14F-4D97-AF65-F5344CB8AC3E}">
        <p14:creationId xmlns:p14="http://schemas.microsoft.com/office/powerpoint/2010/main" val="3759235608"/>
      </p:ext>
    </p:extLst>
  </p:cSld>
  <p:clrMapOvr>
    <a:masterClrMapping/>
  </p:clrMapOvr>
  <p:extLst>
    <p:ext uri="{DCECCB84-F9BA-43D5-87BE-67443E8EF086}">
      <p15:sldGuideLst xmlns:p15="http://schemas.microsoft.com/office/powerpoint/2012/main">
        <p15:guide id="1" pos="40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6149"/>
            <a:ext cx="10465187" cy="480131"/>
          </a:xfrm>
        </p:spPr>
        <p:txBody>
          <a:bodyPr/>
          <a:lstStyle/>
          <a:p>
            <a:r>
              <a:rPr lang="en-US"/>
              <a:t>Click to edit Master title style</a:t>
            </a:r>
          </a:p>
        </p:txBody>
      </p:sp>
      <p:sp>
        <p:nvSpPr>
          <p:cNvPr id="4" name="Content Placeholder 3"/>
          <p:cNvSpPr>
            <a:spLocks noGrp="1"/>
          </p:cNvSpPr>
          <p:nvPr>
            <p:ph sz="quarter" idx="10"/>
          </p:nvPr>
        </p:nvSpPr>
        <p:spPr>
          <a:xfrm>
            <a:off x="609600" y="1296310"/>
            <a:ext cx="5364480" cy="157376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6350000" y="1296310"/>
            <a:ext cx="5232400" cy="1573764"/>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916783"/>
      </p:ext>
    </p:extLst>
  </p:cSld>
  <p:clrMapOvr>
    <a:masterClrMapping/>
  </p:clrMapOvr>
  <p:extLst>
    <p:ext uri="{DCECCB84-F9BA-43D5-87BE-67443E8EF086}">
      <p15:sldGuideLst xmlns:p15="http://schemas.microsoft.com/office/powerpoint/2012/main">
        <p15:guide id="1" pos="40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6149"/>
            <a:ext cx="10465187" cy="480131"/>
          </a:xfrm>
        </p:spPr>
        <p:txBody>
          <a:bodyPr/>
          <a:lstStyle/>
          <a:p>
            <a:r>
              <a:rPr lang="en-US"/>
              <a:t>Click to edit Master title style</a:t>
            </a:r>
          </a:p>
        </p:txBody>
      </p:sp>
      <p:sp>
        <p:nvSpPr>
          <p:cNvPr id="4" name="Content Placeholder 3"/>
          <p:cNvSpPr>
            <a:spLocks noGrp="1"/>
          </p:cNvSpPr>
          <p:nvPr>
            <p:ph sz="quarter" idx="10"/>
          </p:nvPr>
        </p:nvSpPr>
        <p:spPr>
          <a:xfrm>
            <a:off x="609600" y="1296310"/>
            <a:ext cx="5364480" cy="157376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6350000" y="1296310"/>
            <a:ext cx="5232400" cy="1573764"/>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082028"/>
      </p:ext>
    </p:extLst>
  </p:cSld>
  <p:clrMapOvr>
    <a:masterClrMapping/>
  </p:clrMapOvr>
  <p:extLst>
    <p:ext uri="{DCECCB84-F9BA-43D5-87BE-67443E8EF086}">
      <p15:sldGuideLst xmlns:p15="http://schemas.microsoft.com/office/powerpoint/2012/main">
        <p15:guide id="1" pos="40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sp>
        <p:nvSpPr>
          <p:cNvPr id="5" name="Rectangle 4"/>
          <p:cNvSpPr/>
          <p:nvPr userDrawn="1"/>
        </p:nvSpPr>
        <p:spPr>
          <a:xfrm>
            <a:off x="3173386" y="6611780"/>
            <a:ext cx="11243733" cy="246221"/>
          </a:xfrm>
          <a:prstGeom prst="rect">
            <a:avLst/>
          </a:prstGeom>
        </p:spPr>
        <p:txBody>
          <a:bodyPr wrap="square">
            <a:spAutoFit/>
          </a:bodyPr>
          <a:lstStyle/>
          <a:p>
            <a:r>
              <a:rPr lang="en-US" sz="1000" dirty="0">
                <a:solidFill>
                  <a:schemeClr val="bg1">
                    <a:lumMod val="50000"/>
                  </a:schemeClr>
                </a:solidFill>
                <a:latin typeface="Arial" panose="020B0604020202020204" pitchFamily="34" charset="0"/>
                <a:cs typeface="Arial" panose="020B0604020202020204" pitchFamily="34" charset="0"/>
              </a:rPr>
              <a:t>For use by trained Sanofi Speakers only. Not for distribution.</a:t>
            </a:r>
          </a:p>
        </p:txBody>
      </p:sp>
    </p:spTree>
    <p:extLst>
      <p:ext uri="{BB962C8B-B14F-4D97-AF65-F5344CB8AC3E}">
        <p14:creationId xmlns:p14="http://schemas.microsoft.com/office/powerpoint/2010/main" val="179664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13" t="4774" r="3675" b="15172"/>
          <a:stretch/>
        </p:blipFill>
        <p:spPr>
          <a:xfrm>
            <a:off x="-8469" y="459809"/>
            <a:ext cx="4873865" cy="5769376"/>
          </a:xfrm>
          <a:prstGeom prst="rect">
            <a:avLst/>
          </a:prstGeom>
        </p:spPr>
      </p:pic>
      <p:sp>
        <p:nvSpPr>
          <p:cNvPr id="2" name="Title 1"/>
          <p:cNvSpPr>
            <a:spLocks noGrp="1"/>
          </p:cNvSpPr>
          <p:nvPr>
            <p:ph type="ctrTitle" hasCustomPrompt="1"/>
          </p:nvPr>
        </p:nvSpPr>
        <p:spPr>
          <a:xfrm>
            <a:off x="5212057" y="1962292"/>
            <a:ext cx="6985375" cy="1846659"/>
          </a:xfrm>
        </p:spPr>
        <p:txBody>
          <a:bodyPr wrap="square" tIns="0">
            <a:spAutoFit/>
          </a:bodyPr>
          <a:lstStyle>
            <a:lvl1pPr algn="l">
              <a:lnSpc>
                <a:spcPct val="100000"/>
              </a:lnSpc>
              <a:defRPr sz="6000" b="0" spc="-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25022" y="4270616"/>
            <a:ext cx="6868597" cy="282129"/>
          </a:xfrm>
        </p:spPr>
        <p:txBody>
          <a:bodyPr wrap="square">
            <a:spAutoFit/>
          </a:bodyPr>
          <a:lstStyle>
            <a:lvl1pPr marL="0" indent="0" algn="l">
              <a:spcBef>
                <a:spcPts val="0"/>
              </a:spcBef>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1" y="1"/>
            <a:ext cx="1192273" cy="456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679083" y="1437473"/>
            <a:ext cx="1186315" cy="93425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210989" y="5256074"/>
            <a:ext cx="3827736" cy="973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8465" y="476251"/>
            <a:ext cx="1210733" cy="94503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3664785" y="4300835"/>
            <a:ext cx="1270128" cy="969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230818" y="5270822"/>
            <a:ext cx="1199117" cy="9426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217451" y="1"/>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5038725" y="456635"/>
            <a:ext cx="0" cy="39653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4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02" t="18390" r="23522" b="42093"/>
          <a:stretch/>
        </p:blipFill>
        <p:spPr>
          <a:xfrm>
            <a:off x="1" y="1397913"/>
            <a:ext cx="3486561" cy="2720150"/>
          </a:xfrm>
          <a:prstGeom prst="rect">
            <a:avLst/>
          </a:prstGeom>
        </p:spPr>
      </p:pic>
      <p:sp>
        <p:nvSpPr>
          <p:cNvPr id="4" name="Rectangle 3"/>
          <p:cNvSpPr/>
          <p:nvPr userDrawn="1"/>
        </p:nvSpPr>
        <p:spPr>
          <a:xfrm>
            <a:off x="1" y="1393151"/>
            <a:ext cx="1148168"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8" name="Straight Connector 7"/>
          <p:cNvCxnSpPr/>
          <p:nvPr userDrawn="1"/>
        </p:nvCxnSpPr>
        <p:spPr>
          <a:xfrm>
            <a:off x="1158429"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0262" y="3223492"/>
            <a:ext cx="363128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3"/>
            <a:ext cx="0" cy="36534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3496825" y="1393151"/>
            <a:ext cx="8705439" cy="2724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733318" y="1701726"/>
            <a:ext cx="8133900" cy="1640565"/>
          </a:xfrm>
        </p:spPr>
        <p:txBody>
          <a:bodyPr wrap="square" anchor="b" anchorCtr="0">
            <a:noAutofit/>
          </a:bodyPr>
          <a:lstStyle>
            <a:lvl1pPr>
              <a:defRPr>
                <a:solidFill>
                  <a:srgbClr val="FFFFFF"/>
                </a:solidFill>
              </a:defRPr>
            </a:lvl1pPr>
          </a:lstStyle>
          <a:p>
            <a:r>
              <a:rPr lang="en-US" dirty="0"/>
              <a:t>Click to edit Master title style</a:t>
            </a:r>
          </a:p>
        </p:txBody>
      </p:sp>
      <p:sp>
        <p:nvSpPr>
          <p:cNvPr id="15" name="Subtitle 2"/>
          <p:cNvSpPr>
            <a:spLocks noGrp="1"/>
          </p:cNvSpPr>
          <p:nvPr>
            <p:ph type="subTitle" idx="1"/>
          </p:nvPr>
        </p:nvSpPr>
        <p:spPr>
          <a:xfrm>
            <a:off x="3733317" y="3430578"/>
            <a:ext cx="8133900" cy="662054"/>
          </a:xfrm>
        </p:spPr>
        <p:txBody>
          <a:bodyPr wrap="square">
            <a:no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3486561"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20616"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32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02" t="18390" r="23522" b="42093"/>
          <a:stretch/>
        </p:blipFill>
        <p:spPr>
          <a:xfrm>
            <a:off x="1" y="1397913"/>
            <a:ext cx="3486561" cy="2720150"/>
          </a:xfrm>
          <a:prstGeom prst="rect">
            <a:avLst/>
          </a:prstGeom>
        </p:spPr>
      </p:pic>
      <p:sp>
        <p:nvSpPr>
          <p:cNvPr id="4" name="Rectangle 3"/>
          <p:cNvSpPr/>
          <p:nvPr userDrawn="1"/>
        </p:nvSpPr>
        <p:spPr>
          <a:xfrm>
            <a:off x="1" y="1393151"/>
            <a:ext cx="1148168"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8" name="Straight Connector 7"/>
          <p:cNvCxnSpPr/>
          <p:nvPr userDrawn="1"/>
        </p:nvCxnSpPr>
        <p:spPr>
          <a:xfrm>
            <a:off x="1158429"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0262" y="3223492"/>
            <a:ext cx="363128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3"/>
            <a:ext cx="0" cy="36534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3496825" y="1393151"/>
            <a:ext cx="8705439" cy="2724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733318" y="1701726"/>
            <a:ext cx="8133900" cy="1640565"/>
          </a:xfrm>
        </p:spPr>
        <p:txBody>
          <a:bodyPr wrap="square" anchor="b" anchorCtr="0">
            <a:noAutofit/>
          </a:bodyPr>
          <a:lstStyle>
            <a:lvl1pPr>
              <a:defRPr>
                <a:solidFill>
                  <a:srgbClr val="FFFFFF"/>
                </a:solidFill>
              </a:defRPr>
            </a:lvl1pPr>
          </a:lstStyle>
          <a:p>
            <a:r>
              <a:rPr lang="en-US" dirty="0"/>
              <a:t>Click to edit Master title style</a:t>
            </a:r>
          </a:p>
        </p:txBody>
      </p:sp>
      <p:sp>
        <p:nvSpPr>
          <p:cNvPr id="15" name="Subtitle 2"/>
          <p:cNvSpPr>
            <a:spLocks noGrp="1"/>
          </p:cNvSpPr>
          <p:nvPr>
            <p:ph type="subTitle" idx="1"/>
          </p:nvPr>
        </p:nvSpPr>
        <p:spPr>
          <a:xfrm>
            <a:off x="3733317" y="3430578"/>
            <a:ext cx="8133900" cy="662054"/>
          </a:xfrm>
        </p:spPr>
        <p:txBody>
          <a:bodyPr wrap="square">
            <a:no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3486561"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20616"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8467899" y="6436630"/>
            <a:ext cx="3424843" cy="307777"/>
          </a:xfrm>
          <a:prstGeom prst="rect">
            <a:avLst/>
          </a:prstGeom>
          <a:noFill/>
        </p:spPr>
        <p:txBody>
          <a:bodyPr wrap="square" rtlCol="0">
            <a:spAutoFit/>
          </a:bodyPr>
          <a:lstStyle/>
          <a:p>
            <a:r>
              <a:rPr lang="en-US" sz="1400" dirty="0">
                <a:solidFill>
                  <a:schemeClr val="tx1">
                    <a:lumMod val="50000"/>
                    <a:lumOff val="50000"/>
                  </a:schemeClr>
                </a:solidFill>
              </a:rPr>
              <a:t>&lt;insert Sanofi Genzyme logo&gt;</a:t>
            </a:r>
          </a:p>
        </p:txBody>
      </p:sp>
    </p:spTree>
    <p:extLst>
      <p:ext uri="{BB962C8B-B14F-4D97-AF65-F5344CB8AC3E}">
        <p14:creationId xmlns:p14="http://schemas.microsoft.com/office/powerpoint/2010/main" val="45403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11218607" cy="963487"/>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626533" y="1156132"/>
            <a:ext cx="10972800" cy="4678363"/>
          </a:xfrm>
        </p:spPr>
        <p:txBody>
          <a:bodyPr/>
          <a:lstStyle>
            <a:lvl1pPr marL="177800" indent="-177800">
              <a:defRPr lang="en-US" sz="2000" kern="1200" dirty="0" smtClean="0">
                <a:solidFill>
                  <a:schemeClr val="tx1"/>
                </a:solidFill>
                <a:latin typeface="ITC Avant Garde Std Bk"/>
                <a:ea typeface="+mn-ea"/>
                <a:cs typeface="ITC Avant Garde Std Bk"/>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711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6"/>
            <a:ext cx="10363200" cy="784225"/>
          </a:xfrm>
        </p:spPr>
        <p:txBody>
          <a:bodyPr/>
          <a:lstStyle>
            <a:lvl1pPr>
              <a:defRPr b="1">
                <a:solidFill>
                  <a:schemeClr val="tx1"/>
                </a:solidFill>
              </a:defRPr>
            </a:lvl1pPr>
          </a:lstStyle>
          <a:p>
            <a:r>
              <a:rPr lang="en-US" dirty="0"/>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03652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11238271" cy="963487"/>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93370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159613" cy="963487"/>
          </a:xfrm>
        </p:spPr>
        <p:txBody>
          <a:bodyPr anchor="ctr"/>
          <a:lstStyle>
            <a:lvl1pPr>
              <a:defRPr sz="3000"/>
            </a:lvl1pPr>
          </a:lstStyle>
          <a:p>
            <a:r>
              <a:rPr lang="en-US" dirty="0"/>
              <a:t>Click to edit Master title style</a:t>
            </a:r>
          </a:p>
        </p:txBody>
      </p:sp>
      <p:sp>
        <p:nvSpPr>
          <p:cNvPr id="3" name="Content Placeholder 2"/>
          <p:cNvSpPr>
            <a:spLocks noGrp="1"/>
          </p:cNvSpPr>
          <p:nvPr>
            <p:ph sz="half" idx="1"/>
          </p:nvPr>
        </p:nvSpPr>
        <p:spPr>
          <a:xfrm>
            <a:off x="629264" y="1167585"/>
            <a:ext cx="5384800" cy="4525963"/>
          </a:xfrm>
        </p:spPr>
        <p:txBody>
          <a:bodyPr>
            <a:noAutofit/>
          </a:bodyPr>
          <a:lstStyle>
            <a:lvl1pPr>
              <a:defRPr sz="2000">
                <a:latin typeface="ITC Avant Garde Std Bk"/>
                <a:cs typeface="Arial" pitchFamily="34" charset="0"/>
              </a:defRPr>
            </a:lvl1pPr>
            <a:lvl2pPr>
              <a:defRPr sz="1800">
                <a:latin typeface="ITC Avant Garde Std Bk"/>
                <a:cs typeface="Arial" pitchFamily="34" charset="0"/>
              </a:defRPr>
            </a:lvl2pPr>
            <a:lvl3pPr>
              <a:defRPr sz="1800">
                <a:latin typeface="ITC Avant Garde Std Bk"/>
                <a:cs typeface="Arial" pitchFamily="34" charset="0"/>
              </a:defRPr>
            </a:lvl3pPr>
            <a:lvl4pPr>
              <a:defRPr sz="1800">
                <a:latin typeface="ITC Avant Garde Std Bk"/>
                <a:cs typeface="Arial" pitchFamily="34" charset="0"/>
              </a:defRPr>
            </a:lvl4pPr>
            <a:lvl5pPr>
              <a:defRPr sz="1800">
                <a:latin typeface="ITC Avant Garde Std Bk"/>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264" y="1167585"/>
            <a:ext cx="5384800" cy="4525963"/>
          </a:xfrm>
        </p:spPr>
        <p:txBody>
          <a:bodyPr>
            <a:noAutofit/>
          </a:bodyPr>
          <a:lstStyle>
            <a:lvl1pPr>
              <a:defRPr sz="2000">
                <a:latin typeface="ITC Avant Garde Std Bk"/>
              </a:defRPr>
            </a:lvl1pPr>
            <a:lvl2pPr>
              <a:defRPr sz="1800">
                <a:latin typeface="ITC Avant Garde Std Bk"/>
              </a:defRPr>
            </a:lvl2pPr>
            <a:lvl3pPr>
              <a:defRPr sz="1800">
                <a:latin typeface="ITC Avant Garde Std Bk"/>
              </a:defRPr>
            </a:lvl3pPr>
            <a:lvl4pPr>
              <a:defRPr sz="1800">
                <a:latin typeface="ITC Avant Garde Std Bk"/>
              </a:defRPr>
            </a:lvl4pPr>
            <a:lvl5pPr>
              <a:defRPr sz="1800">
                <a:latin typeface="ITC Avant Garde Std B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5382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13" t="4774" r="3675" b="15172"/>
          <a:stretch/>
        </p:blipFill>
        <p:spPr>
          <a:xfrm>
            <a:off x="-8469" y="459809"/>
            <a:ext cx="4873865" cy="5769376"/>
          </a:xfrm>
          <a:prstGeom prst="rect">
            <a:avLst/>
          </a:prstGeom>
        </p:spPr>
      </p:pic>
      <p:sp>
        <p:nvSpPr>
          <p:cNvPr id="2" name="Title 1"/>
          <p:cNvSpPr>
            <a:spLocks noGrp="1"/>
          </p:cNvSpPr>
          <p:nvPr>
            <p:ph type="ctrTitle" hasCustomPrompt="1"/>
          </p:nvPr>
        </p:nvSpPr>
        <p:spPr>
          <a:xfrm>
            <a:off x="5212057" y="1500627"/>
            <a:ext cx="6985375" cy="2769989"/>
          </a:xfrm>
        </p:spPr>
        <p:txBody>
          <a:bodyPr wrap="square" tIns="0">
            <a:spAutoFit/>
          </a:bodyPr>
          <a:lstStyle>
            <a:lvl1pPr algn="l">
              <a:lnSpc>
                <a:spcPct val="100000"/>
              </a:lnSpc>
              <a:defRPr sz="6000" b="0" spc="-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25022" y="4270616"/>
            <a:ext cx="6868597" cy="282129"/>
          </a:xfrm>
        </p:spPr>
        <p:txBody>
          <a:bodyPr wrap="square">
            <a:spAutoFit/>
          </a:bodyPr>
          <a:lstStyle>
            <a:lvl1pPr marL="0" indent="0" algn="l">
              <a:spcBef>
                <a:spcPts val="0"/>
              </a:spcBef>
              <a:buNone/>
              <a:defRPr>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1" y="1"/>
            <a:ext cx="1192273" cy="456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8" name="Rectangle 7"/>
          <p:cNvSpPr/>
          <p:nvPr userDrawn="1"/>
        </p:nvSpPr>
        <p:spPr>
          <a:xfrm>
            <a:off x="3679083" y="1437473"/>
            <a:ext cx="1186315" cy="93425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9" name="Rectangle 8"/>
          <p:cNvSpPr/>
          <p:nvPr userDrawn="1"/>
        </p:nvSpPr>
        <p:spPr>
          <a:xfrm>
            <a:off x="1210989" y="5256074"/>
            <a:ext cx="3827736" cy="973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10" name="Rectangle 9"/>
          <p:cNvSpPr/>
          <p:nvPr userDrawn="1"/>
        </p:nvSpPr>
        <p:spPr>
          <a:xfrm>
            <a:off x="-8465" y="476251"/>
            <a:ext cx="1210733" cy="94503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12" name="Rectangle 11"/>
          <p:cNvSpPr/>
          <p:nvPr userDrawn="1"/>
        </p:nvSpPr>
        <p:spPr>
          <a:xfrm>
            <a:off x="3664785" y="4300835"/>
            <a:ext cx="1270128" cy="969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14" name="Rectangle 13"/>
          <p:cNvSpPr/>
          <p:nvPr userDrawn="1"/>
        </p:nvSpPr>
        <p:spPr>
          <a:xfrm>
            <a:off x="1230818" y="5270822"/>
            <a:ext cx="1199117" cy="9426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15" name="Rectangle 14"/>
          <p:cNvSpPr/>
          <p:nvPr userDrawn="1"/>
        </p:nvSpPr>
        <p:spPr>
          <a:xfrm>
            <a:off x="1217451" y="1"/>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5038725" y="456635"/>
            <a:ext cx="0" cy="39653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79BCBBA-2F2A-45C1-A1EA-41294B5D86E5}"/>
              </a:ext>
            </a:extLst>
          </p:cNvPr>
          <p:cNvSpPr/>
          <p:nvPr userDrawn="1"/>
        </p:nvSpPr>
        <p:spPr>
          <a:xfrm>
            <a:off x="4272240" y="6124608"/>
            <a:ext cx="4873860" cy="646331"/>
          </a:xfrm>
          <a:prstGeom prst="rect">
            <a:avLst/>
          </a:prstGeom>
        </p:spPr>
        <p:txBody>
          <a:bodyPr wrap="square">
            <a:spAutoFit/>
          </a:bodyPr>
          <a:lstStyle/>
          <a:p>
            <a:pPr marL="0" indent="0">
              <a:spcBef>
                <a:spcPts val="0"/>
              </a:spcBef>
              <a:spcAft>
                <a:spcPts val="0"/>
              </a:spcAft>
              <a:buFont typeface="Arial" panose="020B0604020202020204" pitchFamily="34" charset="0"/>
              <a:buNone/>
            </a:pPr>
            <a:endParaRPr lang="en-US" sz="1800" dirty="0">
              <a:effectLst/>
            </a:endParaRPr>
          </a:p>
          <a:p>
            <a:pPr marL="457200" marR="0" lvl="1"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This presentation is sponsored by Sanofi.</a:t>
            </a:r>
            <a:endParaRPr lang="en-US" sz="1800" dirty="0">
              <a:effectLst/>
              <a:latin typeface="+mn-lt"/>
              <a:ea typeface="Calibri" panose="020F0502020204030204" pitchFamily="34" charset="0"/>
            </a:endParaRPr>
          </a:p>
        </p:txBody>
      </p:sp>
    </p:spTree>
    <p:extLst>
      <p:ext uri="{BB962C8B-B14F-4D97-AF65-F5344CB8AC3E}">
        <p14:creationId xmlns:p14="http://schemas.microsoft.com/office/powerpoint/2010/main" val="259012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02" t="18390" r="23522" b="42093"/>
          <a:stretch/>
        </p:blipFill>
        <p:spPr>
          <a:xfrm>
            <a:off x="1" y="1397913"/>
            <a:ext cx="3486561" cy="2720150"/>
          </a:xfrm>
          <a:prstGeom prst="rect">
            <a:avLst/>
          </a:prstGeom>
        </p:spPr>
      </p:pic>
      <p:sp>
        <p:nvSpPr>
          <p:cNvPr id="4" name="Rectangle 3"/>
          <p:cNvSpPr/>
          <p:nvPr userDrawn="1"/>
        </p:nvSpPr>
        <p:spPr>
          <a:xfrm>
            <a:off x="1" y="1393151"/>
            <a:ext cx="1148168"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cxnSp>
        <p:nvCxnSpPr>
          <p:cNvPr id="8" name="Straight Connector 7"/>
          <p:cNvCxnSpPr/>
          <p:nvPr userDrawn="1"/>
        </p:nvCxnSpPr>
        <p:spPr>
          <a:xfrm>
            <a:off x="1158429"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0262" y="3223492"/>
            <a:ext cx="363128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3"/>
            <a:ext cx="0" cy="36534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3496825" y="1393151"/>
            <a:ext cx="8705439" cy="2724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733318" y="1701726"/>
            <a:ext cx="8133900" cy="1640565"/>
          </a:xfrm>
        </p:spPr>
        <p:txBody>
          <a:bodyPr wrap="square" anchor="b" anchorCtr="0">
            <a:noAutofit/>
          </a:bodyPr>
          <a:lstStyle>
            <a:lvl1pPr>
              <a:defRPr>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ubtitle 2"/>
          <p:cNvSpPr>
            <a:spLocks noGrp="1"/>
          </p:cNvSpPr>
          <p:nvPr>
            <p:ph type="subTitle" idx="1"/>
          </p:nvPr>
        </p:nvSpPr>
        <p:spPr>
          <a:xfrm>
            <a:off x="3733317" y="3430578"/>
            <a:ext cx="8133900" cy="662054"/>
          </a:xfrm>
        </p:spPr>
        <p:txBody>
          <a:bodyPr wrap="square">
            <a:noAutofit/>
          </a:bodyPr>
          <a:lstStyle>
            <a:lvl1pPr marL="0" indent="0" algn="l">
              <a:spcBef>
                <a:spcPts val="0"/>
              </a:spcBef>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3486561"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20616"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069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206931"/>
            <a:ext cx="10972800" cy="492716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Text Placeholder 4">
            <a:extLst>
              <a:ext uri="{FF2B5EF4-FFF2-40B4-BE49-F238E27FC236}">
                <a16:creationId xmlns:a16="http://schemas.microsoft.com/office/drawing/2014/main" id="{DD68EBE9-3E85-4DA7-9EFE-1F684071CD2A}"/>
              </a:ext>
            </a:extLst>
          </p:cNvPr>
          <p:cNvSpPr>
            <a:spLocks noGrp="1"/>
          </p:cNvSpPr>
          <p:nvPr>
            <p:ph type="body" sz="quarter" idx="10"/>
          </p:nvPr>
        </p:nvSpPr>
        <p:spPr>
          <a:xfrm>
            <a:off x="711200" y="6134100"/>
            <a:ext cx="9613900" cy="571500"/>
          </a:xfrm>
        </p:spPr>
        <p:txBody>
          <a:bodyPr lIns="0" anchor="b" anchorCtr="0"/>
          <a:lstStyle>
            <a:lvl1pPr marL="0" indent="0">
              <a:lnSpc>
                <a:spcPct val="95000"/>
              </a:lnSpc>
              <a:spcBef>
                <a:spcPts val="0"/>
              </a:spcBef>
              <a:spcAft>
                <a:spcPts val="0"/>
              </a:spcAft>
              <a:buNone/>
              <a:defRPr sz="800"/>
            </a:lvl1pPr>
            <a:lvl2pPr marL="457200" indent="0">
              <a:buNone/>
              <a:defRPr sz="800"/>
            </a:lvl2pPr>
            <a:lvl3pPr>
              <a:defRPr sz="800"/>
            </a:lvl3pPr>
            <a:lvl4pPr>
              <a:defRPr sz="800"/>
            </a:lvl4pPr>
            <a:lvl5pPr>
              <a:defRPr sz="800"/>
            </a:lvl5pPr>
          </a:lstStyle>
          <a:p>
            <a:pPr lvl="0"/>
            <a:r>
              <a:rPr lang="en-US" dirty="0"/>
              <a:t>Click to edit Master text styles</a:t>
            </a:r>
          </a:p>
        </p:txBody>
      </p:sp>
      <p:sp>
        <p:nvSpPr>
          <p:cNvPr id="6" name="Title 5">
            <a:extLst>
              <a:ext uri="{FF2B5EF4-FFF2-40B4-BE49-F238E27FC236}">
                <a16:creationId xmlns:a16="http://schemas.microsoft.com/office/drawing/2014/main" id="{9B186A0A-256E-49FF-BCF5-EFF747E679C9}"/>
              </a:ext>
            </a:extLst>
          </p:cNvPr>
          <p:cNvSpPr>
            <a:spLocks noGrp="1"/>
          </p:cNvSpPr>
          <p:nvPr>
            <p:ph type="title"/>
          </p:nvPr>
        </p:nvSpPr>
        <p:spPr>
          <a:xfrm>
            <a:off x="609600" y="1"/>
            <a:ext cx="10972799" cy="963487"/>
          </a:xfrm>
        </p:spPr>
        <p:txBody>
          <a:bodyPr/>
          <a:lstStyle/>
          <a:p>
            <a:r>
              <a:rPr lang="en-US" dirty="0"/>
              <a:t>Click to edit Master title style</a:t>
            </a:r>
          </a:p>
        </p:txBody>
      </p:sp>
    </p:spTree>
    <p:extLst>
      <p:ext uri="{BB962C8B-B14F-4D97-AF65-F5344CB8AC3E}">
        <p14:creationId xmlns:p14="http://schemas.microsoft.com/office/powerpoint/2010/main" val="1872440317"/>
      </p:ext>
    </p:extLst>
  </p:cSld>
  <p:clrMapOvr>
    <a:masterClrMapping/>
  </p:clrMapOvr>
  <p:extLst>
    <p:ext uri="{DCECCB84-F9BA-43D5-87BE-67443E8EF086}">
      <p15:sldGuideLst xmlns:p15="http://schemas.microsoft.com/office/powerpoint/2012/main">
        <p15:guide id="1"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6"/>
            <a:ext cx="10363200" cy="784225"/>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13614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92463" cy="96348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629264" y="1167585"/>
            <a:ext cx="5384800" cy="4966515"/>
          </a:xfrm>
        </p:spPr>
        <p:txBody>
          <a:bodyPr>
            <a:noAutofit/>
          </a:bodyPr>
          <a:lstStyle>
            <a:lvl1pPr>
              <a:defRPr sz="2000">
                <a:latin typeface="Arial" panose="020B0604020202020204" pitchFamily="34" charset="0"/>
                <a:cs typeface="Arial" pitchFamily="34" charset="0"/>
              </a:defRPr>
            </a:lvl1pPr>
            <a:lvl2pPr>
              <a:defRPr sz="1800">
                <a:latin typeface="Arial" panose="020B0604020202020204" pitchFamily="34" charset="0"/>
                <a:cs typeface="Arial" pitchFamily="34" charset="0"/>
              </a:defRPr>
            </a:lvl2pPr>
            <a:lvl3pPr>
              <a:defRPr sz="1800">
                <a:latin typeface="Arial" panose="020B0604020202020204" pitchFamily="34" charset="0"/>
                <a:cs typeface="Arial" pitchFamily="34" charset="0"/>
              </a:defRPr>
            </a:lvl3pPr>
            <a:lvl4pPr>
              <a:defRPr sz="1800">
                <a:latin typeface="Arial" panose="020B0604020202020204" pitchFamily="34" charset="0"/>
                <a:cs typeface="Arial" pitchFamily="34" charset="0"/>
              </a:defRPr>
            </a:lvl4pPr>
            <a:lvl5pPr>
              <a:defRPr sz="1800">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6217264" y="1167585"/>
            <a:ext cx="5384800" cy="4966515"/>
          </a:xfrm>
        </p:spPr>
        <p:txBody>
          <a:bodyPr>
            <a:no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D0484487-8B51-4917-AE87-9E5A728F7045}"/>
              </a:ext>
            </a:extLst>
          </p:cNvPr>
          <p:cNvSpPr>
            <a:spLocks noGrp="1"/>
          </p:cNvSpPr>
          <p:nvPr>
            <p:ph type="body" sz="quarter" idx="10"/>
          </p:nvPr>
        </p:nvSpPr>
        <p:spPr>
          <a:xfrm>
            <a:off x="711200" y="6134100"/>
            <a:ext cx="9613900" cy="571500"/>
          </a:xfrm>
        </p:spPr>
        <p:txBody>
          <a:bodyPr lIns="0" anchor="b" anchorCtr="0"/>
          <a:lstStyle>
            <a:lvl1pPr marL="0" indent="0">
              <a:lnSpc>
                <a:spcPct val="95000"/>
              </a:lnSpc>
              <a:spcBef>
                <a:spcPts val="0"/>
              </a:spcBef>
              <a:spcAft>
                <a:spcPts val="0"/>
              </a:spcAft>
              <a:buNone/>
              <a:defRPr sz="800"/>
            </a:lvl1pPr>
            <a:lvl2pPr marL="457200" indent="0">
              <a:buNone/>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276983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lvl1pPr>
              <a:defRPr sz="3000">
                <a:latin typeface="+mn-lt"/>
              </a:defRPr>
            </a:lvl1pPr>
          </a:lstStyle>
          <a:p>
            <a:r>
              <a:rPr lang="en-US" dirty="0"/>
              <a:t>Click to edit Master title style</a:t>
            </a:r>
          </a:p>
        </p:txBody>
      </p:sp>
      <p:sp>
        <p:nvSpPr>
          <p:cNvPr id="3" name="Content Placeholder 2"/>
          <p:cNvSpPr>
            <a:spLocks noGrp="1"/>
          </p:cNvSpPr>
          <p:nvPr>
            <p:ph idx="1"/>
          </p:nvPr>
        </p:nvSpPr>
        <p:spPr>
          <a:xfrm>
            <a:off x="762000" y="1424538"/>
            <a:ext cx="10890422" cy="4384251"/>
          </a:xfrm>
        </p:spPr>
        <p:txBody>
          <a:bodyPr/>
          <a:lstStyle>
            <a:lvl1pPr marL="231775" indent="-231775">
              <a:defRPr lang="en-US" sz="2400" kern="1200" dirty="0" smtClean="0">
                <a:solidFill>
                  <a:schemeClr val="tx1"/>
                </a:solidFill>
                <a:latin typeface="+mn-lt"/>
                <a:ea typeface="+mn-ea"/>
                <a:cs typeface="ITC Avant Garde Std Bk"/>
              </a:defRPr>
            </a:lvl1pPr>
            <a:lvl2pPr marL="738188" indent="-280988">
              <a:defRPr sz="2200">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8151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0F766-0E14-4AE9-8F41-F229A5294DB4}"/>
              </a:ext>
            </a:extLst>
          </p:cNvPr>
          <p:cNvSpPr>
            <a:spLocks noGrp="1"/>
          </p:cNvSpPr>
          <p:nvPr>
            <p:ph type="title"/>
          </p:nvPr>
        </p:nvSpPr>
        <p:spPr>
          <a:xfrm>
            <a:off x="609600" y="1"/>
            <a:ext cx="10985499" cy="963487"/>
          </a:xfrm>
        </p:spPr>
        <p:txBody>
          <a:bodyPr/>
          <a:lstStyle/>
          <a:p>
            <a:r>
              <a:rPr lang="en-US" dirty="0"/>
              <a:t>Click to edit Master title style</a:t>
            </a:r>
          </a:p>
        </p:txBody>
      </p:sp>
      <p:sp>
        <p:nvSpPr>
          <p:cNvPr id="6" name="Text Placeholder 4">
            <a:extLst>
              <a:ext uri="{FF2B5EF4-FFF2-40B4-BE49-F238E27FC236}">
                <a16:creationId xmlns:a16="http://schemas.microsoft.com/office/drawing/2014/main" id="{A1017BB3-36DA-4416-8685-C1A8C5EC4312}"/>
              </a:ext>
            </a:extLst>
          </p:cNvPr>
          <p:cNvSpPr>
            <a:spLocks noGrp="1"/>
          </p:cNvSpPr>
          <p:nvPr>
            <p:ph type="body" sz="quarter" idx="10"/>
          </p:nvPr>
        </p:nvSpPr>
        <p:spPr>
          <a:xfrm>
            <a:off x="711200" y="6134100"/>
            <a:ext cx="9613900" cy="571500"/>
          </a:xfrm>
        </p:spPr>
        <p:txBody>
          <a:bodyPr lIns="0" anchor="b" anchorCtr="0"/>
          <a:lstStyle>
            <a:lvl1pPr marL="0" indent="0">
              <a:lnSpc>
                <a:spcPct val="95000"/>
              </a:lnSpc>
              <a:spcBef>
                <a:spcPts val="0"/>
              </a:spcBef>
              <a:spcAft>
                <a:spcPts val="0"/>
              </a:spcAft>
              <a:buNone/>
              <a:defRPr sz="800"/>
            </a:lvl1pPr>
            <a:lvl2pPr marL="457200" indent="0">
              <a:buNone/>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413780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6"/>
            <a:ext cx="10363200" cy="784225"/>
          </a:xfrm>
        </p:spPr>
        <p:txBody>
          <a:bodyPr/>
          <a:lstStyle>
            <a:lvl1pPr>
              <a:defRPr b="1">
                <a:solidFill>
                  <a:schemeClr val="tx1"/>
                </a:solidFill>
              </a:defRPr>
            </a:lvl1pPr>
          </a:lstStyle>
          <a:p>
            <a:r>
              <a:rPr lang="en-US" dirty="0"/>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865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11238271" cy="963487"/>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36669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159613" cy="963487"/>
          </a:xfrm>
        </p:spPr>
        <p:txBody>
          <a:bodyPr anchor="ctr"/>
          <a:lstStyle>
            <a:lvl1pPr>
              <a:defRPr sz="3000"/>
            </a:lvl1pPr>
          </a:lstStyle>
          <a:p>
            <a:r>
              <a:rPr lang="en-US" dirty="0"/>
              <a:t>Click to edit Master title style</a:t>
            </a:r>
          </a:p>
        </p:txBody>
      </p:sp>
      <p:sp>
        <p:nvSpPr>
          <p:cNvPr id="3" name="Content Placeholder 2"/>
          <p:cNvSpPr>
            <a:spLocks noGrp="1"/>
          </p:cNvSpPr>
          <p:nvPr>
            <p:ph sz="half" idx="1"/>
          </p:nvPr>
        </p:nvSpPr>
        <p:spPr>
          <a:xfrm>
            <a:off x="762000" y="1424539"/>
            <a:ext cx="5384800" cy="4591250"/>
          </a:xfrm>
        </p:spPr>
        <p:txBody>
          <a:bodyPr>
            <a:noAutofit/>
          </a:bodyPr>
          <a:lstStyle>
            <a:lvl1pPr>
              <a:defRPr sz="2000">
                <a:latin typeface="ITC Avant Garde Std Bk"/>
                <a:cs typeface="Arial" pitchFamily="34" charset="0"/>
              </a:defRPr>
            </a:lvl1pPr>
            <a:lvl2pPr>
              <a:defRPr sz="1800">
                <a:latin typeface="ITC Avant Garde Std Bk"/>
                <a:cs typeface="Arial" pitchFamily="34" charset="0"/>
              </a:defRPr>
            </a:lvl2pPr>
            <a:lvl3pPr>
              <a:defRPr sz="1800">
                <a:latin typeface="ITC Avant Garde Std Bk"/>
                <a:cs typeface="Arial" pitchFamily="34" charset="0"/>
              </a:defRPr>
            </a:lvl3pPr>
            <a:lvl4pPr>
              <a:defRPr sz="1800">
                <a:latin typeface="ITC Avant Garde Std Bk"/>
                <a:cs typeface="Arial" pitchFamily="34" charset="0"/>
              </a:defRPr>
            </a:lvl4pPr>
            <a:lvl5pPr>
              <a:defRPr sz="1800">
                <a:latin typeface="ITC Avant Garde Std Bk"/>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0000" y="1424539"/>
            <a:ext cx="5384800" cy="4591250"/>
          </a:xfrm>
        </p:spPr>
        <p:txBody>
          <a:bodyPr>
            <a:noAutofit/>
          </a:bodyPr>
          <a:lstStyle>
            <a:lvl1pPr>
              <a:defRPr sz="2000">
                <a:latin typeface="ITC Avant Garde Std Bk"/>
              </a:defRPr>
            </a:lvl1pPr>
            <a:lvl2pPr>
              <a:defRPr sz="1800">
                <a:latin typeface="ITC Avant Garde Std Bk"/>
              </a:defRPr>
            </a:lvl2pPr>
            <a:lvl3pPr>
              <a:defRPr sz="1800">
                <a:latin typeface="ITC Avant Garde Std Bk"/>
              </a:defRPr>
            </a:lvl3pPr>
            <a:lvl4pPr>
              <a:defRPr sz="1800">
                <a:latin typeface="ITC Avant Garde Std Bk"/>
              </a:defRPr>
            </a:lvl4pPr>
            <a:lvl5pPr>
              <a:defRPr sz="1800">
                <a:latin typeface="ITC Avant Garde Std B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2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3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06DF49-99F5-42AE-B0C7-ADA411F347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622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459" y="2274067"/>
            <a:ext cx="6985375" cy="1985159"/>
          </a:xfrm>
        </p:spPr>
        <p:txBody>
          <a:bodyPr wrap="square" tIns="0">
            <a:spAutoFit/>
          </a:bodyPr>
          <a:lstStyle>
            <a:lvl1pPr algn="l">
              <a:lnSpc>
                <a:spcPct val="70000"/>
              </a:lnSpc>
              <a:defRPr sz="6000" b="0" spc="-200">
                <a:solidFill>
                  <a:schemeClr val="bg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4852654" y="4270616"/>
            <a:ext cx="6868597" cy="282129"/>
          </a:xfrm>
        </p:spPr>
        <p:txBody>
          <a:bodyPr wrap="square">
            <a:spAutoFit/>
          </a:bodyPr>
          <a:lstStyle>
            <a:lvl1pPr marL="0" indent="0" algn="l">
              <a:spcBef>
                <a:spcPts val="0"/>
              </a:spcBef>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rotWithShape="1">
          <a:blip r:embed="rId2" cstate="print"/>
          <a:srcRect l="20124" t="6665" r="6" b="13599"/>
          <a:stretch/>
        </p:blipFill>
        <p:spPr>
          <a:xfrm>
            <a:off x="0" y="461818"/>
            <a:ext cx="4840224" cy="5468112"/>
          </a:xfrm>
          <a:prstGeom prst="rect">
            <a:avLst/>
          </a:prstGeom>
        </p:spPr>
      </p:pic>
      <p:sp>
        <p:nvSpPr>
          <p:cNvPr id="7" name="Rectangle 6"/>
          <p:cNvSpPr/>
          <p:nvPr userDrawn="1"/>
        </p:nvSpPr>
        <p:spPr>
          <a:xfrm>
            <a:off x="-1" y="1"/>
            <a:ext cx="1192273" cy="456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658824" y="1385669"/>
            <a:ext cx="1175203" cy="890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210990" y="5014965"/>
            <a:ext cx="3631087" cy="97327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0" y="475162"/>
            <a:ext cx="1194968" cy="89849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3647203" y="4102316"/>
            <a:ext cx="1208140" cy="9699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226583" y="5029713"/>
            <a:ext cx="1195397" cy="89055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217451" y="1"/>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3173386" y="6611780"/>
            <a:ext cx="11243733" cy="246221"/>
          </a:xfrm>
          <a:prstGeom prst="rect">
            <a:avLst/>
          </a:prstGeom>
        </p:spPr>
        <p:txBody>
          <a:bodyPr wrap="square">
            <a:spAutoFit/>
          </a:bodyPr>
          <a:lstStyle/>
          <a:p>
            <a:r>
              <a:rPr lang="en-US" sz="1000" dirty="0">
                <a:solidFill>
                  <a:schemeClr val="bg1">
                    <a:lumMod val="50000"/>
                  </a:schemeClr>
                </a:solidFill>
                <a:latin typeface="Arial" panose="020B0604020202020204" pitchFamily="34" charset="0"/>
                <a:cs typeface="Arial" panose="020B0604020202020204" pitchFamily="34" charset="0"/>
              </a:rPr>
              <a:t>For use by trained Sanofi Speakers only. Not for distribution.</a:t>
            </a:r>
          </a:p>
        </p:txBody>
      </p:sp>
    </p:spTree>
    <p:extLst>
      <p:ext uri="{BB962C8B-B14F-4D97-AF65-F5344CB8AC3E}">
        <p14:creationId xmlns:p14="http://schemas.microsoft.com/office/powerpoint/2010/main" val="89604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761999" y="1"/>
            <a:ext cx="10483755" cy="963487"/>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1069848" y="1388760"/>
            <a:ext cx="10474452"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609600"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sp>
        <p:nvSpPr>
          <p:cNvPr id="8" name="Rectangle 7"/>
          <p:cNvSpPr/>
          <p:nvPr/>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sp>
        <p:nvSpPr>
          <p:cNvPr id="10" name="Title 1"/>
          <p:cNvSpPr txBox="1">
            <a:spLocks/>
          </p:cNvSpPr>
          <p:nvPr/>
        </p:nvSpPr>
        <p:spPr>
          <a:xfrm>
            <a:off x="53436" y="6575130"/>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mn-lt"/>
                <a:ea typeface="+mj-ea"/>
                <a:cs typeface="+mj-cs"/>
              </a:rPr>
              <a:pPr algn="ctr" fontAlgn="auto">
                <a:lnSpc>
                  <a:spcPct val="90000"/>
                </a:lnSpc>
                <a:spcAft>
                  <a:spcPts val="0"/>
                </a:spcAft>
                <a:defRPr/>
              </a:pPr>
              <a:t>‹#›</a:t>
            </a:fld>
            <a:endParaRPr lang="en-US" sz="1200" dirty="0">
              <a:solidFill>
                <a:srgbClr val="FFFFFF"/>
              </a:solidFill>
              <a:latin typeface="+mn-lt"/>
              <a:ea typeface="+mj-ea"/>
              <a:cs typeface="+mj-cs"/>
            </a:endParaRPr>
          </a:p>
        </p:txBody>
      </p:sp>
    </p:spTree>
    <p:extLst>
      <p:ext uri="{BB962C8B-B14F-4D97-AF65-F5344CB8AC3E}">
        <p14:creationId xmlns:p14="http://schemas.microsoft.com/office/powerpoint/2010/main" val="3635702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90" r:id="rId7"/>
    <p:sldLayoutId id="2147483691" r:id="rId8"/>
  </p:sldLayoutIdLst>
  <p:txStyles>
    <p:titleStyle>
      <a:lvl1pPr algn="l" rtl="0" eaLnBrk="0" fontAlgn="base" hangingPunct="0">
        <a:lnSpc>
          <a:spcPct val="90000"/>
        </a:lnSpc>
        <a:spcBef>
          <a:spcPct val="0"/>
        </a:spcBef>
        <a:spcAft>
          <a:spcPct val="0"/>
        </a:spcAft>
        <a:defRPr sz="3000" b="1" i="0" kern="1200" cap="none">
          <a:solidFill>
            <a:schemeClr val="accent2"/>
          </a:solidFill>
          <a:latin typeface="+mn-lt"/>
          <a:ea typeface="+mj-ea"/>
          <a:cs typeface="ITC Avant Garde Std Bk"/>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177800" indent="-177800" algn="l" rtl="0" eaLnBrk="0" fontAlgn="base" hangingPunct="0">
        <a:lnSpc>
          <a:spcPct val="90000"/>
        </a:lnSpc>
        <a:spcBef>
          <a:spcPts val="600"/>
        </a:spcBef>
        <a:spcAft>
          <a:spcPts val="800"/>
        </a:spcAft>
        <a:buClr>
          <a:schemeClr val="accent1"/>
        </a:buClr>
        <a:buFont typeface="Arial" pitchFamily="34" charset="0"/>
        <a:buChar char="•"/>
        <a:defRPr sz="2400" kern="1200" baseline="0">
          <a:solidFill>
            <a:schemeClr val="tx1"/>
          </a:solidFill>
          <a:latin typeface="+mn-lt"/>
          <a:ea typeface="+mn-ea"/>
          <a:cs typeface="ITC Avant Garde Std Bk"/>
        </a:defRPr>
      </a:lvl1pPr>
      <a:lvl2pPr marL="635000" indent="-1778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3840" userDrawn="1">
          <p15:clr>
            <a:srgbClr val="F26B43"/>
          </p15:clr>
        </p15:guide>
        <p15:guide id="3" orient="horz" pos="864" userDrawn="1">
          <p15:clr>
            <a:srgbClr val="F26B43"/>
          </p15:clr>
        </p15:guide>
        <p15:guide id="4" pos="4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09600" y="1"/>
            <a:ext cx="10972800" cy="963487"/>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609600" y="1160565"/>
            <a:ext cx="10972800"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609600" cy="900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txBox="1">
            <a:spLocks/>
          </p:cNvSpPr>
          <p:nvPr userDrawn="1"/>
        </p:nvSpPr>
        <p:spPr>
          <a:xfrm>
            <a:off x="53436" y="6575130"/>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Univers LT Std 57 Cn" pitchFamily="34" charset="0"/>
                <a:ea typeface="+mj-ea"/>
                <a:cs typeface="+mj-cs"/>
              </a:rPr>
              <a:pPr algn="ctr" fontAlgn="auto">
                <a:lnSpc>
                  <a:spcPct val="90000"/>
                </a:lnSpc>
                <a:spcAft>
                  <a:spcPts val="0"/>
                </a:spcAft>
                <a:defRPr/>
              </a:pPr>
              <a:t>‹#›</a:t>
            </a:fld>
            <a:endParaRPr lang="en-US" sz="1200" dirty="0">
              <a:solidFill>
                <a:srgbClr val="FFFFFF"/>
              </a:solidFill>
              <a:latin typeface="Univers LT Std 57 Cn" pitchFamily="34" charset="0"/>
              <a:ea typeface="+mj-ea"/>
              <a:cs typeface="+mj-cs"/>
            </a:endParaRPr>
          </a:p>
        </p:txBody>
      </p:sp>
      <p:sp>
        <p:nvSpPr>
          <p:cNvPr id="11" name="Rectangle 10"/>
          <p:cNvSpPr/>
          <p:nvPr userDrawn="1"/>
        </p:nvSpPr>
        <p:spPr>
          <a:xfrm>
            <a:off x="3173386" y="6611780"/>
            <a:ext cx="4878597" cy="246221"/>
          </a:xfrm>
          <a:prstGeom prst="rect">
            <a:avLst/>
          </a:prstGeom>
        </p:spPr>
        <p:txBody>
          <a:bodyPr wrap="square">
            <a:spAutoFit/>
          </a:bodyPr>
          <a:lstStyle/>
          <a:p>
            <a:r>
              <a:rPr lang="en-US" sz="1000" dirty="0">
                <a:solidFill>
                  <a:schemeClr val="bg1">
                    <a:lumMod val="50000"/>
                  </a:schemeClr>
                </a:solidFill>
                <a:latin typeface="Arial" panose="020B0604020202020204" pitchFamily="34" charset="0"/>
                <a:cs typeface="Arial" panose="020B0604020202020204" pitchFamily="34" charset="0"/>
              </a:rPr>
              <a:t>For use by trained Sanofi Speakers only. Not for distribution.</a:t>
            </a:r>
          </a:p>
        </p:txBody>
      </p:sp>
    </p:spTree>
    <p:extLst>
      <p:ext uri="{BB962C8B-B14F-4D97-AF65-F5344CB8AC3E}">
        <p14:creationId xmlns:p14="http://schemas.microsoft.com/office/powerpoint/2010/main" val="23932587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1" r:id="rId7"/>
    <p:sldLayoutId id="2147483672" r:id="rId8"/>
    <p:sldLayoutId id="2147483673" r:id="rId9"/>
    <p:sldLayoutId id="2147483675" r:id="rId10"/>
  </p:sldLayoutIdLst>
  <p:hf hdr="0" ftr="0" dt="0"/>
  <p:txStyles>
    <p:titleStyle>
      <a:lvl1pPr algn="l" rtl="0" eaLnBrk="0" fontAlgn="base" hangingPunct="0">
        <a:lnSpc>
          <a:spcPct val="90000"/>
        </a:lnSpc>
        <a:spcBef>
          <a:spcPct val="0"/>
        </a:spcBef>
        <a:spcAft>
          <a:spcPct val="0"/>
        </a:spcAft>
        <a:defRPr sz="3200" b="1" i="0" kern="1200" cap="none">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137160" indent="-137160" algn="l" rtl="0" eaLnBrk="0" fontAlgn="base" hangingPunct="0">
        <a:lnSpc>
          <a:spcPct val="90000"/>
        </a:lnSpc>
        <a:spcBef>
          <a:spcPts val="600"/>
        </a:spcBef>
        <a:spcAft>
          <a:spcPts val="800"/>
        </a:spcAft>
        <a:buClr>
          <a:schemeClr val="accent3"/>
        </a:buClr>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69913" indent="-137160" algn="l" rtl="0" eaLnBrk="0" fontAlgn="base" hangingPunct="0">
        <a:lnSpc>
          <a:spcPct val="90000"/>
        </a:lnSpc>
        <a:spcBef>
          <a:spcPct val="0"/>
        </a:spcBef>
        <a:spcAft>
          <a:spcPts val="800"/>
        </a:spcAft>
        <a:buClr>
          <a:schemeClr val="accent3"/>
        </a:buClr>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3"/>
        </a:buClr>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258888" indent="-137160" algn="l" rtl="0" eaLnBrk="0" fontAlgn="base" hangingPunct="0">
        <a:lnSpc>
          <a:spcPct val="90000"/>
        </a:lnSpc>
        <a:spcBef>
          <a:spcPct val="0"/>
        </a:spcBef>
        <a:spcAft>
          <a:spcPts val="800"/>
        </a:spcAft>
        <a:buClr>
          <a:schemeClr val="accent3"/>
        </a:buClr>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3"/>
        </a:buClr>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09601" y="1"/>
            <a:ext cx="9409044" cy="963487"/>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626533" y="1160565"/>
            <a:ext cx="10972800"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609600"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txBox="1">
            <a:spLocks/>
          </p:cNvSpPr>
          <p:nvPr/>
        </p:nvSpPr>
        <p:spPr>
          <a:xfrm>
            <a:off x="53436" y="6575130"/>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Univers LT Std 57 Cn" pitchFamily="34" charset="0"/>
                <a:ea typeface="+mj-ea"/>
                <a:cs typeface="+mj-cs"/>
              </a:rPr>
              <a:pPr algn="ctr" fontAlgn="auto">
                <a:lnSpc>
                  <a:spcPct val="90000"/>
                </a:lnSpc>
                <a:spcAft>
                  <a:spcPts val="0"/>
                </a:spcAft>
                <a:defRPr/>
              </a:pPr>
              <a:t>‹#›</a:t>
            </a:fld>
            <a:endParaRPr lang="en-US" sz="1200" dirty="0">
              <a:solidFill>
                <a:srgbClr val="FFFFFF"/>
              </a:solidFill>
              <a:latin typeface="Univers LT Std 57 Cn" pitchFamily="34" charset="0"/>
              <a:ea typeface="+mj-ea"/>
              <a:cs typeface="+mj-cs"/>
            </a:endParaRPr>
          </a:p>
        </p:txBody>
      </p:sp>
    </p:spTree>
    <p:extLst>
      <p:ext uri="{BB962C8B-B14F-4D97-AF65-F5344CB8AC3E}">
        <p14:creationId xmlns:p14="http://schemas.microsoft.com/office/powerpoint/2010/main" val="18952439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l" rtl="0" eaLnBrk="0" fontAlgn="base" hangingPunct="0">
        <a:lnSpc>
          <a:spcPct val="90000"/>
        </a:lnSpc>
        <a:spcBef>
          <a:spcPct val="0"/>
        </a:spcBef>
        <a:spcAft>
          <a:spcPct val="0"/>
        </a:spcAft>
        <a:defRPr sz="3200" b="1" i="0" kern="1200" cap="none">
          <a:solidFill>
            <a:schemeClr val="accent2"/>
          </a:solidFill>
          <a:latin typeface="ITC Avant Garde Std Bk"/>
          <a:ea typeface="+mj-ea"/>
          <a:cs typeface="ITC Avant Garde Std Bk"/>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177800" indent="-177800" algn="l" rtl="0" eaLnBrk="0" fontAlgn="base" hangingPunct="0">
        <a:lnSpc>
          <a:spcPct val="90000"/>
        </a:lnSpc>
        <a:spcBef>
          <a:spcPts val="600"/>
        </a:spcBef>
        <a:spcAft>
          <a:spcPts val="800"/>
        </a:spcAft>
        <a:buClr>
          <a:schemeClr val="accent1"/>
        </a:buClr>
        <a:buFont typeface="Arial" pitchFamily="34" charset="0"/>
        <a:buChar char="•"/>
        <a:defRPr sz="2000" kern="1200" baseline="0">
          <a:solidFill>
            <a:schemeClr val="tx1"/>
          </a:solidFill>
          <a:latin typeface="ITC Avant Garde Std Bk"/>
          <a:ea typeface="+mn-ea"/>
          <a:cs typeface="ITC Avant Garde Std Bk"/>
        </a:defRPr>
      </a:lvl1pPr>
      <a:lvl2pPr marL="635000" indent="-177800" algn="l" rtl="0" eaLnBrk="0" fontAlgn="base" hangingPunct="0">
        <a:lnSpc>
          <a:spcPct val="90000"/>
        </a:lnSpc>
        <a:spcBef>
          <a:spcPts val="600"/>
        </a:spcBef>
        <a:spcAft>
          <a:spcPts val="800"/>
        </a:spcAft>
        <a:buClr>
          <a:schemeClr val="accent1"/>
        </a:buClr>
        <a:buFont typeface="Arial" pitchFamily="34" charset="0"/>
        <a:buChar char="–"/>
        <a:defRPr sz="1600" kern="1200">
          <a:solidFill>
            <a:schemeClr val="tx1"/>
          </a:solidFill>
          <a:latin typeface="ITC Avant Garde Std Bk"/>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1600" kern="1200">
          <a:solidFill>
            <a:schemeClr val="tx1"/>
          </a:solidFill>
          <a:latin typeface="ITC Avant Garde Std Bk"/>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1600" kern="1200">
          <a:solidFill>
            <a:schemeClr val="tx1"/>
          </a:solidFill>
          <a:latin typeface="ITC Avant Garde Std Bk"/>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1600" kern="1200">
          <a:solidFill>
            <a:schemeClr val="tx1"/>
          </a:solidFill>
          <a:latin typeface="ITC Avant Garde Std Bk"/>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3840" userDrawn="1">
          <p15:clr>
            <a:srgbClr val="F26B43"/>
          </p15:clr>
        </p15:guide>
        <p15:guide id="3" orient="horz" pos="864" userDrawn="1">
          <p15:clr>
            <a:srgbClr val="F26B43"/>
          </p15:clr>
        </p15:guide>
        <p15:guide id="4" pos="4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09601" y="1"/>
            <a:ext cx="9409044" cy="963487"/>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609600" y="1160565"/>
            <a:ext cx="10972800"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609600"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itle 1"/>
          <p:cNvSpPr txBox="1">
            <a:spLocks/>
          </p:cNvSpPr>
          <p:nvPr/>
        </p:nvSpPr>
        <p:spPr>
          <a:xfrm>
            <a:off x="53436" y="6575130"/>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Univers LT Std 57 Cn" pitchFamily="34" charset="0"/>
              </a:rPr>
              <a:pPr algn="ctr" fontAlgn="auto">
                <a:lnSpc>
                  <a:spcPct val="90000"/>
                </a:lnSpc>
                <a:spcAft>
                  <a:spcPts val="0"/>
                </a:spcAft>
                <a:defRPr/>
              </a:pPr>
              <a:t>‹#›</a:t>
            </a:fld>
            <a:endParaRPr lang="en-US" sz="1200" dirty="0">
              <a:solidFill>
                <a:srgbClr val="FFFFFF"/>
              </a:solidFill>
              <a:latin typeface="Univers LT Std 57 Cn" pitchFamily="34" charset="0"/>
            </a:endParaRPr>
          </a:p>
        </p:txBody>
      </p:sp>
    </p:spTree>
    <p:extLst>
      <p:ext uri="{BB962C8B-B14F-4D97-AF65-F5344CB8AC3E}">
        <p14:creationId xmlns:p14="http://schemas.microsoft.com/office/powerpoint/2010/main" val="3628700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rtl="0" eaLnBrk="0" fontAlgn="base" hangingPunct="0">
        <a:lnSpc>
          <a:spcPct val="90000"/>
        </a:lnSpc>
        <a:spcBef>
          <a:spcPct val="0"/>
        </a:spcBef>
        <a:spcAft>
          <a:spcPct val="0"/>
        </a:spcAft>
        <a:defRPr sz="3200" b="1" i="0" kern="1200" cap="none">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448">
          <p15:clr>
            <a:srgbClr val="F26B43"/>
          </p15:clr>
        </p15:guide>
        <p15:guide id="3" orient="horz" pos="720">
          <p15:clr>
            <a:srgbClr val="F26B43"/>
          </p15:clr>
        </p15:guide>
        <p15:guide id="4" orient="horz" pos="391">
          <p15:clr>
            <a:srgbClr val="F26B43"/>
          </p15:clr>
        </p15:guide>
        <p15:guide id="5" orient="horz" pos="261">
          <p15:clr>
            <a:srgbClr val="F26B43"/>
          </p15:clr>
        </p15:guide>
        <p15:guide id="6" orient="horz" pos="3864">
          <p15:clr>
            <a:srgbClr val="F26B43"/>
          </p15:clr>
        </p15:guide>
        <p15:guide id="7" pos="7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2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srtr.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292" y="2028332"/>
            <a:ext cx="5400396" cy="1354217"/>
          </a:xfrm>
        </p:spPr>
        <p:txBody>
          <a:bodyPr/>
          <a:lstStyle/>
          <a:p>
            <a:r>
              <a:rPr lang="en-US" sz="4400" dirty="0"/>
              <a:t>Updates in </a:t>
            </a:r>
            <a:br>
              <a:rPr lang="en-US" sz="4400" dirty="0"/>
            </a:br>
            <a:r>
              <a:rPr lang="en-US" sz="4400" dirty="0"/>
              <a:t>Kidney Allocation</a:t>
            </a:r>
          </a:p>
        </p:txBody>
      </p:sp>
      <p:sp>
        <p:nvSpPr>
          <p:cNvPr id="6" name="Subtitle 5"/>
          <p:cNvSpPr>
            <a:spLocks noGrp="1"/>
          </p:cNvSpPr>
          <p:nvPr>
            <p:ph type="subTitle" idx="1"/>
          </p:nvPr>
        </p:nvSpPr>
        <p:spPr>
          <a:xfrm>
            <a:off x="5318292" y="3546807"/>
            <a:ext cx="5275922" cy="318611"/>
          </a:xfrm>
        </p:spPr>
        <p:txBody>
          <a:bodyPr/>
          <a:lstStyle/>
          <a:p>
            <a:r>
              <a:rPr lang="en-US" dirty="0"/>
              <a:t>Impact on Transplantation</a:t>
            </a:r>
          </a:p>
        </p:txBody>
      </p:sp>
      <p:sp>
        <p:nvSpPr>
          <p:cNvPr id="4" name="Rectangle 3"/>
          <p:cNvSpPr/>
          <p:nvPr/>
        </p:nvSpPr>
        <p:spPr>
          <a:xfrm>
            <a:off x="-48936" y="6185733"/>
            <a:ext cx="1367682" cy="200055"/>
          </a:xfrm>
          <a:prstGeom prst="rect">
            <a:avLst/>
          </a:prstGeom>
          <a:noFill/>
        </p:spPr>
        <p:txBody>
          <a:bodyPr wrap="none" rtlCol="0">
            <a:spAutoFit/>
          </a:bodyPr>
          <a:lstStyle/>
          <a:p>
            <a:r>
              <a:rPr lang="en-US" sz="700" dirty="0">
                <a:solidFill>
                  <a:schemeClr val="bg1">
                    <a:lumMod val="50000"/>
                  </a:schemeClr>
                </a:solidFill>
              </a:rPr>
              <a:t>Image courtesy of Vic Kulihin </a:t>
            </a:r>
          </a:p>
        </p:txBody>
      </p:sp>
      <p:sp>
        <p:nvSpPr>
          <p:cNvPr id="5" name="Rectangle 4">
            <a:extLst>
              <a:ext uri="{FF2B5EF4-FFF2-40B4-BE49-F238E27FC236}">
                <a16:creationId xmlns:a16="http://schemas.microsoft.com/office/drawing/2014/main" id="{C84ABC01-AFFD-4087-A25B-1CB23C976CAC}"/>
              </a:ext>
            </a:extLst>
          </p:cNvPr>
          <p:cNvSpPr/>
          <p:nvPr/>
        </p:nvSpPr>
        <p:spPr>
          <a:xfrm>
            <a:off x="4272240" y="6124608"/>
            <a:ext cx="4873860" cy="646331"/>
          </a:xfrm>
          <a:prstGeom prst="rect">
            <a:avLst/>
          </a:prstGeom>
        </p:spPr>
        <p:txBody>
          <a:bodyPr wrap="square">
            <a:spAutoFit/>
          </a:bodyPr>
          <a:lstStyle/>
          <a:p>
            <a:pPr marL="0" indent="0">
              <a:spcBef>
                <a:spcPts val="0"/>
              </a:spcBef>
              <a:spcAft>
                <a:spcPts val="0"/>
              </a:spcAft>
              <a:buFont typeface="Arial" panose="020B0604020202020204" pitchFamily="34" charset="0"/>
              <a:buNone/>
            </a:pPr>
            <a:endParaRPr lang="en-US" sz="1800" dirty="0">
              <a:effectLst/>
            </a:endParaRPr>
          </a:p>
          <a:p>
            <a:pPr marL="457200" marR="0" lvl="1"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This presentation is sponsored by Sanofi.</a:t>
            </a:r>
            <a:endParaRPr lang="en-US" sz="1800" dirty="0">
              <a:effectLst/>
              <a:latin typeface="+mn-lt"/>
              <a:ea typeface="Calibri" panose="020F0502020204030204" pitchFamily="34" charset="0"/>
            </a:endParaRPr>
          </a:p>
        </p:txBody>
      </p:sp>
    </p:spTree>
    <p:custDataLst>
      <p:tags r:id="rId1"/>
    </p:custDataLst>
    <p:extLst>
      <p:ext uri="{BB962C8B-B14F-4D97-AF65-F5344CB8AC3E}">
        <p14:creationId xmlns:p14="http://schemas.microsoft.com/office/powerpoint/2010/main" val="250211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a:t>Previous KAS Policy Allocated Kidneys Based on DSA </a:t>
            </a:r>
            <a:br>
              <a:rPr lang="en-US"/>
            </a:br>
            <a:r>
              <a:rPr lang="en-US"/>
              <a:t>and Region</a:t>
            </a:r>
            <a:endParaRPr lang="en-US" dirty="0"/>
          </a:p>
        </p:txBody>
      </p:sp>
      <p:sp>
        <p:nvSpPr>
          <p:cNvPr id="48" name="Content Placeholder 47">
            <a:extLst>
              <a:ext uri="{FF2B5EF4-FFF2-40B4-BE49-F238E27FC236}">
                <a16:creationId xmlns:a16="http://schemas.microsoft.com/office/drawing/2014/main" id="{B0A3AD4C-F547-4E5A-B305-D33DF7F81216}"/>
              </a:ext>
            </a:extLst>
          </p:cNvPr>
          <p:cNvSpPr>
            <a:spLocks noGrp="1"/>
          </p:cNvSpPr>
          <p:nvPr>
            <p:ph idx="1"/>
          </p:nvPr>
        </p:nvSpPr>
        <p:spPr>
          <a:xfrm>
            <a:off x="762000" y="1424538"/>
            <a:ext cx="10890422" cy="4384251"/>
          </a:xfrm>
        </p:spPr>
        <p:txBody>
          <a:bodyPr/>
          <a:lstStyle/>
          <a:p>
            <a:r>
              <a:rPr lang="en-US" sz="2000" dirty="0"/>
              <a:t>Kidney allocation was divided into local, regional, and national geographic areas</a:t>
            </a:r>
            <a:r>
              <a:rPr lang="en-US" sz="2000" baseline="30000" dirty="0"/>
              <a:t>1</a:t>
            </a:r>
          </a:p>
          <a:p>
            <a:pPr lvl="1"/>
            <a:r>
              <a:rPr lang="en-US" sz="1800" dirty="0"/>
              <a:t>Local allocation was defined by 58 DSAs, served by OPOs</a:t>
            </a:r>
            <a:r>
              <a:rPr lang="en-US" sz="1800" baseline="30000" dirty="0"/>
              <a:t>2</a:t>
            </a:r>
          </a:p>
          <a:p>
            <a:pPr lvl="1"/>
            <a:r>
              <a:rPr lang="en-US" sz="1800" dirty="0"/>
              <a:t>Regional allocation was defined by 11 geographic units, which were not uniform in size </a:t>
            </a:r>
            <a:br>
              <a:rPr lang="en-US" sz="1800" dirty="0"/>
            </a:br>
            <a:r>
              <a:rPr lang="en-US" sz="1800" dirty="0"/>
              <a:t>or population</a:t>
            </a:r>
            <a:r>
              <a:rPr lang="en-US" sz="1800" baseline="30000" dirty="0"/>
              <a:t>3</a:t>
            </a:r>
          </a:p>
          <a:p>
            <a:pPr lvl="1"/>
            <a:endParaRPr lang="en-US" sz="2000" dirty="0"/>
          </a:p>
          <a:p>
            <a:pPr lvl="1"/>
            <a:endParaRPr lang="en-US" sz="2000" dirty="0"/>
          </a:p>
          <a:p>
            <a:pPr lvl="1"/>
            <a:endParaRPr lang="en-US" sz="2000" dirty="0"/>
          </a:p>
        </p:txBody>
      </p:sp>
      <p:grpSp>
        <p:nvGrpSpPr>
          <p:cNvPr id="9" name="Group 8">
            <a:extLst>
              <a:ext uri="{FF2B5EF4-FFF2-40B4-BE49-F238E27FC236}">
                <a16:creationId xmlns:a16="http://schemas.microsoft.com/office/drawing/2014/main" id="{BF8A8F60-D763-49F9-98AD-9EFA3D0314AF}"/>
              </a:ext>
            </a:extLst>
          </p:cNvPr>
          <p:cNvGrpSpPr/>
          <p:nvPr/>
        </p:nvGrpSpPr>
        <p:grpSpPr>
          <a:xfrm>
            <a:off x="7325700" y="2981623"/>
            <a:ext cx="3900484" cy="2784532"/>
            <a:chOff x="1958482" y="1946987"/>
            <a:chExt cx="5394376" cy="3705855"/>
          </a:xfrm>
        </p:grpSpPr>
        <p:grpSp>
          <p:nvGrpSpPr>
            <p:cNvPr id="11" name="Group 10">
              <a:extLst>
                <a:ext uri="{FF2B5EF4-FFF2-40B4-BE49-F238E27FC236}">
                  <a16:creationId xmlns:a16="http://schemas.microsoft.com/office/drawing/2014/main" id="{CD6D0ECA-6AB2-4A19-896D-E5FA1C2091DF}"/>
                </a:ext>
              </a:extLst>
            </p:cNvPr>
            <p:cNvGrpSpPr/>
            <p:nvPr/>
          </p:nvGrpSpPr>
          <p:grpSpPr>
            <a:xfrm>
              <a:off x="1958482" y="1946987"/>
              <a:ext cx="5394376" cy="3705855"/>
              <a:chOff x="-1052470" y="-121491"/>
              <a:chExt cx="8405328" cy="5774334"/>
            </a:xfrm>
          </p:grpSpPr>
          <p:sp>
            <p:nvSpPr>
              <p:cNvPr id="25" name="Freeform: Shape 24">
                <a:extLst>
                  <a:ext uri="{FF2B5EF4-FFF2-40B4-BE49-F238E27FC236}">
                    <a16:creationId xmlns:a16="http://schemas.microsoft.com/office/drawing/2014/main" id="{8249FBA5-2896-4325-8413-6F647922C589}"/>
                  </a:ext>
                </a:extLst>
              </p:cNvPr>
              <p:cNvSpPr/>
              <p:nvPr/>
            </p:nvSpPr>
            <p:spPr>
              <a:xfrm>
                <a:off x="117771" y="2284730"/>
                <a:ext cx="1128082" cy="1913457"/>
              </a:xfrm>
              <a:custGeom>
                <a:avLst/>
                <a:gdLst>
                  <a:gd name="connsiteX0" fmla="*/ 289260 w 752475"/>
                  <a:gd name="connsiteY0" fmla="*/ 70704 h 1276350"/>
                  <a:gd name="connsiteX1" fmla="*/ 86949 w 752475"/>
                  <a:gd name="connsiteY1" fmla="*/ 10125 h 1276350"/>
                  <a:gd name="connsiteX2" fmla="*/ 64566 w 752475"/>
                  <a:gd name="connsiteY2" fmla="*/ 106708 h 1276350"/>
                  <a:gd name="connsiteX3" fmla="*/ 37800 w 752475"/>
                  <a:gd name="connsiteY3" fmla="*/ 146999 h 1276350"/>
                  <a:gd name="connsiteX4" fmla="*/ 24084 w 752475"/>
                  <a:gd name="connsiteY4" fmla="*/ 159858 h 1276350"/>
                  <a:gd name="connsiteX5" fmla="*/ 13131 w 752475"/>
                  <a:gd name="connsiteY5" fmla="*/ 208816 h 1276350"/>
                  <a:gd name="connsiteX6" fmla="*/ 27990 w 752475"/>
                  <a:gd name="connsiteY6" fmla="*/ 313210 h 1276350"/>
                  <a:gd name="connsiteX7" fmla="*/ 20274 w 752475"/>
                  <a:gd name="connsiteY7" fmla="*/ 359216 h 1276350"/>
                  <a:gd name="connsiteX8" fmla="*/ 57612 w 752475"/>
                  <a:gd name="connsiteY8" fmla="*/ 455895 h 1276350"/>
                  <a:gd name="connsiteX9" fmla="*/ 69900 w 752475"/>
                  <a:gd name="connsiteY9" fmla="*/ 502567 h 1276350"/>
                  <a:gd name="connsiteX10" fmla="*/ 79044 w 752475"/>
                  <a:gd name="connsiteY10" fmla="*/ 595150 h 1276350"/>
                  <a:gd name="connsiteX11" fmla="*/ 81711 w 752475"/>
                  <a:gd name="connsiteY11" fmla="*/ 600199 h 1276350"/>
                  <a:gd name="connsiteX12" fmla="*/ 121811 w 752475"/>
                  <a:gd name="connsiteY12" fmla="*/ 656968 h 1276350"/>
                  <a:gd name="connsiteX13" fmla="*/ 98094 w 752475"/>
                  <a:gd name="connsiteY13" fmla="*/ 716689 h 1276350"/>
                  <a:gd name="connsiteX14" fmla="*/ 158292 w 752475"/>
                  <a:gd name="connsiteY14" fmla="*/ 844515 h 1276350"/>
                  <a:gd name="connsiteX15" fmla="*/ 169436 w 752475"/>
                  <a:gd name="connsiteY15" fmla="*/ 884901 h 1276350"/>
                  <a:gd name="connsiteX16" fmla="*/ 194010 w 752475"/>
                  <a:gd name="connsiteY16" fmla="*/ 959482 h 1276350"/>
                  <a:gd name="connsiteX17" fmla="*/ 253161 w 752475"/>
                  <a:gd name="connsiteY17" fmla="*/ 977674 h 1276350"/>
                  <a:gd name="connsiteX18" fmla="*/ 304786 w 752475"/>
                  <a:gd name="connsiteY18" fmla="*/ 1039396 h 1276350"/>
                  <a:gd name="connsiteX19" fmla="*/ 338600 w 752475"/>
                  <a:gd name="connsiteY19" fmla="*/ 1074734 h 1276350"/>
                  <a:gd name="connsiteX20" fmla="*/ 332980 w 752475"/>
                  <a:gd name="connsiteY20" fmla="*/ 1076830 h 1276350"/>
                  <a:gd name="connsiteX21" fmla="*/ 386796 w 752475"/>
                  <a:gd name="connsiteY21" fmla="*/ 1111977 h 1276350"/>
                  <a:gd name="connsiteX22" fmla="*/ 411561 w 752475"/>
                  <a:gd name="connsiteY22" fmla="*/ 1146553 h 1276350"/>
                  <a:gd name="connsiteX23" fmla="*/ 424420 w 752475"/>
                  <a:gd name="connsiteY23" fmla="*/ 1212561 h 1276350"/>
                  <a:gd name="connsiteX24" fmla="*/ 425754 w 752475"/>
                  <a:gd name="connsiteY24" fmla="*/ 1240469 h 1276350"/>
                  <a:gd name="connsiteX25" fmla="*/ 665403 w 752475"/>
                  <a:gd name="connsiteY25" fmla="*/ 1275235 h 1276350"/>
                  <a:gd name="connsiteX26" fmla="*/ 679500 w 752475"/>
                  <a:gd name="connsiteY26" fmla="*/ 1243136 h 1276350"/>
                  <a:gd name="connsiteX27" fmla="*/ 687215 w 752475"/>
                  <a:gd name="connsiteY27" fmla="*/ 1192749 h 1276350"/>
                  <a:gd name="connsiteX28" fmla="*/ 737602 w 752475"/>
                  <a:gd name="connsiteY28" fmla="*/ 1117978 h 1276350"/>
                  <a:gd name="connsiteX29" fmla="*/ 732459 w 752475"/>
                  <a:gd name="connsiteY29" fmla="*/ 1057399 h 1276350"/>
                  <a:gd name="connsiteX30" fmla="*/ 719600 w 752475"/>
                  <a:gd name="connsiteY30" fmla="*/ 1013584 h 1276350"/>
                  <a:gd name="connsiteX31" fmla="*/ 342029 w 752475"/>
                  <a:gd name="connsiteY31" fmla="*/ 445608 h 1276350"/>
                  <a:gd name="connsiteX32" fmla="*/ 432231 w 752475"/>
                  <a:gd name="connsiteY32" fmla="*/ 106708 h 1276350"/>
                  <a:gd name="connsiteX33" fmla="*/ 289260 w 752475"/>
                  <a:gd name="connsiteY33" fmla="*/ 70704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2475" h="1276350">
                    <a:moveTo>
                      <a:pt x="289260" y="70704"/>
                    </a:moveTo>
                    <a:lnTo>
                      <a:pt x="86949" y="10125"/>
                    </a:lnTo>
                    <a:cubicBezTo>
                      <a:pt x="65804" y="26984"/>
                      <a:pt x="87997" y="64322"/>
                      <a:pt x="64566" y="106708"/>
                    </a:cubicBezTo>
                    <a:cubicBezTo>
                      <a:pt x="53231" y="127282"/>
                      <a:pt x="61803" y="127759"/>
                      <a:pt x="37800" y="146999"/>
                    </a:cubicBezTo>
                    <a:cubicBezTo>
                      <a:pt x="25894" y="156524"/>
                      <a:pt x="41706" y="150714"/>
                      <a:pt x="24084" y="159858"/>
                    </a:cubicBezTo>
                    <a:cubicBezTo>
                      <a:pt x="22465" y="160715"/>
                      <a:pt x="2748" y="194243"/>
                      <a:pt x="13131" y="208816"/>
                    </a:cubicBezTo>
                    <a:cubicBezTo>
                      <a:pt x="30466" y="233105"/>
                      <a:pt x="46849" y="286636"/>
                      <a:pt x="27990" y="313210"/>
                    </a:cubicBezTo>
                    <a:cubicBezTo>
                      <a:pt x="27132" y="314449"/>
                      <a:pt x="23989" y="350167"/>
                      <a:pt x="20274" y="359216"/>
                    </a:cubicBezTo>
                    <a:cubicBezTo>
                      <a:pt x="17798" y="365122"/>
                      <a:pt x="52088" y="440845"/>
                      <a:pt x="57612" y="455895"/>
                    </a:cubicBezTo>
                    <a:cubicBezTo>
                      <a:pt x="66185" y="479326"/>
                      <a:pt x="45516" y="468373"/>
                      <a:pt x="69900" y="502567"/>
                    </a:cubicBezTo>
                    <a:cubicBezTo>
                      <a:pt x="107619" y="555336"/>
                      <a:pt x="68376" y="542763"/>
                      <a:pt x="79044" y="595150"/>
                    </a:cubicBezTo>
                    <a:cubicBezTo>
                      <a:pt x="79044" y="595246"/>
                      <a:pt x="81425" y="599437"/>
                      <a:pt x="81711" y="600199"/>
                    </a:cubicBezTo>
                    <a:cubicBezTo>
                      <a:pt x="102094" y="644680"/>
                      <a:pt x="129907" y="616772"/>
                      <a:pt x="121811" y="656968"/>
                    </a:cubicBezTo>
                    <a:cubicBezTo>
                      <a:pt x="118477" y="673446"/>
                      <a:pt x="80282" y="663445"/>
                      <a:pt x="98094" y="716689"/>
                    </a:cubicBezTo>
                    <a:cubicBezTo>
                      <a:pt x="115048" y="723166"/>
                      <a:pt x="129050" y="819655"/>
                      <a:pt x="158292" y="844515"/>
                    </a:cubicBezTo>
                    <a:cubicBezTo>
                      <a:pt x="160197" y="846134"/>
                      <a:pt x="169436" y="880519"/>
                      <a:pt x="169436" y="884901"/>
                    </a:cubicBezTo>
                    <a:cubicBezTo>
                      <a:pt x="169436" y="928144"/>
                      <a:pt x="134574" y="949766"/>
                      <a:pt x="194010" y="959482"/>
                    </a:cubicBezTo>
                    <a:cubicBezTo>
                      <a:pt x="210203" y="962149"/>
                      <a:pt x="220966" y="978913"/>
                      <a:pt x="253161" y="977674"/>
                    </a:cubicBezTo>
                    <a:cubicBezTo>
                      <a:pt x="270306" y="977008"/>
                      <a:pt x="269639" y="1033491"/>
                      <a:pt x="304786" y="1039396"/>
                    </a:cubicBezTo>
                    <a:cubicBezTo>
                      <a:pt x="319074" y="1041778"/>
                      <a:pt x="358031" y="1051969"/>
                      <a:pt x="338600" y="1074734"/>
                    </a:cubicBezTo>
                    <a:cubicBezTo>
                      <a:pt x="338124" y="1075306"/>
                      <a:pt x="333837" y="1076639"/>
                      <a:pt x="332980" y="1076830"/>
                    </a:cubicBezTo>
                    <a:cubicBezTo>
                      <a:pt x="337457" y="1106167"/>
                      <a:pt x="362317" y="1062637"/>
                      <a:pt x="386796" y="1111977"/>
                    </a:cubicBezTo>
                    <a:cubicBezTo>
                      <a:pt x="393464" y="1125312"/>
                      <a:pt x="406513" y="1125979"/>
                      <a:pt x="411561" y="1146553"/>
                    </a:cubicBezTo>
                    <a:cubicBezTo>
                      <a:pt x="419848" y="1179700"/>
                      <a:pt x="424420" y="1150363"/>
                      <a:pt x="424420" y="1212561"/>
                    </a:cubicBezTo>
                    <a:cubicBezTo>
                      <a:pt x="424420" y="1219609"/>
                      <a:pt x="425754" y="1229706"/>
                      <a:pt x="425754" y="1240469"/>
                    </a:cubicBezTo>
                    <a:lnTo>
                      <a:pt x="665403" y="1275235"/>
                    </a:lnTo>
                    <a:cubicBezTo>
                      <a:pt x="693501" y="1275235"/>
                      <a:pt x="702550" y="1247041"/>
                      <a:pt x="679500" y="1243136"/>
                    </a:cubicBezTo>
                    <a:cubicBezTo>
                      <a:pt x="670451" y="1241612"/>
                      <a:pt x="666546" y="1198273"/>
                      <a:pt x="687215" y="1192749"/>
                    </a:cubicBezTo>
                    <a:cubicBezTo>
                      <a:pt x="713028" y="1185891"/>
                      <a:pt x="689977" y="1134456"/>
                      <a:pt x="737602" y="1117978"/>
                    </a:cubicBezTo>
                    <a:cubicBezTo>
                      <a:pt x="766653" y="1107976"/>
                      <a:pt x="732459" y="1094356"/>
                      <a:pt x="732459" y="1057399"/>
                    </a:cubicBezTo>
                    <a:cubicBezTo>
                      <a:pt x="732459" y="1045492"/>
                      <a:pt x="710646" y="1036444"/>
                      <a:pt x="719600" y="1013584"/>
                    </a:cubicBezTo>
                    <a:lnTo>
                      <a:pt x="342029" y="445608"/>
                    </a:lnTo>
                    <a:lnTo>
                      <a:pt x="432231" y="106708"/>
                    </a:lnTo>
                    <a:lnTo>
                      <a:pt x="289260" y="70704"/>
                    </a:lnTo>
                    <a:close/>
                  </a:path>
                </a:pathLst>
              </a:custGeom>
              <a:solidFill>
                <a:srgbClr val="864A9D"/>
              </a:solidFill>
              <a:ln w="6350" cap="flat">
                <a:solidFill>
                  <a:schemeClr val="bg1"/>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BD24936-2158-4E97-B615-8B4DDEB59C64}"/>
                  </a:ext>
                </a:extLst>
              </p:cNvPr>
              <p:cNvSpPr/>
              <p:nvPr/>
            </p:nvSpPr>
            <p:spPr>
              <a:xfrm>
                <a:off x="215800" y="1590459"/>
                <a:ext cx="1128082" cy="942449"/>
              </a:xfrm>
              <a:custGeom>
                <a:avLst/>
                <a:gdLst>
                  <a:gd name="connsiteX0" fmla="*/ 223871 w 752475"/>
                  <a:gd name="connsiteY0" fmla="*/ 533810 h 628650"/>
                  <a:gd name="connsiteX1" fmla="*/ 366937 w 752475"/>
                  <a:gd name="connsiteY1" fmla="*/ 569910 h 628650"/>
                  <a:gd name="connsiteX2" fmla="*/ 615539 w 752475"/>
                  <a:gd name="connsiteY2" fmla="*/ 626774 h 628650"/>
                  <a:gd name="connsiteX3" fmla="*/ 660592 w 752475"/>
                  <a:gd name="connsiteY3" fmla="*/ 429607 h 628650"/>
                  <a:gd name="connsiteX4" fmla="*/ 667736 w 752475"/>
                  <a:gd name="connsiteY4" fmla="*/ 415605 h 628650"/>
                  <a:gd name="connsiteX5" fmla="*/ 659545 w 752475"/>
                  <a:gd name="connsiteY5" fmla="*/ 359788 h 628650"/>
                  <a:gd name="connsiteX6" fmla="*/ 690215 w 752475"/>
                  <a:gd name="connsiteY6" fmla="*/ 315307 h 628650"/>
                  <a:gd name="connsiteX7" fmla="*/ 737554 w 752475"/>
                  <a:gd name="connsiteY7" fmla="*/ 245203 h 628650"/>
                  <a:gd name="connsiteX8" fmla="*/ 725934 w 752475"/>
                  <a:gd name="connsiteY8" fmla="*/ 177004 h 628650"/>
                  <a:gd name="connsiteX9" fmla="*/ 577058 w 752475"/>
                  <a:gd name="connsiteY9" fmla="*/ 139666 h 628650"/>
                  <a:gd name="connsiteX10" fmla="*/ 499144 w 752475"/>
                  <a:gd name="connsiteY10" fmla="*/ 139285 h 628650"/>
                  <a:gd name="connsiteX11" fmla="*/ 491428 w 752475"/>
                  <a:gd name="connsiteY11" fmla="*/ 136713 h 628650"/>
                  <a:gd name="connsiteX12" fmla="*/ 466759 w 752475"/>
                  <a:gd name="connsiteY12" fmla="*/ 139285 h 628650"/>
                  <a:gd name="connsiteX13" fmla="*/ 430278 w 752475"/>
                  <a:gd name="connsiteY13" fmla="*/ 135094 h 628650"/>
                  <a:gd name="connsiteX14" fmla="*/ 411037 w 752475"/>
                  <a:gd name="connsiteY14" fmla="*/ 135189 h 628650"/>
                  <a:gd name="connsiteX15" fmla="*/ 391225 w 752475"/>
                  <a:gd name="connsiteY15" fmla="*/ 132331 h 628650"/>
                  <a:gd name="connsiteX16" fmla="*/ 354649 w 752475"/>
                  <a:gd name="connsiteY16" fmla="*/ 116139 h 628650"/>
                  <a:gd name="connsiteX17" fmla="*/ 326646 w 752475"/>
                  <a:gd name="connsiteY17" fmla="*/ 111281 h 628650"/>
                  <a:gd name="connsiteX18" fmla="*/ 296833 w 752475"/>
                  <a:gd name="connsiteY18" fmla="*/ 117282 h 628650"/>
                  <a:gd name="connsiteX19" fmla="*/ 256542 w 752475"/>
                  <a:gd name="connsiteY19" fmla="*/ 90326 h 628650"/>
                  <a:gd name="connsiteX20" fmla="*/ 258447 w 752475"/>
                  <a:gd name="connsiteY20" fmla="*/ 59846 h 628650"/>
                  <a:gd name="connsiteX21" fmla="*/ 253399 w 752475"/>
                  <a:gd name="connsiteY21" fmla="*/ 38986 h 628650"/>
                  <a:gd name="connsiteX22" fmla="*/ 225109 w 752475"/>
                  <a:gd name="connsiteY22" fmla="*/ 22032 h 628650"/>
                  <a:gd name="connsiteX23" fmla="*/ 214060 w 752475"/>
                  <a:gd name="connsiteY23" fmla="*/ 11364 h 628650"/>
                  <a:gd name="connsiteX24" fmla="*/ 157101 w 752475"/>
                  <a:gd name="connsiteY24" fmla="*/ 72800 h 628650"/>
                  <a:gd name="connsiteX25" fmla="*/ 131098 w 752475"/>
                  <a:gd name="connsiteY25" fmla="*/ 142904 h 628650"/>
                  <a:gd name="connsiteX26" fmla="*/ 24894 w 752475"/>
                  <a:gd name="connsiteY26" fmla="*/ 358836 h 628650"/>
                  <a:gd name="connsiteX27" fmla="*/ 19560 w 752475"/>
                  <a:gd name="connsiteY27" fmla="*/ 407890 h 628650"/>
                  <a:gd name="connsiteX28" fmla="*/ 21370 w 752475"/>
                  <a:gd name="connsiteY28" fmla="*/ 473326 h 628650"/>
                  <a:gd name="connsiteX29" fmla="*/ 223871 w 752475"/>
                  <a:gd name="connsiteY29" fmla="*/ 53381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475" h="628650">
                    <a:moveTo>
                      <a:pt x="223871" y="533810"/>
                    </a:moveTo>
                    <a:lnTo>
                      <a:pt x="366937" y="569910"/>
                    </a:lnTo>
                    <a:lnTo>
                      <a:pt x="615539" y="626774"/>
                    </a:lnTo>
                    <a:lnTo>
                      <a:pt x="660592" y="429607"/>
                    </a:lnTo>
                    <a:cubicBezTo>
                      <a:pt x="660402" y="427797"/>
                      <a:pt x="666212" y="417986"/>
                      <a:pt x="667736" y="415605"/>
                    </a:cubicBezTo>
                    <a:cubicBezTo>
                      <a:pt x="704598" y="358169"/>
                      <a:pt x="644019" y="369504"/>
                      <a:pt x="659545" y="359788"/>
                    </a:cubicBezTo>
                    <a:cubicBezTo>
                      <a:pt x="652020" y="340453"/>
                      <a:pt x="676404" y="320164"/>
                      <a:pt x="690215" y="315307"/>
                    </a:cubicBezTo>
                    <a:cubicBezTo>
                      <a:pt x="696502" y="313116"/>
                      <a:pt x="713837" y="259204"/>
                      <a:pt x="737554" y="245203"/>
                    </a:cubicBezTo>
                    <a:cubicBezTo>
                      <a:pt x="776035" y="222438"/>
                      <a:pt x="724410" y="201197"/>
                      <a:pt x="725934" y="177004"/>
                    </a:cubicBezTo>
                    <a:lnTo>
                      <a:pt x="577058" y="139666"/>
                    </a:lnTo>
                    <a:lnTo>
                      <a:pt x="499144" y="139285"/>
                    </a:lnTo>
                    <a:cubicBezTo>
                      <a:pt x="497143" y="139475"/>
                      <a:pt x="492857" y="138046"/>
                      <a:pt x="491428" y="136713"/>
                    </a:cubicBezTo>
                    <a:cubicBezTo>
                      <a:pt x="484666" y="130617"/>
                      <a:pt x="476569" y="138332"/>
                      <a:pt x="466759" y="139285"/>
                    </a:cubicBezTo>
                    <a:cubicBezTo>
                      <a:pt x="453043" y="140618"/>
                      <a:pt x="441232" y="146809"/>
                      <a:pt x="430278" y="135094"/>
                    </a:cubicBezTo>
                    <a:cubicBezTo>
                      <a:pt x="424468" y="128807"/>
                      <a:pt x="422182" y="133474"/>
                      <a:pt x="411037" y="135189"/>
                    </a:cubicBezTo>
                    <a:cubicBezTo>
                      <a:pt x="395416" y="137475"/>
                      <a:pt x="398655" y="134236"/>
                      <a:pt x="391225" y="132331"/>
                    </a:cubicBezTo>
                    <a:cubicBezTo>
                      <a:pt x="384463" y="130617"/>
                      <a:pt x="369508" y="115472"/>
                      <a:pt x="354649" y="116139"/>
                    </a:cubicBezTo>
                    <a:cubicBezTo>
                      <a:pt x="345886" y="116520"/>
                      <a:pt x="331980" y="106328"/>
                      <a:pt x="326646" y="111281"/>
                    </a:cubicBezTo>
                    <a:cubicBezTo>
                      <a:pt x="318264" y="119092"/>
                      <a:pt x="308548" y="118139"/>
                      <a:pt x="296833" y="117282"/>
                    </a:cubicBezTo>
                    <a:cubicBezTo>
                      <a:pt x="287308" y="116615"/>
                      <a:pt x="250636" y="98708"/>
                      <a:pt x="256542" y="90326"/>
                    </a:cubicBezTo>
                    <a:cubicBezTo>
                      <a:pt x="260066" y="85373"/>
                      <a:pt x="258447" y="66895"/>
                      <a:pt x="258447" y="59846"/>
                    </a:cubicBezTo>
                    <a:cubicBezTo>
                      <a:pt x="258447" y="41749"/>
                      <a:pt x="259018" y="49845"/>
                      <a:pt x="253399" y="38986"/>
                    </a:cubicBezTo>
                    <a:cubicBezTo>
                      <a:pt x="242635" y="18031"/>
                      <a:pt x="224728" y="32700"/>
                      <a:pt x="225109" y="22032"/>
                    </a:cubicBezTo>
                    <a:cubicBezTo>
                      <a:pt x="225490" y="13269"/>
                      <a:pt x="219775" y="7459"/>
                      <a:pt x="214060" y="11364"/>
                    </a:cubicBezTo>
                    <a:cubicBezTo>
                      <a:pt x="180818" y="16888"/>
                      <a:pt x="159101" y="50416"/>
                      <a:pt x="157101" y="72800"/>
                    </a:cubicBezTo>
                    <a:cubicBezTo>
                      <a:pt x="152815" y="122521"/>
                      <a:pt x="131955" y="133093"/>
                      <a:pt x="131098" y="142904"/>
                    </a:cubicBezTo>
                    <a:cubicBezTo>
                      <a:pt x="126145" y="199959"/>
                      <a:pt x="62994" y="312544"/>
                      <a:pt x="24894" y="358836"/>
                    </a:cubicBezTo>
                    <a:cubicBezTo>
                      <a:pt x="1843" y="365503"/>
                      <a:pt x="28228" y="395698"/>
                      <a:pt x="19560" y="407890"/>
                    </a:cubicBezTo>
                    <a:cubicBezTo>
                      <a:pt x="-2633" y="439132"/>
                      <a:pt x="21274" y="472755"/>
                      <a:pt x="21370" y="473326"/>
                    </a:cubicBezTo>
                    <a:lnTo>
                      <a:pt x="223871" y="533810"/>
                    </a:lnTo>
                    <a:close/>
                  </a:path>
                </a:pathLst>
              </a:custGeom>
              <a:solidFill>
                <a:srgbClr val="ED2424"/>
              </a:solidFill>
              <a:ln w="6350" cap="flat">
                <a:solidFill>
                  <a:schemeClr val="bg1"/>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E280D89-A668-4CAD-BACF-3F458ACD6DCB}"/>
                  </a:ext>
                </a:extLst>
              </p:cNvPr>
              <p:cNvSpPr/>
              <p:nvPr/>
            </p:nvSpPr>
            <p:spPr>
              <a:xfrm>
                <a:off x="467890" y="1163217"/>
                <a:ext cx="942449" cy="699697"/>
              </a:xfrm>
              <a:custGeom>
                <a:avLst/>
                <a:gdLst>
                  <a:gd name="connsiteX0" fmla="*/ 186591 w 628650"/>
                  <a:gd name="connsiteY0" fmla="*/ 401126 h 466725"/>
                  <a:gd name="connsiteX1" fmla="*/ 223167 w 628650"/>
                  <a:gd name="connsiteY1" fmla="*/ 417319 h 466725"/>
                  <a:gd name="connsiteX2" fmla="*/ 242979 w 628650"/>
                  <a:gd name="connsiteY2" fmla="*/ 420176 h 466725"/>
                  <a:gd name="connsiteX3" fmla="*/ 262220 w 628650"/>
                  <a:gd name="connsiteY3" fmla="*/ 420081 h 466725"/>
                  <a:gd name="connsiteX4" fmla="*/ 298700 w 628650"/>
                  <a:gd name="connsiteY4" fmla="*/ 424272 h 466725"/>
                  <a:gd name="connsiteX5" fmla="*/ 323370 w 628650"/>
                  <a:gd name="connsiteY5" fmla="*/ 421700 h 466725"/>
                  <a:gd name="connsiteX6" fmla="*/ 331085 w 628650"/>
                  <a:gd name="connsiteY6" fmla="*/ 424272 h 466725"/>
                  <a:gd name="connsiteX7" fmla="*/ 409000 w 628650"/>
                  <a:gd name="connsiteY7" fmla="*/ 424653 h 466725"/>
                  <a:gd name="connsiteX8" fmla="*/ 557876 w 628650"/>
                  <a:gd name="connsiteY8" fmla="*/ 461991 h 466725"/>
                  <a:gd name="connsiteX9" fmla="*/ 558542 w 628650"/>
                  <a:gd name="connsiteY9" fmla="*/ 457895 h 466725"/>
                  <a:gd name="connsiteX10" fmla="*/ 557971 w 628650"/>
                  <a:gd name="connsiteY10" fmla="*/ 410651 h 466725"/>
                  <a:gd name="connsiteX11" fmla="*/ 624551 w 628650"/>
                  <a:gd name="connsiteY11" fmla="*/ 123568 h 466725"/>
                  <a:gd name="connsiteX12" fmla="*/ 196116 w 628650"/>
                  <a:gd name="connsiteY12" fmla="*/ 10125 h 466725"/>
                  <a:gd name="connsiteX13" fmla="*/ 207832 w 628650"/>
                  <a:gd name="connsiteY13" fmla="*/ 56035 h 466725"/>
                  <a:gd name="connsiteX14" fmla="*/ 207927 w 628650"/>
                  <a:gd name="connsiteY14" fmla="*/ 64989 h 466725"/>
                  <a:gd name="connsiteX15" fmla="*/ 199736 w 628650"/>
                  <a:gd name="connsiteY15" fmla="*/ 103946 h 466725"/>
                  <a:gd name="connsiteX16" fmla="*/ 206689 w 628650"/>
                  <a:gd name="connsiteY16" fmla="*/ 132331 h 466725"/>
                  <a:gd name="connsiteX17" fmla="*/ 184400 w 628650"/>
                  <a:gd name="connsiteY17" fmla="*/ 114519 h 466725"/>
                  <a:gd name="connsiteX18" fmla="*/ 179924 w 628650"/>
                  <a:gd name="connsiteY18" fmla="*/ 110899 h 466725"/>
                  <a:gd name="connsiteX19" fmla="*/ 188020 w 628650"/>
                  <a:gd name="connsiteY19" fmla="*/ 82991 h 466725"/>
                  <a:gd name="connsiteX20" fmla="*/ 167351 w 628650"/>
                  <a:gd name="connsiteY20" fmla="*/ 101851 h 466725"/>
                  <a:gd name="connsiteX21" fmla="*/ 74672 w 628650"/>
                  <a:gd name="connsiteY21" fmla="*/ 70513 h 466725"/>
                  <a:gd name="connsiteX22" fmla="*/ 44192 w 628650"/>
                  <a:gd name="connsiteY22" fmla="*/ 48606 h 466725"/>
                  <a:gd name="connsiteX23" fmla="*/ 25142 w 628650"/>
                  <a:gd name="connsiteY23" fmla="*/ 48796 h 466725"/>
                  <a:gd name="connsiteX24" fmla="*/ 23047 w 628650"/>
                  <a:gd name="connsiteY24" fmla="*/ 95945 h 466725"/>
                  <a:gd name="connsiteX25" fmla="*/ 39335 w 628650"/>
                  <a:gd name="connsiteY25" fmla="*/ 202911 h 466725"/>
                  <a:gd name="connsiteX26" fmla="*/ 20666 w 628650"/>
                  <a:gd name="connsiteY26" fmla="*/ 220342 h 466725"/>
                  <a:gd name="connsiteX27" fmla="*/ 17046 w 628650"/>
                  <a:gd name="connsiteY27" fmla="*/ 262918 h 466725"/>
                  <a:gd name="connsiteX28" fmla="*/ 16189 w 628650"/>
                  <a:gd name="connsiteY28" fmla="*/ 283588 h 466725"/>
                  <a:gd name="connsiteX29" fmla="*/ 46193 w 628650"/>
                  <a:gd name="connsiteY29" fmla="*/ 296161 h 466725"/>
                  <a:gd name="connsiteX30" fmla="*/ 57242 w 628650"/>
                  <a:gd name="connsiteY30" fmla="*/ 306829 h 466725"/>
                  <a:gd name="connsiteX31" fmla="*/ 85531 w 628650"/>
                  <a:gd name="connsiteY31" fmla="*/ 323783 h 466725"/>
                  <a:gd name="connsiteX32" fmla="*/ 90579 w 628650"/>
                  <a:gd name="connsiteY32" fmla="*/ 344643 h 466725"/>
                  <a:gd name="connsiteX33" fmla="*/ 88674 w 628650"/>
                  <a:gd name="connsiteY33" fmla="*/ 375123 h 466725"/>
                  <a:gd name="connsiteX34" fmla="*/ 128965 w 628650"/>
                  <a:gd name="connsiteY34" fmla="*/ 402079 h 466725"/>
                  <a:gd name="connsiteX35" fmla="*/ 158778 w 628650"/>
                  <a:gd name="connsiteY35" fmla="*/ 396078 h 466725"/>
                  <a:gd name="connsiteX36" fmla="*/ 186591 w 628650"/>
                  <a:gd name="connsiteY36" fmla="*/ 401126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466725">
                    <a:moveTo>
                      <a:pt x="186591" y="401126"/>
                    </a:moveTo>
                    <a:cubicBezTo>
                      <a:pt x="201450" y="400459"/>
                      <a:pt x="216404" y="415604"/>
                      <a:pt x="223167" y="417319"/>
                    </a:cubicBezTo>
                    <a:cubicBezTo>
                      <a:pt x="230597" y="419224"/>
                      <a:pt x="227358" y="422462"/>
                      <a:pt x="242979" y="420176"/>
                    </a:cubicBezTo>
                    <a:cubicBezTo>
                      <a:pt x="254028" y="418557"/>
                      <a:pt x="256314" y="413890"/>
                      <a:pt x="262220" y="420081"/>
                    </a:cubicBezTo>
                    <a:cubicBezTo>
                      <a:pt x="273173" y="431797"/>
                      <a:pt x="284984" y="425605"/>
                      <a:pt x="298700" y="424272"/>
                    </a:cubicBezTo>
                    <a:cubicBezTo>
                      <a:pt x="308416" y="423319"/>
                      <a:pt x="316607" y="415604"/>
                      <a:pt x="323370" y="421700"/>
                    </a:cubicBezTo>
                    <a:cubicBezTo>
                      <a:pt x="324799" y="423034"/>
                      <a:pt x="329085" y="424367"/>
                      <a:pt x="331085" y="424272"/>
                    </a:cubicBezTo>
                    <a:lnTo>
                      <a:pt x="409000" y="424653"/>
                    </a:lnTo>
                    <a:lnTo>
                      <a:pt x="557876" y="461991"/>
                    </a:lnTo>
                    <a:lnTo>
                      <a:pt x="558542" y="457895"/>
                    </a:lnTo>
                    <a:cubicBezTo>
                      <a:pt x="563781" y="432178"/>
                      <a:pt x="557971" y="437797"/>
                      <a:pt x="557971" y="410651"/>
                    </a:cubicBezTo>
                    <a:lnTo>
                      <a:pt x="624551" y="123568"/>
                    </a:lnTo>
                    <a:lnTo>
                      <a:pt x="196116" y="10125"/>
                    </a:lnTo>
                    <a:cubicBezTo>
                      <a:pt x="185543" y="13744"/>
                      <a:pt x="205546" y="47368"/>
                      <a:pt x="207832" y="56035"/>
                    </a:cubicBezTo>
                    <a:cubicBezTo>
                      <a:pt x="207832" y="57559"/>
                      <a:pt x="208022" y="64036"/>
                      <a:pt x="207927" y="64989"/>
                    </a:cubicBezTo>
                    <a:cubicBezTo>
                      <a:pt x="206784" y="74038"/>
                      <a:pt x="199736" y="68513"/>
                      <a:pt x="199736" y="103946"/>
                    </a:cubicBezTo>
                    <a:cubicBezTo>
                      <a:pt x="199736" y="118329"/>
                      <a:pt x="208118" y="129949"/>
                      <a:pt x="206689" y="132331"/>
                    </a:cubicBezTo>
                    <a:cubicBezTo>
                      <a:pt x="196497" y="149476"/>
                      <a:pt x="187448" y="120424"/>
                      <a:pt x="184400" y="114519"/>
                    </a:cubicBezTo>
                    <a:cubicBezTo>
                      <a:pt x="182591" y="114709"/>
                      <a:pt x="179924" y="110899"/>
                      <a:pt x="179924" y="110899"/>
                    </a:cubicBezTo>
                    <a:cubicBezTo>
                      <a:pt x="172685" y="84515"/>
                      <a:pt x="188020" y="103089"/>
                      <a:pt x="188020" y="82991"/>
                    </a:cubicBezTo>
                    <a:cubicBezTo>
                      <a:pt x="183734" y="70513"/>
                      <a:pt x="168017" y="101184"/>
                      <a:pt x="167351" y="101851"/>
                    </a:cubicBezTo>
                    <a:cubicBezTo>
                      <a:pt x="134204" y="101851"/>
                      <a:pt x="104771" y="84134"/>
                      <a:pt x="74672" y="70513"/>
                    </a:cubicBezTo>
                    <a:cubicBezTo>
                      <a:pt x="56194" y="62131"/>
                      <a:pt x="51146" y="52225"/>
                      <a:pt x="44192" y="48606"/>
                    </a:cubicBezTo>
                    <a:cubicBezTo>
                      <a:pt x="41144" y="29556"/>
                      <a:pt x="24476" y="32318"/>
                      <a:pt x="25142" y="48796"/>
                    </a:cubicBezTo>
                    <a:cubicBezTo>
                      <a:pt x="25904" y="66608"/>
                      <a:pt x="14189" y="86992"/>
                      <a:pt x="23047" y="95945"/>
                    </a:cubicBezTo>
                    <a:cubicBezTo>
                      <a:pt x="34667" y="107566"/>
                      <a:pt x="15332" y="191100"/>
                      <a:pt x="39335" y="202911"/>
                    </a:cubicBezTo>
                    <a:cubicBezTo>
                      <a:pt x="69719" y="217960"/>
                      <a:pt x="20666" y="204625"/>
                      <a:pt x="20666" y="220342"/>
                    </a:cubicBezTo>
                    <a:cubicBezTo>
                      <a:pt x="20666" y="240535"/>
                      <a:pt x="62290" y="248440"/>
                      <a:pt x="17046" y="262918"/>
                    </a:cubicBezTo>
                    <a:cubicBezTo>
                      <a:pt x="3521" y="262918"/>
                      <a:pt x="13522" y="283778"/>
                      <a:pt x="16189" y="283588"/>
                    </a:cubicBezTo>
                    <a:cubicBezTo>
                      <a:pt x="15332" y="294351"/>
                      <a:pt x="30286" y="275872"/>
                      <a:pt x="46193" y="296161"/>
                    </a:cubicBezTo>
                    <a:cubicBezTo>
                      <a:pt x="51908" y="292255"/>
                      <a:pt x="57623" y="298066"/>
                      <a:pt x="57242" y="306829"/>
                    </a:cubicBezTo>
                    <a:cubicBezTo>
                      <a:pt x="56765" y="317497"/>
                      <a:pt x="74768" y="302828"/>
                      <a:pt x="85531" y="323783"/>
                    </a:cubicBezTo>
                    <a:cubicBezTo>
                      <a:pt x="91055" y="334642"/>
                      <a:pt x="90579" y="326450"/>
                      <a:pt x="90579" y="344643"/>
                    </a:cubicBezTo>
                    <a:cubicBezTo>
                      <a:pt x="90579" y="351691"/>
                      <a:pt x="92103" y="370170"/>
                      <a:pt x="88674" y="375123"/>
                    </a:cubicBezTo>
                    <a:cubicBezTo>
                      <a:pt x="82769" y="383505"/>
                      <a:pt x="119440" y="401317"/>
                      <a:pt x="128965" y="402079"/>
                    </a:cubicBezTo>
                    <a:cubicBezTo>
                      <a:pt x="140585" y="402936"/>
                      <a:pt x="150396" y="403888"/>
                      <a:pt x="158778" y="396078"/>
                    </a:cubicBezTo>
                    <a:cubicBezTo>
                      <a:pt x="163826" y="391220"/>
                      <a:pt x="177733" y="401507"/>
                      <a:pt x="186591" y="401126"/>
                    </a:cubicBezTo>
                    <a:close/>
                  </a:path>
                </a:pathLst>
              </a:custGeom>
              <a:solidFill>
                <a:srgbClr val="ED2424"/>
              </a:solidFill>
              <a:ln w="6350" cap="flat">
                <a:solidFill>
                  <a:schemeClr val="bg1"/>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E37F403-288B-4838-8F11-2D622F607C53}"/>
                  </a:ext>
                </a:extLst>
              </p:cNvPr>
              <p:cNvSpPr/>
              <p:nvPr/>
            </p:nvSpPr>
            <p:spPr>
              <a:xfrm>
                <a:off x="1123416" y="1333000"/>
                <a:ext cx="842492" cy="1356555"/>
              </a:xfrm>
              <a:custGeom>
                <a:avLst/>
                <a:gdLst>
                  <a:gd name="connsiteX0" fmla="*/ 132140 w 561975"/>
                  <a:gd name="connsiteY0" fmla="*/ 416842 h 904875"/>
                  <a:gd name="connsiteX1" fmla="*/ 84801 w 561975"/>
                  <a:gd name="connsiteY1" fmla="*/ 486946 h 904875"/>
                  <a:gd name="connsiteX2" fmla="*/ 54130 w 561975"/>
                  <a:gd name="connsiteY2" fmla="*/ 531428 h 904875"/>
                  <a:gd name="connsiteX3" fmla="*/ 62322 w 561975"/>
                  <a:gd name="connsiteY3" fmla="*/ 587245 h 904875"/>
                  <a:gd name="connsiteX4" fmla="*/ 55178 w 561975"/>
                  <a:gd name="connsiteY4" fmla="*/ 601246 h 904875"/>
                  <a:gd name="connsiteX5" fmla="*/ 10125 w 561975"/>
                  <a:gd name="connsiteY5" fmla="*/ 798414 h 904875"/>
                  <a:gd name="connsiteX6" fmla="*/ 258727 w 561975"/>
                  <a:gd name="connsiteY6" fmla="*/ 855278 h 904875"/>
                  <a:gd name="connsiteX7" fmla="*/ 510187 w 561975"/>
                  <a:gd name="connsiteY7" fmla="*/ 898522 h 904875"/>
                  <a:gd name="connsiteX8" fmla="*/ 558384 w 561975"/>
                  <a:gd name="connsiteY8" fmla="*/ 608390 h 904875"/>
                  <a:gd name="connsiteX9" fmla="*/ 543811 w 561975"/>
                  <a:gd name="connsiteY9" fmla="*/ 590007 h 904875"/>
                  <a:gd name="connsiteX10" fmla="*/ 520189 w 561975"/>
                  <a:gd name="connsiteY10" fmla="*/ 583149 h 904875"/>
                  <a:gd name="connsiteX11" fmla="*/ 463515 w 561975"/>
                  <a:gd name="connsiteY11" fmla="*/ 587435 h 904875"/>
                  <a:gd name="connsiteX12" fmla="*/ 411794 w 561975"/>
                  <a:gd name="connsiteY12" fmla="*/ 590959 h 904875"/>
                  <a:gd name="connsiteX13" fmla="*/ 397030 w 561975"/>
                  <a:gd name="connsiteY13" fmla="*/ 564766 h 904875"/>
                  <a:gd name="connsiteX14" fmla="*/ 367312 w 561975"/>
                  <a:gd name="connsiteY14" fmla="*/ 516569 h 904875"/>
                  <a:gd name="connsiteX15" fmla="*/ 359883 w 561975"/>
                  <a:gd name="connsiteY15" fmla="*/ 483517 h 904875"/>
                  <a:gd name="connsiteX16" fmla="*/ 352263 w 561975"/>
                  <a:gd name="connsiteY16" fmla="*/ 452466 h 904875"/>
                  <a:gd name="connsiteX17" fmla="*/ 317116 w 561975"/>
                  <a:gd name="connsiteY17" fmla="*/ 452275 h 904875"/>
                  <a:gd name="connsiteX18" fmla="*/ 302352 w 561975"/>
                  <a:gd name="connsiteY18" fmla="*/ 417985 h 904875"/>
                  <a:gd name="connsiteX19" fmla="*/ 336832 w 561975"/>
                  <a:gd name="connsiteY19" fmla="*/ 314734 h 904875"/>
                  <a:gd name="connsiteX20" fmla="*/ 318259 w 561975"/>
                  <a:gd name="connsiteY20" fmla="*/ 308162 h 904875"/>
                  <a:gd name="connsiteX21" fmla="*/ 285016 w 561975"/>
                  <a:gd name="connsiteY21" fmla="*/ 256632 h 904875"/>
                  <a:gd name="connsiteX22" fmla="*/ 274158 w 561975"/>
                  <a:gd name="connsiteY22" fmla="*/ 227581 h 904875"/>
                  <a:gd name="connsiteX23" fmla="*/ 256537 w 561975"/>
                  <a:gd name="connsiteY23" fmla="*/ 211960 h 904875"/>
                  <a:gd name="connsiteX24" fmla="*/ 255584 w 561975"/>
                  <a:gd name="connsiteY24" fmla="*/ 174812 h 904875"/>
                  <a:gd name="connsiteX25" fmla="*/ 237868 w 561975"/>
                  <a:gd name="connsiteY25" fmla="*/ 132426 h 904875"/>
                  <a:gd name="connsiteX26" fmla="*/ 262537 w 561975"/>
                  <a:gd name="connsiteY26" fmla="*/ 25174 h 904875"/>
                  <a:gd name="connsiteX27" fmla="*/ 187385 w 561975"/>
                  <a:gd name="connsiteY27" fmla="*/ 10125 h 904875"/>
                  <a:gd name="connsiteX28" fmla="*/ 120615 w 561975"/>
                  <a:gd name="connsiteY28" fmla="*/ 297304 h 904875"/>
                  <a:gd name="connsiteX29" fmla="*/ 121186 w 561975"/>
                  <a:gd name="connsiteY29" fmla="*/ 344548 h 904875"/>
                  <a:gd name="connsiteX30" fmla="*/ 120520 w 561975"/>
                  <a:gd name="connsiteY30" fmla="*/ 348643 h 904875"/>
                  <a:gd name="connsiteX31" fmla="*/ 132140 w 561975"/>
                  <a:gd name="connsiteY31" fmla="*/ 41684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1975" h="904875">
                    <a:moveTo>
                      <a:pt x="132140" y="416842"/>
                    </a:moveTo>
                    <a:cubicBezTo>
                      <a:pt x="108423" y="430844"/>
                      <a:pt x="90992" y="484851"/>
                      <a:pt x="84801" y="486946"/>
                    </a:cubicBezTo>
                    <a:cubicBezTo>
                      <a:pt x="70990" y="491709"/>
                      <a:pt x="46606" y="511997"/>
                      <a:pt x="54130" y="531428"/>
                    </a:cubicBezTo>
                    <a:cubicBezTo>
                      <a:pt x="38605" y="541144"/>
                      <a:pt x="99184" y="529809"/>
                      <a:pt x="62322" y="587245"/>
                    </a:cubicBezTo>
                    <a:cubicBezTo>
                      <a:pt x="60798" y="589626"/>
                      <a:pt x="54988" y="599437"/>
                      <a:pt x="55178" y="601246"/>
                    </a:cubicBezTo>
                    <a:lnTo>
                      <a:pt x="10125" y="798414"/>
                    </a:lnTo>
                    <a:lnTo>
                      <a:pt x="258727" y="855278"/>
                    </a:lnTo>
                    <a:lnTo>
                      <a:pt x="510187" y="898522"/>
                    </a:lnTo>
                    <a:lnTo>
                      <a:pt x="558384" y="608390"/>
                    </a:lnTo>
                    <a:cubicBezTo>
                      <a:pt x="550383" y="609057"/>
                      <a:pt x="544096" y="593531"/>
                      <a:pt x="543811" y="590007"/>
                    </a:cubicBezTo>
                    <a:cubicBezTo>
                      <a:pt x="542001" y="568004"/>
                      <a:pt x="520760" y="577243"/>
                      <a:pt x="520189" y="583149"/>
                    </a:cubicBezTo>
                    <a:cubicBezTo>
                      <a:pt x="517617" y="612581"/>
                      <a:pt x="479231" y="576386"/>
                      <a:pt x="463515" y="587435"/>
                    </a:cubicBezTo>
                    <a:cubicBezTo>
                      <a:pt x="446179" y="599722"/>
                      <a:pt x="421129" y="573052"/>
                      <a:pt x="411794" y="590959"/>
                    </a:cubicBezTo>
                    <a:cubicBezTo>
                      <a:pt x="402745" y="608390"/>
                      <a:pt x="395887" y="572957"/>
                      <a:pt x="397030" y="564766"/>
                    </a:cubicBezTo>
                    <a:cubicBezTo>
                      <a:pt x="401126" y="534667"/>
                      <a:pt x="366931" y="536191"/>
                      <a:pt x="367312" y="516569"/>
                    </a:cubicBezTo>
                    <a:cubicBezTo>
                      <a:pt x="367312" y="513426"/>
                      <a:pt x="361121" y="488185"/>
                      <a:pt x="359883" y="483517"/>
                    </a:cubicBezTo>
                    <a:cubicBezTo>
                      <a:pt x="357406" y="474564"/>
                      <a:pt x="349691" y="459419"/>
                      <a:pt x="352263" y="452466"/>
                    </a:cubicBezTo>
                    <a:cubicBezTo>
                      <a:pt x="369027" y="407032"/>
                      <a:pt x="322640" y="456276"/>
                      <a:pt x="317116" y="452275"/>
                    </a:cubicBezTo>
                    <a:cubicBezTo>
                      <a:pt x="300066" y="440083"/>
                      <a:pt x="302352" y="437321"/>
                      <a:pt x="302352" y="417985"/>
                    </a:cubicBezTo>
                    <a:cubicBezTo>
                      <a:pt x="302352" y="405698"/>
                      <a:pt x="345881" y="315877"/>
                      <a:pt x="336832" y="314734"/>
                    </a:cubicBezTo>
                    <a:cubicBezTo>
                      <a:pt x="309400" y="311210"/>
                      <a:pt x="327117" y="314925"/>
                      <a:pt x="318259" y="308162"/>
                    </a:cubicBezTo>
                    <a:cubicBezTo>
                      <a:pt x="289588" y="286540"/>
                      <a:pt x="298732" y="276349"/>
                      <a:pt x="285016" y="256632"/>
                    </a:cubicBezTo>
                    <a:cubicBezTo>
                      <a:pt x="276158" y="243964"/>
                      <a:pt x="280159" y="229676"/>
                      <a:pt x="274158" y="227581"/>
                    </a:cubicBezTo>
                    <a:cubicBezTo>
                      <a:pt x="250917" y="219484"/>
                      <a:pt x="265681" y="221770"/>
                      <a:pt x="256537" y="211960"/>
                    </a:cubicBezTo>
                    <a:cubicBezTo>
                      <a:pt x="242440" y="196910"/>
                      <a:pt x="255013" y="185480"/>
                      <a:pt x="255584" y="174812"/>
                    </a:cubicBezTo>
                    <a:lnTo>
                      <a:pt x="237868" y="132426"/>
                    </a:lnTo>
                    <a:lnTo>
                      <a:pt x="262537" y="25174"/>
                    </a:lnTo>
                    <a:lnTo>
                      <a:pt x="187385" y="10125"/>
                    </a:lnTo>
                    <a:lnTo>
                      <a:pt x="120615" y="297304"/>
                    </a:lnTo>
                    <a:cubicBezTo>
                      <a:pt x="120615" y="324545"/>
                      <a:pt x="126425" y="318830"/>
                      <a:pt x="121186" y="344548"/>
                    </a:cubicBezTo>
                    <a:lnTo>
                      <a:pt x="120520" y="348643"/>
                    </a:lnTo>
                    <a:cubicBezTo>
                      <a:pt x="118900" y="372932"/>
                      <a:pt x="170621" y="394173"/>
                      <a:pt x="132140" y="416842"/>
                    </a:cubicBezTo>
                    <a:close/>
                  </a:path>
                </a:pathLst>
              </a:custGeom>
              <a:solidFill>
                <a:srgbClr val="ED2424"/>
              </a:solidFill>
              <a:ln w="6350" cap="flat">
                <a:solidFill>
                  <a:schemeClr val="bg1"/>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E9DA7E0-890B-4540-8CF0-56B06156E1CC}"/>
                  </a:ext>
                </a:extLst>
              </p:cNvPr>
              <p:cNvSpPr/>
              <p:nvPr/>
            </p:nvSpPr>
            <p:spPr>
              <a:xfrm>
                <a:off x="615349" y="2429668"/>
                <a:ext cx="899610" cy="1385114"/>
              </a:xfrm>
              <a:custGeom>
                <a:avLst/>
                <a:gdLst>
                  <a:gd name="connsiteX0" fmla="*/ 597532 w 600075"/>
                  <a:gd name="connsiteY0" fmla="*/ 123853 h 923925"/>
                  <a:gd name="connsiteX1" fmla="*/ 348929 w 600075"/>
                  <a:gd name="connsiteY1" fmla="*/ 66989 h 923925"/>
                  <a:gd name="connsiteX2" fmla="*/ 100327 w 600075"/>
                  <a:gd name="connsiteY2" fmla="*/ 10125 h 923925"/>
                  <a:gd name="connsiteX3" fmla="*/ 10125 w 600075"/>
                  <a:gd name="connsiteY3" fmla="*/ 348929 h 923925"/>
                  <a:gd name="connsiteX4" fmla="*/ 387601 w 600075"/>
                  <a:gd name="connsiteY4" fmla="*/ 917095 h 923925"/>
                  <a:gd name="connsiteX5" fmla="*/ 397792 w 600075"/>
                  <a:gd name="connsiteY5" fmla="*/ 907761 h 923925"/>
                  <a:gd name="connsiteX6" fmla="*/ 403793 w 600075"/>
                  <a:gd name="connsiteY6" fmla="*/ 869756 h 923925"/>
                  <a:gd name="connsiteX7" fmla="*/ 402841 w 600075"/>
                  <a:gd name="connsiteY7" fmla="*/ 847468 h 923925"/>
                  <a:gd name="connsiteX8" fmla="*/ 407127 w 600075"/>
                  <a:gd name="connsiteY8" fmla="*/ 809177 h 923925"/>
                  <a:gd name="connsiteX9" fmla="*/ 419605 w 600075"/>
                  <a:gd name="connsiteY9" fmla="*/ 786889 h 923925"/>
                  <a:gd name="connsiteX10" fmla="*/ 435416 w 600075"/>
                  <a:gd name="connsiteY10" fmla="*/ 793175 h 923925"/>
                  <a:gd name="connsiteX11" fmla="*/ 445036 w 600075"/>
                  <a:gd name="connsiteY11" fmla="*/ 800509 h 923925"/>
                  <a:gd name="connsiteX12" fmla="*/ 472945 w 600075"/>
                  <a:gd name="connsiteY12" fmla="*/ 779935 h 923925"/>
                  <a:gd name="connsiteX13" fmla="*/ 488566 w 600075"/>
                  <a:gd name="connsiteY13" fmla="*/ 697449 h 923925"/>
                  <a:gd name="connsiteX14" fmla="*/ 597532 w 600075"/>
                  <a:gd name="connsiteY14" fmla="*/ 12385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923925">
                    <a:moveTo>
                      <a:pt x="597532" y="123853"/>
                    </a:moveTo>
                    <a:lnTo>
                      <a:pt x="348929" y="66989"/>
                    </a:lnTo>
                    <a:lnTo>
                      <a:pt x="100327" y="10125"/>
                    </a:lnTo>
                    <a:lnTo>
                      <a:pt x="10125" y="348929"/>
                    </a:lnTo>
                    <a:lnTo>
                      <a:pt x="387601" y="917095"/>
                    </a:lnTo>
                    <a:cubicBezTo>
                      <a:pt x="390744" y="917381"/>
                      <a:pt x="396364" y="909761"/>
                      <a:pt x="397792" y="907761"/>
                    </a:cubicBezTo>
                    <a:cubicBezTo>
                      <a:pt x="404650" y="898141"/>
                      <a:pt x="407603" y="880043"/>
                      <a:pt x="403793" y="869756"/>
                    </a:cubicBezTo>
                    <a:cubicBezTo>
                      <a:pt x="396364" y="849468"/>
                      <a:pt x="403126" y="855088"/>
                      <a:pt x="402841" y="847468"/>
                    </a:cubicBezTo>
                    <a:cubicBezTo>
                      <a:pt x="401983" y="826989"/>
                      <a:pt x="410365" y="820893"/>
                      <a:pt x="407127" y="809177"/>
                    </a:cubicBezTo>
                    <a:cubicBezTo>
                      <a:pt x="403603" y="796414"/>
                      <a:pt x="403984" y="785650"/>
                      <a:pt x="419605" y="786889"/>
                    </a:cubicBezTo>
                    <a:cubicBezTo>
                      <a:pt x="426748" y="787460"/>
                      <a:pt x="431987" y="795652"/>
                      <a:pt x="435416" y="793175"/>
                    </a:cubicBezTo>
                    <a:cubicBezTo>
                      <a:pt x="441607" y="788698"/>
                      <a:pt x="444751" y="796699"/>
                      <a:pt x="445036" y="800509"/>
                    </a:cubicBezTo>
                    <a:cubicBezTo>
                      <a:pt x="446179" y="814035"/>
                      <a:pt x="472754" y="804129"/>
                      <a:pt x="472945" y="779935"/>
                    </a:cubicBezTo>
                    <a:lnTo>
                      <a:pt x="488566" y="697449"/>
                    </a:lnTo>
                    <a:lnTo>
                      <a:pt x="597532" y="123853"/>
                    </a:lnTo>
                    <a:close/>
                  </a:path>
                </a:pathLst>
              </a:custGeom>
              <a:solidFill>
                <a:srgbClr val="864A9D"/>
              </a:solidFill>
              <a:ln w="6350" cap="flat">
                <a:solidFill>
                  <a:schemeClr val="bg1"/>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C24311E-959C-4D35-87A4-1A8844287BD4}"/>
                  </a:ext>
                </a:extLst>
              </p:cNvPr>
              <p:cNvSpPr/>
              <p:nvPr/>
            </p:nvSpPr>
            <p:spPr>
              <a:xfrm>
                <a:off x="1078899" y="3460079"/>
                <a:ext cx="956728" cy="1113803"/>
              </a:xfrm>
              <a:custGeom>
                <a:avLst/>
                <a:gdLst>
                  <a:gd name="connsiteX0" fmla="*/ 631036 w 638175"/>
                  <a:gd name="connsiteY0" fmla="*/ 85182 h 742950"/>
                  <a:gd name="connsiteX1" fmla="*/ 179360 w 638175"/>
                  <a:gd name="connsiteY1" fmla="*/ 10125 h 742950"/>
                  <a:gd name="connsiteX2" fmla="*/ 163739 w 638175"/>
                  <a:gd name="connsiteY2" fmla="*/ 92611 h 742950"/>
                  <a:gd name="connsiteX3" fmla="*/ 135831 w 638175"/>
                  <a:gd name="connsiteY3" fmla="*/ 113185 h 742950"/>
                  <a:gd name="connsiteX4" fmla="*/ 126211 w 638175"/>
                  <a:gd name="connsiteY4" fmla="*/ 105851 h 742950"/>
                  <a:gd name="connsiteX5" fmla="*/ 110399 w 638175"/>
                  <a:gd name="connsiteY5" fmla="*/ 99565 h 742950"/>
                  <a:gd name="connsiteX6" fmla="*/ 97921 w 638175"/>
                  <a:gd name="connsiteY6" fmla="*/ 121853 h 742950"/>
                  <a:gd name="connsiteX7" fmla="*/ 93635 w 638175"/>
                  <a:gd name="connsiteY7" fmla="*/ 160144 h 742950"/>
                  <a:gd name="connsiteX8" fmla="*/ 94588 w 638175"/>
                  <a:gd name="connsiteY8" fmla="*/ 182432 h 742950"/>
                  <a:gd name="connsiteX9" fmla="*/ 88587 w 638175"/>
                  <a:gd name="connsiteY9" fmla="*/ 220437 h 742950"/>
                  <a:gd name="connsiteX10" fmla="*/ 78395 w 638175"/>
                  <a:gd name="connsiteY10" fmla="*/ 229771 h 742950"/>
                  <a:gd name="connsiteX11" fmla="*/ 91254 w 638175"/>
                  <a:gd name="connsiteY11" fmla="*/ 273586 h 742950"/>
                  <a:gd name="connsiteX12" fmla="*/ 96397 w 638175"/>
                  <a:gd name="connsiteY12" fmla="*/ 334165 h 742950"/>
                  <a:gd name="connsiteX13" fmla="*/ 46010 w 638175"/>
                  <a:gd name="connsiteY13" fmla="*/ 408937 h 742950"/>
                  <a:gd name="connsiteX14" fmla="*/ 38295 w 638175"/>
                  <a:gd name="connsiteY14" fmla="*/ 459324 h 742950"/>
                  <a:gd name="connsiteX15" fmla="*/ 24198 w 638175"/>
                  <a:gd name="connsiteY15" fmla="*/ 491423 h 742950"/>
                  <a:gd name="connsiteX16" fmla="*/ 13530 w 638175"/>
                  <a:gd name="connsiteY16" fmla="*/ 504472 h 742950"/>
                  <a:gd name="connsiteX17" fmla="*/ 10291 w 638175"/>
                  <a:gd name="connsiteY17" fmla="*/ 512854 h 742950"/>
                  <a:gd name="connsiteX18" fmla="*/ 23055 w 638175"/>
                  <a:gd name="connsiteY18" fmla="*/ 523713 h 742950"/>
                  <a:gd name="connsiteX19" fmla="*/ 343285 w 638175"/>
                  <a:gd name="connsiteY19" fmla="*/ 710308 h 742950"/>
                  <a:gd name="connsiteX20" fmla="*/ 543882 w 638175"/>
                  <a:gd name="connsiteY20" fmla="*/ 739835 h 742950"/>
                  <a:gd name="connsiteX21" fmla="*/ 631036 w 638175"/>
                  <a:gd name="connsiteY21" fmla="*/ 8518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8175" h="742950">
                    <a:moveTo>
                      <a:pt x="631036" y="85182"/>
                    </a:moveTo>
                    <a:lnTo>
                      <a:pt x="179360" y="10125"/>
                    </a:lnTo>
                    <a:lnTo>
                      <a:pt x="163739" y="92611"/>
                    </a:lnTo>
                    <a:cubicBezTo>
                      <a:pt x="163549" y="116805"/>
                      <a:pt x="136879" y="126711"/>
                      <a:pt x="135831" y="113185"/>
                    </a:cubicBezTo>
                    <a:cubicBezTo>
                      <a:pt x="135545" y="109375"/>
                      <a:pt x="132497" y="101470"/>
                      <a:pt x="126211" y="105851"/>
                    </a:cubicBezTo>
                    <a:cubicBezTo>
                      <a:pt x="122782" y="108328"/>
                      <a:pt x="117543" y="100136"/>
                      <a:pt x="110399" y="99565"/>
                    </a:cubicBezTo>
                    <a:cubicBezTo>
                      <a:pt x="94778" y="98326"/>
                      <a:pt x="94397" y="109090"/>
                      <a:pt x="97921" y="121853"/>
                    </a:cubicBezTo>
                    <a:cubicBezTo>
                      <a:pt x="101160" y="133569"/>
                      <a:pt x="92778" y="139760"/>
                      <a:pt x="93635" y="160144"/>
                    </a:cubicBezTo>
                    <a:cubicBezTo>
                      <a:pt x="93921" y="167859"/>
                      <a:pt x="87158" y="162239"/>
                      <a:pt x="94588" y="182432"/>
                    </a:cubicBezTo>
                    <a:cubicBezTo>
                      <a:pt x="98398" y="192719"/>
                      <a:pt x="95445" y="210817"/>
                      <a:pt x="88587" y="220437"/>
                    </a:cubicBezTo>
                    <a:cubicBezTo>
                      <a:pt x="87158" y="222342"/>
                      <a:pt x="81634" y="229962"/>
                      <a:pt x="78395" y="229771"/>
                    </a:cubicBezTo>
                    <a:cubicBezTo>
                      <a:pt x="69537" y="252631"/>
                      <a:pt x="91254" y="261680"/>
                      <a:pt x="91254" y="273586"/>
                    </a:cubicBezTo>
                    <a:cubicBezTo>
                      <a:pt x="91254" y="310543"/>
                      <a:pt x="125449" y="324069"/>
                      <a:pt x="96397" y="334165"/>
                    </a:cubicBezTo>
                    <a:cubicBezTo>
                      <a:pt x="48772" y="350644"/>
                      <a:pt x="71823" y="402079"/>
                      <a:pt x="46010" y="408937"/>
                    </a:cubicBezTo>
                    <a:cubicBezTo>
                      <a:pt x="25341" y="414461"/>
                      <a:pt x="29246" y="457800"/>
                      <a:pt x="38295" y="459324"/>
                    </a:cubicBezTo>
                    <a:cubicBezTo>
                      <a:pt x="61441" y="463229"/>
                      <a:pt x="52297" y="491423"/>
                      <a:pt x="24198" y="491423"/>
                    </a:cubicBezTo>
                    <a:cubicBezTo>
                      <a:pt x="24198" y="491995"/>
                      <a:pt x="14673" y="503234"/>
                      <a:pt x="13530" y="504472"/>
                    </a:cubicBezTo>
                    <a:cubicBezTo>
                      <a:pt x="10577" y="507901"/>
                      <a:pt x="9720" y="509044"/>
                      <a:pt x="10291" y="512854"/>
                    </a:cubicBezTo>
                    <a:cubicBezTo>
                      <a:pt x="10863" y="516379"/>
                      <a:pt x="20864" y="523427"/>
                      <a:pt x="23055" y="523713"/>
                    </a:cubicBezTo>
                    <a:lnTo>
                      <a:pt x="343285" y="710308"/>
                    </a:lnTo>
                    <a:lnTo>
                      <a:pt x="543882" y="739835"/>
                    </a:lnTo>
                    <a:lnTo>
                      <a:pt x="631036" y="85182"/>
                    </a:lnTo>
                    <a:close/>
                  </a:path>
                </a:pathLst>
              </a:custGeom>
              <a:solidFill>
                <a:srgbClr val="864A9D"/>
              </a:solidFill>
              <a:ln w="6350" cap="flat">
                <a:solidFill>
                  <a:schemeClr val="bg1"/>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90DFAAF-A135-4F07-A58F-E899446846CD}"/>
                  </a:ext>
                </a:extLst>
              </p:cNvPr>
              <p:cNvSpPr/>
              <p:nvPr/>
            </p:nvSpPr>
            <p:spPr>
              <a:xfrm>
                <a:off x="1332753" y="2600165"/>
                <a:ext cx="799653" cy="999567"/>
              </a:xfrm>
              <a:custGeom>
                <a:avLst/>
                <a:gdLst>
                  <a:gd name="connsiteX0" fmla="*/ 10125 w 533400"/>
                  <a:gd name="connsiteY0" fmla="*/ 583720 h 666750"/>
                  <a:gd name="connsiteX1" fmla="*/ 461705 w 533400"/>
                  <a:gd name="connsiteY1" fmla="*/ 658777 h 666750"/>
                  <a:gd name="connsiteX2" fmla="*/ 524284 w 533400"/>
                  <a:gd name="connsiteY2" fmla="*/ 196243 h 666750"/>
                  <a:gd name="connsiteX3" fmla="*/ 355787 w 533400"/>
                  <a:gd name="connsiteY3" fmla="*/ 174241 h 666750"/>
                  <a:gd name="connsiteX4" fmla="*/ 370456 w 533400"/>
                  <a:gd name="connsiteY4" fmla="*/ 53368 h 666750"/>
                  <a:gd name="connsiteX5" fmla="*/ 118996 w 533400"/>
                  <a:gd name="connsiteY5"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66750">
                    <a:moveTo>
                      <a:pt x="10125" y="583720"/>
                    </a:moveTo>
                    <a:lnTo>
                      <a:pt x="461705" y="658777"/>
                    </a:lnTo>
                    <a:lnTo>
                      <a:pt x="524284" y="196243"/>
                    </a:lnTo>
                    <a:lnTo>
                      <a:pt x="355787" y="174241"/>
                    </a:lnTo>
                    <a:lnTo>
                      <a:pt x="370456" y="53368"/>
                    </a:lnTo>
                    <a:lnTo>
                      <a:pt x="118996" y="10125"/>
                    </a:lnTo>
                    <a:close/>
                  </a:path>
                </a:pathLst>
              </a:custGeom>
              <a:solidFill>
                <a:srgbClr val="864A9D"/>
              </a:solidFill>
              <a:ln w="6350" cap="flat">
                <a:solidFill>
                  <a:schemeClr val="bg1"/>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9638C549-B75D-4D39-8B81-106AAC38763E}"/>
                  </a:ext>
                </a:extLst>
              </p:cNvPr>
              <p:cNvSpPr/>
              <p:nvPr/>
            </p:nvSpPr>
            <p:spPr>
              <a:xfrm>
                <a:off x="1879231" y="3572601"/>
                <a:ext cx="985287" cy="1013846"/>
              </a:xfrm>
              <a:custGeom>
                <a:avLst/>
                <a:gdLst>
                  <a:gd name="connsiteX0" fmla="*/ 97183 w 657225"/>
                  <a:gd name="connsiteY0" fmla="*/ 10125 h 676275"/>
                  <a:gd name="connsiteX1" fmla="*/ 10125 w 657225"/>
                  <a:gd name="connsiteY1" fmla="*/ 664683 h 676275"/>
                  <a:gd name="connsiteX2" fmla="*/ 87182 w 657225"/>
                  <a:gd name="connsiteY2" fmla="*/ 673255 h 676275"/>
                  <a:gd name="connsiteX3" fmla="*/ 94421 w 657225"/>
                  <a:gd name="connsiteY3" fmla="*/ 621344 h 676275"/>
                  <a:gd name="connsiteX4" fmla="*/ 251869 w 657225"/>
                  <a:gd name="connsiteY4" fmla="*/ 642585 h 676275"/>
                  <a:gd name="connsiteX5" fmla="*/ 251774 w 657225"/>
                  <a:gd name="connsiteY5" fmla="*/ 621344 h 676275"/>
                  <a:gd name="connsiteX6" fmla="*/ 602389 w 657225"/>
                  <a:gd name="connsiteY6" fmla="*/ 651824 h 676275"/>
                  <a:gd name="connsiteX7" fmla="*/ 640013 w 657225"/>
                  <a:gd name="connsiteY7" fmla="*/ 131188 h 676275"/>
                  <a:gd name="connsiteX8" fmla="*/ 648586 w 657225"/>
                  <a:gd name="connsiteY8" fmla="*/ 130902 h 676275"/>
                  <a:gd name="connsiteX9" fmla="*/ 649633 w 657225"/>
                  <a:gd name="connsiteY9" fmla="*/ 69561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76275">
                    <a:moveTo>
                      <a:pt x="97183" y="10125"/>
                    </a:moveTo>
                    <a:lnTo>
                      <a:pt x="10125" y="664683"/>
                    </a:lnTo>
                    <a:lnTo>
                      <a:pt x="87182" y="673255"/>
                    </a:lnTo>
                    <a:lnTo>
                      <a:pt x="94421" y="621344"/>
                    </a:lnTo>
                    <a:lnTo>
                      <a:pt x="251869" y="642585"/>
                    </a:lnTo>
                    <a:lnTo>
                      <a:pt x="251774" y="621344"/>
                    </a:lnTo>
                    <a:lnTo>
                      <a:pt x="602389" y="651824"/>
                    </a:lnTo>
                    <a:lnTo>
                      <a:pt x="640013" y="131188"/>
                    </a:lnTo>
                    <a:lnTo>
                      <a:pt x="648586" y="130902"/>
                    </a:lnTo>
                    <a:lnTo>
                      <a:pt x="649633" y="69561"/>
                    </a:lnTo>
                    <a:close/>
                  </a:path>
                </a:pathLst>
              </a:custGeom>
              <a:solidFill>
                <a:srgbClr val="864A9D"/>
              </a:solidFill>
              <a:ln w="6350" cap="flat">
                <a:solidFill>
                  <a:schemeClr val="bg1"/>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01211FEB-8D69-487B-801A-F383768A3735}"/>
                  </a:ext>
                </a:extLst>
              </p:cNvPr>
              <p:cNvSpPr/>
              <p:nvPr/>
            </p:nvSpPr>
            <p:spPr>
              <a:xfrm>
                <a:off x="2009745" y="2879187"/>
                <a:ext cx="1028126" cy="813933"/>
              </a:xfrm>
              <a:custGeom>
                <a:avLst/>
                <a:gdLst>
                  <a:gd name="connsiteX0" fmla="*/ 10125 w 685800"/>
                  <a:gd name="connsiteY0" fmla="*/ 472659 h 542925"/>
                  <a:gd name="connsiteX1" fmla="*/ 562575 w 685800"/>
                  <a:gd name="connsiteY1" fmla="*/ 532095 h 542925"/>
                  <a:gd name="connsiteX2" fmla="*/ 649633 w 685800"/>
                  <a:gd name="connsiteY2" fmla="*/ 539429 h 542925"/>
                  <a:gd name="connsiteX3" fmla="*/ 672874 w 685800"/>
                  <a:gd name="connsiteY3" fmla="*/ 189957 h 542925"/>
                  <a:gd name="connsiteX4" fmla="*/ 680780 w 685800"/>
                  <a:gd name="connsiteY4" fmla="*/ 70513 h 542925"/>
                  <a:gd name="connsiteX5" fmla="*/ 504949 w 685800"/>
                  <a:gd name="connsiteY5" fmla="*/ 57655 h 542925"/>
                  <a:gd name="connsiteX6" fmla="*/ 72704 w 685800"/>
                  <a:gd name="connsiteY6" fmla="*/ 10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542925">
                    <a:moveTo>
                      <a:pt x="10125" y="472659"/>
                    </a:moveTo>
                    <a:lnTo>
                      <a:pt x="562575" y="532095"/>
                    </a:lnTo>
                    <a:lnTo>
                      <a:pt x="649633" y="539429"/>
                    </a:lnTo>
                    <a:lnTo>
                      <a:pt x="672874" y="189957"/>
                    </a:lnTo>
                    <a:lnTo>
                      <a:pt x="680780" y="70513"/>
                    </a:lnTo>
                    <a:lnTo>
                      <a:pt x="504949" y="57655"/>
                    </a:lnTo>
                    <a:lnTo>
                      <a:pt x="72704" y="10125"/>
                    </a:lnTo>
                    <a:close/>
                  </a:path>
                </a:pathLst>
              </a:custGeom>
              <a:solidFill>
                <a:srgbClr val="F5821F"/>
              </a:solidFill>
              <a:ln w="6350" cap="flat">
                <a:solidFill>
                  <a:schemeClr val="bg1"/>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85E920B-85A9-4D74-A1CD-59B6466B1F18}"/>
                  </a:ext>
                </a:extLst>
              </p:cNvPr>
              <p:cNvSpPr/>
              <p:nvPr/>
            </p:nvSpPr>
            <p:spPr>
              <a:xfrm>
                <a:off x="1850956" y="2144362"/>
                <a:ext cx="985287" cy="828213"/>
              </a:xfrm>
              <a:custGeom>
                <a:avLst/>
                <a:gdLst>
                  <a:gd name="connsiteX0" fmla="*/ 178622 w 657225"/>
                  <a:gd name="connsiteY0" fmla="*/ 500281 h 552450"/>
                  <a:gd name="connsiteX1" fmla="*/ 610867 w 657225"/>
                  <a:gd name="connsiteY1" fmla="*/ 547906 h 552450"/>
                  <a:gd name="connsiteX2" fmla="*/ 630964 w 657225"/>
                  <a:gd name="connsiteY2" fmla="*/ 314258 h 552450"/>
                  <a:gd name="connsiteX3" fmla="*/ 651062 w 657225"/>
                  <a:gd name="connsiteY3" fmla="*/ 80610 h 552450"/>
                  <a:gd name="connsiteX4" fmla="*/ 82039 w 657225"/>
                  <a:gd name="connsiteY4" fmla="*/ 10125 h 552450"/>
                  <a:gd name="connsiteX5" fmla="*/ 72990 w 657225"/>
                  <a:gd name="connsiteY5" fmla="*/ 67275 h 552450"/>
                  <a:gd name="connsiteX6" fmla="*/ 24793 w 657225"/>
                  <a:gd name="connsiteY6" fmla="*/ 357406 h 552450"/>
                  <a:gd name="connsiteX7" fmla="*/ 10125 w 657225"/>
                  <a:gd name="connsiteY7" fmla="*/ 478279 h 552450"/>
                  <a:gd name="connsiteX8" fmla="*/ 178622 w 657225"/>
                  <a:gd name="connsiteY8" fmla="*/ 50028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225" h="552450">
                    <a:moveTo>
                      <a:pt x="178622" y="500281"/>
                    </a:moveTo>
                    <a:lnTo>
                      <a:pt x="610867" y="547906"/>
                    </a:lnTo>
                    <a:lnTo>
                      <a:pt x="630964" y="314258"/>
                    </a:lnTo>
                    <a:lnTo>
                      <a:pt x="651062" y="80610"/>
                    </a:lnTo>
                    <a:cubicBezTo>
                      <a:pt x="459324" y="65465"/>
                      <a:pt x="269300" y="43081"/>
                      <a:pt x="82039" y="10125"/>
                    </a:cubicBezTo>
                    <a:lnTo>
                      <a:pt x="72990" y="67275"/>
                    </a:lnTo>
                    <a:lnTo>
                      <a:pt x="24793" y="357406"/>
                    </a:lnTo>
                    <a:lnTo>
                      <a:pt x="10125" y="478279"/>
                    </a:lnTo>
                    <a:lnTo>
                      <a:pt x="178622" y="500281"/>
                    </a:lnTo>
                    <a:close/>
                  </a:path>
                </a:pathLst>
              </a:custGeom>
              <a:solidFill>
                <a:srgbClr val="F5821F"/>
              </a:solidFill>
              <a:ln w="6350" cap="flat">
                <a:solidFill>
                  <a:schemeClr val="bg1"/>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C4D45CD-7F01-4708-9332-79B6040BC58C}"/>
                  </a:ext>
                </a:extLst>
              </p:cNvPr>
              <p:cNvSpPr/>
              <p:nvPr/>
            </p:nvSpPr>
            <p:spPr>
              <a:xfrm>
                <a:off x="1464553" y="1355705"/>
                <a:ext cx="1427952" cy="913890"/>
              </a:xfrm>
              <a:custGeom>
                <a:avLst/>
                <a:gdLst>
                  <a:gd name="connsiteX0" fmla="*/ 339785 w 952500"/>
                  <a:gd name="connsiteY0" fmla="*/ 536095 h 609600"/>
                  <a:gd name="connsiteX1" fmla="*/ 908809 w 952500"/>
                  <a:gd name="connsiteY1" fmla="*/ 606580 h 609600"/>
                  <a:gd name="connsiteX2" fmla="*/ 918238 w 952500"/>
                  <a:gd name="connsiteY2" fmla="*/ 498567 h 609600"/>
                  <a:gd name="connsiteX3" fmla="*/ 948814 w 952500"/>
                  <a:gd name="connsiteY3" fmla="*/ 148428 h 609600"/>
                  <a:gd name="connsiteX4" fmla="*/ 34795 w 952500"/>
                  <a:gd name="connsiteY4" fmla="*/ 10125 h 609600"/>
                  <a:gd name="connsiteX5" fmla="*/ 10125 w 952500"/>
                  <a:gd name="connsiteY5" fmla="*/ 117376 h 609600"/>
                  <a:gd name="connsiteX6" fmla="*/ 27841 w 952500"/>
                  <a:gd name="connsiteY6" fmla="*/ 159763 h 609600"/>
                  <a:gd name="connsiteX7" fmla="*/ 28794 w 952500"/>
                  <a:gd name="connsiteY7" fmla="*/ 196910 h 609600"/>
                  <a:gd name="connsiteX8" fmla="*/ 46415 w 952500"/>
                  <a:gd name="connsiteY8" fmla="*/ 212531 h 609600"/>
                  <a:gd name="connsiteX9" fmla="*/ 57274 w 952500"/>
                  <a:gd name="connsiteY9" fmla="*/ 241582 h 609600"/>
                  <a:gd name="connsiteX10" fmla="*/ 90516 w 952500"/>
                  <a:gd name="connsiteY10" fmla="*/ 293113 h 609600"/>
                  <a:gd name="connsiteX11" fmla="*/ 109090 w 952500"/>
                  <a:gd name="connsiteY11" fmla="*/ 299685 h 609600"/>
                  <a:gd name="connsiteX12" fmla="*/ 74609 w 952500"/>
                  <a:gd name="connsiteY12" fmla="*/ 402936 h 609600"/>
                  <a:gd name="connsiteX13" fmla="*/ 89373 w 952500"/>
                  <a:gd name="connsiteY13" fmla="*/ 437226 h 609600"/>
                  <a:gd name="connsiteX14" fmla="*/ 124520 w 952500"/>
                  <a:gd name="connsiteY14" fmla="*/ 437416 h 609600"/>
                  <a:gd name="connsiteX15" fmla="*/ 132140 w 952500"/>
                  <a:gd name="connsiteY15" fmla="*/ 468468 h 609600"/>
                  <a:gd name="connsiteX16" fmla="*/ 139570 w 952500"/>
                  <a:gd name="connsiteY16" fmla="*/ 501520 h 609600"/>
                  <a:gd name="connsiteX17" fmla="*/ 169288 w 952500"/>
                  <a:gd name="connsiteY17" fmla="*/ 549716 h 609600"/>
                  <a:gd name="connsiteX18" fmla="*/ 184051 w 952500"/>
                  <a:gd name="connsiteY18" fmla="*/ 575910 h 609600"/>
                  <a:gd name="connsiteX19" fmla="*/ 235772 w 952500"/>
                  <a:gd name="connsiteY19" fmla="*/ 572386 h 609600"/>
                  <a:gd name="connsiteX20" fmla="*/ 292446 w 952500"/>
                  <a:gd name="connsiteY20" fmla="*/ 568099 h 609600"/>
                  <a:gd name="connsiteX21" fmla="*/ 316068 w 952500"/>
                  <a:gd name="connsiteY21" fmla="*/ 574957 h 609600"/>
                  <a:gd name="connsiteX22" fmla="*/ 330641 w 952500"/>
                  <a:gd name="connsiteY22" fmla="*/ 593341 h 609600"/>
                  <a:gd name="connsiteX23" fmla="*/ 339785 w 952500"/>
                  <a:gd name="connsiteY23" fmla="*/ 53609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0" h="609600">
                    <a:moveTo>
                      <a:pt x="339785" y="536095"/>
                    </a:moveTo>
                    <a:cubicBezTo>
                      <a:pt x="527047" y="569147"/>
                      <a:pt x="717070" y="591531"/>
                      <a:pt x="908809" y="606580"/>
                    </a:cubicBezTo>
                    <a:lnTo>
                      <a:pt x="918238" y="498567"/>
                    </a:lnTo>
                    <a:lnTo>
                      <a:pt x="948814" y="148428"/>
                    </a:lnTo>
                    <a:cubicBezTo>
                      <a:pt x="669731" y="123187"/>
                      <a:pt x="385124" y="78800"/>
                      <a:pt x="34795" y="10125"/>
                    </a:cubicBezTo>
                    <a:lnTo>
                      <a:pt x="10125" y="117376"/>
                    </a:lnTo>
                    <a:lnTo>
                      <a:pt x="27841" y="159763"/>
                    </a:lnTo>
                    <a:cubicBezTo>
                      <a:pt x="27270" y="170431"/>
                      <a:pt x="14697" y="181861"/>
                      <a:pt x="28794" y="196910"/>
                    </a:cubicBezTo>
                    <a:cubicBezTo>
                      <a:pt x="37938" y="206721"/>
                      <a:pt x="23079" y="204435"/>
                      <a:pt x="46415" y="212531"/>
                    </a:cubicBezTo>
                    <a:cubicBezTo>
                      <a:pt x="52416" y="214627"/>
                      <a:pt x="48415" y="228914"/>
                      <a:pt x="57274" y="241582"/>
                    </a:cubicBezTo>
                    <a:cubicBezTo>
                      <a:pt x="70990" y="261204"/>
                      <a:pt x="61846" y="271491"/>
                      <a:pt x="90516" y="293113"/>
                    </a:cubicBezTo>
                    <a:cubicBezTo>
                      <a:pt x="99469" y="299780"/>
                      <a:pt x="81658" y="296161"/>
                      <a:pt x="109090" y="299685"/>
                    </a:cubicBezTo>
                    <a:cubicBezTo>
                      <a:pt x="118138" y="300828"/>
                      <a:pt x="74609" y="390649"/>
                      <a:pt x="74609" y="402936"/>
                    </a:cubicBezTo>
                    <a:cubicBezTo>
                      <a:pt x="74609" y="422272"/>
                      <a:pt x="72228" y="425034"/>
                      <a:pt x="89373" y="437226"/>
                    </a:cubicBezTo>
                    <a:cubicBezTo>
                      <a:pt x="94993" y="441226"/>
                      <a:pt x="141284" y="392077"/>
                      <a:pt x="124520" y="437416"/>
                    </a:cubicBezTo>
                    <a:cubicBezTo>
                      <a:pt x="121948" y="444370"/>
                      <a:pt x="129759" y="459610"/>
                      <a:pt x="132140" y="468468"/>
                    </a:cubicBezTo>
                    <a:cubicBezTo>
                      <a:pt x="133474" y="473230"/>
                      <a:pt x="139570" y="498376"/>
                      <a:pt x="139570" y="501520"/>
                    </a:cubicBezTo>
                    <a:cubicBezTo>
                      <a:pt x="139189" y="521141"/>
                      <a:pt x="173479" y="519617"/>
                      <a:pt x="169288" y="549716"/>
                    </a:cubicBezTo>
                    <a:cubicBezTo>
                      <a:pt x="168145" y="557908"/>
                      <a:pt x="175003" y="593341"/>
                      <a:pt x="184051" y="575910"/>
                    </a:cubicBezTo>
                    <a:cubicBezTo>
                      <a:pt x="193386" y="558003"/>
                      <a:pt x="218437" y="584673"/>
                      <a:pt x="235772" y="572386"/>
                    </a:cubicBezTo>
                    <a:cubicBezTo>
                      <a:pt x="251488" y="561337"/>
                      <a:pt x="289969" y="597436"/>
                      <a:pt x="292446" y="568099"/>
                    </a:cubicBezTo>
                    <a:cubicBezTo>
                      <a:pt x="292922" y="562194"/>
                      <a:pt x="314258" y="553050"/>
                      <a:pt x="316068" y="574957"/>
                    </a:cubicBezTo>
                    <a:cubicBezTo>
                      <a:pt x="316354" y="578482"/>
                      <a:pt x="322640" y="593912"/>
                      <a:pt x="330641" y="593341"/>
                    </a:cubicBezTo>
                    <a:lnTo>
                      <a:pt x="339785" y="536095"/>
                    </a:lnTo>
                    <a:close/>
                  </a:path>
                </a:pathLst>
              </a:custGeom>
              <a:solidFill>
                <a:srgbClr val="ED2424"/>
              </a:solidFill>
              <a:ln w="6350" cap="flat">
                <a:solidFill>
                  <a:schemeClr val="bg1"/>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0638C70B-935C-4C01-88D7-934A71D1474A}"/>
                  </a:ext>
                </a:extLst>
              </p:cNvPr>
              <p:cNvSpPr/>
              <p:nvPr/>
            </p:nvSpPr>
            <p:spPr>
              <a:xfrm>
                <a:off x="2241644" y="3753666"/>
                <a:ext cx="1956295" cy="1899177"/>
              </a:xfrm>
              <a:custGeom>
                <a:avLst/>
                <a:gdLst>
                  <a:gd name="connsiteX0" fmla="*/ 680971 w 1304925"/>
                  <a:gd name="connsiteY0" fmla="*/ 22888 h 1266825"/>
                  <a:gd name="connsiteX1" fmla="*/ 406841 w 1304925"/>
                  <a:gd name="connsiteY1" fmla="*/ 10125 h 1266825"/>
                  <a:gd name="connsiteX2" fmla="*/ 398269 w 1304925"/>
                  <a:gd name="connsiteY2" fmla="*/ 10506 h 1266825"/>
                  <a:gd name="connsiteX3" fmla="*/ 360740 w 1304925"/>
                  <a:gd name="connsiteY3" fmla="*/ 531047 h 1266825"/>
                  <a:gd name="connsiteX4" fmla="*/ 10125 w 1304925"/>
                  <a:gd name="connsiteY4" fmla="*/ 500662 h 1266825"/>
                  <a:gd name="connsiteX5" fmla="*/ 10125 w 1304925"/>
                  <a:gd name="connsiteY5" fmla="*/ 521903 h 1266825"/>
                  <a:gd name="connsiteX6" fmla="*/ 32413 w 1304925"/>
                  <a:gd name="connsiteY6" fmla="*/ 532095 h 1266825"/>
                  <a:gd name="connsiteX7" fmla="*/ 44224 w 1304925"/>
                  <a:gd name="connsiteY7" fmla="*/ 552002 h 1266825"/>
                  <a:gd name="connsiteX8" fmla="*/ 62417 w 1304925"/>
                  <a:gd name="connsiteY8" fmla="*/ 571909 h 1266825"/>
                  <a:gd name="connsiteX9" fmla="*/ 86325 w 1304925"/>
                  <a:gd name="connsiteY9" fmla="*/ 602199 h 1266825"/>
                  <a:gd name="connsiteX10" fmla="*/ 95754 w 1304925"/>
                  <a:gd name="connsiteY10" fmla="*/ 612962 h 1266825"/>
                  <a:gd name="connsiteX11" fmla="*/ 128616 w 1304925"/>
                  <a:gd name="connsiteY11" fmla="*/ 646776 h 1266825"/>
                  <a:gd name="connsiteX12" fmla="*/ 152238 w 1304925"/>
                  <a:gd name="connsiteY12" fmla="*/ 661349 h 1266825"/>
                  <a:gd name="connsiteX13" fmla="*/ 167383 w 1304925"/>
                  <a:gd name="connsiteY13" fmla="*/ 682590 h 1266825"/>
                  <a:gd name="connsiteX14" fmla="*/ 176527 w 1304925"/>
                  <a:gd name="connsiteY14" fmla="*/ 703545 h 1266825"/>
                  <a:gd name="connsiteX15" fmla="*/ 184051 w 1304925"/>
                  <a:gd name="connsiteY15" fmla="*/ 721547 h 1266825"/>
                  <a:gd name="connsiteX16" fmla="*/ 214150 w 1304925"/>
                  <a:gd name="connsiteY16" fmla="*/ 806034 h 1266825"/>
                  <a:gd name="connsiteX17" fmla="*/ 251298 w 1304925"/>
                  <a:gd name="connsiteY17" fmla="*/ 834228 h 1266825"/>
                  <a:gd name="connsiteX18" fmla="*/ 281587 w 1304925"/>
                  <a:gd name="connsiteY18" fmla="*/ 860517 h 1266825"/>
                  <a:gd name="connsiteX19" fmla="*/ 303590 w 1304925"/>
                  <a:gd name="connsiteY19" fmla="*/ 871090 h 1266825"/>
                  <a:gd name="connsiteX20" fmla="*/ 320830 w 1304925"/>
                  <a:gd name="connsiteY20" fmla="*/ 879186 h 1266825"/>
                  <a:gd name="connsiteX21" fmla="*/ 349310 w 1304925"/>
                  <a:gd name="connsiteY21" fmla="*/ 847277 h 1266825"/>
                  <a:gd name="connsiteX22" fmla="*/ 358073 w 1304925"/>
                  <a:gd name="connsiteY22" fmla="*/ 826227 h 1266825"/>
                  <a:gd name="connsiteX23" fmla="*/ 393792 w 1304925"/>
                  <a:gd name="connsiteY23" fmla="*/ 791175 h 1266825"/>
                  <a:gd name="connsiteX24" fmla="*/ 420271 w 1304925"/>
                  <a:gd name="connsiteY24" fmla="*/ 781078 h 1266825"/>
                  <a:gd name="connsiteX25" fmla="*/ 433987 w 1304925"/>
                  <a:gd name="connsiteY25" fmla="*/ 792509 h 1266825"/>
                  <a:gd name="connsiteX26" fmla="*/ 487613 w 1304925"/>
                  <a:gd name="connsiteY26" fmla="*/ 797366 h 1266825"/>
                  <a:gd name="connsiteX27" fmla="*/ 525142 w 1304925"/>
                  <a:gd name="connsiteY27" fmla="*/ 813844 h 1266825"/>
                  <a:gd name="connsiteX28" fmla="*/ 537143 w 1304925"/>
                  <a:gd name="connsiteY28" fmla="*/ 833275 h 1266825"/>
                  <a:gd name="connsiteX29" fmla="*/ 552955 w 1304925"/>
                  <a:gd name="connsiteY29" fmla="*/ 849182 h 1266825"/>
                  <a:gd name="connsiteX30" fmla="*/ 553336 w 1304925"/>
                  <a:gd name="connsiteY30" fmla="*/ 849754 h 1266825"/>
                  <a:gd name="connsiteX31" fmla="*/ 576386 w 1304925"/>
                  <a:gd name="connsiteY31" fmla="*/ 879091 h 1266825"/>
                  <a:gd name="connsiteX32" fmla="*/ 583816 w 1304925"/>
                  <a:gd name="connsiteY32" fmla="*/ 897760 h 1266825"/>
                  <a:gd name="connsiteX33" fmla="*/ 597246 w 1304925"/>
                  <a:gd name="connsiteY33" fmla="*/ 933002 h 1266825"/>
                  <a:gd name="connsiteX34" fmla="*/ 613248 w 1304925"/>
                  <a:gd name="connsiteY34" fmla="*/ 970912 h 1266825"/>
                  <a:gd name="connsiteX35" fmla="*/ 630298 w 1304925"/>
                  <a:gd name="connsiteY35" fmla="*/ 990819 h 1266825"/>
                  <a:gd name="connsiteX36" fmla="*/ 630964 w 1304925"/>
                  <a:gd name="connsiteY36" fmla="*/ 991391 h 1266825"/>
                  <a:gd name="connsiteX37" fmla="*/ 643061 w 1304925"/>
                  <a:gd name="connsiteY37" fmla="*/ 1013012 h 1266825"/>
                  <a:gd name="connsiteX38" fmla="*/ 662778 w 1304925"/>
                  <a:gd name="connsiteY38" fmla="*/ 1043492 h 1266825"/>
                  <a:gd name="connsiteX39" fmla="*/ 696592 w 1304925"/>
                  <a:gd name="connsiteY39" fmla="*/ 1070638 h 1266825"/>
                  <a:gd name="connsiteX40" fmla="*/ 696687 w 1304925"/>
                  <a:gd name="connsiteY40" fmla="*/ 1101404 h 1266825"/>
                  <a:gd name="connsiteX41" fmla="*/ 698211 w 1304925"/>
                  <a:gd name="connsiteY41" fmla="*/ 1125312 h 1266825"/>
                  <a:gd name="connsiteX42" fmla="*/ 700687 w 1304925"/>
                  <a:gd name="connsiteY42" fmla="*/ 1135980 h 1266825"/>
                  <a:gd name="connsiteX43" fmla="*/ 703831 w 1304925"/>
                  <a:gd name="connsiteY43" fmla="*/ 1139028 h 1266825"/>
                  <a:gd name="connsiteX44" fmla="*/ 722595 w 1304925"/>
                  <a:gd name="connsiteY44" fmla="*/ 1178938 h 1266825"/>
                  <a:gd name="connsiteX45" fmla="*/ 734311 w 1304925"/>
                  <a:gd name="connsiteY45" fmla="*/ 1201131 h 1266825"/>
                  <a:gd name="connsiteX46" fmla="*/ 775649 w 1304925"/>
                  <a:gd name="connsiteY46" fmla="*/ 1218371 h 1266825"/>
                  <a:gd name="connsiteX47" fmla="*/ 809177 w 1304925"/>
                  <a:gd name="connsiteY47" fmla="*/ 1229135 h 1266825"/>
                  <a:gd name="connsiteX48" fmla="*/ 819274 w 1304925"/>
                  <a:gd name="connsiteY48" fmla="*/ 1238374 h 1266825"/>
                  <a:gd name="connsiteX49" fmla="*/ 877090 w 1304925"/>
                  <a:gd name="connsiteY49" fmla="*/ 1249804 h 1266825"/>
                  <a:gd name="connsiteX50" fmla="*/ 908047 w 1304925"/>
                  <a:gd name="connsiteY50" fmla="*/ 1264568 h 1266825"/>
                  <a:gd name="connsiteX51" fmla="*/ 912904 w 1304925"/>
                  <a:gd name="connsiteY51" fmla="*/ 1260567 h 1266825"/>
                  <a:gd name="connsiteX52" fmla="*/ 894521 w 1304925"/>
                  <a:gd name="connsiteY52" fmla="*/ 1162269 h 1266825"/>
                  <a:gd name="connsiteX53" fmla="*/ 908332 w 1304925"/>
                  <a:gd name="connsiteY53" fmla="*/ 1049874 h 1266825"/>
                  <a:gd name="connsiteX54" fmla="*/ 944337 w 1304925"/>
                  <a:gd name="connsiteY54" fmla="*/ 1022537 h 1266825"/>
                  <a:gd name="connsiteX55" fmla="*/ 1004249 w 1304925"/>
                  <a:gd name="connsiteY55" fmla="*/ 983770 h 1266825"/>
                  <a:gd name="connsiteX56" fmla="*/ 1133218 w 1304925"/>
                  <a:gd name="connsiteY56" fmla="*/ 907475 h 1266825"/>
                  <a:gd name="connsiteX57" fmla="*/ 1185605 w 1304925"/>
                  <a:gd name="connsiteY57" fmla="*/ 858993 h 1266825"/>
                  <a:gd name="connsiteX58" fmla="*/ 1269711 w 1304925"/>
                  <a:gd name="connsiteY58" fmla="*/ 824512 h 1266825"/>
                  <a:gd name="connsiteX59" fmla="*/ 1271425 w 1304925"/>
                  <a:gd name="connsiteY59" fmla="*/ 803272 h 1266825"/>
                  <a:gd name="connsiteX60" fmla="*/ 1281236 w 1304925"/>
                  <a:gd name="connsiteY60" fmla="*/ 767553 h 1266825"/>
                  <a:gd name="connsiteX61" fmla="*/ 1277331 w 1304925"/>
                  <a:gd name="connsiteY61" fmla="*/ 749075 h 1266825"/>
                  <a:gd name="connsiteX62" fmla="*/ 1279141 w 1304925"/>
                  <a:gd name="connsiteY62" fmla="*/ 727548 h 1266825"/>
                  <a:gd name="connsiteX63" fmla="*/ 1292285 w 1304925"/>
                  <a:gd name="connsiteY63" fmla="*/ 700497 h 1266825"/>
                  <a:gd name="connsiteX64" fmla="*/ 1295143 w 1304925"/>
                  <a:gd name="connsiteY64" fmla="*/ 670969 h 1266825"/>
                  <a:gd name="connsiteX65" fmla="*/ 1295047 w 1304925"/>
                  <a:gd name="connsiteY65" fmla="*/ 656015 h 1266825"/>
                  <a:gd name="connsiteX66" fmla="*/ 1286380 w 1304925"/>
                  <a:gd name="connsiteY66" fmla="*/ 641347 h 1266825"/>
                  <a:gd name="connsiteX67" fmla="*/ 1283046 w 1304925"/>
                  <a:gd name="connsiteY67" fmla="*/ 629726 h 1266825"/>
                  <a:gd name="connsiteX68" fmla="*/ 1271330 w 1304925"/>
                  <a:gd name="connsiteY68" fmla="*/ 611343 h 1266825"/>
                  <a:gd name="connsiteX69" fmla="*/ 1262186 w 1304925"/>
                  <a:gd name="connsiteY69" fmla="*/ 580577 h 1266825"/>
                  <a:gd name="connsiteX70" fmla="*/ 1257614 w 1304925"/>
                  <a:gd name="connsiteY70" fmla="*/ 571528 h 1266825"/>
                  <a:gd name="connsiteX71" fmla="*/ 1255233 w 1304925"/>
                  <a:gd name="connsiteY71" fmla="*/ 568099 h 1266825"/>
                  <a:gd name="connsiteX72" fmla="*/ 1243231 w 1304925"/>
                  <a:gd name="connsiteY72" fmla="*/ 557812 h 1266825"/>
                  <a:gd name="connsiteX73" fmla="*/ 1240374 w 1304925"/>
                  <a:gd name="connsiteY73" fmla="*/ 437416 h 1266825"/>
                  <a:gd name="connsiteX74" fmla="*/ 1238850 w 1304925"/>
                  <a:gd name="connsiteY74" fmla="*/ 375694 h 1266825"/>
                  <a:gd name="connsiteX75" fmla="*/ 1216466 w 1304925"/>
                  <a:gd name="connsiteY75" fmla="*/ 372742 h 1266825"/>
                  <a:gd name="connsiteX76" fmla="*/ 1206084 w 1304925"/>
                  <a:gd name="connsiteY76" fmla="*/ 373408 h 1266825"/>
                  <a:gd name="connsiteX77" fmla="*/ 1196368 w 1304925"/>
                  <a:gd name="connsiteY77" fmla="*/ 366550 h 1266825"/>
                  <a:gd name="connsiteX78" fmla="*/ 1190177 w 1304925"/>
                  <a:gd name="connsiteY78" fmla="*/ 364360 h 1266825"/>
                  <a:gd name="connsiteX79" fmla="*/ 1172556 w 1304925"/>
                  <a:gd name="connsiteY79" fmla="*/ 356454 h 1266825"/>
                  <a:gd name="connsiteX80" fmla="*/ 1160078 w 1304925"/>
                  <a:gd name="connsiteY80" fmla="*/ 353120 h 1266825"/>
                  <a:gd name="connsiteX81" fmla="*/ 1145600 w 1304925"/>
                  <a:gd name="connsiteY81" fmla="*/ 338833 h 1266825"/>
                  <a:gd name="connsiteX82" fmla="*/ 1137409 w 1304925"/>
                  <a:gd name="connsiteY82" fmla="*/ 332546 h 1266825"/>
                  <a:gd name="connsiteX83" fmla="*/ 1125407 w 1304925"/>
                  <a:gd name="connsiteY83" fmla="*/ 328736 h 1266825"/>
                  <a:gd name="connsiteX84" fmla="*/ 1112072 w 1304925"/>
                  <a:gd name="connsiteY84" fmla="*/ 338166 h 1266825"/>
                  <a:gd name="connsiteX85" fmla="*/ 1083402 w 1304925"/>
                  <a:gd name="connsiteY85" fmla="*/ 335118 h 1266825"/>
                  <a:gd name="connsiteX86" fmla="*/ 1069972 w 1304925"/>
                  <a:gd name="connsiteY86" fmla="*/ 341690 h 1266825"/>
                  <a:gd name="connsiteX87" fmla="*/ 1046064 w 1304925"/>
                  <a:gd name="connsiteY87" fmla="*/ 342262 h 1266825"/>
                  <a:gd name="connsiteX88" fmla="*/ 1036348 w 1304925"/>
                  <a:gd name="connsiteY88" fmla="*/ 350263 h 1266825"/>
                  <a:gd name="connsiteX89" fmla="*/ 1032538 w 1304925"/>
                  <a:gd name="connsiteY89" fmla="*/ 353406 h 1266825"/>
                  <a:gd name="connsiteX90" fmla="*/ 1021585 w 1304925"/>
                  <a:gd name="connsiteY90" fmla="*/ 357121 h 1266825"/>
                  <a:gd name="connsiteX91" fmla="*/ 1007106 w 1304925"/>
                  <a:gd name="connsiteY91" fmla="*/ 348262 h 1266825"/>
                  <a:gd name="connsiteX92" fmla="*/ 989104 w 1304925"/>
                  <a:gd name="connsiteY92" fmla="*/ 336356 h 1266825"/>
                  <a:gd name="connsiteX93" fmla="*/ 973198 w 1304925"/>
                  <a:gd name="connsiteY93" fmla="*/ 340928 h 1266825"/>
                  <a:gd name="connsiteX94" fmla="*/ 965101 w 1304925"/>
                  <a:gd name="connsiteY94" fmla="*/ 331879 h 1266825"/>
                  <a:gd name="connsiteX95" fmla="*/ 955005 w 1304925"/>
                  <a:gd name="connsiteY95" fmla="*/ 337499 h 1266825"/>
                  <a:gd name="connsiteX96" fmla="*/ 944623 w 1304925"/>
                  <a:gd name="connsiteY96" fmla="*/ 354358 h 1266825"/>
                  <a:gd name="connsiteX97" fmla="*/ 936812 w 1304925"/>
                  <a:gd name="connsiteY97" fmla="*/ 334927 h 1266825"/>
                  <a:gd name="connsiteX98" fmla="*/ 921667 w 1304925"/>
                  <a:gd name="connsiteY98" fmla="*/ 339785 h 1266825"/>
                  <a:gd name="connsiteX99" fmla="*/ 912714 w 1304925"/>
                  <a:gd name="connsiteY99" fmla="*/ 337690 h 1266825"/>
                  <a:gd name="connsiteX100" fmla="*/ 899474 w 1304925"/>
                  <a:gd name="connsiteY100" fmla="*/ 327307 h 1266825"/>
                  <a:gd name="connsiteX101" fmla="*/ 875281 w 1304925"/>
                  <a:gd name="connsiteY101" fmla="*/ 338737 h 1266825"/>
                  <a:gd name="connsiteX102" fmla="*/ 866518 w 1304925"/>
                  <a:gd name="connsiteY102" fmla="*/ 335880 h 1266825"/>
                  <a:gd name="connsiteX103" fmla="*/ 863660 w 1304925"/>
                  <a:gd name="connsiteY103" fmla="*/ 320449 h 1266825"/>
                  <a:gd name="connsiteX104" fmla="*/ 855373 w 1304925"/>
                  <a:gd name="connsiteY104" fmla="*/ 316163 h 1266825"/>
                  <a:gd name="connsiteX105" fmla="*/ 845848 w 1304925"/>
                  <a:gd name="connsiteY105" fmla="*/ 305971 h 1266825"/>
                  <a:gd name="connsiteX106" fmla="*/ 823369 w 1304925"/>
                  <a:gd name="connsiteY106" fmla="*/ 307591 h 1266825"/>
                  <a:gd name="connsiteX107" fmla="*/ 795271 w 1304925"/>
                  <a:gd name="connsiteY107" fmla="*/ 303019 h 1266825"/>
                  <a:gd name="connsiteX108" fmla="*/ 776792 w 1304925"/>
                  <a:gd name="connsiteY108" fmla="*/ 300161 h 1266825"/>
                  <a:gd name="connsiteX109" fmla="*/ 749551 w 1304925"/>
                  <a:gd name="connsiteY109" fmla="*/ 293589 h 1266825"/>
                  <a:gd name="connsiteX110" fmla="*/ 734025 w 1304925"/>
                  <a:gd name="connsiteY110" fmla="*/ 268443 h 1266825"/>
                  <a:gd name="connsiteX111" fmla="*/ 722023 w 1304925"/>
                  <a:gd name="connsiteY111" fmla="*/ 273777 h 1266825"/>
                  <a:gd name="connsiteX112" fmla="*/ 706117 w 1304925"/>
                  <a:gd name="connsiteY112" fmla="*/ 274444 h 1266825"/>
                  <a:gd name="connsiteX113" fmla="*/ 688400 w 1304925"/>
                  <a:gd name="connsiteY113" fmla="*/ 261109 h 1266825"/>
                  <a:gd name="connsiteX114" fmla="*/ 681066 w 1304925"/>
                  <a:gd name="connsiteY114" fmla="*/ 254346 h 1266825"/>
                  <a:gd name="connsiteX115" fmla="*/ 674017 w 1304925"/>
                  <a:gd name="connsiteY115" fmla="*/ 249583 h 1266825"/>
                  <a:gd name="connsiteX116" fmla="*/ 680971 w 1304925"/>
                  <a:gd name="connsiteY116" fmla="*/ 22888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04925" h="1266825">
                    <a:moveTo>
                      <a:pt x="680971" y="22888"/>
                    </a:moveTo>
                    <a:lnTo>
                      <a:pt x="406841" y="10125"/>
                    </a:lnTo>
                    <a:lnTo>
                      <a:pt x="398269" y="10506"/>
                    </a:lnTo>
                    <a:lnTo>
                      <a:pt x="360740" y="531047"/>
                    </a:lnTo>
                    <a:lnTo>
                      <a:pt x="10125" y="500662"/>
                    </a:lnTo>
                    <a:lnTo>
                      <a:pt x="10125" y="521903"/>
                    </a:lnTo>
                    <a:cubicBezTo>
                      <a:pt x="14411" y="522475"/>
                      <a:pt x="30127" y="528475"/>
                      <a:pt x="32413" y="532095"/>
                    </a:cubicBezTo>
                    <a:cubicBezTo>
                      <a:pt x="36985" y="539334"/>
                      <a:pt x="41367" y="544096"/>
                      <a:pt x="44224" y="552002"/>
                    </a:cubicBezTo>
                    <a:cubicBezTo>
                      <a:pt x="48606" y="564099"/>
                      <a:pt x="45367" y="566956"/>
                      <a:pt x="62417" y="571909"/>
                    </a:cubicBezTo>
                    <a:cubicBezTo>
                      <a:pt x="79657" y="576958"/>
                      <a:pt x="72990" y="591721"/>
                      <a:pt x="86325" y="602199"/>
                    </a:cubicBezTo>
                    <a:cubicBezTo>
                      <a:pt x="86611" y="602389"/>
                      <a:pt x="95659" y="612867"/>
                      <a:pt x="95754" y="612962"/>
                    </a:cubicBezTo>
                    <a:cubicBezTo>
                      <a:pt x="98517" y="617344"/>
                      <a:pt x="124425" y="646681"/>
                      <a:pt x="128616" y="646776"/>
                    </a:cubicBezTo>
                    <a:cubicBezTo>
                      <a:pt x="135855" y="647062"/>
                      <a:pt x="149666" y="652110"/>
                      <a:pt x="152238" y="661349"/>
                    </a:cubicBezTo>
                    <a:cubicBezTo>
                      <a:pt x="156334" y="675922"/>
                      <a:pt x="168145" y="665540"/>
                      <a:pt x="167383" y="682590"/>
                    </a:cubicBezTo>
                    <a:cubicBezTo>
                      <a:pt x="167097" y="688400"/>
                      <a:pt x="174431" y="697354"/>
                      <a:pt x="176527" y="703545"/>
                    </a:cubicBezTo>
                    <a:cubicBezTo>
                      <a:pt x="176527" y="704497"/>
                      <a:pt x="183194" y="714499"/>
                      <a:pt x="184051" y="721547"/>
                    </a:cubicBezTo>
                    <a:cubicBezTo>
                      <a:pt x="189671" y="769553"/>
                      <a:pt x="173669" y="767172"/>
                      <a:pt x="214150" y="806034"/>
                    </a:cubicBezTo>
                    <a:cubicBezTo>
                      <a:pt x="224437" y="815940"/>
                      <a:pt x="234439" y="833371"/>
                      <a:pt x="251298" y="834228"/>
                    </a:cubicBezTo>
                    <a:cubicBezTo>
                      <a:pt x="263680" y="834895"/>
                      <a:pt x="271777" y="858136"/>
                      <a:pt x="281587" y="860517"/>
                    </a:cubicBezTo>
                    <a:cubicBezTo>
                      <a:pt x="287398" y="861946"/>
                      <a:pt x="298446" y="869280"/>
                      <a:pt x="303590" y="871090"/>
                    </a:cubicBezTo>
                    <a:cubicBezTo>
                      <a:pt x="307019" y="872042"/>
                      <a:pt x="317878" y="877186"/>
                      <a:pt x="320830" y="879186"/>
                    </a:cubicBezTo>
                    <a:cubicBezTo>
                      <a:pt x="322259" y="878138"/>
                      <a:pt x="347977" y="849944"/>
                      <a:pt x="349310" y="847277"/>
                    </a:cubicBezTo>
                    <a:cubicBezTo>
                      <a:pt x="354358" y="837276"/>
                      <a:pt x="356930" y="840419"/>
                      <a:pt x="358073" y="826227"/>
                    </a:cubicBezTo>
                    <a:cubicBezTo>
                      <a:pt x="359597" y="807844"/>
                      <a:pt x="378266" y="795842"/>
                      <a:pt x="393792" y="791175"/>
                    </a:cubicBezTo>
                    <a:cubicBezTo>
                      <a:pt x="395697" y="790603"/>
                      <a:pt x="420271" y="781078"/>
                      <a:pt x="420271" y="781078"/>
                    </a:cubicBezTo>
                    <a:lnTo>
                      <a:pt x="433987" y="792509"/>
                    </a:lnTo>
                    <a:cubicBezTo>
                      <a:pt x="450942" y="795461"/>
                      <a:pt x="471992" y="794033"/>
                      <a:pt x="487613" y="797366"/>
                    </a:cubicBezTo>
                    <a:cubicBezTo>
                      <a:pt x="504949" y="800986"/>
                      <a:pt x="512378" y="799747"/>
                      <a:pt x="525142" y="813844"/>
                    </a:cubicBezTo>
                    <a:cubicBezTo>
                      <a:pt x="528285" y="817274"/>
                      <a:pt x="522760" y="819655"/>
                      <a:pt x="537143" y="833275"/>
                    </a:cubicBezTo>
                    <a:cubicBezTo>
                      <a:pt x="540382" y="836324"/>
                      <a:pt x="549621" y="847468"/>
                      <a:pt x="552955" y="849182"/>
                    </a:cubicBezTo>
                    <a:cubicBezTo>
                      <a:pt x="553240" y="849373"/>
                      <a:pt x="553240" y="849468"/>
                      <a:pt x="553336" y="849754"/>
                    </a:cubicBezTo>
                    <a:cubicBezTo>
                      <a:pt x="577720" y="867756"/>
                      <a:pt x="563527" y="859564"/>
                      <a:pt x="576386" y="879091"/>
                    </a:cubicBezTo>
                    <a:cubicBezTo>
                      <a:pt x="578863" y="882901"/>
                      <a:pt x="584387" y="880424"/>
                      <a:pt x="583816" y="897760"/>
                    </a:cubicBezTo>
                    <a:cubicBezTo>
                      <a:pt x="583530" y="905475"/>
                      <a:pt x="594484" y="923858"/>
                      <a:pt x="597246" y="933002"/>
                    </a:cubicBezTo>
                    <a:cubicBezTo>
                      <a:pt x="600008" y="942051"/>
                      <a:pt x="613248" y="965578"/>
                      <a:pt x="613248" y="970912"/>
                    </a:cubicBezTo>
                    <a:cubicBezTo>
                      <a:pt x="613248" y="986152"/>
                      <a:pt x="613915" y="983866"/>
                      <a:pt x="630298" y="990819"/>
                    </a:cubicBezTo>
                    <a:lnTo>
                      <a:pt x="630964" y="991391"/>
                    </a:lnTo>
                    <a:cubicBezTo>
                      <a:pt x="633631" y="996534"/>
                      <a:pt x="642109" y="1007297"/>
                      <a:pt x="643061" y="1013012"/>
                    </a:cubicBezTo>
                    <a:cubicBezTo>
                      <a:pt x="643347" y="1014727"/>
                      <a:pt x="658777" y="1039587"/>
                      <a:pt x="662778" y="1043492"/>
                    </a:cubicBezTo>
                    <a:cubicBezTo>
                      <a:pt x="679066" y="1059304"/>
                      <a:pt x="686781" y="1052160"/>
                      <a:pt x="696592" y="1070638"/>
                    </a:cubicBezTo>
                    <a:cubicBezTo>
                      <a:pt x="701259" y="1079497"/>
                      <a:pt x="681352" y="1099499"/>
                      <a:pt x="696687" y="1101404"/>
                    </a:cubicBezTo>
                    <a:cubicBezTo>
                      <a:pt x="705831" y="1102547"/>
                      <a:pt x="699925" y="1120930"/>
                      <a:pt x="698211" y="1125312"/>
                    </a:cubicBezTo>
                    <a:cubicBezTo>
                      <a:pt x="695258" y="1132837"/>
                      <a:pt x="694306" y="1129598"/>
                      <a:pt x="700687" y="1135980"/>
                    </a:cubicBezTo>
                    <a:lnTo>
                      <a:pt x="703831" y="1139028"/>
                    </a:lnTo>
                    <a:cubicBezTo>
                      <a:pt x="723262" y="1145124"/>
                      <a:pt x="717928" y="1163126"/>
                      <a:pt x="722595" y="1178938"/>
                    </a:cubicBezTo>
                    <a:cubicBezTo>
                      <a:pt x="724881" y="1186748"/>
                      <a:pt x="729453" y="1194463"/>
                      <a:pt x="734311" y="1201131"/>
                    </a:cubicBezTo>
                    <a:cubicBezTo>
                      <a:pt x="735835" y="1203322"/>
                      <a:pt x="771744" y="1217514"/>
                      <a:pt x="775649" y="1218371"/>
                    </a:cubicBezTo>
                    <a:cubicBezTo>
                      <a:pt x="788222" y="1221229"/>
                      <a:pt x="799081" y="1220467"/>
                      <a:pt x="809177" y="1229135"/>
                    </a:cubicBezTo>
                    <a:cubicBezTo>
                      <a:pt x="810034" y="1229896"/>
                      <a:pt x="819274" y="1238374"/>
                      <a:pt x="819274" y="1238374"/>
                    </a:cubicBezTo>
                    <a:cubicBezTo>
                      <a:pt x="838419" y="1247137"/>
                      <a:pt x="865089" y="1238755"/>
                      <a:pt x="877090" y="1249804"/>
                    </a:cubicBezTo>
                    <a:cubicBezTo>
                      <a:pt x="879281" y="1251804"/>
                      <a:pt x="905189" y="1271140"/>
                      <a:pt x="908047" y="1264568"/>
                    </a:cubicBezTo>
                    <a:cubicBezTo>
                      <a:pt x="908237" y="1264091"/>
                      <a:pt x="912904" y="1260567"/>
                      <a:pt x="912904" y="1260567"/>
                    </a:cubicBezTo>
                    <a:cubicBezTo>
                      <a:pt x="920905" y="1240469"/>
                      <a:pt x="901665" y="1185034"/>
                      <a:pt x="894521" y="1162269"/>
                    </a:cubicBezTo>
                    <a:cubicBezTo>
                      <a:pt x="884901" y="1131313"/>
                      <a:pt x="935860" y="1069210"/>
                      <a:pt x="908332" y="1049874"/>
                    </a:cubicBezTo>
                    <a:cubicBezTo>
                      <a:pt x="892997" y="1039111"/>
                      <a:pt x="937479" y="1046254"/>
                      <a:pt x="944337" y="1022537"/>
                    </a:cubicBezTo>
                    <a:cubicBezTo>
                      <a:pt x="948528" y="1007964"/>
                      <a:pt x="987866" y="1005678"/>
                      <a:pt x="1004249" y="983770"/>
                    </a:cubicBezTo>
                    <a:cubicBezTo>
                      <a:pt x="1014346" y="970150"/>
                      <a:pt x="1093403" y="948337"/>
                      <a:pt x="1133218" y="907475"/>
                    </a:cubicBezTo>
                    <a:cubicBezTo>
                      <a:pt x="1157887" y="882139"/>
                      <a:pt x="1159316" y="891854"/>
                      <a:pt x="1185605" y="858993"/>
                    </a:cubicBezTo>
                    <a:cubicBezTo>
                      <a:pt x="1188939" y="854802"/>
                      <a:pt x="1259900" y="824512"/>
                      <a:pt x="1269711" y="824512"/>
                    </a:cubicBezTo>
                    <a:cubicBezTo>
                      <a:pt x="1269616" y="816988"/>
                      <a:pt x="1271711" y="812797"/>
                      <a:pt x="1271425" y="803272"/>
                    </a:cubicBezTo>
                    <a:cubicBezTo>
                      <a:pt x="1271330" y="799747"/>
                      <a:pt x="1282665" y="787460"/>
                      <a:pt x="1281236" y="767553"/>
                    </a:cubicBezTo>
                    <a:cubicBezTo>
                      <a:pt x="1279903" y="749265"/>
                      <a:pt x="1282474" y="763457"/>
                      <a:pt x="1277331" y="749075"/>
                    </a:cubicBezTo>
                    <a:cubicBezTo>
                      <a:pt x="1275140" y="742978"/>
                      <a:pt x="1286761" y="737549"/>
                      <a:pt x="1279141" y="727548"/>
                    </a:cubicBezTo>
                    <a:cubicBezTo>
                      <a:pt x="1275426" y="722690"/>
                      <a:pt x="1291428" y="704021"/>
                      <a:pt x="1292285" y="700497"/>
                    </a:cubicBezTo>
                    <a:cubicBezTo>
                      <a:pt x="1295714" y="693258"/>
                      <a:pt x="1294381" y="671827"/>
                      <a:pt x="1295143" y="670969"/>
                    </a:cubicBezTo>
                    <a:cubicBezTo>
                      <a:pt x="1299048" y="666874"/>
                      <a:pt x="1296952" y="661540"/>
                      <a:pt x="1295047" y="656015"/>
                    </a:cubicBezTo>
                    <a:cubicBezTo>
                      <a:pt x="1294285" y="653729"/>
                      <a:pt x="1288475" y="645728"/>
                      <a:pt x="1286380" y="641347"/>
                    </a:cubicBezTo>
                    <a:cubicBezTo>
                      <a:pt x="1283998" y="636298"/>
                      <a:pt x="1283046" y="638489"/>
                      <a:pt x="1283046" y="629726"/>
                    </a:cubicBezTo>
                    <a:cubicBezTo>
                      <a:pt x="1283046" y="621916"/>
                      <a:pt x="1276760" y="619630"/>
                      <a:pt x="1271330" y="611343"/>
                    </a:cubicBezTo>
                    <a:cubicBezTo>
                      <a:pt x="1263329" y="598960"/>
                      <a:pt x="1268568" y="592483"/>
                      <a:pt x="1262186" y="580577"/>
                    </a:cubicBezTo>
                    <a:cubicBezTo>
                      <a:pt x="1259519" y="575529"/>
                      <a:pt x="1261710" y="578291"/>
                      <a:pt x="1257614" y="571528"/>
                    </a:cubicBezTo>
                    <a:cubicBezTo>
                      <a:pt x="1257233" y="570862"/>
                      <a:pt x="1255709" y="568099"/>
                      <a:pt x="1255233" y="568099"/>
                    </a:cubicBezTo>
                    <a:cubicBezTo>
                      <a:pt x="1255138" y="565432"/>
                      <a:pt x="1245327" y="558574"/>
                      <a:pt x="1243231" y="557812"/>
                    </a:cubicBezTo>
                    <a:lnTo>
                      <a:pt x="1240374" y="437416"/>
                    </a:lnTo>
                    <a:lnTo>
                      <a:pt x="1238850" y="375694"/>
                    </a:lnTo>
                    <a:cubicBezTo>
                      <a:pt x="1237326" y="370932"/>
                      <a:pt x="1221419" y="370075"/>
                      <a:pt x="1216466" y="372742"/>
                    </a:cubicBezTo>
                    <a:cubicBezTo>
                      <a:pt x="1214847" y="373599"/>
                      <a:pt x="1207989" y="375694"/>
                      <a:pt x="1206084" y="373408"/>
                    </a:cubicBezTo>
                    <a:cubicBezTo>
                      <a:pt x="1199226" y="365122"/>
                      <a:pt x="1199226" y="366741"/>
                      <a:pt x="1196368" y="366550"/>
                    </a:cubicBezTo>
                    <a:cubicBezTo>
                      <a:pt x="1195130" y="366455"/>
                      <a:pt x="1193320" y="366074"/>
                      <a:pt x="1190177" y="364360"/>
                    </a:cubicBezTo>
                    <a:cubicBezTo>
                      <a:pt x="1182081" y="359978"/>
                      <a:pt x="1182843" y="358835"/>
                      <a:pt x="1172556" y="356454"/>
                    </a:cubicBezTo>
                    <a:cubicBezTo>
                      <a:pt x="1168651" y="355501"/>
                      <a:pt x="1175032" y="352644"/>
                      <a:pt x="1160078" y="353120"/>
                    </a:cubicBezTo>
                    <a:cubicBezTo>
                      <a:pt x="1157983" y="353215"/>
                      <a:pt x="1145981" y="343786"/>
                      <a:pt x="1145600" y="338833"/>
                    </a:cubicBezTo>
                    <a:cubicBezTo>
                      <a:pt x="1145600" y="338452"/>
                      <a:pt x="1138361" y="333403"/>
                      <a:pt x="1137409" y="332546"/>
                    </a:cubicBezTo>
                    <a:cubicBezTo>
                      <a:pt x="1133218" y="328546"/>
                      <a:pt x="1131884" y="327593"/>
                      <a:pt x="1125407" y="328736"/>
                    </a:cubicBezTo>
                    <a:cubicBezTo>
                      <a:pt x="1124073" y="328927"/>
                      <a:pt x="1117501" y="336451"/>
                      <a:pt x="1112072" y="338166"/>
                    </a:cubicBezTo>
                    <a:cubicBezTo>
                      <a:pt x="1097308" y="342738"/>
                      <a:pt x="1092831" y="322354"/>
                      <a:pt x="1083402" y="335118"/>
                    </a:cubicBezTo>
                    <a:cubicBezTo>
                      <a:pt x="1081783" y="337213"/>
                      <a:pt x="1073496" y="345024"/>
                      <a:pt x="1069972" y="341690"/>
                    </a:cubicBezTo>
                    <a:cubicBezTo>
                      <a:pt x="1066066" y="337975"/>
                      <a:pt x="1051779" y="338356"/>
                      <a:pt x="1046064" y="342262"/>
                    </a:cubicBezTo>
                    <a:cubicBezTo>
                      <a:pt x="1038158" y="347596"/>
                      <a:pt x="1040920" y="341119"/>
                      <a:pt x="1036348" y="350263"/>
                    </a:cubicBezTo>
                    <a:cubicBezTo>
                      <a:pt x="1035777" y="351501"/>
                      <a:pt x="1033872" y="353120"/>
                      <a:pt x="1032538" y="353406"/>
                    </a:cubicBezTo>
                    <a:cubicBezTo>
                      <a:pt x="1032348" y="354930"/>
                      <a:pt x="1024633" y="357121"/>
                      <a:pt x="1021585" y="357121"/>
                    </a:cubicBezTo>
                    <a:cubicBezTo>
                      <a:pt x="1011774" y="356835"/>
                      <a:pt x="1018632" y="350263"/>
                      <a:pt x="1007106" y="348262"/>
                    </a:cubicBezTo>
                    <a:cubicBezTo>
                      <a:pt x="990343" y="345405"/>
                      <a:pt x="997296" y="331117"/>
                      <a:pt x="989104" y="336356"/>
                    </a:cubicBezTo>
                    <a:cubicBezTo>
                      <a:pt x="986056" y="338261"/>
                      <a:pt x="981580" y="348834"/>
                      <a:pt x="973198" y="340928"/>
                    </a:cubicBezTo>
                    <a:cubicBezTo>
                      <a:pt x="970150" y="338071"/>
                      <a:pt x="965673" y="337213"/>
                      <a:pt x="965101" y="331879"/>
                    </a:cubicBezTo>
                    <a:cubicBezTo>
                      <a:pt x="964720" y="328736"/>
                      <a:pt x="957196" y="329879"/>
                      <a:pt x="955005" y="337499"/>
                    </a:cubicBezTo>
                    <a:cubicBezTo>
                      <a:pt x="954529" y="339214"/>
                      <a:pt x="947385" y="354358"/>
                      <a:pt x="944623" y="354358"/>
                    </a:cubicBezTo>
                    <a:cubicBezTo>
                      <a:pt x="933669" y="354358"/>
                      <a:pt x="948052" y="335308"/>
                      <a:pt x="936812" y="334927"/>
                    </a:cubicBezTo>
                    <a:cubicBezTo>
                      <a:pt x="923858" y="334546"/>
                      <a:pt x="930526" y="336356"/>
                      <a:pt x="921667" y="339785"/>
                    </a:cubicBezTo>
                    <a:cubicBezTo>
                      <a:pt x="918238" y="341119"/>
                      <a:pt x="913571" y="341976"/>
                      <a:pt x="912714" y="337690"/>
                    </a:cubicBezTo>
                    <a:cubicBezTo>
                      <a:pt x="911190" y="329879"/>
                      <a:pt x="903475" y="335880"/>
                      <a:pt x="899474" y="327307"/>
                    </a:cubicBezTo>
                    <a:cubicBezTo>
                      <a:pt x="894140" y="315782"/>
                      <a:pt x="878805" y="337404"/>
                      <a:pt x="875281" y="338737"/>
                    </a:cubicBezTo>
                    <a:cubicBezTo>
                      <a:pt x="873280" y="339499"/>
                      <a:pt x="866708" y="339976"/>
                      <a:pt x="866518" y="335880"/>
                    </a:cubicBezTo>
                    <a:cubicBezTo>
                      <a:pt x="866327" y="332641"/>
                      <a:pt x="866422" y="320354"/>
                      <a:pt x="863660" y="320449"/>
                    </a:cubicBezTo>
                    <a:cubicBezTo>
                      <a:pt x="858612" y="320640"/>
                      <a:pt x="856516" y="320830"/>
                      <a:pt x="855373" y="316163"/>
                    </a:cubicBezTo>
                    <a:cubicBezTo>
                      <a:pt x="854230" y="313591"/>
                      <a:pt x="856421" y="297685"/>
                      <a:pt x="845848" y="305971"/>
                    </a:cubicBezTo>
                    <a:cubicBezTo>
                      <a:pt x="841467" y="309400"/>
                      <a:pt x="827941" y="299113"/>
                      <a:pt x="823369" y="307591"/>
                    </a:cubicBezTo>
                    <a:cubicBezTo>
                      <a:pt x="814892" y="323593"/>
                      <a:pt x="804034" y="296065"/>
                      <a:pt x="795271" y="303019"/>
                    </a:cubicBezTo>
                    <a:cubicBezTo>
                      <a:pt x="793366" y="304543"/>
                      <a:pt x="780412" y="302923"/>
                      <a:pt x="776792" y="300161"/>
                    </a:cubicBezTo>
                    <a:cubicBezTo>
                      <a:pt x="764029" y="290541"/>
                      <a:pt x="752694" y="296923"/>
                      <a:pt x="749551" y="293589"/>
                    </a:cubicBezTo>
                    <a:cubicBezTo>
                      <a:pt x="749551" y="272253"/>
                      <a:pt x="743264" y="280159"/>
                      <a:pt x="734025" y="268443"/>
                    </a:cubicBezTo>
                    <a:cubicBezTo>
                      <a:pt x="729739" y="263014"/>
                      <a:pt x="726976" y="282159"/>
                      <a:pt x="722023" y="273777"/>
                    </a:cubicBezTo>
                    <a:cubicBezTo>
                      <a:pt x="716975" y="265300"/>
                      <a:pt x="709355" y="274444"/>
                      <a:pt x="706117" y="274444"/>
                    </a:cubicBezTo>
                    <a:cubicBezTo>
                      <a:pt x="699354" y="274444"/>
                      <a:pt x="693829" y="264252"/>
                      <a:pt x="688400" y="261109"/>
                    </a:cubicBezTo>
                    <a:cubicBezTo>
                      <a:pt x="685638" y="259489"/>
                      <a:pt x="683066" y="256537"/>
                      <a:pt x="681066" y="254346"/>
                    </a:cubicBezTo>
                    <a:cubicBezTo>
                      <a:pt x="681066" y="254346"/>
                      <a:pt x="674684" y="250822"/>
                      <a:pt x="674017" y="249583"/>
                    </a:cubicBezTo>
                    <a:lnTo>
                      <a:pt x="680971" y="22888"/>
                    </a:lnTo>
                    <a:close/>
                  </a:path>
                </a:pathLst>
              </a:custGeom>
              <a:solidFill>
                <a:srgbClr val="8CC63F"/>
              </a:solidFill>
              <a:ln w="6350" cap="flat">
                <a:solidFill>
                  <a:schemeClr val="bg1"/>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CEE6EBA-6425-46F0-98BD-54B596F2D4C2}"/>
                  </a:ext>
                </a:extLst>
              </p:cNvPr>
              <p:cNvSpPr/>
              <p:nvPr/>
            </p:nvSpPr>
            <p:spPr>
              <a:xfrm>
                <a:off x="2836244" y="3661419"/>
                <a:ext cx="1213760" cy="642579"/>
              </a:xfrm>
              <a:custGeom>
                <a:avLst/>
                <a:gdLst>
                  <a:gd name="connsiteX0" fmla="*/ 284350 w 809625"/>
                  <a:gd name="connsiteY0" fmla="*/ 84420 h 428625"/>
                  <a:gd name="connsiteX1" fmla="*/ 277301 w 809625"/>
                  <a:gd name="connsiteY1" fmla="*/ 311020 h 428625"/>
                  <a:gd name="connsiteX2" fmla="*/ 284350 w 809625"/>
                  <a:gd name="connsiteY2" fmla="*/ 315782 h 428625"/>
                  <a:gd name="connsiteX3" fmla="*/ 291684 w 809625"/>
                  <a:gd name="connsiteY3" fmla="*/ 322545 h 428625"/>
                  <a:gd name="connsiteX4" fmla="*/ 309400 w 809625"/>
                  <a:gd name="connsiteY4" fmla="*/ 335880 h 428625"/>
                  <a:gd name="connsiteX5" fmla="*/ 325307 w 809625"/>
                  <a:gd name="connsiteY5" fmla="*/ 335213 h 428625"/>
                  <a:gd name="connsiteX6" fmla="*/ 337309 w 809625"/>
                  <a:gd name="connsiteY6" fmla="*/ 329879 h 428625"/>
                  <a:gd name="connsiteX7" fmla="*/ 352834 w 809625"/>
                  <a:gd name="connsiteY7" fmla="*/ 355025 h 428625"/>
                  <a:gd name="connsiteX8" fmla="*/ 380076 w 809625"/>
                  <a:gd name="connsiteY8" fmla="*/ 361597 h 428625"/>
                  <a:gd name="connsiteX9" fmla="*/ 398554 w 809625"/>
                  <a:gd name="connsiteY9" fmla="*/ 364455 h 428625"/>
                  <a:gd name="connsiteX10" fmla="*/ 426653 w 809625"/>
                  <a:gd name="connsiteY10" fmla="*/ 369027 h 428625"/>
                  <a:gd name="connsiteX11" fmla="*/ 449132 w 809625"/>
                  <a:gd name="connsiteY11" fmla="*/ 367408 h 428625"/>
                  <a:gd name="connsiteX12" fmla="*/ 458657 w 809625"/>
                  <a:gd name="connsiteY12" fmla="*/ 377599 h 428625"/>
                  <a:gd name="connsiteX13" fmla="*/ 466944 w 809625"/>
                  <a:gd name="connsiteY13" fmla="*/ 381886 h 428625"/>
                  <a:gd name="connsiteX14" fmla="*/ 469801 w 809625"/>
                  <a:gd name="connsiteY14" fmla="*/ 397316 h 428625"/>
                  <a:gd name="connsiteX15" fmla="*/ 478564 w 809625"/>
                  <a:gd name="connsiteY15" fmla="*/ 400174 h 428625"/>
                  <a:gd name="connsiteX16" fmla="*/ 502758 w 809625"/>
                  <a:gd name="connsiteY16" fmla="*/ 388744 h 428625"/>
                  <a:gd name="connsiteX17" fmla="*/ 515998 w 809625"/>
                  <a:gd name="connsiteY17" fmla="*/ 399126 h 428625"/>
                  <a:gd name="connsiteX18" fmla="*/ 524951 w 809625"/>
                  <a:gd name="connsiteY18" fmla="*/ 401221 h 428625"/>
                  <a:gd name="connsiteX19" fmla="*/ 540096 w 809625"/>
                  <a:gd name="connsiteY19" fmla="*/ 396364 h 428625"/>
                  <a:gd name="connsiteX20" fmla="*/ 547906 w 809625"/>
                  <a:gd name="connsiteY20" fmla="*/ 415795 h 428625"/>
                  <a:gd name="connsiteX21" fmla="*/ 558289 w 809625"/>
                  <a:gd name="connsiteY21" fmla="*/ 398935 h 428625"/>
                  <a:gd name="connsiteX22" fmla="*/ 568385 w 809625"/>
                  <a:gd name="connsiteY22" fmla="*/ 393316 h 428625"/>
                  <a:gd name="connsiteX23" fmla="*/ 576481 w 809625"/>
                  <a:gd name="connsiteY23" fmla="*/ 402364 h 428625"/>
                  <a:gd name="connsiteX24" fmla="*/ 592388 w 809625"/>
                  <a:gd name="connsiteY24" fmla="*/ 397792 h 428625"/>
                  <a:gd name="connsiteX25" fmla="*/ 610390 w 809625"/>
                  <a:gd name="connsiteY25" fmla="*/ 409699 h 428625"/>
                  <a:gd name="connsiteX26" fmla="*/ 624868 w 809625"/>
                  <a:gd name="connsiteY26" fmla="*/ 418557 h 428625"/>
                  <a:gd name="connsiteX27" fmla="*/ 635822 w 809625"/>
                  <a:gd name="connsiteY27" fmla="*/ 414842 h 428625"/>
                  <a:gd name="connsiteX28" fmla="*/ 639632 w 809625"/>
                  <a:gd name="connsiteY28" fmla="*/ 411699 h 428625"/>
                  <a:gd name="connsiteX29" fmla="*/ 649348 w 809625"/>
                  <a:gd name="connsiteY29" fmla="*/ 403698 h 428625"/>
                  <a:gd name="connsiteX30" fmla="*/ 673255 w 809625"/>
                  <a:gd name="connsiteY30" fmla="*/ 403126 h 428625"/>
                  <a:gd name="connsiteX31" fmla="*/ 686685 w 809625"/>
                  <a:gd name="connsiteY31" fmla="*/ 396554 h 428625"/>
                  <a:gd name="connsiteX32" fmla="*/ 715356 w 809625"/>
                  <a:gd name="connsiteY32" fmla="*/ 399602 h 428625"/>
                  <a:gd name="connsiteX33" fmla="*/ 728691 w 809625"/>
                  <a:gd name="connsiteY33" fmla="*/ 390172 h 428625"/>
                  <a:gd name="connsiteX34" fmla="*/ 740692 w 809625"/>
                  <a:gd name="connsiteY34" fmla="*/ 393982 h 428625"/>
                  <a:gd name="connsiteX35" fmla="*/ 748884 w 809625"/>
                  <a:gd name="connsiteY35" fmla="*/ 400269 h 428625"/>
                  <a:gd name="connsiteX36" fmla="*/ 763362 w 809625"/>
                  <a:gd name="connsiteY36" fmla="*/ 414556 h 428625"/>
                  <a:gd name="connsiteX37" fmla="*/ 775840 w 809625"/>
                  <a:gd name="connsiteY37" fmla="*/ 417890 h 428625"/>
                  <a:gd name="connsiteX38" fmla="*/ 793461 w 809625"/>
                  <a:gd name="connsiteY38" fmla="*/ 425796 h 428625"/>
                  <a:gd name="connsiteX39" fmla="*/ 799652 w 809625"/>
                  <a:gd name="connsiteY39" fmla="*/ 427987 h 428625"/>
                  <a:gd name="connsiteX40" fmla="*/ 780697 w 809625"/>
                  <a:gd name="connsiteY40" fmla="*/ 90706 h 428625"/>
                  <a:gd name="connsiteX41" fmla="*/ 777840 w 809625"/>
                  <a:gd name="connsiteY41" fmla="*/ 77943 h 428625"/>
                  <a:gd name="connsiteX42" fmla="*/ 777840 w 809625"/>
                  <a:gd name="connsiteY42" fmla="*/ 33937 h 428625"/>
                  <a:gd name="connsiteX43" fmla="*/ 98326 w 809625"/>
                  <a:gd name="connsiteY43" fmla="*/ 17459 h 428625"/>
                  <a:gd name="connsiteX44" fmla="*/ 11173 w 809625"/>
                  <a:gd name="connsiteY44" fmla="*/ 10125 h 428625"/>
                  <a:gd name="connsiteX45" fmla="*/ 10125 w 809625"/>
                  <a:gd name="connsiteY45" fmla="*/ 71466 h 428625"/>
                  <a:gd name="connsiteX46" fmla="*/ 284350 w 809625"/>
                  <a:gd name="connsiteY46" fmla="*/ 8442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9625" h="428625">
                    <a:moveTo>
                      <a:pt x="284350" y="84420"/>
                    </a:moveTo>
                    <a:lnTo>
                      <a:pt x="277301" y="311020"/>
                    </a:lnTo>
                    <a:cubicBezTo>
                      <a:pt x="277968" y="312353"/>
                      <a:pt x="284350" y="315782"/>
                      <a:pt x="284350" y="315782"/>
                    </a:cubicBezTo>
                    <a:cubicBezTo>
                      <a:pt x="286350" y="317973"/>
                      <a:pt x="288922" y="320926"/>
                      <a:pt x="291684" y="322545"/>
                    </a:cubicBezTo>
                    <a:cubicBezTo>
                      <a:pt x="297018" y="325688"/>
                      <a:pt x="302638" y="335880"/>
                      <a:pt x="309400" y="335880"/>
                    </a:cubicBezTo>
                    <a:cubicBezTo>
                      <a:pt x="312639" y="335880"/>
                      <a:pt x="320259" y="326736"/>
                      <a:pt x="325307" y="335213"/>
                    </a:cubicBezTo>
                    <a:cubicBezTo>
                      <a:pt x="330260" y="343595"/>
                      <a:pt x="333022" y="324450"/>
                      <a:pt x="337309" y="329879"/>
                    </a:cubicBezTo>
                    <a:cubicBezTo>
                      <a:pt x="346453" y="341500"/>
                      <a:pt x="352834" y="333689"/>
                      <a:pt x="352834" y="355025"/>
                    </a:cubicBezTo>
                    <a:cubicBezTo>
                      <a:pt x="355978" y="358264"/>
                      <a:pt x="367312" y="351882"/>
                      <a:pt x="380076" y="361597"/>
                    </a:cubicBezTo>
                    <a:cubicBezTo>
                      <a:pt x="383695" y="364360"/>
                      <a:pt x="396649" y="365979"/>
                      <a:pt x="398554" y="364455"/>
                    </a:cubicBezTo>
                    <a:cubicBezTo>
                      <a:pt x="407317" y="357502"/>
                      <a:pt x="418176" y="385029"/>
                      <a:pt x="426653" y="369027"/>
                    </a:cubicBezTo>
                    <a:cubicBezTo>
                      <a:pt x="431225" y="360454"/>
                      <a:pt x="444751" y="370837"/>
                      <a:pt x="449132" y="367408"/>
                    </a:cubicBezTo>
                    <a:cubicBezTo>
                      <a:pt x="459705" y="359121"/>
                      <a:pt x="457514" y="375123"/>
                      <a:pt x="458657" y="377599"/>
                    </a:cubicBezTo>
                    <a:cubicBezTo>
                      <a:pt x="459895" y="382267"/>
                      <a:pt x="461896" y="382076"/>
                      <a:pt x="466944" y="381886"/>
                    </a:cubicBezTo>
                    <a:cubicBezTo>
                      <a:pt x="469706" y="381790"/>
                      <a:pt x="469611" y="393982"/>
                      <a:pt x="469801" y="397316"/>
                    </a:cubicBezTo>
                    <a:cubicBezTo>
                      <a:pt x="469992" y="401412"/>
                      <a:pt x="476659" y="400936"/>
                      <a:pt x="478564" y="400174"/>
                    </a:cubicBezTo>
                    <a:cubicBezTo>
                      <a:pt x="482089" y="398840"/>
                      <a:pt x="497424" y="377218"/>
                      <a:pt x="502758" y="388744"/>
                    </a:cubicBezTo>
                    <a:cubicBezTo>
                      <a:pt x="506758" y="397316"/>
                      <a:pt x="514569" y="391315"/>
                      <a:pt x="515998" y="399126"/>
                    </a:cubicBezTo>
                    <a:cubicBezTo>
                      <a:pt x="516855" y="403412"/>
                      <a:pt x="521427" y="402650"/>
                      <a:pt x="524951" y="401221"/>
                    </a:cubicBezTo>
                    <a:cubicBezTo>
                      <a:pt x="533809" y="397697"/>
                      <a:pt x="527142" y="395983"/>
                      <a:pt x="540096" y="396364"/>
                    </a:cubicBezTo>
                    <a:cubicBezTo>
                      <a:pt x="551335" y="396745"/>
                      <a:pt x="536953" y="415795"/>
                      <a:pt x="547906" y="415795"/>
                    </a:cubicBezTo>
                    <a:cubicBezTo>
                      <a:pt x="550669" y="415795"/>
                      <a:pt x="557812" y="400650"/>
                      <a:pt x="558289" y="398935"/>
                    </a:cubicBezTo>
                    <a:cubicBezTo>
                      <a:pt x="560384" y="391315"/>
                      <a:pt x="568004" y="390268"/>
                      <a:pt x="568385" y="393316"/>
                    </a:cubicBezTo>
                    <a:cubicBezTo>
                      <a:pt x="568957" y="398650"/>
                      <a:pt x="573529" y="399507"/>
                      <a:pt x="576481" y="402364"/>
                    </a:cubicBezTo>
                    <a:cubicBezTo>
                      <a:pt x="584863" y="410270"/>
                      <a:pt x="589340" y="399697"/>
                      <a:pt x="592388" y="397792"/>
                    </a:cubicBezTo>
                    <a:cubicBezTo>
                      <a:pt x="600580" y="392649"/>
                      <a:pt x="593626" y="406841"/>
                      <a:pt x="610390" y="409699"/>
                    </a:cubicBezTo>
                    <a:cubicBezTo>
                      <a:pt x="621916" y="411699"/>
                      <a:pt x="614962" y="418366"/>
                      <a:pt x="624868" y="418557"/>
                    </a:cubicBezTo>
                    <a:cubicBezTo>
                      <a:pt x="627916" y="418557"/>
                      <a:pt x="635632" y="416366"/>
                      <a:pt x="635822" y="414842"/>
                    </a:cubicBezTo>
                    <a:cubicBezTo>
                      <a:pt x="637156" y="414556"/>
                      <a:pt x="639060" y="412937"/>
                      <a:pt x="639632" y="411699"/>
                    </a:cubicBezTo>
                    <a:cubicBezTo>
                      <a:pt x="644204" y="402460"/>
                      <a:pt x="641442" y="409032"/>
                      <a:pt x="649348" y="403698"/>
                    </a:cubicBezTo>
                    <a:cubicBezTo>
                      <a:pt x="655063" y="399793"/>
                      <a:pt x="669350" y="399412"/>
                      <a:pt x="673255" y="403126"/>
                    </a:cubicBezTo>
                    <a:cubicBezTo>
                      <a:pt x="676780" y="406460"/>
                      <a:pt x="685162" y="398650"/>
                      <a:pt x="686685" y="396554"/>
                    </a:cubicBezTo>
                    <a:cubicBezTo>
                      <a:pt x="696210" y="383791"/>
                      <a:pt x="700592" y="404079"/>
                      <a:pt x="715356" y="399602"/>
                    </a:cubicBezTo>
                    <a:cubicBezTo>
                      <a:pt x="720785" y="397983"/>
                      <a:pt x="727357" y="390458"/>
                      <a:pt x="728691" y="390172"/>
                    </a:cubicBezTo>
                    <a:cubicBezTo>
                      <a:pt x="735168" y="389125"/>
                      <a:pt x="736501" y="389982"/>
                      <a:pt x="740692" y="393982"/>
                    </a:cubicBezTo>
                    <a:cubicBezTo>
                      <a:pt x="741645" y="394935"/>
                      <a:pt x="748884" y="399888"/>
                      <a:pt x="748884" y="400269"/>
                    </a:cubicBezTo>
                    <a:cubicBezTo>
                      <a:pt x="749360" y="405222"/>
                      <a:pt x="761362" y="414556"/>
                      <a:pt x="763362" y="414556"/>
                    </a:cubicBezTo>
                    <a:cubicBezTo>
                      <a:pt x="778316" y="414080"/>
                      <a:pt x="772030" y="416938"/>
                      <a:pt x="775840" y="417890"/>
                    </a:cubicBezTo>
                    <a:cubicBezTo>
                      <a:pt x="786126" y="420271"/>
                      <a:pt x="785365" y="421414"/>
                      <a:pt x="793461" y="425796"/>
                    </a:cubicBezTo>
                    <a:cubicBezTo>
                      <a:pt x="796604" y="427510"/>
                      <a:pt x="798414" y="427891"/>
                      <a:pt x="799652" y="427987"/>
                    </a:cubicBezTo>
                    <a:cubicBezTo>
                      <a:pt x="799652" y="327879"/>
                      <a:pt x="800700" y="187004"/>
                      <a:pt x="780697" y="90706"/>
                    </a:cubicBezTo>
                    <a:cubicBezTo>
                      <a:pt x="779745" y="86325"/>
                      <a:pt x="778888" y="82134"/>
                      <a:pt x="777840" y="77943"/>
                    </a:cubicBezTo>
                    <a:lnTo>
                      <a:pt x="777840" y="33937"/>
                    </a:lnTo>
                    <a:lnTo>
                      <a:pt x="98326" y="17459"/>
                    </a:lnTo>
                    <a:lnTo>
                      <a:pt x="11173" y="10125"/>
                    </a:lnTo>
                    <a:lnTo>
                      <a:pt x="10125" y="71466"/>
                    </a:lnTo>
                    <a:lnTo>
                      <a:pt x="284350" y="84420"/>
                    </a:lnTo>
                    <a:close/>
                  </a:path>
                </a:pathLst>
              </a:custGeom>
              <a:solidFill>
                <a:srgbClr val="8CC63F"/>
              </a:solidFill>
              <a:ln w="6350" cap="flat">
                <a:solidFill>
                  <a:schemeClr val="bg1"/>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753D237-6623-485B-9BC6-D80AC922E3C6}"/>
                  </a:ext>
                </a:extLst>
              </p:cNvPr>
              <p:cNvSpPr/>
              <p:nvPr/>
            </p:nvSpPr>
            <p:spPr>
              <a:xfrm>
                <a:off x="2968473" y="3148785"/>
                <a:ext cx="1042405" cy="571181"/>
              </a:xfrm>
              <a:custGeom>
                <a:avLst/>
                <a:gdLst>
                  <a:gd name="connsiteX0" fmla="*/ 10125 w 695325"/>
                  <a:gd name="connsiteY0" fmla="*/ 359597 h 381000"/>
                  <a:gd name="connsiteX1" fmla="*/ 689638 w 695325"/>
                  <a:gd name="connsiteY1" fmla="*/ 376075 h 381000"/>
                  <a:gd name="connsiteX2" fmla="*/ 690115 w 695325"/>
                  <a:gd name="connsiteY2" fmla="*/ 125282 h 381000"/>
                  <a:gd name="connsiteX3" fmla="*/ 674875 w 695325"/>
                  <a:gd name="connsiteY3" fmla="*/ 112138 h 381000"/>
                  <a:gd name="connsiteX4" fmla="*/ 660301 w 695325"/>
                  <a:gd name="connsiteY4" fmla="*/ 89278 h 381000"/>
                  <a:gd name="connsiteX5" fmla="*/ 656587 w 695325"/>
                  <a:gd name="connsiteY5" fmla="*/ 35842 h 381000"/>
                  <a:gd name="connsiteX6" fmla="*/ 625440 w 695325"/>
                  <a:gd name="connsiteY6" fmla="*/ 22793 h 381000"/>
                  <a:gd name="connsiteX7" fmla="*/ 33271 w 695325"/>
                  <a:gd name="connsiteY7" fmla="*/ 10125 h 381000"/>
                  <a:gd name="connsiteX8" fmla="*/ 10125 w 695325"/>
                  <a:gd name="connsiteY8" fmla="*/ 35959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81000">
                    <a:moveTo>
                      <a:pt x="10125" y="359597"/>
                    </a:moveTo>
                    <a:lnTo>
                      <a:pt x="689638" y="376075"/>
                    </a:lnTo>
                    <a:lnTo>
                      <a:pt x="690115" y="125282"/>
                    </a:lnTo>
                    <a:cubicBezTo>
                      <a:pt x="688686" y="121186"/>
                      <a:pt x="679351" y="116138"/>
                      <a:pt x="674875" y="112138"/>
                    </a:cubicBezTo>
                    <a:cubicBezTo>
                      <a:pt x="659825" y="98612"/>
                      <a:pt x="666493" y="92897"/>
                      <a:pt x="660301" y="89278"/>
                    </a:cubicBezTo>
                    <a:cubicBezTo>
                      <a:pt x="628774" y="71180"/>
                      <a:pt x="683638" y="51844"/>
                      <a:pt x="656587" y="35842"/>
                    </a:cubicBezTo>
                    <a:cubicBezTo>
                      <a:pt x="653825" y="34223"/>
                      <a:pt x="647633" y="38033"/>
                      <a:pt x="625440" y="22793"/>
                    </a:cubicBezTo>
                    <a:lnTo>
                      <a:pt x="33271" y="10125"/>
                    </a:lnTo>
                    <a:lnTo>
                      <a:pt x="10125" y="359597"/>
                    </a:lnTo>
                    <a:close/>
                  </a:path>
                </a:pathLst>
              </a:custGeom>
              <a:solidFill>
                <a:srgbClr val="F5821F"/>
              </a:solidFill>
              <a:ln w="6350" cap="flat">
                <a:solidFill>
                  <a:schemeClr val="bg1"/>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3524CFA0-0608-4D99-8B58-7A024DB7D583}"/>
                  </a:ext>
                </a:extLst>
              </p:cNvPr>
              <p:cNvSpPr/>
              <p:nvPr/>
            </p:nvSpPr>
            <p:spPr>
              <a:xfrm>
                <a:off x="2751853" y="2600022"/>
                <a:ext cx="1156642" cy="585461"/>
              </a:xfrm>
              <a:custGeom>
                <a:avLst/>
                <a:gdLst>
                  <a:gd name="connsiteX0" fmla="*/ 177860 w 771525"/>
                  <a:gd name="connsiteY0" fmla="*/ 376171 h 390525"/>
                  <a:gd name="connsiteX1" fmla="*/ 770030 w 771525"/>
                  <a:gd name="connsiteY1" fmla="*/ 388839 h 390525"/>
                  <a:gd name="connsiteX2" fmla="*/ 735358 w 771525"/>
                  <a:gd name="connsiteY2" fmla="*/ 321116 h 390525"/>
                  <a:gd name="connsiteX3" fmla="*/ 726024 w 771525"/>
                  <a:gd name="connsiteY3" fmla="*/ 295780 h 390525"/>
                  <a:gd name="connsiteX4" fmla="*/ 706783 w 771525"/>
                  <a:gd name="connsiteY4" fmla="*/ 201482 h 390525"/>
                  <a:gd name="connsiteX5" fmla="*/ 678780 w 771525"/>
                  <a:gd name="connsiteY5" fmla="*/ 97088 h 390525"/>
                  <a:gd name="connsiteX6" fmla="*/ 647538 w 771525"/>
                  <a:gd name="connsiteY6" fmla="*/ 87087 h 390525"/>
                  <a:gd name="connsiteX7" fmla="*/ 606771 w 771525"/>
                  <a:gd name="connsiteY7" fmla="*/ 61084 h 390525"/>
                  <a:gd name="connsiteX8" fmla="*/ 522760 w 771525"/>
                  <a:gd name="connsiteY8" fmla="*/ 55369 h 390525"/>
                  <a:gd name="connsiteX9" fmla="*/ 483422 w 771525"/>
                  <a:gd name="connsiteY9" fmla="*/ 32699 h 390525"/>
                  <a:gd name="connsiteX10" fmla="*/ 30223 w 771525"/>
                  <a:gd name="connsiteY10" fmla="*/ 10125 h 390525"/>
                  <a:gd name="connsiteX11" fmla="*/ 10125 w 771525"/>
                  <a:gd name="connsiteY11" fmla="*/ 243773 h 390525"/>
                  <a:gd name="connsiteX12" fmla="*/ 185956 w 771525"/>
                  <a:gd name="connsiteY12" fmla="*/ 256632 h 390525"/>
                  <a:gd name="connsiteX13" fmla="*/ 177860 w 771525"/>
                  <a:gd name="connsiteY13" fmla="*/ 37617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390525">
                    <a:moveTo>
                      <a:pt x="177860" y="376171"/>
                    </a:moveTo>
                    <a:lnTo>
                      <a:pt x="770030" y="388839"/>
                    </a:lnTo>
                    <a:cubicBezTo>
                      <a:pt x="764029" y="366550"/>
                      <a:pt x="741931" y="355692"/>
                      <a:pt x="735358" y="321116"/>
                    </a:cubicBezTo>
                    <a:cubicBezTo>
                      <a:pt x="732406" y="312258"/>
                      <a:pt x="725167" y="303971"/>
                      <a:pt x="726024" y="295780"/>
                    </a:cubicBezTo>
                    <a:cubicBezTo>
                      <a:pt x="730120" y="255584"/>
                      <a:pt x="710593" y="232153"/>
                      <a:pt x="706783" y="201482"/>
                    </a:cubicBezTo>
                    <a:cubicBezTo>
                      <a:pt x="700592" y="150809"/>
                      <a:pt x="678780" y="148714"/>
                      <a:pt x="678780" y="97088"/>
                    </a:cubicBezTo>
                    <a:cubicBezTo>
                      <a:pt x="666588" y="101279"/>
                      <a:pt x="654872" y="100612"/>
                      <a:pt x="647538" y="87087"/>
                    </a:cubicBezTo>
                    <a:cubicBezTo>
                      <a:pt x="634203" y="62417"/>
                      <a:pt x="619820" y="74133"/>
                      <a:pt x="606771" y="61084"/>
                    </a:cubicBezTo>
                    <a:cubicBezTo>
                      <a:pt x="585244" y="39557"/>
                      <a:pt x="530571" y="78991"/>
                      <a:pt x="522760" y="55369"/>
                    </a:cubicBezTo>
                    <a:cubicBezTo>
                      <a:pt x="498853" y="48034"/>
                      <a:pt x="514855" y="25746"/>
                      <a:pt x="483422" y="32699"/>
                    </a:cubicBezTo>
                    <a:lnTo>
                      <a:pt x="30223" y="10125"/>
                    </a:lnTo>
                    <a:lnTo>
                      <a:pt x="10125" y="243773"/>
                    </a:lnTo>
                    <a:lnTo>
                      <a:pt x="185956" y="256632"/>
                    </a:lnTo>
                    <a:lnTo>
                      <a:pt x="177860" y="376171"/>
                    </a:lnTo>
                    <a:close/>
                  </a:path>
                </a:pathLst>
              </a:custGeom>
              <a:solidFill>
                <a:srgbClr val="F5821F"/>
              </a:solidFill>
              <a:ln w="6350" cap="flat">
                <a:solidFill>
                  <a:schemeClr val="bg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6ECFF9A-1150-4D27-AE11-EFE7947FB020}"/>
                  </a:ext>
                </a:extLst>
              </p:cNvPr>
              <p:cNvSpPr/>
              <p:nvPr/>
            </p:nvSpPr>
            <p:spPr>
              <a:xfrm>
                <a:off x="2781696" y="2088102"/>
                <a:ext cx="999567" cy="671138"/>
              </a:xfrm>
              <a:custGeom>
                <a:avLst/>
                <a:gdLst>
                  <a:gd name="connsiteX0" fmla="*/ 10125 w 666750"/>
                  <a:gd name="connsiteY0" fmla="*/ 351691 h 447675"/>
                  <a:gd name="connsiteX1" fmla="*/ 463324 w 666750"/>
                  <a:gd name="connsiteY1" fmla="*/ 374266 h 447675"/>
                  <a:gd name="connsiteX2" fmla="*/ 502663 w 666750"/>
                  <a:gd name="connsiteY2" fmla="*/ 396935 h 447675"/>
                  <a:gd name="connsiteX3" fmla="*/ 586673 w 666750"/>
                  <a:gd name="connsiteY3" fmla="*/ 402650 h 447675"/>
                  <a:gd name="connsiteX4" fmla="*/ 627440 w 666750"/>
                  <a:gd name="connsiteY4" fmla="*/ 428653 h 447675"/>
                  <a:gd name="connsiteX5" fmla="*/ 658682 w 666750"/>
                  <a:gd name="connsiteY5" fmla="*/ 438655 h 447675"/>
                  <a:gd name="connsiteX6" fmla="*/ 650396 w 666750"/>
                  <a:gd name="connsiteY6" fmla="*/ 389887 h 447675"/>
                  <a:gd name="connsiteX7" fmla="*/ 647538 w 666750"/>
                  <a:gd name="connsiteY7" fmla="*/ 354644 h 447675"/>
                  <a:gd name="connsiteX8" fmla="*/ 644585 w 666750"/>
                  <a:gd name="connsiteY8" fmla="*/ 319021 h 447675"/>
                  <a:gd name="connsiteX9" fmla="*/ 658301 w 666750"/>
                  <a:gd name="connsiteY9" fmla="*/ 318830 h 447675"/>
                  <a:gd name="connsiteX10" fmla="*/ 655348 w 666750"/>
                  <a:gd name="connsiteY10" fmla="*/ 115471 h 447675"/>
                  <a:gd name="connsiteX11" fmla="*/ 654015 w 666750"/>
                  <a:gd name="connsiteY11" fmla="*/ 110804 h 447675"/>
                  <a:gd name="connsiteX12" fmla="*/ 645062 w 666750"/>
                  <a:gd name="connsiteY12" fmla="*/ 36985 h 447675"/>
                  <a:gd name="connsiteX13" fmla="*/ 39652 w 666750"/>
                  <a:gd name="connsiteY13" fmla="*/ 10125 h 447675"/>
                  <a:gd name="connsiteX14" fmla="*/ 30223 w 666750"/>
                  <a:gd name="connsiteY14" fmla="*/ 118138 h 447675"/>
                  <a:gd name="connsiteX15" fmla="*/ 10125 w 666750"/>
                  <a:gd name="connsiteY15" fmla="*/ 3516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447675">
                    <a:moveTo>
                      <a:pt x="10125" y="351691"/>
                    </a:moveTo>
                    <a:lnTo>
                      <a:pt x="463324" y="374266"/>
                    </a:lnTo>
                    <a:cubicBezTo>
                      <a:pt x="494852" y="367312"/>
                      <a:pt x="478755" y="389601"/>
                      <a:pt x="502663" y="396935"/>
                    </a:cubicBezTo>
                    <a:cubicBezTo>
                      <a:pt x="510568" y="420557"/>
                      <a:pt x="565147" y="381028"/>
                      <a:pt x="586673" y="402650"/>
                    </a:cubicBezTo>
                    <a:cubicBezTo>
                      <a:pt x="599722" y="415699"/>
                      <a:pt x="614105" y="403984"/>
                      <a:pt x="627440" y="428653"/>
                    </a:cubicBezTo>
                    <a:cubicBezTo>
                      <a:pt x="634774" y="442179"/>
                      <a:pt x="646490" y="442941"/>
                      <a:pt x="658682" y="438655"/>
                    </a:cubicBezTo>
                    <a:cubicBezTo>
                      <a:pt x="645823" y="408270"/>
                      <a:pt x="631822" y="426653"/>
                      <a:pt x="650396" y="389887"/>
                    </a:cubicBezTo>
                    <a:cubicBezTo>
                      <a:pt x="654205" y="382362"/>
                      <a:pt x="659349" y="361312"/>
                      <a:pt x="647538" y="354644"/>
                    </a:cubicBezTo>
                    <a:cubicBezTo>
                      <a:pt x="634108" y="347024"/>
                      <a:pt x="642109" y="327403"/>
                      <a:pt x="644585" y="319021"/>
                    </a:cubicBezTo>
                    <a:lnTo>
                      <a:pt x="658301" y="318830"/>
                    </a:lnTo>
                    <a:lnTo>
                      <a:pt x="655348" y="115471"/>
                    </a:lnTo>
                    <a:cubicBezTo>
                      <a:pt x="655539" y="112423"/>
                      <a:pt x="655825" y="113090"/>
                      <a:pt x="654015" y="110804"/>
                    </a:cubicBezTo>
                    <a:cubicBezTo>
                      <a:pt x="598579" y="40891"/>
                      <a:pt x="633155" y="86992"/>
                      <a:pt x="645062" y="36985"/>
                    </a:cubicBezTo>
                    <a:lnTo>
                      <a:pt x="39652" y="10125"/>
                    </a:lnTo>
                    <a:lnTo>
                      <a:pt x="30223" y="118138"/>
                    </a:lnTo>
                    <a:lnTo>
                      <a:pt x="10125" y="351691"/>
                    </a:lnTo>
                    <a:close/>
                  </a:path>
                </a:pathLst>
              </a:custGeom>
              <a:solidFill>
                <a:srgbClr val="E6BA00"/>
              </a:solidFill>
              <a:ln w="6350" cap="flat">
                <a:solidFill>
                  <a:schemeClr val="bg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0F7D8723-9A04-4842-A196-28E75D6D98B2}"/>
                  </a:ext>
                </a:extLst>
              </p:cNvPr>
              <p:cNvSpPr/>
              <p:nvPr/>
            </p:nvSpPr>
            <p:spPr>
              <a:xfrm>
                <a:off x="2825962" y="1563044"/>
                <a:ext cx="928169" cy="585461"/>
              </a:xfrm>
              <a:custGeom>
                <a:avLst/>
                <a:gdLst>
                  <a:gd name="connsiteX0" fmla="*/ 10125 w 619125"/>
                  <a:gd name="connsiteY0" fmla="*/ 360264 h 390525"/>
                  <a:gd name="connsiteX1" fmla="*/ 615534 w 619125"/>
                  <a:gd name="connsiteY1" fmla="*/ 387124 h 390525"/>
                  <a:gd name="connsiteX2" fmla="*/ 592769 w 619125"/>
                  <a:gd name="connsiteY2" fmla="*/ 248726 h 390525"/>
                  <a:gd name="connsiteX3" fmla="*/ 576386 w 619125"/>
                  <a:gd name="connsiteY3" fmla="*/ 130997 h 390525"/>
                  <a:gd name="connsiteX4" fmla="*/ 563813 w 619125"/>
                  <a:gd name="connsiteY4" fmla="*/ 36319 h 390525"/>
                  <a:gd name="connsiteX5" fmla="*/ 40605 w 619125"/>
                  <a:gd name="connsiteY5" fmla="*/ 10125 h 390525"/>
                  <a:gd name="connsiteX6" fmla="*/ 10125 w 619125"/>
                  <a:gd name="connsiteY6" fmla="*/ 36026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390525">
                    <a:moveTo>
                      <a:pt x="10125" y="360264"/>
                    </a:moveTo>
                    <a:lnTo>
                      <a:pt x="615534" y="387124"/>
                    </a:lnTo>
                    <a:cubicBezTo>
                      <a:pt x="615534" y="327307"/>
                      <a:pt x="592769" y="278254"/>
                      <a:pt x="592769" y="248726"/>
                    </a:cubicBezTo>
                    <a:cubicBezTo>
                      <a:pt x="592769" y="168430"/>
                      <a:pt x="583911" y="192148"/>
                      <a:pt x="576386" y="130997"/>
                    </a:cubicBezTo>
                    <a:cubicBezTo>
                      <a:pt x="570004" y="79276"/>
                      <a:pt x="578386" y="78324"/>
                      <a:pt x="563813" y="36319"/>
                    </a:cubicBezTo>
                    <a:cubicBezTo>
                      <a:pt x="382171" y="34033"/>
                      <a:pt x="212436" y="25651"/>
                      <a:pt x="40605" y="10125"/>
                    </a:cubicBezTo>
                    <a:lnTo>
                      <a:pt x="10125" y="360264"/>
                    </a:lnTo>
                    <a:close/>
                  </a:path>
                </a:pathLst>
              </a:custGeom>
              <a:solidFill>
                <a:srgbClr val="E6BA00"/>
              </a:solidFill>
              <a:ln w="6350" cap="flat">
                <a:solidFill>
                  <a:schemeClr val="bg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211DA89-938B-4B75-9980-22B1EAA81598}"/>
                  </a:ext>
                </a:extLst>
              </p:cNvPr>
              <p:cNvSpPr/>
              <p:nvPr/>
            </p:nvSpPr>
            <p:spPr>
              <a:xfrm>
                <a:off x="3656603" y="1536326"/>
                <a:ext cx="928169" cy="1042406"/>
              </a:xfrm>
              <a:custGeom>
                <a:avLst/>
                <a:gdLst>
                  <a:gd name="connsiteX0" fmla="*/ 38795 w 619125"/>
                  <a:gd name="connsiteY0" fmla="*/ 266643 h 695325"/>
                  <a:gd name="connsiteX1" fmla="*/ 61560 w 619125"/>
                  <a:gd name="connsiteY1" fmla="*/ 405041 h 695325"/>
                  <a:gd name="connsiteX2" fmla="*/ 70513 w 619125"/>
                  <a:gd name="connsiteY2" fmla="*/ 478860 h 695325"/>
                  <a:gd name="connsiteX3" fmla="*/ 71847 w 619125"/>
                  <a:gd name="connsiteY3" fmla="*/ 483527 h 695325"/>
                  <a:gd name="connsiteX4" fmla="*/ 74800 w 619125"/>
                  <a:gd name="connsiteY4" fmla="*/ 686886 h 695325"/>
                  <a:gd name="connsiteX5" fmla="*/ 509997 w 619125"/>
                  <a:gd name="connsiteY5" fmla="*/ 680600 h 695325"/>
                  <a:gd name="connsiteX6" fmla="*/ 439036 w 619125"/>
                  <a:gd name="connsiteY6" fmla="*/ 579158 h 695325"/>
                  <a:gd name="connsiteX7" fmla="*/ 374456 w 619125"/>
                  <a:gd name="connsiteY7" fmla="*/ 525437 h 695325"/>
                  <a:gd name="connsiteX8" fmla="*/ 382743 w 619125"/>
                  <a:gd name="connsiteY8" fmla="*/ 461715 h 695325"/>
                  <a:gd name="connsiteX9" fmla="*/ 375313 w 619125"/>
                  <a:gd name="connsiteY9" fmla="*/ 405137 h 695325"/>
                  <a:gd name="connsiteX10" fmla="*/ 408746 w 619125"/>
                  <a:gd name="connsiteY10" fmla="*/ 322174 h 695325"/>
                  <a:gd name="connsiteX11" fmla="*/ 417319 w 619125"/>
                  <a:gd name="connsiteY11" fmla="*/ 307505 h 695325"/>
                  <a:gd name="connsiteX12" fmla="*/ 432273 w 619125"/>
                  <a:gd name="connsiteY12" fmla="*/ 284264 h 695325"/>
                  <a:gd name="connsiteX13" fmla="*/ 463896 w 619125"/>
                  <a:gd name="connsiteY13" fmla="*/ 259595 h 695325"/>
                  <a:gd name="connsiteX14" fmla="*/ 523999 w 619125"/>
                  <a:gd name="connsiteY14" fmla="*/ 195777 h 695325"/>
                  <a:gd name="connsiteX15" fmla="*/ 570671 w 619125"/>
                  <a:gd name="connsiteY15" fmla="*/ 171393 h 695325"/>
                  <a:gd name="connsiteX16" fmla="*/ 616486 w 619125"/>
                  <a:gd name="connsiteY16" fmla="*/ 151676 h 695325"/>
                  <a:gd name="connsiteX17" fmla="*/ 612581 w 619125"/>
                  <a:gd name="connsiteY17" fmla="*/ 151581 h 695325"/>
                  <a:gd name="connsiteX18" fmla="*/ 578767 w 619125"/>
                  <a:gd name="connsiteY18" fmla="*/ 150819 h 695325"/>
                  <a:gd name="connsiteX19" fmla="*/ 535334 w 619125"/>
                  <a:gd name="connsiteY19" fmla="*/ 140913 h 695325"/>
                  <a:gd name="connsiteX20" fmla="*/ 493995 w 619125"/>
                  <a:gd name="connsiteY20" fmla="*/ 139294 h 695325"/>
                  <a:gd name="connsiteX21" fmla="*/ 451609 w 619125"/>
                  <a:gd name="connsiteY21" fmla="*/ 150343 h 695325"/>
                  <a:gd name="connsiteX22" fmla="*/ 436369 w 619125"/>
                  <a:gd name="connsiteY22" fmla="*/ 137484 h 695325"/>
                  <a:gd name="connsiteX23" fmla="*/ 411794 w 619125"/>
                  <a:gd name="connsiteY23" fmla="*/ 123959 h 695325"/>
                  <a:gd name="connsiteX24" fmla="*/ 394459 w 619125"/>
                  <a:gd name="connsiteY24" fmla="*/ 121577 h 695325"/>
                  <a:gd name="connsiteX25" fmla="*/ 346262 w 619125"/>
                  <a:gd name="connsiteY25" fmla="*/ 96336 h 695325"/>
                  <a:gd name="connsiteX26" fmla="*/ 327403 w 619125"/>
                  <a:gd name="connsiteY26" fmla="*/ 91574 h 695325"/>
                  <a:gd name="connsiteX27" fmla="*/ 276063 w 619125"/>
                  <a:gd name="connsiteY27" fmla="*/ 104909 h 695325"/>
                  <a:gd name="connsiteX28" fmla="*/ 244154 w 619125"/>
                  <a:gd name="connsiteY28" fmla="*/ 92621 h 695325"/>
                  <a:gd name="connsiteX29" fmla="*/ 219103 w 619125"/>
                  <a:gd name="connsiteY29" fmla="*/ 86525 h 695325"/>
                  <a:gd name="connsiteX30" fmla="*/ 199958 w 619125"/>
                  <a:gd name="connsiteY30" fmla="*/ 50426 h 695325"/>
                  <a:gd name="connsiteX31" fmla="*/ 176431 w 619125"/>
                  <a:gd name="connsiteY31" fmla="*/ 10135 h 695325"/>
                  <a:gd name="connsiteX32" fmla="*/ 175479 w 619125"/>
                  <a:gd name="connsiteY32" fmla="*/ 54807 h 695325"/>
                  <a:gd name="connsiteX33" fmla="*/ 10125 w 619125"/>
                  <a:gd name="connsiteY33" fmla="*/ 54331 h 695325"/>
                  <a:gd name="connsiteX34" fmla="*/ 22698 w 619125"/>
                  <a:gd name="connsiteY34" fmla="*/ 149009 h 695325"/>
                  <a:gd name="connsiteX35" fmla="*/ 38795 w 619125"/>
                  <a:gd name="connsiteY35" fmla="*/ 26664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9125" h="695325">
                    <a:moveTo>
                      <a:pt x="38795" y="266643"/>
                    </a:moveTo>
                    <a:cubicBezTo>
                      <a:pt x="38795" y="296171"/>
                      <a:pt x="61560" y="345129"/>
                      <a:pt x="61560" y="405041"/>
                    </a:cubicBezTo>
                    <a:cubicBezTo>
                      <a:pt x="49654" y="455048"/>
                      <a:pt x="15078" y="408947"/>
                      <a:pt x="70513" y="478860"/>
                    </a:cubicBezTo>
                    <a:cubicBezTo>
                      <a:pt x="72323" y="481146"/>
                      <a:pt x="72133" y="480479"/>
                      <a:pt x="71847" y="483527"/>
                    </a:cubicBezTo>
                    <a:lnTo>
                      <a:pt x="74800" y="686886"/>
                    </a:lnTo>
                    <a:lnTo>
                      <a:pt x="509997" y="680600"/>
                    </a:lnTo>
                    <a:cubicBezTo>
                      <a:pt x="521617" y="625355"/>
                      <a:pt x="465610" y="628593"/>
                      <a:pt x="439036" y="579158"/>
                    </a:cubicBezTo>
                    <a:cubicBezTo>
                      <a:pt x="429606" y="561632"/>
                      <a:pt x="372932" y="559156"/>
                      <a:pt x="374456" y="525437"/>
                    </a:cubicBezTo>
                    <a:cubicBezTo>
                      <a:pt x="376552" y="479813"/>
                      <a:pt x="362931" y="509626"/>
                      <a:pt x="382743" y="461715"/>
                    </a:cubicBezTo>
                    <a:cubicBezTo>
                      <a:pt x="387220" y="450952"/>
                      <a:pt x="341690" y="447523"/>
                      <a:pt x="375313" y="405137"/>
                    </a:cubicBezTo>
                    <a:cubicBezTo>
                      <a:pt x="398554" y="375895"/>
                      <a:pt x="412746" y="414947"/>
                      <a:pt x="408746" y="322174"/>
                    </a:cubicBezTo>
                    <a:cubicBezTo>
                      <a:pt x="408651" y="319031"/>
                      <a:pt x="414175" y="308553"/>
                      <a:pt x="417319" y="307505"/>
                    </a:cubicBezTo>
                    <a:cubicBezTo>
                      <a:pt x="421129" y="294837"/>
                      <a:pt x="429606" y="284645"/>
                      <a:pt x="432273" y="284264"/>
                    </a:cubicBezTo>
                    <a:cubicBezTo>
                      <a:pt x="455323" y="281597"/>
                      <a:pt x="458562" y="262262"/>
                      <a:pt x="463896" y="259595"/>
                    </a:cubicBezTo>
                    <a:cubicBezTo>
                      <a:pt x="490185" y="246164"/>
                      <a:pt x="503139" y="200063"/>
                      <a:pt x="523999" y="195777"/>
                    </a:cubicBezTo>
                    <a:cubicBezTo>
                      <a:pt x="532952" y="193967"/>
                      <a:pt x="569909" y="171298"/>
                      <a:pt x="570671" y="171393"/>
                    </a:cubicBezTo>
                    <a:cubicBezTo>
                      <a:pt x="588864" y="172155"/>
                      <a:pt x="602009" y="161297"/>
                      <a:pt x="616486" y="151676"/>
                    </a:cubicBezTo>
                    <a:cubicBezTo>
                      <a:pt x="615629" y="151676"/>
                      <a:pt x="613153" y="151867"/>
                      <a:pt x="612581" y="151581"/>
                    </a:cubicBezTo>
                    <a:cubicBezTo>
                      <a:pt x="598294" y="144247"/>
                      <a:pt x="603818" y="155963"/>
                      <a:pt x="578767" y="150819"/>
                    </a:cubicBezTo>
                    <a:cubicBezTo>
                      <a:pt x="576481" y="139580"/>
                      <a:pt x="535905" y="140532"/>
                      <a:pt x="535334" y="140913"/>
                    </a:cubicBezTo>
                    <a:cubicBezTo>
                      <a:pt x="506949" y="157677"/>
                      <a:pt x="517045" y="120720"/>
                      <a:pt x="493995" y="139294"/>
                    </a:cubicBezTo>
                    <a:cubicBezTo>
                      <a:pt x="472183" y="156915"/>
                      <a:pt x="481993" y="158153"/>
                      <a:pt x="451609" y="150343"/>
                    </a:cubicBezTo>
                    <a:cubicBezTo>
                      <a:pt x="429892" y="144723"/>
                      <a:pt x="442655" y="137294"/>
                      <a:pt x="436369" y="137484"/>
                    </a:cubicBezTo>
                    <a:cubicBezTo>
                      <a:pt x="421605" y="138056"/>
                      <a:pt x="414937" y="123292"/>
                      <a:pt x="411794" y="123959"/>
                    </a:cubicBezTo>
                    <a:cubicBezTo>
                      <a:pt x="395602" y="127769"/>
                      <a:pt x="403507" y="122339"/>
                      <a:pt x="394459" y="121577"/>
                    </a:cubicBezTo>
                    <a:cubicBezTo>
                      <a:pt x="384362" y="120720"/>
                      <a:pt x="346738" y="96336"/>
                      <a:pt x="346262" y="96336"/>
                    </a:cubicBezTo>
                    <a:cubicBezTo>
                      <a:pt x="327593" y="98051"/>
                      <a:pt x="330070" y="92050"/>
                      <a:pt x="327403" y="91574"/>
                    </a:cubicBezTo>
                    <a:cubicBezTo>
                      <a:pt x="305590" y="87097"/>
                      <a:pt x="322450" y="115958"/>
                      <a:pt x="276063" y="104909"/>
                    </a:cubicBezTo>
                    <a:cubicBezTo>
                      <a:pt x="274158" y="86144"/>
                      <a:pt x="248059" y="97193"/>
                      <a:pt x="244154" y="92621"/>
                    </a:cubicBezTo>
                    <a:cubicBezTo>
                      <a:pt x="235867" y="82906"/>
                      <a:pt x="232153" y="92717"/>
                      <a:pt x="219103" y="86525"/>
                    </a:cubicBezTo>
                    <a:cubicBezTo>
                      <a:pt x="201006" y="77953"/>
                      <a:pt x="202816" y="57093"/>
                      <a:pt x="199958" y="50426"/>
                    </a:cubicBezTo>
                    <a:cubicBezTo>
                      <a:pt x="192814" y="33662"/>
                      <a:pt x="203387" y="9563"/>
                      <a:pt x="176431" y="10135"/>
                    </a:cubicBezTo>
                    <a:lnTo>
                      <a:pt x="175479" y="54807"/>
                    </a:lnTo>
                    <a:cubicBezTo>
                      <a:pt x="119091" y="55093"/>
                      <a:pt x="64036" y="54998"/>
                      <a:pt x="10125" y="54331"/>
                    </a:cubicBezTo>
                    <a:cubicBezTo>
                      <a:pt x="24698" y="96336"/>
                      <a:pt x="16316" y="97289"/>
                      <a:pt x="22698" y="149009"/>
                    </a:cubicBezTo>
                    <a:cubicBezTo>
                      <a:pt x="29937" y="210065"/>
                      <a:pt x="38795" y="186347"/>
                      <a:pt x="38795" y="266643"/>
                    </a:cubicBezTo>
                    <a:close/>
                  </a:path>
                </a:pathLst>
              </a:custGeom>
              <a:solidFill>
                <a:srgbClr val="E6BA00"/>
              </a:solidFill>
              <a:ln w="6350" cap="flat">
                <a:solidFill>
                  <a:schemeClr val="bg1"/>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29F78BC9-10F8-43B9-A310-C4904F7D5B96}"/>
                  </a:ext>
                </a:extLst>
              </p:cNvPr>
              <p:cNvSpPr/>
              <p:nvPr/>
            </p:nvSpPr>
            <p:spPr>
              <a:xfrm>
                <a:off x="3725919" y="2541333"/>
                <a:ext cx="856771" cy="571181"/>
              </a:xfrm>
              <a:custGeom>
                <a:avLst/>
                <a:gdLst>
                  <a:gd name="connsiteX0" fmla="*/ 463666 w 571500"/>
                  <a:gd name="connsiteY0" fmla="*/ 10125 h 381000"/>
                  <a:gd name="connsiteX1" fmla="*/ 28468 w 571500"/>
                  <a:gd name="connsiteY1" fmla="*/ 16411 h 381000"/>
                  <a:gd name="connsiteX2" fmla="*/ 14752 w 571500"/>
                  <a:gd name="connsiteY2" fmla="*/ 16602 h 381000"/>
                  <a:gd name="connsiteX3" fmla="*/ 17705 w 571500"/>
                  <a:gd name="connsiteY3" fmla="*/ 52225 h 381000"/>
                  <a:gd name="connsiteX4" fmla="*/ 20563 w 571500"/>
                  <a:gd name="connsiteY4" fmla="*/ 87468 h 381000"/>
                  <a:gd name="connsiteX5" fmla="*/ 28850 w 571500"/>
                  <a:gd name="connsiteY5" fmla="*/ 136236 h 381000"/>
                  <a:gd name="connsiteX6" fmla="*/ 56853 w 571500"/>
                  <a:gd name="connsiteY6" fmla="*/ 240630 h 381000"/>
                  <a:gd name="connsiteX7" fmla="*/ 76093 w 571500"/>
                  <a:gd name="connsiteY7" fmla="*/ 334927 h 381000"/>
                  <a:gd name="connsiteX8" fmla="*/ 85428 w 571500"/>
                  <a:gd name="connsiteY8" fmla="*/ 360264 h 381000"/>
                  <a:gd name="connsiteX9" fmla="*/ 436901 w 571500"/>
                  <a:gd name="connsiteY9" fmla="*/ 347691 h 381000"/>
                  <a:gd name="connsiteX10" fmla="*/ 460523 w 571500"/>
                  <a:gd name="connsiteY10" fmla="*/ 377599 h 381000"/>
                  <a:gd name="connsiteX11" fmla="*/ 490907 w 571500"/>
                  <a:gd name="connsiteY11" fmla="*/ 343119 h 381000"/>
                  <a:gd name="connsiteX12" fmla="*/ 499289 w 571500"/>
                  <a:gd name="connsiteY12" fmla="*/ 287493 h 381000"/>
                  <a:gd name="connsiteX13" fmla="*/ 505576 w 571500"/>
                  <a:gd name="connsiteY13" fmla="*/ 249202 h 381000"/>
                  <a:gd name="connsiteX14" fmla="*/ 558820 w 571500"/>
                  <a:gd name="connsiteY14" fmla="*/ 199863 h 381000"/>
                  <a:gd name="connsiteX15" fmla="*/ 534341 w 571500"/>
                  <a:gd name="connsiteY15" fmla="*/ 140522 h 381000"/>
                  <a:gd name="connsiteX16" fmla="*/ 516815 w 571500"/>
                  <a:gd name="connsiteY16" fmla="*/ 119853 h 381000"/>
                  <a:gd name="connsiteX17" fmla="*/ 501956 w 571500"/>
                  <a:gd name="connsiteY17" fmla="*/ 102232 h 381000"/>
                  <a:gd name="connsiteX18" fmla="*/ 471191 w 571500"/>
                  <a:gd name="connsiteY18" fmla="*/ 53749 h 381000"/>
                  <a:gd name="connsiteX19" fmla="*/ 463666 w 571500"/>
                  <a:gd name="connsiteY19" fmla="*/ 10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381000">
                    <a:moveTo>
                      <a:pt x="463666" y="10125"/>
                    </a:moveTo>
                    <a:lnTo>
                      <a:pt x="28468" y="16411"/>
                    </a:lnTo>
                    <a:lnTo>
                      <a:pt x="14752" y="16602"/>
                    </a:lnTo>
                    <a:cubicBezTo>
                      <a:pt x="12276" y="24984"/>
                      <a:pt x="4275" y="44605"/>
                      <a:pt x="17705" y="52225"/>
                    </a:cubicBezTo>
                    <a:cubicBezTo>
                      <a:pt x="29516" y="58988"/>
                      <a:pt x="24277" y="80038"/>
                      <a:pt x="20563" y="87468"/>
                    </a:cubicBezTo>
                    <a:cubicBezTo>
                      <a:pt x="2084" y="124234"/>
                      <a:pt x="16086" y="105851"/>
                      <a:pt x="28850" y="136236"/>
                    </a:cubicBezTo>
                    <a:cubicBezTo>
                      <a:pt x="28850" y="187861"/>
                      <a:pt x="50662" y="189957"/>
                      <a:pt x="56853" y="240630"/>
                    </a:cubicBezTo>
                    <a:cubicBezTo>
                      <a:pt x="60663" y="271300"/>
                      <a:pt x="80189" y="294637"/>
                      <a:pt x="76093" y="334927"/>
                    </a:cubicBezTo>
                    <a:cubicBezTo>
                      <a:pt x="75236" y="343119"/>
                      <a:pt x="82475" y="351406"/>
                      <a:pt x="85428" y="360264"/>
                    </a:cubicBezTo>
                    <a:lnTo>
                      <a:pt x="436901" y="347691"/>
                    </a:lnTo>
                    <a:lnTo>
                      <a:pt x="460523" y="377599"/>
                    </a:lnTo>
                    <a:cubicBezTo>
                      <a:pt x="486240" y="338737"/>
                      <a:pt x="458046" y="354454"/>
                      <a:pt x="490907" y="343119"/>
                    </a:cubicBezTo>
                    <a:cubicBezTo>
                      <a:pt x="492241" y="339214"/>
                      <a:pt x="505290" y="289112"/>
                      <a:pt x="499289" y="287493"/>
                    </a:cubicBezTo>
                    <a:cubicBezTo>
                      <a:pt x="490717" y="285207"/>
                      <a:pt x="480335" y="247202"/>
                      <a:pt x="505576" y="249202"/>
                    </a:cubicBezTo>
                    <a:cubicBezTo>
                      <a:pt x="536627" y="251679"/>
                      <a:pt x="547962" y="221485"/>
                      <a:pt x="558820" y="199863"/>
                    </a:cubicBezTo>
                    <a:cubicBezTo>
                      <a:pt x="575013" y="167764"/>
                      <a:pt x="540533" y="163763"/>
                      <a:pt x="534341" y="140522"/>
                    </a:cubicBezTo>
                    <a:cubicBezTo>
                      <a:pt x="531293" y="129092"/>
                      <a:pt x="516815" y="130616"/>
                      <a:pt x="516815" y="119853"/>
                    </a:cubicBezTo>
                    <a:cubicBezTo>
                      <a:pt x="516815" y="110899"/>
                      <a:pt x="508052" y="102041"/>
                      <a:pt x="501956" y="102232"/>
                    </a:cubicBezTo>
                    <a:cubicBezTo>
                      <a:pt x="470524" y="103184"/>
                      <a:pt x="465761" y="62893"/>
                      <a:pt x="471191" y="53749"/>
                    </a:cubicBezTo>
                    <a:cubicBezTo>
                      <a:pt x="491479" y="19459"/>
                      <a:pt x="463666" y="42319"/>
                      <a:pt x="463666" y="10125"/>
                    </a:cubicBezTo>
                    <a:close/>
                  </a:path>
                </a:pathLst>
              </a:custGeom>
              <a:solidFill>
                <a:srgbClr val="F5821F"/>
              </a:solidFill>
              <a:ln w="6350" cap="flat">
                <a:solidFill>
                  <a:schemeClr val="bg1"/>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757FD7A-726F-4EB4-819D-E2E2E7A090AE}"/>
                  </a:ext>
                </a:extLst>
              </p:cNvPr>
              <p:cNvSpPr/>
              <p:nvPr/>
            </p:nvSpPr>
            <p:spPr>
              <a:xfrm>
                <a:off x="3838953" y="3047400"/>
                <a:ext cx="942449" cy="828213"/>
              </a:xfrm>
              <a:custGeom>
                <a:avLst/>
                <a:gdLst>
                  <a:gd name="connsiteX0" fmla="*/ 361598 w 628650"/>
                  <a:gd name="connsiteY0" fmla="*/ 10125 h 552450"/>
                  <a:gd name="connsiteX1" fmla="*/ 10125 w 628650"/>
                  <a:gd name="connsiteY1" fmla="*/ 22698 h 552450"/>
                  <a:gd name="connsiteX2" fmla="*/ 44796 w 628650"/>
                  <a:gd name="connsiteY2" fmla="*/ 90421 h 552450"/>
                  <a:gd name="connsiteX3" fmla="*/ 75943 w 628650"/>
                  <a:gd name="connsiteY3" fmla="*/ 103470 h 552450"/>
                  <a:gd name="connsiteX4" fmla="*/ 79658 w 628650"/>
                  <a:gd name="connsiteY4" fmla="*/ 156905 h 552450"/>
                  <a:gd name="connsiteX5" fmla="*/ 94231 w 628650"/>
                  <a:gd name="connsiteY5" fmla="*/ 179765 h 552450"/>
                  <a:gd name="connsiteX6" fmla="*/ 109471 w 628650"/>
                  <a:gd name="connsiteY6" fmla="*/ 192910 h 552450"/>
                  <a:gd name="connsiteX7" fmla="*/ 108994 w 628650"/>
                  <a:gd name="connsiteY7" fmla="*/ 443703 h 552450"/>
                  <a:gd name="connsiteX8" fmla="*/ 108994 w 628650"/>
                  <a:gd name="connsiteY8" fmla="*/ 487708 h 552450"/>
                  <a:gd name="connsiteX9" fmla="*/ 111852 w 628650"/>
                  <a:gd name="connsiteY9" fmla="*/ 500472 h 552450"/>
                  <a:gd name="connsiteX10" fmla="*/ 525618 w 628650"/>
                  <a:gd name="connsiteY10" fmla="*/ 488280 h 552450"/>
                  <a:gd name="connsiteX11" fmla="*/ 531809 w 628650"/>
                  <a:gd name="connsiteY11" fmla="*/ 515426 h 552450"/>
                  <a:gd name="connsiteX12" fmla="*/ 511331 w 628650"/>
                  <a:gd name="connsiteY12" fmla="*/ 547811 h 552450"/>
                  <a:gd name="connsiteX13" fmla="*/ 570290 w 628650"/>
                  <a:gd name="connsiteY13" fmla="*/ 546668 h 552450"/>
                  <a:gd name="connsiteX14" fmla="*/ 582101 w 628650"/>
                  <a:gd name="connsiteY14" fmla="*/ 489994 h 552450"/>
                  <a:gd name="connsiteX15" fmla="*/ 582101 w 628650"/>
                  <a:gd name="connsiteY15" fmla="*/ 480088 h 552450"/>
                  <a:gd name="connsiteX16" fmla="*/ 589626 w 628650"/>
                  <a:gd name="connsiteY16" fmla="*/ 474469 h 552450"/>
                  <a:gd name="connsiteX17" fmla="*/ 609438 w 628650"/>
                  <a:gd name="connsiteY17" fmla="*/ 418747 h 552450"/>
                  <a:gd name="connsiteX18" fmla="*/ 582292 w 628650"/>
                  <a:gd name="connsiteY18" fmla="*/ 393030 h 552450"/>
                  <a:gd name="connsiteX19" fmla="*/ 571624 w 628650"/>
                  <a:gd name="connsiteY19" fmla="*/ 353596 h 552450"/>
                  <a:gd name="connsiteX20" fmla="*/ 536095 w 628650"/>
                  <a:gd name="connsiteY20" fmla="*/ 320926 h 552450"/>
                  <a:gd name="connsiteX21" fmla="*/ 500282 w 628650"/>
                  <a:gd name="connsiteY21" fmla="*/ 285874 h 552450"/>
                  <a:gd name="connsiteX22" fmla="*/ 513045 w 628650"/>
                  <a:gd name="connsiteY22" fmla="*/ 206911 h 552450"/>
                  <a:gd name="connsiteX23" fmla="*/ 454561 w 628650"/>
                  <a:gd name="connsiteY23" fmla="*/ 166335 h 552450"/>
                  <a:gd name="connsiteX24" fmla="*/ 415128 w 628650"/>
                  <a:gd name="connsiteY24" fmla="*/ 133283 h 552450"/>
                  <a:gd name="connsiteX25" fmla="*/ 391125 w 628650"/>
                  <a:gd name="connsiteY25" fmla="*/ 86515 h 552450"/>
                  <a:gd name="connsiteX26" fmla="*/ 385219 w 628650"/>
                  <a:gd name="connsiteY26" fmla="*/ 40033 h 552450"/>
                  <a:gd name="connsiteX27" fmla="*/ 361598 w 628650"/>
                  <a:gd name="connsiteY27" fmla="*/ 1012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650" h="552450">
                    <a:moveTo>
                      <a:pt x="361598" y="10125"/>
                    </a:moveTo>
                    <a:lnTo>
                      <a:pt x="10125" y="22698"/>
                    </a:lnTo>
                    <a:cubicBezTo>
                      <a:pt x="16697" y="57274"/>
                      <a:pt x="38795" y="68132"/>
                      <a:pt x="44796" y="90421"/>
                    </a:cubicBezTo>
                    <a:cubicBezTo>
                      <a:pt x="66894" y="105661"/>
                      <a:pt x="73181" y="101755"/>
                      <a:pt x="75943" y="103470"/>
                    </a:cubicBezTo>
                    <a:cubicBezTo>
                      <a:pt x="102994" y="119472"/>
                      <a:pt x="48130" y="138808"/>
                      <a:pt x="79658" y="156905"/>
                    </a:cubicBezTo>
                    <a:cubicBezTo>
                      <a:pt x="85849" y="160429"/>
                      <a:pt x="79181" y="166144"/>
                      <a:pt x="94231" y="179765"/>
                    </a:cubicBezTo>
                    <a:cubicBezTo>
                      <a:pt x="98708" y="183766"/>
                      <a:pt x="108042" y="188814"/>
                      <a:pt x="109471" y="192910"/>
                    </a:cubicBezTo>
                    <a:lnTo>
                      <a:pt x="108994" y="443703"/>
                    </a:lnTo>
                    <a:lnTo>
                      <a:pt x="108994" y="487708"/>
                    </a:lnTo>
                    <a:cubicBezTo>
                      <a:pt x="109947" y="491899"/>
                      <a:pt x="110900" y="496090"/>
                      <a:pt x="111852" y="500472"/>
                    </a:cubicBezTo>
                    <a:lnTo>
                      <a:pt x="525618" y="488280"/>
                    </a:lnTo>
                    <a:cubicBezTo>
                      <a:pt x="530381" y="499615"/>
                      <a:pt x="543049" y="497710"/>
                      <a:pt x="531809" y="515426"/>
                    </a:cubicBezTo>
                    <a:cubicBezTo>
                      <a:pt x="526190" y="524284"/>
                      <a:pt x="511331" y="539620"/>
                      <a:pt x="511331" y="547811"/>
                    </a:cubicBezTo>
                    <a:lnTo>
                      <a:pt x="570290" y="546668"/>
                    </a:lnTo>
                    <a:cubicBezTo>
                      <a:pt x="578767" y="518665"/>
                      <a:pt x="582101" y="525999"/>
                      <a:pt x="582101" y="489994"/>
                    </a:cubicBezTo>
                    <a:lnTo>
                      <a:pt x="582101" y="480088"/>
                    </a:lnTo>
                    <a:cubicBezTo>
                      <a:pt x="584673" y="477802"/>
                      <a:pt x="587721" y="476088"/>
                      <a:pt x="589626" y="474469"/>
                    </a:cubicBezTo>
                    <a:cubicBezTo>
                      <a:pt x="626774" y="442750"/>
                      <a:pt x="621916" y="428653"/>
                      <a:pt x="609438" y="418747"/>
                    </a:cubicBezTo>
                    <a:cubicBezTo>
                      <a:pt x="598579" y="410080"/>
                      <a:pt x="581816" y="404555"/>
                      <a:pt x="582292" y="393030"/>
                    </a:cubicBezTo>
                    <a:cubicBezTo>
                      <a:pt x="583816" y="353311"/>
                      <a:pt x="582387" y="383695"/>
                      <a:pt x="571624" y="353596"/>
                    </a:cubicBezTo>
                    <a:cubicBezTo>
                      <a:pt x="555526" y="308353"/>
                      <a:pt x="564290" y="337499"/>
                      <a:pt x="536095" y="320926"/>
                    </a:cubicBezTo>
                    <a:cubicBezTo>
                      <a:pt x="515236" y="308638"/>
                      <a:pt x="501806" y="286350"/>
                      <a:pt x="500282" y="285874"/>
                    </a:cubicBezTo>
                    <a:cubicBezTo>
                      <a:pt x="478565" y="278349"/>
                      <a:pt x="526570" y="209674"/>
                      <a:pt x="513045" y="206911"/>
                    </a:cubicBezTo>
                    <a:cubicBezTo>
                      <a:pt x="421033" y="188147"/>
                      <a:pt x="481136" y="178336"/>
                      <a:pt x="454561" y="166335"/>
                    </a:cubicBezTo>
                    <a:cubicBezTo>
                      <a:pt x="414747" y="148333"/>
                      <a:pt x="432368" y="148428"/>
                      <a:pt x="415128" y="133283"/>
                    </a:cubicBezTo>
                    <a:cubicBezTo>
                      <a:pt x="383315" y="105184"/>
                      <a:pt x="395792" y="97564"/>
                      <a:pt x="391125" y="86515"/>
                    </a:cubicBezTo>
                    <a:cubicBezTo>
                      <a:pt x="373504" y="45272"/>
                      <a:pt x="386362" y="64798"/>
                      <a:pt x="385219" y="40033"/>
                    </a:cubicBezTo>
                    <a:lnTo>
                      <a:pt x="361598" y="10125"/>
                    </a:lnTo>
                    <a:close/>
                  </a:path>
                </a:pathLst>
              </a:custGeom>
              <a:solidFill>
                <a:srgbClr val="F5821F"/>
              </a:solidFill>
              <a:ln w="6350" cap="flat">
                <a:solidFill>
                  <a:schemeClr val="bg1"/>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8E4F145-5788-466B-9A0D-41F148E0A6C7}"/>
                  </a:ext>
                </a:extLst>
              </p:cNvPr>
              <p:cNvSpPr/>
              <p:nvPr/>
            </p:nvSpPr>
            <p:spPr>
              <a:xfrm>
                <a:off x="3991458" y="3764232"/>
                <a:ext cx="713976" cy="656858"/>
              </a:xfrm>
              <a:custGeom>
                <a:avLst/>
                <a:gdLst>
                  <a:gd name="connsiteX0" fmla="*/ 423891 w 476250"/>
                  <a:gd name="connsiteY0" fmla="*/ 10125 h 438150"/>
                  <a:gd name="connsiteX1" fmla="*/ 10125 w 476250"/>
                  <a:gd name="connsiteY1" fmla="*/ 22317 h 438150"/>
                  <a:gd name="connsiteX2" fmla="*/ 29079 w 476250"/>
                  <a:gd name="connsiteY2" fmla="*/ 359597 h 438150"/>
                  <a:gd name="connsiteX3" fmla="*/ 38795 w 476250"/>
                  <a:gd name="connsiteY3" fmla="*/ 366455 h 438150"/>
                  <a:gd name="connsiteX4" fmla="*/ 49177 w 476250"/>
                  <a:gd name="connsiteY4" fmla="*/ 365788 h 438150"/>
                  <a:gd name="connsiteX5" fmla="*/ 71561 w 476250"/>
                  <a:gd name="connsiteY5" fmla="*/ 368741 h 438150"/>
                  <a:gd name="connsiteX6" fmla="*/ 73085 w 476250"/>
                  <a:gd name="connsiteY6" fmla="*/ 430463 h 438150"/>
                  <a:gd name="connsiteX7" fmla="*/ 348738 w 476250"/>
                  <a:gd name="connsiteY7" fmla="*/ 424272 h 438150"/>
                  <a:gd name="connsiteX8" fmla="*/ 353406 w 476250"/>
                  <a:gd name="connsiteY8" fmla="*/ 324259 h 438150"/>
                  <a:gd name="connsiteX9" fmla="*/ 366931 w 476250"/>
                  <a:gd name="connsiteY9" fmla="*/ 298351 h 438150"/>
                  <a:gd name="connsiteX10" fmla="*/ 378647 w 476250"/>
                  <a:gd name="connsiteY10" fmla="*/ 273872 h 438150"/>
                  <a:gd name="connsiteX11" fmla="*/ 396268 w 476250"/>
                  <a:gd name="connsiteY11" fmla="*/ 253584 h 438150"/>
                  <a:gd name="connsiteX12" fmla="*/ 412175 w 476250"/>
                  <a:gd name="connsiteY12" fmla="*/ 206816 h 438150"/>
                  <a:gd name="connsiteX13" fmla="*/ 429701 w 476250"/>
                  <a:gd name="connsiteY13" fmla="*/ 180051 h 438150"/>
                  <a:gd name="connsiteX14" fmla="*/ 431701 w 476250"/>
                  <a:gd name="connsiteY14" fmla="*/ 176336 h 438150"/>
                  <a:gd name="connsiteX15" fmla="*/ 438083 w 476250"/>
                  <a:gd name="connsiteY15" fmla="*/ 139951 h 438150"/>
                  <a:gd name="connsiteX16" fmla="*/ 459133 w 476250"/>
                  <a:gd name="connsiteY16" fmla="*/ 103565 h 438150"/>
                  <a:gd name="connsiteX17" fmla="*/ 468468 w 476250"/>
                  <a:gd name="connsiteY17" fmla="*/ 68323 h 438150"/>
                  <a:gd name="connsiteX18" fmla="*/ 409508 w 476250"/>
                  <a:gd name="connsiteY18" fmla="*/ 69466 h 438150"/>
                  <a:gd name="connsiteX19" fmla="*/ 429987 w 476250"/>
                  <a:gd name="connsiteY19" fmla="*/ 37081 h 438150"/>
                  <a:gd name="connsiteX20" fmla="*/ 423891 w 476250"/>
                  <a:gd name="connsiteY20" fmla="*/ 101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438150">
                    <a:moveTo>
                      <a:pt x="423891" y="10125"/>
                    </a:moveTo>
                    <a:lnTo>
                      <a:pt x="10125" y="22317"/>
                    </a:lnTo>
                    <a:cubicBezTo>
                      <a:pt x="30032" y="118615"/>
                      <a:pt x="29079" y="259489"/>
                      <a:pt x="29079" y="359597"/>
                    </a:cubicBezTo>
                    <a:cubicBezTo>
                      <a:pt x="32032" y="359788"/>
                      <a:pt x="31937" y="358168"/>
                      <a:pt x="38795" y="366455"/>
                    </a:cubicBezTo>
                    <a:cubicBezTo>
                      <a:pt x="40700" y="368836"/>
                      <a:pt x="47558" y="366646"/>
                      <a:pt x="49177" y="365788"/>
                    </a:cubicBezTo>
                    <a:cubicBezTo>
                      <a:pt x="54130" y="363217"/>
                      <a:pt x="70037" y="364074"/>
                      <a:pt x="71561" y="368741"/>
                    </a:cubicBezTo>
                    <a:lnTo>
                      <a:pt x="73085" y="430463"/>
                    </a:lnTo>
                    <a:lnTo>
                      <a:pt x="348738" y="424272"/>
                    </a:lnTo>
                    <a:cubicBezTo>
                      <a:pt x="370170" y="406460"/>
                      <a:pt x="336070" y="348548"/>
                      <a:pt x="353406" y="324259"/>
                    </a:cubicBezTo>
                    <a:cubicBezTo>
                      <a:pt x="354930" y="322164"/>
                      <a:pt x="349310" y="303209"/>
                      <a:pt x="366931" y="298351"/>
                    </a:cubicBezTo>
                    <a:cubicBezTo>
                      <a:pt x="373313" y="296637"/>
                      <a:pt x="362931" y="283302"/>
                      <a:pt x="378647" y="273872"/>
                    </a:cubicBezTo>
                    <a:cubicBezTo>
                      <a:pt x="388363" y="268062"/>
                      <a:pt x="371122" y="270062"/>
                      <a:pt x="396268" y="253584"/>
                    </a:cubicBezTo>
                    <a:cubicBezTo>
                      <a:pt x="401031" y="250441"/>
                      <a:pt x="405888" y="212531"/>
                      <a:pt x="412175" y="206816"/>
                    </a:cubicBezTo>
                    <a:cubicBezTo>
                      <a:pt x="420462" y="199387"/>
                      <a:pt x="429701" y="192624"/>
                      <a:pt x="429701" y="180051"/>
                    </a:cubicBezTo>
                    <a:cubicBezTo>
                      <a:pt x="429796" y="178813"/>
                      <a:pt x="431320" y="177384"/>
                      <a:pt x="431701" y="176336"/>
                    </a:cubicBezTo>
                    <a:cubicBezTo>
                      <a:pt x="440560" y="151381"/>
                      <a:pt x="442083" y="172240"/>
                      <a:pt x="438083" y="139951"/>
                    </a:cubicBezTo>
                    <a:cubicBezTo>
                      <a:pt x="435225" y="116519"/>
                      <a:pt x="455133" y="135950"/>
                      <a:pt x="459133" y="103565"/>
                    </a:cubicBezTo>
                    <a:cubicBezTo>
                      <a:pt x="460943" y="88706"/>
                      <a:pt x="467706" y="73942"/>
                      <a:pt x="468468" y="68323"/>
                    </a:cubicBezTo>
                    <a:lnTo>
                      <a:pt x="409508" y="69466"/>
                    </a:lnTo>
                    <a:cubicBezTo>
                      <a:pt x="409508" y="61274"/>
                      <a:pt x="424367" y="46034"/>
                      <a:pt x="429987" y="37081"/>
                    </a:cubicBezTo>
                    <a:cubicBezTo>
                      <a:pt x="441321" y="19459"/>
                      <a:pt x="428558" y="21460"/>
                      <a:pt x="423891" y="10125"/>
                    </a:cubicBezTo>
                    <a:close/>
                  </a:path>
                </a:pathLst>
              </a:custGeom>
              <a:solidFill>
                <a:srgbClr val="0069AA"/>
              </a:solidFill>
              <a:ln w="6350" cap="flat">
                <a:solidFill>
                  <a:schemeClr val="bg1"/>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C454562-4431-45C3-AAF5-306F9E052717}"/>
                  </a:ext>
                </a:extLst>
              </p:cNvPr>
              <p:cNvSpPr/>
              <p:nvPr/>
            </p:nvSpPr>
            <p:spPr>
              <a:xfrm>
                <a:off x="4085845" y="4385250"/>
                <a:ext cx="799653" cy="713976"/>
              </a:xfrm>
              <a:custGeom>
                <a:avLst/>
                <a:gdLst>
                  <a:gd name="connsiteX0" fmla="*/ 285778 w 533400"/>
                  <a:gd name="connsiteY0" fmla="*/ 10125 h 476250"/>
                  <a:gd name="connsiteX1" fmla="*/ 10125 w 533400"/>
                  <a:gd name="connsiteY1" fmla="*/ 16316 h 476250"/>
                  <a:gd name="connsiteX2" fmla="*/ 12982 w 533400"/>
                  <a:gd name="connsiteY2" fmla="*/ 136712 h 476250"/>
                  <a:gd name="connsiteX3" fmla="*/ 24984 w 533400"/>
                  <a:gd name="connsiteY3" fmla="*/ 146999 h 476250"/>
                  <a:gd name="connsiteX4" fmla="*/ 27365 w 533400"/>
                  <a:gd name="connsiteY4" fmla="*/ 150428 h 476250"/>
                  <a:gd name="connsiteX5" fmla="*/ 31937 w 533400"/>
                  <a:gd name="connsiteY5" fmla="*/ 159477 h 476250"/>
                  <a:gd name="connsiteX6" fmla="*/ 41081 w 533400"/>
                  <a:gd name="connsiteY6" fmla="*/ 190242 h 476250"/>
                  <a:gd name="connsiteX7" fmla="*/ 52797 w 533400"/>
                  <a:gd name="connsiteY7" fmla="*/ 208626 h 476250"/>
                  <a:gd name="connsiteX8" fmla="*/ 56131 w 533400"/>
                  <a:gd name="connsiteY8" fmla="*/ 220246 h 476250"/>
                  <a:gd name="connsiteX9" fmla="*/ 64798 w 533400"/>
                  <a:gd name="connsiteY9" fmla="*/ 234915 h 476250"/>
                  <a:gd name="connsiteX10" fmla="*/ 64894 w 533400"/>
                  <a:gd name="connsiteY10" fmla="*/ 249869 h 476250"/>
                  <a:gd name="connsiteX11" fmla="*/ 62036 w 533400"/>
                  <a:gd name="connsiteY11" fmla="*/ 279396 h 476250"/>
                  <a:gd name="connsiteX12" fmla="*/ 48892 w 533400"/>
                  <a:gd name="connsiteY12" fmla="*/ 306447 h 476250"/>
                  <a:gd name="connsiteX13" fmla="*/ 47082 w 533400"/>
                  <a:gd name="connsiteY13" fmla="*/ 327974 h 476250"/>
                  <a:gd name="connsiteX14" fmla="*/ 50987 w 533400"/>
                  <a:gd name="connsiteY14" fmla="*/ 346453 h 476250"/>
                  <a:gd name="connsiteX15" fmla="*/ 41176 w 533400"/>
                  <a:gd name="connsiteY15" fmla="*/ 382171 h 476250"/>
                  <a:gd name="connsiteX16" fmla="*/ 39462 w 533400"/>
                  <a:gd name="connsiteY16" fmla="*/ 403412 h 476250"/>
                  <a:gd name="connsiteX17" fmla="*/ 46987 w 533400"/>
                  <a:gd name="connsiteY17" fmla="*/ 402079 h 476250"/>
                  <a:gd name="connsiteX18" fmla="*/ 84039 w 533400"/>
                  <a:gd name="connsiteY18" fmla="*/ 391125 h 476250"/>
                  <a:gd name="connsiteX19" fmla="*/ 146809 w 533400"/>
                  <a:gd name="connsiteY19" fmla="*/ 406651 h 476250"/>
                  <a:gd name="connsiteX20" fmla="*/ 225771 w 533400"/>
                  <a:gd name="connsiteY20" fmla="*/ 413889 h 476250"/>
                  <a:gd name="connsiteX21" fmla="*/ 234153 w 533400"/>
                  <a:gd name="connsiteY21" fmla="*/ 407413 h 476250"/>
                  <a:gd name="connsiteX22" fmla="*/ 210817 w 533400"/>
                  <a:gd name="connsiteY22" fmla="*/ 392363 h 476250"/>
                  <a:gd name="connsiteX23" fmla="*/ 244250 w 533400"/>
                  <a:gd name="connsiteY23" fmla="*/ 391792 h 476250"/>
                  <a:gd name="connsiteX24" fmla="*/ 273301 w 533400"/>
                  <a:gd name="connsiteY24" fmla="*/ 407508 h 476250"/>
                  <a:gd name="connsiteX25" fmla="*/ 307019 w 533400"/>
                  <a:gd name="connsiteY25" fmla="*/ 428844 h 476250"/>
                  <a:gd name="connsiteX26" fmla="*/ 327879 w 533400"/>
                  <a:gd name="connsiteY26" fmla="*/ 463038 h 476250"/>
                  <a:gd name="connsiteX27" fmla="*/ 368932 w 533400"/>
                  <a:gd name="connsiteY27" fmla="*/ 455704 h 476250"/>
                  <a:gd name="connsiteX28" fmla="*/ 405031 w 533400"/>
                  <a:gd name="connsiteY28" fmla="*/ 454752 h 476250"/>
                  <a:gd name="connsiteX29" fmla="*/ 420367 w 533400"/>
                  <a:gd name="connsiteY29" fmla="*/ 438369 h 476250"/>
                  <a:gd name="connsiteX30" fmla="*/ 426653 w 533400"/>
                  <a:gd name="connsiteY30" fmla="*/ 417700 h 476250"/>
                  <a:gd name="connsiteX31" fmla="*/ 445227 w 533400"/>
                  <a:gd name="connsiteY31" fmla="*/ 411508 h 476250"/>
                  <a:gd name="connsiteX32" fmla="*/ 489232 w 533400"/>
                  <a:gd name="connsiteY32" fmla="*/ 446846 h 476250"/>
                  <a:gd name="connsiteX33" fmla="*/ 520093 w 533400"/>
                  <a:gd name="connsiteY33" fmla="*/ 453418 h 476250"/>
                  <a:gd name="connsiteX34" fmla="*/ 522094 w 533400"/>
                  <a:gd name="connsiteY34" fmla="*/ 432368 h 476250"/>
                  <a:gd name="connsiteX35" fmla="*/ 455704 w 533400"/>
                  <a:gd name="connsiteY35" fmla="*/ 398173 h 476250"/>
                  <a:gd name="connsiteX36" fmla="*/ 477898 w 533400"/>
                  <a:gd name="connsiteY36" fmla="*/ 378266 h 476250"/>
                  <a:gd name="connsiteX37" fmla="*/ 484375 w 533400"/>
                  <a:gd name="connsiteY37" fmla="*/ 340452 h 476250"/>
                  <a:gd name="connsiteX38" fmla="*/ 463801 w 533400"/>
                  <a:gd name="connsiteY38" fmla="*/ 365121 h 476250"/>
                  <a:gd name="connsiteX39" fmla="*/ 464848 w 533400"/>
                  <a:gd name="connsiteY39" fmla="*/ 327021 h 476250"/>
                  <a:gd name="connsiteX40" fmla="*/ 450751 w 533400"/>
                  <a:gd name="connsiteY40" fmla="*/ 294732 h 476250"/>
                  <a:gd name="connsiteX41" fmla="*/ 442179 w 533400"/>
                  <a:gd name="connsiteY41" fmla="*/ 234343 h 476250"/>
                  <a:gd name="connsiteX42" fmla="*/ 256918 w 533400"/>
                  <a:gd name="connsiteY42" fmla="*/ 242535 h 476250"/>
                  <a:gd name="connsiteX43" fmla="*/ 259013 w 533400"/>
                  <a:gd name="connsiteY43" fmla="*/ 189004 h 476250"/>
                  <a:gd name="connsiteX44" fmla="*/ 293970 w 533400"/>
                  <a:gd name="connsiteY44" fmla="*/ 128044 h 476250"/>
                  <a:gd name="connsiteX45" fmla="*/ 303304 w 533400"/>
                  <a:gd name="connsiteY45" fmla="*/ 93564 h 476250"/>
                  <a:gd name="connsiteX46" fmla="*/ 297113 w 533400"/>
                  <a:gd name="connsiteY46" fmla="*/ 67561 h 476250"/>
                  <a:gd name="connsiteX47" fmla="*/ 285778 w 533400"/>
                  <a:gd name="connsiteY47" fmla="*/ 101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476250">
                    <a:moveTo>
                      <a:pt x="285778" y="10125"/>
                    </a:moveTo>
                    <a:lnTo>
                      <a:pt x="10125" y="16316"/>
                    </a:lnTo>
                    <a:lnTo>
                      <a:pt x="12982" y="136712"/>
                    </a:lnTo>
                    <a:cubicBezTo>
                      <a:pt x="15173" y="137474"/>
                      <a:pt x="24888" y="144332"/>
                      <a:pt x="24984" y="146999"/>
                    </a:cubicBezTo>
                    <a:cubicBezTo>
                      <a:pt x="25460" y="146999"/>
                      <a:pt x="26889" y="149761"/>
                      <a:pt x="27365" y="150428"/>
                    </a:cubicBezTo>
                    <a:cubicBezTo>
                      <a:pt x="31461" y="157191"/>
                      <a:pt x="29270" y="154429"/>
                      <a:pt x="31937" y="159477"/>
                    </a:cubicBezTo>
                    <a:cubicBezTo>
                      <a:pt x="38319" y="171383"/>
                      <a:pt x="33080" y="177860"/>
                      <a:pt x="41081" y="190242"/>
                    </a:cubicBezTo>
                    <a:cubicBezTo>
                      <a:pt x="46415" y="198529"/>
                      <a:pt x="52797" y="200815"/>
                      <a:pt x="52797" y="208626"/>
                    </a:cubicBezTo>
                    <a:cubicBezTo>
                      <a:pt x="52797" y="217389"/>
                      <a:pt x="53750" y="215198"/>
                      <a:pt x="56131" y="220246"/>
                    </a:cubicBezTo>
                    <a:cubicBezTo>
                      <a:pt x="58226" y="224628"/>
                      <a:pt x="64036" y="232629"/>
                      <a:pt x="64798" y="234915"/>
                    </a:cubicBezTo>
                    <a:cubicBezTo>
                      <a:pt x="66608" y="240439"/>
                      <a:pt x="68704" y="245773"/>
                      <a:pt x="64894" y="249869"/>
                    </a:cubicBezTo>
                    <a:cubicBezTo>
                      <a:pt x="64132" y="250726"/>
                      <a:pt x="65465" y="272253"/>
                      <a:pt x="62036" y="279396"/>
                    </a:cubicBezTo>
                    <a:cubicBezTo>
                      <a:pt x="61084" y="282921"/>
                      <a:pt x="45082" y="301590"/>
                      <a:pt x="48892" y="306447"/>
                    </a:cubicBezTo>
                    <a:cubicBezTo>
                      <a:pt x="56512" y="316354"/>
                      <a:pt x="44891" y="321878"/>
                      <a:pt x="47082" y="327974"/>
                    </a:cubicBezTo>
                    <a:cubicBezTo>
                      <a:pt x="52225" y="342262"/>
                      <a:pt x="49654" y="328164"/>
                      <a:pt x="50987" y="346453"/>
                    </a:cubicBezTo>
                    <a:cubicBezTo>
                      <a:pt x="52416" y="366360"/>
                      <a:pt x="41081" y="378647"/>
                      <a:pt x="41176" y="382171"/>
                    </a:cubicBezTo>
                    <a:cubicBezTo>
                      <a:pt x="41462" y="391696"/>
                      <a:pt x="39367" y="395887"/>
                      <a:pt x="39462" y="403412"/>
                    </a:cubicBezTo>
                    <a:cubicBezTo>
                      <a:pt x="40033" y="403412"/>
                      <a:pt x="46129" y="402460"/>
                      <a:pt x="46987" y="402079"/>
                    </a:cubicBezTo>
                    <a:cubicBezTo>
                      <a:pt x="70799" y="393220"/>
                      <a:pt x="48892" y="395411"/>
                      <a:pt x="84039" y="391125"/>
                    </a:cubicBezTo>
                    <a:cubicBezTo>
                      <a:pt x="92802" y="390077"/>
                      <a:pt x="138141" y="402269"/>
                      <a:pt x="146809" y="406651"/>
                    </a:cubicBezTo>
                    <a:cubicBezTo>
                      <a:pt x="196720" y="432178"/>
                      <a:pt x="216627" y="407413"/>
                      <a:pt x="225771" y="413889"/>
                    </a:cubicBezTo>
                    <a:cubicBezTo>
                      <a:pt x="253679" y="433797"/>
                      <a:pt x="263871" y="401317"/>
                      <a:pt x="234153" y="407413"/>
                    </a:cubicBezTo>
                    <a:cubicBezTo>
                      <a:pt x="221485" y="409984"/>
                      <a:pt x="201768" y="406460"/>
                      <a:pt x="210817" y="392363"/>
                    </a:cubicBezTo>
                    <a:cubicBezTo>
                      <a:pt x="220627" y="377028"/>
                      <a:pt x="226914" y="404174"/>
                      <a:pt x="244250" y="391792"/>
                    </a:cubicBezTo>
                    <a:cubicBezTo>
                      <a:pt x="255489" y="383790"/>
                      <a:pt x="273396" y="407222"/>
                      <a:pt x="273301" y="407508"/>
                    </a:cubicBezTo>
                    <a:cubicBezTo>
                      <a:pt x="272538" y="426653"/>
                      <a:pt x="315306" y="414747"/>
                      <a:pt x="307019" y="428844"/>
                    </a:cubicBezTo>
                    <a:cubicBezTo>
                      <a:pt x="291588" y="454942"/>
                      <a:pt x="313877" y="450465"/>
                      <a:pt x="327879" y="463038"/>
                    </a:cubicBezTo>
                    <a:cubicBezTo>
                      <a:pt x="333880" y="465229"/>
                      <a:pt x="365121" y="479231"/>
                      <a:pt x="368932" y="455704"/>
                    </a:cubicBezTo>
                    <a:cubicBezTo>
                      <a:pt x="369313" y="453228"/>
                      <a:pt x="405031" y="422748"/>
                      <a:pt x="405031" y="454752"/>
                    </a:cubicBezTo>
                    <a:cubicBezTo>
                      <a:pt x="405031" y="481136"/>
                      <a:pt x="432559" y="440464"/>
                      <a:pt x="420367" y="438369"/>
                    </a:cubicBezTo>
                    <a:cubicBezTo>
                      <a:pt x="413890" y="437226"/>
                      <a:pt x="425320" y="417604"/>
                      <a:pt x="426653" y="417700"/>
                    </a:cubicBezTo>
                    <a:cubicBezTo>
                      <a:pt x="439893" y="418176"/>
                      <a:pt x="445894" y="395125"/>
                      <a:pt x="445227" y="411508"/>
                    </a:cubicBezTo>
                    <a:cubicBezTo>
                      <a:pt x="443703" y="447894"/>
                      <a:pt x="461515" y="421890"/>
                      <a:pt x="489232" y="446846"/>
                    </a:cubicBezTo>
                    <a:cubicBezTo>
                      <a:pt x="496376" y="453228"/>
                      <a:pt x="518188" y="456752"/>
                      <a:pt x="520093" y="453418"/>
                    </a:cubicBezTo>
                    <a:cubicBezTo>
                      <a:pt x="534857" y="428463"/>
                      <a:pt x="526475" y="437607"/>
                      <a:pt x="522094" y="432368"/>
                    </a:cubicBezTo>
                    <a:cubicBezTo>
                      <a:pt x="504472" y="411699"/>
                      <a:pt x="447322" y="417223"/>
                      <a:pt x="455704" y="398173"/>
                    </a:cubicBezTo>
                    <a:cubicBezTo>
                      <a:pt x="469992" y="365598"/>
                      <a:pt x="470754" y="383410"/>
                      <a:pt x="477898" y="378266"/>
                    </a:cubicBezTo>
                    <a:cubicBezTo>
                      <a:pt x="504377" y="359406"/>
                      <a:pt x="484375" y="370075"/>
                      <a:pt x="484375" y="340452"/>
                    </a:cubicBezTo>
                    <a:cubicBezTo>
                      <a:pt x="473135" y="345214"/>
                      <a:pt x="463801" y="350358"/>
                      <a:pt x="463801" y="365121"/>
                    </a:cubicBezTo>
                    <a:cubicBezTo>
                      <a:pt x="415318" y="365121"/>
                      <a:pt x="463515" y="330355"/>
                      <a:pt x="464848" y="327021"/>
                    </a:cubicBezTo>
                    <a:cubicBezTo>
                      <a:pt x="463801" y="323973"/>
                      <a:pt x="452371" y="296161"/>
                      <a:pt x="450751" y="294732"/>
                    </a:cubicBezTo>
                    <a:cubicBezTo>
                      <a:pt x="415509" y="264728"/>
                      <a:pt x="449799" y="259013"/>
                      <a:pt x="442179" y="234343"/>
                    </a:cubicBezTo>
                    <a:lnTo>
                      <a:pt x="256918" y="242535"/>
                    </a:lnTo>
                    <a:lnTo>
                      <a:pt x="259013" y="189004"/>
                    </a:lnTo>
                    <a:cubicBezTo>
                      <a:pt x="267300" y="186147"/>
                      <a:pt x="289969" y="130616"/>
                      <a:pt x="293970" y="128044"/>
                    </a:cubicBezTo>
                    <a:cubicBezTo>
                      <a:pt x="314925" y="114042"/>
                      <a:pt x="288160" y="98326"/>
                      <a:pt x="303304" y="93564"/>
                    </a:cubicBezTo>
                    <a:cubicBezTo>
                      <a:pt x="321592" y="87849"/>
                      <a:pt x="296923" y="73847"/>
                      <a:pt x="297113" y="67561"/>
                    </a:cubicBezTo>
                    <a:cubicBezTo>
                      <a:pt x="297685" y="53463"/>
                      <a:pt x="285778" y="49082"/>
                      <a:pt x="285778" y="10125"/>
                    </a:cubicBezTo>
                    <a:close/>
                  </a:path>
                </a:pathLst>
              </a:custGeom>
              <a:solidFill>
                <a:srgbClr val="0069AA"/>
              </a:solidFill>
              <a:ln w="6350" cap="flat">
                <a:solidFill>
                  <a:schemeClr val="bg1"/>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A4EF08F2-5A8A-4667-B379-5B95EB87C0C6}"/>
                  </a:ext>
                </a:extLst>
              </p:cNvPr>
              <p:cNvSpPr/>
              <p:nvPr/>
            </p:nvSpPr>
            <p:spPr>
              <a:xfrm>
                <a:off x="4455828" y="3999558"/>
                <a:ext cx="514063" cy="885331"/>
              </a:xfrm>
              <a:custGeom>
                <a:avLst/>
                <a:gdLst>
                  <a:gd name="connsiteX0" fmla="*/ 50320 w 342900"/>
                  <a:gd name="connsiteY0" fmla="*/ 325021 h 590550"/>
                  <a:gd name="connsiteX1" fmla="*/ 56512 w 342900"/>
                  <a:gd name="connsiteY1" fmla="*/ 351025 h 590550"/>
                  <a:gd name="connsiteX2" fmla="*/ 47177 w 342900"/>
                  <a:gd name="connsiteY2" fmla="*/ 385505 h 590550"/>
                  <a:gd name="connsiteX3" fmla="*/ 12220 w 342900"/>
                  <a:gd name="connsiteY3" fmla="*/ 446465 h 590550"/>
                  <a:gd name="connsiteX4" fmla="*/ 10125 w 342900"/>
                  <a:gd name="connsiteY4" fmla="*/ 499996 h 590550"/>
                  <a:gd name="connsiteX5" fmla="*/ 195386 w 342900"/>
                  <a:gd name="connsiteY5" fmla="*/ 491804 h 590550"/>
                  <a:gd name="connsiteX6" fmla="*/ 203959 w 342900"/>
                  <a:gd name="connsiteY6" fmla="*/ 552193 h 590550"/>
                  <a:gd name="connsiteX7" fmla="*/ 218055 w 342900"/>
                  <a:gd name="connsiteY7" fmla="*/ 584483 h 590550"/>
                  <a:gd name="connsiteX8" fmla="*/ 235201 w 342900"/>
                  <a:gd name="connsiteY8" fmla="*/ 560575 h 590550"/>
                  <a:gd name="connsiteX9" fmla="*/ 281683 w 342900"/>
                  <a:gd name="connsiteY9" fmla="*/ 553050 h 590550"/>
                  <a:gd name="connsiteX10" fmla="*/ 334451 w 342900"/>
                  <a:gd name="connsiteY10" fmla="*/ 554764 h 590550"/>
                  <a:gd name="connsiteX11" fmla="*/ 312544 w 342900"/>
                  <a:gd name="connsiteY11" fmla="*/ 382457 h 590550"/>
                  <a:gd name="connsiteX12" fmla="*/ 319878 w 342900"/>
                  <a:gd name="connsiteY12" fmla="*/ 10125 h 590550"/>
                  <a:gd name="connsiteX13" fmla="*/ 119853 w 342900"/>
                  <a:gd name="connsiteY13" fmla="*/ 23269 h 590550"/>
                  <a:gd name="connsiteX14" fmla="*/ 102327 w 342900"/>
                  <a:gd name="connsiteY14" fmla="*/ 50035 h 590550"/>
                  <a:gd name="connsiteX15" fmla="*/ 86420 w 342900"/>
                  <a:gd name="connsiteY15" fmla="*/ 96802 h 590550"/>
                  <a:gd name="connsiteX16" fmla="*/ 68799 w 342900"/>
                  <a:gd name="connsiteY16" fmla="*/ 117091 h 590550"/>
                  <a:gd name="connsiteX17" fmla="*/ 57083 w 342900"/>
                  <a:gd name="connsiteY17" fmla="*/ 141570 h 590550"/>
                  <a:gd name="connsiteX18" fmla="*/ 43558 w 342900"/>
                  <a:gd name="connsiteY18" fmla="*/ 167478 h 590550"/>
                  <a:gd name="connsiteX19" fmla="*/ 38890 w 342900"/>
                  <a:gd name="connsiteY19" fmla="*/ 267490 h 590550"/>
                  <a:gd name="connsiteX20" fmla="*/ 50320 w 342900"/>
                  <a:gd name="connsiteY20" fmla="*/ 325021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 h="590550">
                    <a:moveTo>
                      <a:pt x="50320" y="325021"/>
                    </a:moveTo>
                    <a:cubicBezTo>
                      <a:pt x="50035" y="331308"/>
                      <a:pt x="74704" y="345310"/>
                      <a:pt x="56512" y="351025"/>
                    </a:cubicBezTo>
                    <a:cubicBezTo>
                      <a:pt x="41367" y="355787"/>
                      <a:pt x="68132" y="371503"/>
                      <a:pt x="47177" y="385505"/>
                    </a:cubicBezTo>
                    <a:cubicBezTo>
                      <a:pt x="43177" y="388172"/>
                      <a:pt x="20602" y="443608"/>
                      <a:pt x="12220" y="446465"/>
                    </a:cubicBezTo>
                    <a:lnTo>
                      <a:pt x="10125" y="499996"/>
                    </a:lnTo>
                    <a:lnTo>
                      <a:pt x="195386" y="491804"/>
                    </a:lnTo>
                    <a:cubicBezTo>
                      <a:pt x="203101" y="516379"/>
                      <a:pt x="168811" y="522189"/>
                      <a:pt x="203959" y="552193"/>
                    </a:cubicBezTo>
                    <a:cubicBezTo>
                      <a:pt x="205578" y="553526"/>
                      <a:pt x="216913" y="581339"/>
                      <a:pt x="218055" y="584483"/>
                    </a:cubicBezTo>
                    <a:cubicBezTo>
                      <a:pt x="225866" y="577243"/>
                      <a:pt x="230724" y="560384"/>
                      <a:pt x="235201" y="560575"/>
                    </a:cubicBezTo>
                    <a:cubicBezTo>
                      <a:pt x="278063" y="562289"/>
                      <a:pt x="257870" y="558003"/>
                      <a:pt x="281683" y="553050"/>
                    </a:cubicBezTo>
                    <a:cubicBezTo>
                      <a:pt x="283778" y="542668"/>
                      <a:pt x="301685" y="569147"/>
                      <a:pt x="334451" y="554764"/>
                    </a:cubicBezTo>
                    <a:lnTo>
                      <a:pt x="312544" y="382457"/>
                    </a:lnTo>
                    <a:lnTo>
                      <a:pt x="319878" y="10125"/>
                    </a:lnTo>
                    <a:lnTo>
                      <a:pt x="119853" y="23269"/>
                    </a:lnTo>
                    <a:cubicBezTo>
                      <a:pt x="119853" y="35842"/>
                      <a:pt x="110613" y="42605"/>
                      <a:pt x="102327" y="50035"/>
                    </a:cubicBezTo>
                    <a:cubicBezTo>
                      <a:pt x="96040" y="55654"/>
                      <a:pt x="91087" y="93659"/>
                      <a:pt x="86420" y="96802"/>
                    </a:cubicBezTo>
                    <a:cubicBezTo>
                      <a:pt x="61179" y="113281"/>
                      <a:pt x="78514" y="111280"/>
                      <a:pt x="68799" y="117091"/>
                    </a:cubicBezTo>
                    <a:cubicBezTo>
                      <a:pt x="53083" y="126520"/>
                      <a:pt x="63465" y="139760"/>
                      <a:pt x="57083" y="141570"/>
                    </a:cubicBezTo>
                    <a:cubicBezTo>
                      <a:pt x="39462" y="146428"/>
                      <a:pt x="45082" y="165382"/>
                      <a:pt x="43558" y="167478"/>
                    </a:cubicBezTo>
                    <a:cubicBezTo>
                      <a:pt x="26317" y="191767"/>
                      <a:pt x="60321" y="249679"/>
                      <a:pt x="38890" y="267490"/>
                    </a:cubicBezTo>
                    <a:cubicBezTo>
                      <a:pt x="38986" y="306352"/>
                      <a:pt x="50892" y="310734"/>
                      <a:pt x="50320" y="325021"/>
                    </a:cubicBezTo>
                    <a:close/>
                  </a:path>
                </a:pathLst>
              </a:custGeom>
              <a:solidFill>
                <a:srgbClr val="0069AA"/>
              </a:solidFill>
              <a:ln w="6350" cap="flat">
                <a:solidFill>
                  <a:schemeClr val="bg1"/>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E58F891-7876-47FE-ACAF-6C16274166A6}"/>
                  </a:ext>
                </a:extLst>
              </p:cNvPr>
              <p:cNvSpPr/>
              <p:nvPr/>
            </p:nvSpPr>
            <p:spPr>
              <a:xfrm>
                <a:off x="4909346" y="3972428"/>
                <a:ext cx="542622" cy="885331"/>
              </a:xfrm>
              <a:custGeom>
                <a:avLst/>
                <a:gdLst>
                  <a:gd name="connsiteX0" fmla="*/ 17459 w 361950"/>
                  <a:gd name="connsiteY0" fmla="*/ 28127 h 590550"/>
                  <a:gd name="connsiteX1" fmla="*/ 10125 w 361950"/>
                  <a:gd name="connsiteY1" fmla="*/ 400459 h 590550"/>
                  <a:gd name="connsiteX2" fmla="*/ 32032 w 361950"/>
                  <a:gd name="connsiteY2" fmla="*/ 572767 h 590550"/>
                  <a:gd name="connsiteX3" fmla="*/ 42891 w 361950"/>
                  <a:gd name="connsiteY3" fmla="*/ 570480 h 590550"/>
                  <a:gd name="connsiteX4" fmla="*/ 68227 w 361950"/>
                  <a:gd name="connsiteY4" fmla="*/ 542287 h 590550"/>
                  <a:gd name="connsiteX5" fmla="*/ 94707 w 361950"/>
                  <a:gd name="connsiteY5" fmla="*/ 561908 h 590550"/>
                  <a:gd name="connsiteX6" fmla="*/ 85848 w 361950"/>
                  <a:gd name="connsiteY6" fmla="*/ 579815 h 590550"/>
                  <a:gd name="connsiteX7" fmla="*/ 90039 w 361950"/>
                  <a:gd name="connsiteY7" fmla="*/ 585054 h 590550"/>
                  <a:gd name="connsiteX8" fmla="*/ 128330 w 361950"/>
                  <a:gd name="connsiteY8" fmla="*/ 573052 h 590550"/>
                  <a:gd name="connsiteX9" fmla="*/ 129187 w 361950"/>
                  <a:gd name="connsiteY9" fmla="*/ 530190 h 590550"/>
                  <a:gd name="connsiteX10" fmla="*/ 103470 w 361950"/>
                  <a:gd name="connsiteY10" fmla="*/ 508759 h 590550"/>
                  <a:gd name="connsiteX11" fmla="*/ 105184 w 361950"/>
                  <a:gd name="connsiteY11" fmla="*/ 491137 h 590550"/>
                  <a:gd name="connsiteX12" fmla="*/ 360454 w 361950"/>
                  <a:gd name="connsiteY12" fmla="*/ 467992 h 590550"/>
                  <a:gd name="connsiteX13" fmla="*/ 350548 w 361950"/>
                  <a:gd name="connsiteY13" fmla="*/ 445322 h 590550"/>
                  <a:gd name="connsiteX14" fmla="*/ 347691 w 361950"/>
                  <a:gd name="connsiteY14" fmla="*/ 435797 h 590550"/>
                  <a:gd name="connsiteX15" fmla="*/ 345500 w 361950"/>
                  <a:gd name="connsiteY15" fmla="*/ 392935 h 590550"/>
                  <a:gd name="connsiteX16" fmla="*/ 344643 w 361950"/>
                  <a:gd name="connsiteY16" fmla="*/ 348739 h 590550"/>
                  <a:gd name="connsiteX17" fmla="*/ 351596 w 361950"/>
                  <a:gd name="connsiteY17" fmla="*/ 330165 h 590550"/>
                  <a:gd name="connsiteX18" fmla="*/ 351691 w 361950"/>
                  <a:gd name="connsiteY18" fmla="*/ 311686 h 590550"/>
                  <a:gd name="connsiteX19" fmla="*/ 337785 w 361950"/>
                  <a:gd name="connsiteY19" fmla="*/ 298256 h 590550"/>
                  <a:gd name="connsiteX20" fmla="*/ 331974 w 361950"/>
                  <a:gd name="connsiteY20" fmla="*/ 277206 h 590550"/>
                  <a:gd name="connsiteX21" fmla="*/ 308162 w 361950"/>
                  <a:gd name="connsiteY21" fmla="*/ 211483 h 590550"/>
                  <a:gd name="connsiteX22" fmla="*/ 300923 w 361950"/>
                  <a:gd name="connsiteY22" fmla="*/ 183099 h 590550"/>
                  <a:gd name="connsiteX23" fmla="*/ 297018 w 361950"/>
                  <a:gd name="connsiteY23" fmla="*/ 169288 h 590550"/>
                  <a:gd name="connsiteX24" fmla="*/ 287207 w 361950"/>
                  <a:gd name="connsiteY24" fmla="*/ 129473 h 590550"/>
                  <a:gd name="connsiteX25" fmla="*/ 269300 w 361950"/>
                  <a:gd name="connsiteY25" fmla="*/ 68513 h 590550"/>
                  <a:gd name="connsiteX26" fmla="*/ 259013 w 361950"/>
                  <a:gd name="connsiteY26" fmla="*/ 39748 h 590550"/>
                  <a:gd name="connsiteX27" fmla="*/ 253488 w 361950"/>
                  <a:gd name="connsiteY27" fmla="*/ 10125 h 590550"/>
                  <a:gd name="connsiteX28" fmla="*/ 17459 w 361950"/>
                  <a:gd name="connsiteY28" fmla="*/ 2812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1950" h="590550">
                    <a:moveTo>
                      <a:pt x="17459" y="28127"/>
                    </a:moveTo>
                    <a:lnTo>
                      <a:pt x="10125" y="400459"/>
                    </a:lnTo>
                    <a:lnTo>
                      <a:pt x="32032" y="572767"/>
                    </a:lnTo>
                    <a:cubicBezTo>
                      <a:pt x="32413" y="572767"/>
                      <a:pt x="39366" y="570480"/>
                      <a:pt x="42891" y="570480"/>
                    </a:cubicBezTo>
                    <a:cubicBezTo>
                      <a:pt x="56512" y="570480"/>
                      <a:pt x="67941" y="550192"/>
                      <a:pt x="68227" y="542287"/>
                    </a:cubicBezTo>
                    <a:cubicBezTo>
                      <a:pt x="69370" y="513616"/>
                      <a:pt x="92897" y="557050"/>
                      <a:pt x="94707" y="561908"/>
                    </a:cubicBezTo>
                    <a:cubicBezTo>
                      <a:pt x="98231" y="571243"/>
                      <a:pt x="92611" y="575910"/>
                      <a:pt x="85848" y="579815"/>
                    </a:cubicBezTo>
                    <a:cubicBezTo>
                      <a:pt x="72704" y="587340"/>
                      <a:pt x="83372" y="585530"/>
                      <a:pt x="90039" y="585054"/>
                    </a:cubicBezTo>
                    <a:cubicBezTo>
                      <a:pt x="107851" y="584006"/>
                      <a:pt x="122424" y="573719"/>
                      <a:pt x="128330" y="573052"/>
                    </a:cubicBezTo>
                    <a:lnTo>
                      <a:pt x="129187" y="530190"/>
                    </a:lnTo>
                    <a:lnTo>
                      <a:pt x="103470" y="508759"/>
                    </a:lnTo>
                    <a:lnTo>
                      <a:pt x="105184" y="491137"/>
                    </a:lnTo>
                    <a:lnTo>
                      <a:pt x="360454" y="467992"/>
                    </a:lnTo>
                    <a:cubicBezTo>
                      <a:pt x="360454" y="447608"/>
                      <a:pt x="354168" y="452275"/>
                      <a:pt x="350548" y="445322"/>
                    </a:cubicBezTo>
                    <a:cubicBezTo>
                      <a:pt x="348738" y="445132"/>
                      <a:pt x="346548" y="438274"/>
                      <a:pt x="347691" y="435797"/>
                    </a:cubicBezTo>
                    <a:cubicBezTo>
                      <a:pt x="352358" y="425701"/>
                      <a:pt x="351215" y="400364"/>
                      <a:pt x="345500" y="392935"/>
                    </a:cubicBezTo>
                    <a:cubicBezTo>
                      <a:pt x="337594" y="382648"/>
                      <a:pt x="339404" y="360264"/>
                      <a:pt x="344643" y="348739"/>
                    </a:cubicBezTo>
                    <a:cubicBezTo>
                      <a:pt x="344643" y="348262"/>
                      <a:pt x="350929" y="331975"/>
                      <a:pt x="351596" y="330165"/>
                    </a:cubicBezTo>
                    <a:cubicBezTo>
                      <a:pt x="357597" y="314925"/>
                      <a:pt x="352930" y="316925"/>
                      <a:pt x="351691" y="311686"/>
                    </a:cubicBezTo>
                    <a:cubicBezTo>
                      <a:pt x="346357" y="310067"/>
                      <a:pt x="337404" y="305114"/>
                      <a:pt x="337785" y="298256"/>
                    </a:cubicBezTo>
                    <a:cubicBezTo>
                      <a:pt x="338642" y="280825"/>
                      <a:pt x="334832" y="285016"/>
                      <a:pt x="331974" y="277206"/>
                    </a:cubicBezTo>
                    <a:cubicBezTo>
                      <a:pt x="324259" y="256060"/>
                      <a:pt x="310257" y="234153"/>
                      <a:pt x="308162" y="211483"/>
                    </a:cubicBezTo>
                    <a:cubicBezTo>
                      <a:pt x="307305" y="202149"/>
                      <a:pt x="302542" y="190528"/>
                      <a:pt x="300923" y="183099"/>
                    </a:cubicBezTo>
                    <a:cubicBezTo>
                      <a:pt x="299971" y="181384"/>
                      <a:pt x="297018" y="169573"/>
                      <a:pt x="297018" y="169288"/>
                    </a:cubicBezTo>
                    <a:cubicBezTo>
                      <a:pt x="295970" y="152619"/>
                      <a:pt x="288540" y="141189"/>
                      <a:pt x="287207" y="129473"/>
                    </a:cubicBezTo>
                    <a:cubicBezTo>
                      <a:pt x="285302" y="112900"/>
                      <a:pt x="269776" y="74704"/>
                      <a:pt x="269300" y="68513"/>
                    </a:cubicBezTo>
                    <a:cubicBezTo>
                      <a:pt x="268157" y="55083"/>
                      <a:pt x="257203" y="52416"/>
                      <a:pt x="259013" y="39748"/>
                    </a:cubicBezTo>
                    <a:lnTo>
                      <a:pt x="253488" y="10125"/>
                    </a:lnTo>
                    <a:lnTo>
                      <a:pt x="17459" y="28127"/>
                    </a:lnTo>
                    <a:close/>
                  </a:path>
                </a:pathLst>
              </a:custGeom>
              <a:solidFill>
                <a:srgbClr val="0069AA"/>
              </a:solidFill>
              <a:ln w="6350" cap="flat">
                <a:solidFill>
                  <a:schemeClr val="bg1"/>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77647D4-E7FC-42BC-82BF-84EBF8E4176B}"/>
                  </a:ext>
                </a:extLst>
              </p:cNvPr>
              <p:cNvSpPr/>
              <p:nvPr/>
            </p:nvSpPr>
            <p:spPr>
              <a:xfrm>
                <a:off x="4620186" y="3614351"/>
                <a:ext cx="1185201" cy="428386"/>
              </a:xfrm>
              <a:custGeom>
                <a:avLst/>
                <a:gdLst>
                  <a:gd name="connsiteX0" fmla="*/ 210340 w 790575"/>
                  <a:gd name="connsiteY0" fmla="*/ 266978 h 285750"/>
                  <a:gd name="connsiteX1" fmla="*/ 446084 w 790575"/>
                  <a:gd name="connsiteY1" fmla="*/ 248881 h 285750"/>
                  <a:gd name="connsiteX2" fmla="*/ 562575 w 790575"/>
                  <a:gd name="connsiteY2" fmla="*/ 234212 h 285750"/>
                  <a:gd name="connsiteX3" fmla="*/ 588006 w 790575"/>
                  <a:gd name="connsiteY3" fmla="*/ 187254 h 285750"/>
                  <a:gd name="connsiteX4" fmla="*/ 623058 w 790575"/>
                  <a:gd name="connsiteY4" fmla="*/ 157631 h 285750"/>
                  <a:gd name="connsiteX5" fmla="*/ 654491 w 790575"/>
                  <a:gd name="connsiteY5" fmla="*/ 138867 h 285750"/>
                  <a:gd name="connsiteX6" fmla="*/ 682590 w 790575"/>
                  <a:gd name="connsiteY6" fmla="*/ 110387 h 285750"/>
                  <a:gd name="connsiteX7" fmla="*/ 705640 w 790575"/>
                  <a:gd name="connsiteY7" fmla="*/ 87813 h 285750"/>
                  <a:gd name="connsiteX8" fmla="*/ 720975 w 790575"/>
                  <a:gd name="connsiteY8" fmla="*/ 93242 h 285750"/>
                  <a:gd name="connsiteX9" fmla="*/ 762028 w 790575"/>
                  <a:gd name="connsiteY9" fmla="*/ 69525 h 285750"/>
                  <a:gd name="connsiteX10" fmla="*/ 783840 w 790575"/>
                  <a:gd name="connsiteY10" fmla="*/ 18661 h 285750"/>
                  <a:gd name="connsiteX11" fmla="*/ 783364 w 790575"/>
                  <a:gd name="connsiteY11" fmla="*/ 13709 h 285750"/>
                  <a:gd name="connsiteX12" fmla="*/ 757075 w 790575"/>
                  <a:gd name="connsiteY12" fmla="*/ 22186 h 285750"/>
                  <a:gd name="connsiteX13" fmla="*/ 654110 w 790575"/>
                  <a:gd name="connsiteY13" fmla="*/ 33425 h 285750"/>
                  <a:gd name="connsiteX14" fmla="*/ 594293 w 790575"/>
                  <a:gd name="connsiteY14" fmla="*/ 38569 h 285750"/>
                  <a:gd name="connsiteX15" fmla="*/ 203863 w 790575"/>
                  <a:gd name="connsiteY15" fmla="*/ 72478 h 285750"/>
                  <a:gd name="connsiteX16" fmla="*/ 204244 w 790575"/>
                  <a:gd name="connsiteY16" fmla="*/ 95528 h 285750"/>
                  <a:gd name="connsiteX17" fmla="*/ 60703 w 790575"/>
                  <a:gd name="connsiteY17" fmla="*/ 101719 h 285750"/>
                  <a:gd name="connsiteX18" fmla="*/ 60703 w 790575"/>
                  <a:gd name="connsiteY18" fmla="*/ 111626 h 285750"/>
                  <a:gd name="connsiteX19" fmla="*/ 48891 w 790575"/>
                  <a:gd name="connsiteY19" fmla="*/ 168299 h 285750"/>
                  <a:gd name="connsiteX20" fmla="*/ 39557 w 790575"/>
                  <a:gd name="connsiteY20" fmla="*/ 203542 h 285750"/>
                  <a:gd name="connsiteX21" fmla="*/ 18507 w 790575"/>
                  <a:gd name="connsiteY21" fmla="*/ 239927 h 285750"/>
                  <a:gd name="connsiteX22" fmla="*/ 12125 w 790575"/>
                  <a:gd name="connsiteY22" fmla="*/ 276313 h 285750"/>
                  <a:gd name="connsiteX23" fmla="*/ 10125 w 790575"/>
                  <a:gd name="connsiteY23" fmla="*/ 280027 h 285750"/>
                  <a:gd name="connsiteX24" fmla="*/ 210340 w 790575"/>
                  <a:gd name="connsiteY24" fmla="*/ 2669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0575" h="285750">
                    <a:moveTo>
                      <a:pt x="210340" y="266978"/>
                    </a:moveTo>
                    <a:lnTo>
                      <a:pt x="446084" y="248881"/>
                    </a:lnTo>
                    <a:lnTo>
                      <a:pt x="562575" y="234212"/>
                    </a:lnTo>
                    <a:cubicBezTo>
                      <a:pt x="562575" y="182492"/>
                      <a:pt x="588006" y="212590"/>
                      <a:pt x="588006" y="187254"/>
                    </a:cubicBezTo>
                    <a:cubicBezTo>
                      <a:pt x="588006" y="170585"/>
                      <a:pt x="615153" y="157441"/>
                      <a:pt x="623058" y="157631"/>
                    </a:cubicBezTo>
                    <a:cubicBezTo>
                      <a:pt x="632679" y="157917"/>
                      <a:pt x="647633" y="146487"/>
                      <a:pt x="654491" y="138867"/>
                    </a:cubicBezTo>
                    <a:cubicBezTo>
                      <a:pt x="664683" y="127437"/>
                      <a:pt x="688686" y="125056"/>
                      <a:pt x="682590" y="110387"/>
                    </a:cubicBezTo>
                    <a:cubicBezTo>
                      <a:pt x="680971" y="106577"/>
                      <a:pt x="705450" y="87813"/>
                      <a:pt x="705640" y="87813"/>
                    </a:cubicBezTo>
                    <a:cubicBezTo>
                      <a:pt x="706783" y="87813"/>
                      <a:pt x="717165" y="100957"/>
                      <a:pt x="720975" y="93242"/>
                    </a:cubicBezTo>
                    <a:cubicBezTo>
                      <a:pt x="740406" y="54094"/>
                      <a:pt x="758218" y="83717"/>
                      <a:pt x="762028" y="69525"/>
                    </a:cubicBezTo>
                    <a:cubicBezTo>
                      <a:pt x="770791" y="37045"/>
                      <a:pt x="783840" y="55428"/>
                      <a:pt x="783840" y="18661"/>
                    </a:cubicBezTo>
                    <a:cubicBezTo>
                      <a:pt x="783840" y="16566"/>
                      <a:pt x="783650" y="14947"/>
                      <a:pt x="783364" y="13709"/>
                    </a:cubicBezTo>
                    <a:cubicBezTo>
                      <a:pt x="780507" y="2088"/>
                      <a:pt x="765172" y="22472"/>
                      <a:pt x="757075" y="22186"/>
                    </a:cubicBezTo>
                    <a:cubicBezTo>
                      <a:pt x="731929" y="21138"/>
                      <a:pt x="675160" y="23234"/>
                      <a:pt x="654110" y="33425"/>
                    </a:cubicBezTo>
                    <a:lnTo>
                      <a:pt x="594293" y="38569"/>
                    </a:lnTo>
                    <a:lnTo>
                      <a:pt x="203863" y="72478"/>
                    </a:lnTo>
                    <a:lnTo>
                      <a:pt x="204244" y="95528"/>
                    </a:lnTo>
                    <a:lnTo>
                      <a:pt x="60703" y="101719"/>
                    </a:lnTo>
                    <a:lnTo>
                      <a:pt x="60703" y="111626"/>
                    </a:lnTo>
                    <a:cubicBezTo>
                      <a:pt x="60703" y="147630"/>
                      <a:pt x="57273" y="140296"/>
                      <a:pt x="48891" y="168299"/>
                    </a:cubicBezTo>
                    <a:cubicBezTo>
                      <a:pt x="48129" y="173919"/>
                      <a:pt x="41367" y="188683"/>
                      <a:pt x="39557" y="203542"/>
                    </a:cubicBezTo>
                    <a:cubicBezTo>
                      <a:pt x="35556" y="235927"/>
                      <a:pt x="15649" y="216401"/>
                      <a:pt x="18507" y="239927"/>
                    </a:cubicBezTo>
                    <a:cubicBezTo>
                      <a:pt x="22507" y="272122"/>
                      <a:pt x="20983" y="251262"/>
                      <a:pt x="12125" y="276313"/>
                    </a:cubicBezTo>
                    <a:cubicBezTo>
                      <a:pt x="11744" y="277456"/>
                      <a:pt x="10220" y="278885"/>
                      <a:pt x="10125" y="280027"/>
                    </a:cubicBezTo>
                    <a:lnTo>
                      <a:pt x="210340" y="266978"/>
                    </a:lnTo>
                    <a:close/>
                  </a:path>
                </a:pathLst>
              </a:custGeom>
              <a:solidFill>
                <a:srgbClr val="0B9444"/>
              </a:solidFill>
              <a:ln w="6350" cap="flat">
                <a:solidFill>
                  <a:schemeClr val="bg1"/>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D3E1E799-5D1A-4F6B-8A48-6935965A6A04}"/>
                  </a:ext>
                </a:extLst>
              </p:cNvPr>
              <p:cNvSpPr/>
              <p:nvPr/>
            </p:nvSpPr>
            <p:spPr>
              <a:xfrm>
                <a:off x="4696153" y="3240199"/>
                <a:ext cx="1028126" cy="528343"/>
              </a:xfrm>
              <a:custGeom>
                <a:avLst/>
                <a:gdLst>
                  <a:gd name="connsiteX0" fmla="*/ 153381 w 685800"/>
                  <a:gd name="connsiteY0" fmla="*/ 322243 h 352425"/>
                  <a:gd name="connsiteX1" fmla="*/ 543811 w 685800"/>
                  <a:gd name="connsiteY1" fmla="*/ 288333 h 352425"/>
                  <a:gd name="connsiteX2" fmla="*/ 550764 w 685800"/>
                  <a:gd name="connsiteY2" fmla="*/ 284143 h 352425"/>
                  <a:gd name="connsiteX3" fmla="*/ 603914 w 685800"/>
                  <a:gd name="connsiteY3" fmla="*/ 252329 h 352425"/>
                  <a:gd name="connsiteX4" fmla="*/ 683257 w 685800"/>
                  <a:gd name="connsiteY4" fmla="*/ 163080 h 352425"/>
                  <a:gd name="connsiteX5" fmla="*/ 638966 w 685800"/>
                  <a:gd name="connsiteY5" fmla="*/ 114216 h 352425"/>
                  <a:gd name="connsiteX6" fmla="*/ 622868 w 685800"/>
                  <a:gd name="connsiteY6" fmla="*/ 64782 h 352425"/>
                  <a:gd name="connsiteX7" fmla="*/ 591817 w 685800"/>
                  <a:gd name="connsiteY7" fmla="*/ 40588 h 352425"/>
                  <a:gd name="connsiteX8" fmla="*/ 577720 w 685800"/>
                  <a:gd name="connsiteY8" fmla="*/ 38588 h 352425"/>
                  <a:gd name="connsiteX9" fmla="*/ 550383 w 685800"/>
                  <a:gd name="connsiteY9" fmla="*/ 50970 h 352425"/>
                  <a:gd name="connsiteX10" fmla="*/ 510092 w 685800"/>
                  <a:gd name="connsiteY10" fmla="*/ 51542 h 352425"/>
                  <a:gd name="connsiteX11" fmla="*/ 470373 w 685800"/>
                  <a:gd name="connsiteY11" fmla="*/ 34302 h 352425"/>
                  <a:gd name="connsiteX12" fmla="*/ 408842 w 685800"/>
                  <a:gd name="connsiteY12" fmla="*/ 12966 h 352425"/>
                  <a:gd name="connsiteX13" fmla="*/ 398650 w 685800"/>
                  <a:gd name="connsiteY13" fmla="*/ 56209 h 352425"/>
                  <a:gd name="connsiteX14" fmla="*/ 343309 w 685800"/>
                  <a:gd name="connsiteY14" fmla="*/ 112502 h 352425"/>
                  <a:gd name="connsiteX15" fmla="*/ 315687 w 685800"/>
                  <a:gd name="connsiteY15" fmla="*/ 149173 h 352425"/>
                  <a:gd name="connsiteX16" fmla="*/ 291398 w 685800"/>
                  <a:gd name="connsiteY16" fmla="*/ 140410 h 352425"/>
                  <a:gd name="connsiteX17" fmla="*/ 255775 w 685800"/>
                  <a:gd name="connsiteY17" fmla="*/ 172890 h 352425"/>
                  <a:gd name="connsiteX18" fmla="*/ 222533 w 685800"/>
                  <a:gd name="connsiteY18" fmla="*/ 183654 h 352425"/>
                  <a:gd name="connsiteX19" fmla="*/ 138046 w 685800"/>
                  <a:gd name="connsiteY19" fmla="*/ 180225 h 352425"/>
                  <a:gd name="connsiteX20" fmla="*/ 129378 w 685800"/>
                  <a:gd name="connsiteY20" fmla="*/ 209562 h 352425"/>
                  <a:gd name="connsiteX21" fmla="*/ 102232 w 685800"/>
                  <a:gd name="connsiteY21" fmla="*/ 264331 h 352425"/>
                  <a:gd name="connsiteX22" fmla="*/ 37462 w 685800"/>
                  <a:gd name="connsiteY22" fmla="*/ 290048 h 352425"/>
                  <a:gd name="connsiteX23" fmla="*/ 17650 w 685800"/>
                  <a:gd name="connsiteY23" fmla="*/ 345769 h 352425"/>
                  <a:gd name="connsiteX24" fmla="*/ 10125 w 685800"/>
                  <a:gd name="connsiteY24" fmla="*/ 351389 h 352425"/>
                  <a:gd name="connsiteX25" fmla="*/ 153667 w 685800"/>
                  <a:gd name="connsiteY25" fmla="*/ 345198 h 352425"/>
                  <a:gd name="connsiteX26" fmla="*/ 153381 w 685800"/>
                  <a:gd name="connsiteY26" fmla="*/ 32224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5800" h="352425">
                    <a:moveTo>
                      <a:pt x="153381" y="322243"/>
                    </a:moveTo>
                    <a:lnTo>
                      <a:pt x="543811" y="288333"/>
                    </a:lnTo>
                    <a:cubicBezTo>
                      <a:pt x="547907" y="286143"/>
                      <a:pt x="548954" y="286524"/>
                      <a:pt x="550764" y="284143"/>
                    </a:cubicBezTo>
                    <a:cubicBezTo>
                      <a:pt x="566671" y="280809"/>
                      <a:pt x="590102" y="261664"/>
                      <a:pt x="603914" y="252329"/>
                    </a:cubicBezTo>
                    <a:cubicBezTo>
                      <a:pt x="606866" y="250329"/>
                      <a:pt x="681637" y="166699"/>
                      <a:pt x="683257" y="163080"/>
                    </a:cubicBezTo>
                    <a:cubicBezTo>
                      <a:pt x="670684" y="158698"/>
                      <a:pt x="639156" y="114407"/>
                      <a:pt x="638966" y="114216"/>
                    </a:cubicBezTo>
                    <a:cubicBezTo>
                      <a:pt x="604675" y="84975"/>
                      <a:pt x="622868" y="81450"/>
                      <a:pt x="622868" y="64782"/>
                    </a:cubicBezTo>
                    <a:cubicBezTo>
                      <a:pt x="619534" y="55257"/>
                      <a:pt x="606866" y="59543"/>
                      <a:pt x="591817" y="40588"/>
                    </a:cubicBezTo>
                    <a:cubicBezTo>
                      <a:pt x="587721" y="28777"/>
                      <a:pt x="579053" y="32016"/>
                      <a:pt x="577720" y="38588"/>
                    </a:cubicBezTo>
                    <a:cubicBezTo>
                      <a:pt x="564575" y="41350"/>
                      <a:pt x="557241" y="56114"/>
                      <a:pt x="550383" y="50970"/>
                    </a:cubicBezTo>
                    <a:cubicBezTo>
                      <a:pt x="524856" y="31730"/>
                      <a:pt x="523618" y="66591"/>
                      <a:pt x="510092" y="51542"/>
                    </a:cubicBezTo>
                    <a:cubicBezTo>
                      <a:pt x="487137" y="26015"/>
                      <a:pt x="475802" y="40588"/>
                      <a:pt x="470373" y="34302"/>
                    </a:cubicBezTo>
                    <a:cubicBezTo>
                      <a:pt x="432940" y="-9609"/>
                      <a:pt x="452942" y="21443"/>
                      <a:pt x="408842" y="12966"/>
                    </a:cubicBezTo>
                    <a:cubicBezTo>
                      <a:pt x="408842" y="20586"/>
                      <a:pt x="418652" y="52875"/>
                      <a:pt x="398650" y="56209"/>
                    </a:cubicBezTo>
                    <a:cubicBezTo>
                      <a:pt x="335499" y="66877"/>
                      <a:pt x="386267" y="76212"/>
                      <a:pt x="343309" y="112502"/>
                    </a:cubicBezTo>
                    <a:cubicBezTo>
                      <a:pt x="318354" y="133648"/>
                      <a:pt x="324926" y="149173"/>
                      <a:pt x="315687" y="149173"/>
                    </a:cubicBezTo>
                    <a:cubicBezTo>
                      <a:pt x="298637" y="149173"/>
                      <a:pt x="292351" y="140124"/>
                      <a:pt x="291398" y="140410"/>
                    </a:cubicBezTo>
                    <a:cubicBezTo>
                      <a:pt x="265204" y="146792"/>
                      <a:pt x="280064" y="187273"/>
                      <a:pt x="255775" y="172890"/>
                    </a:cubicBezTo>
                    <a:cubicBezTo>
                      <a:pt x="223009" y="153460"/>
                      <a:pt x="238820" y="183654"/>
                      <a:pt x="222533" y="183654"/>
                    </a:cubicBezTo>
                    <a:cubicBezTo>
                      <a:pt x="206626" y="183654"/>
                      <a:pt x="215960" y="160603"/>
                      <a:pt x="138046" y="180225"/>
                    </a:cubicBezTo>
                    <a:cubicBezTo>
                      <a:pt x="138046" y="207752"/>
                      <a:pt x="129092" y="202418"/>
                      <a:pt x="129378" y="209562"/>
                    </a:cubicBezTo>
                    <a:cubicBezTo>
                      <a:pt x="131092" y="252043"/>
                      <a:pt x="80515" y="230517"/>
                      <a:pt x="102232" y="264331"/>
                    </a:cubicBezTo>
                    <a:cubicBezTo>
                      <a:pt x="128140" y="304716"/>
                      <a:pt x="53654" y="244519"/>
                      <a:pt x="37462" y="290048"/>
                    </a:cubicBezTo>
                    <a:cubicBezTo>
                      <a:pt x="49940" y="299954"/>
                      <a:pt x="54797" y="314051"/>
                      <a:pt x="17650" y="345769"/>
                    </a:cubicBezTo>
                    <a:cubicBezTo>
                      <a:pt x="15745" y="347389"/>
                      <a:pt x="12697" y="349103"/>
                      <a:pt x="10125" y="351389"/>
                    </a:cubicBezTo>
                    <a:lnTo>
                      <a:pt x="153667" y="345198"/>
                    </a:lnTo>
                    <a:lnTo>
                      <a:pt x="153381" y="322243"/>
                    </a:lnTo>
                    <a:close/>
                  </a:path>
                </a:pathLst>
              </a:custGeom>
              <a:solidFill>
                <a:srgbClr val="0B9444"/>
              </a:solidFill>
              <a:ln w="6350" cap="flat">
                <a:solidFill>
                  <a:schemeClr val="bg1"/>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3D91A81E-E219-4AC4-8078-AA7756027966}"/>
                  </a:ext>
                </a:extLst>
              </p:cNvPr>
              <p:cNvSpPr/>
              <p:nvPr/>
            </p:nvSpPr>
            <p:spPr>
              <a:xfrm>
                <a:off x="4185103" y="1939737"/>
                <a:ext cx="742535" cy="785374"/>
              </a:xfrm>
              <a:custGeom>
                <a:avLst/>
                <a:gdLst>
                  <a:gd name="connsiteX0" fmla="*/ 450170 w 495300"/>
                  <a:gd name="connsiteY0" fmla="*/ 506663 h 523875"/>
                  <a:gd name="connsiteX1" fmla="*/ 441407 w 495300"/>
                  <a:gd name="connsiteY1" fmla="*/ 433987 h 523875"/>
                  <a:gd name="connsiteX2" fmla="*/ 448741 w 495300"/>
                  <a:gd name="connsiteY2" fmla="*/ 369122 h 523875"/>
                  <a:gd name="connsiteX3" fmla="*/ 456075 w 495300"/>
                  <a:gd name="connsiteY3" fmla="*/ 300256 h 523875"/>
                  <a:gd name="connsiteX4" fmla="*/ 489413 w 495300"/>
                  <a:gd name="connsiteY4" fmla="*/ 180337 h 523875"/>
                  <a:gd name="connsiteX5" fmla="*/ 443217 w 495300"/>
                  <a:gd name="connsiteY5" fmla="*/ 241392 h 523875"/>
                  <a:gd name="connsiteX6" fmla="*/ 411117 w 495300"/>
                  <a:gd name="connsiteY6" fmla="*/ 267205 h 523875"/>
                  <a:gd name="connsiteX7" fmla="*/ 441693 w 495300"/>
                  <a:gd name="connsiteY7" fmla="*/ 202339 h 523875"/>
                  <a:gd name="connsiteX8" fmla="*/ 424548 w 495300"/>
                  <a:gd name="connsiteY8" fmla="*/ 132521 h 523875"/>
                  <a:gd name="connsiteX9" fmla="*/ 398830 w 495300"/>
                  <a:gd name="connsiteY9" fmla="*/ 120234 h 523875"/>
                  <a:gd name="connsiteX10" fmla="*/ 363302 w 495300"/>
                  <a:gd name="connsiteY10" fmla="*/ 104232 h 523875"/>
                  <a:gd name="connsiteX11" fmla="*/ 303294 w 495300"/>
                  <a:gd name="connsiteY11" fmla="*/ 87182 h 523875"/>
                  <a:gd name="connsiteX12" fmla="*/ 226142 w 495300"/>
                  <a:gd name="connsiteY12" fmla="*/ 74895 h 523875"/>
                  <a:gd name="connsiteX13" fmla="*/ 211473 w 495300"/>
                  <a:gd name="connsiteY13" fmla="*/ 51654 h 523875"/>
                  <a:gd name="connsiteX14" fmla="*/ 183279 w 495300"/>
                  <a:gd name="connsiteY14" fmla="*/ 47939 h 523875"/>
                  <a:gd name="connsiteX15" fmla="*/ 174516 w 495300"/>
                  <a:gd name="connsiteY15" fmla="*/ 10125 h 523875"/>
                  <a:gd name="connsiteX16" fmla="*/ 64598 w 495300"/>
                  <a:gd name="connsiteY16" fmla="*/ 38128 h 523875"/>
                  <a:gd name="connsiteX17" fmla="*/ 56025 w 495300"/>
                  <a:gd name="connsiteY17" fmla="*/ 52797 h 523875"/>
                  <a:gd name="connsiteX18" fmla="*/ 22593 w 495300"/>
                  <a:gd name="connsiteY18" fmla="*/ 135760 h 523875"/>
                  <a:gd name="connsiteX19" fmla="*/ 30022 w 495300"/>
                  <a:gd name="connsiteY19" fmla="*/ 192338 h 523875"/>
                  <a:gd name="connsiteX20" fmla="*/ 21735 w 495300"/>
                  <a:gd name="connsiteY20" fmla="*/ 256060 h 523875"/>
                  <a:gd name="connsiteX21" fmla="*/ 86315 w 495300"/>
                  <a:gd name="connsiteY21" fmla="*/ 309781 h 523875"/>
                  <a:gd name="connsiteX22" fmla="*/ 157276 w 495300"/>
                  <a:gd name="connsiteY22" fmla="*/ 411223 h 523875"/>
                  <a:gd name="connsiteX23" fmla="*/ 164896 w 495300"/>
                  <a:gd name="connsiteY23" fmla="*/ 454657 h 523875"/>
                  <a:gd name="connsiteX24" fmla="*/ 195662 w 495300"/>
                  <a:gd name="connsiteY24" fmla="*/ 503139 h 523875"/>
                  <a:gd name="connsiteX25" fmla="*/ 210521 w 495300"/>
                  <a:gd name="connsiteY25" fmla="*/ 520760 h 523875"/>
                  <a:gd name="connsiteX26" fmla="*/ 450170 w 495300"/>
                  <a:gd name="connsiteY26" fmla="*/ 506663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5300" h="523875">
                    <a:moveTo>
                      <a:pt x="450170" y="506663"/>
                    </a:moveTo>
                    <a:cubicBezTo>
                      <a:pt x="451122" y="496281"/>
                      <a:pt x="441883" y="434749"/>
                      <a:pt x="441407" y="433987"/>
                    </a:cubicBezTo>
                    <a:cubicBezTo>
                      <a:pt x="426167" y="413890"/>
                      <a:pt x="452646" y="374647"/>
                      <a:pt x="448741" y="369122"/>
                    </a:cubicBezTo>
                    <a:cubicBezTo>
                      <a:pt x="437978" y="353977"/>
                      <a:pt x="456837" y="301971"/>
                      <a:pt x="456075" y="300256"/>
                    </a:cubicBezTo>
                    <a:cubicBezTo>
                      <a:pt x="442550" y="267490"/>
                      <a:pt x="489413" y="214150"/>
                      <a:pt x="489413" y="180337"/>
                    </a:cubicBezTo>
                    <a:cubicBezTo>
                      <a:pt x="489413" y="173764"/>
                      <a:pt x="451122" y="231581"/>
                      <a:pt x="443217" y="241392"/>
                    </a:cubicBezTo>
                    <a:cubicBezTo>
                      <a:pt x="442169" y="242725"/>
                      <a:pt x="409974" y="294065"/>
                      <a:pt x="411117" y="267205"/>
                    </a:cubicBezTo>
                    <a:cubicBezTo>
                      <a:pt x="412356" y="236439"/>
                      <a:pt x="425310" y="224437"/>
                      <a:pt x="441693" y="202339"/>
                    </a:cubicBezTo>
                    <a:cubicBezTo>
                      <a:pt x="427691" y="164620"/>
                      <a:pt x="424548" y="185956"/>
                      <a:pt x="424548" y="132521"/>
                    </a:cubicBezTo>
                    <a:cubicBezTo>
                      <a:pt x="418928" y="130235"/>
                      <a:pt x="398830" y="124806"/>
                      <a:pt x="398830" y="120234"/>
                    </a:cubicBezTo>
                    <a:cubicBezTo>
                      <a:pt x="398830" y="114995"/>
                      <a:pt x="371208" y="104708"/>
                      <a:pt x="363302" y="104232"/>
                    </a:cubicBezTo>
                    <a:cubicBezTo>
                      <a:pt x="337394" y="102517"/>
                      <a:pt x="307771" y="87373"/>
                      <a:pt x="303294" y="87182"/>
                    </a:cubicBezTo>
                    <a:lnTo>
                      <a:pt x="226142" y="74895"/>
                    </a:lnTo>
                    <a:lnTo>
                      <a:pt x="211473" y="51654"/>
                    </a:lnTo>
                    <a:cubicBezTo>
                      <a:pt x="185565" y="60607"/>
                      <a:pt x="193376" y="47558"/>
                      <a:pt x="183279" y="47939"/>
                    </a:cubicBezTo>
                    <a:cubicBezTo>
                      <a:pt x="129939" y="50225"/>
                      <a:pt x="177945" y="19364"/>
                      <a:pt x="174516" y="10125"/>
                    </a:cubicBezTo>
                    <a:cubicBezTo>
                      <a:pt x="161848" y="10125"/>
                      <a:pt x="84791" y="64703"/>
                      <a:pt x="64598" y="38128"/>
                    </a:cubicBezTo>
                    <a:cubicBezTo>
                      <a:pt x="61455" y="39176"/>
                      <a:pt x="55930" y="49654"/>
                      <a:pt x="56025" y="52797"/>
                    </a:cubicBezTo>
                    <a:cubicBezTo>
                      <a:pt x="60026" y="145475"/>
                      <a:pt x="45738" y="106423"/>
                      <a:pt x="22593" y="135760"/>
                    </a:cubicBezTo>
                    <a:cubicBezTo>
                      <a:pt x="-11031" y="178146"/>
                      <a:pt x="34499" y="181670"/>
                      <a:pt x="30022" y="192338"/>
                    </a:cubicBezTo>
                    <a:cubicBezTo>
                      <a:pt x="10210" y="240344"/>
                      <a:pt x="23926" y="210436"/>
                      <a:pt x="21735" y="256060"/>
                    </a:cubicBezTo>
                    <a:cubicBezTo>
                      <a:pt x="20116" y="289779"/>
                      <a:pt x="76885" y="292351"/>
                      <a:pt x="86315" y="309781"/>
                    </a:cubicBezTo>
                    <a:cubicBezTo>
                      <a:pt x="112890" y="359121"/>
                      <a:pt x="168897" y="355978"/>
                      <a:pt x="157276" y="411223"/>
                    </a:cubicBezTo>
                    <a:cubicBezTo>
                      <a:pt x="157276" y="443322"/>
                      <a:pt x="185089" y="420557"/>
                      <a:pt x="164896" y="454657"/>
                    </a:cubicBezTo>
                    <a:cubicBezTo>
                      <a:pt x="159467" y="463801"/>
                      <a:pt x="164229" y="504187"/>
                      <a:pt x="195662" y="503139"/>
                    </a:cubicBezTo>
                    <a:cubicBezTo>
                      <a:pt x="201758" y="502948"/>
                      <a:pt x="210521" y="511711"/>
                      <a:pt x="210521" y="520760"/>
                    </a:cubicBezTo>
                    <a:lnTo>
                      <a:pt x="450170" y="506663"/>
                    </a:lnTo>
                    <a:close/>
                  </a:path>
                </a:pathLst>
              </a:custGeom>
              <a:solidFill>
                <a:srgbClr val="E6BA00"/>
              </a:solidFill>
              <a:ln w="6350" cap="flat">
                <a:solidFill>
                  <a:schemeClr val="bg1"/>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D1415A72-14E3-4BE9-8FB6-AEE49D161DE6}"/>
                  </a:ext>
                </a:extLst>
              </p:cNvPr>
              <p:cNvSpPr/>
              <p:nvPr/>
            </p:nvSpPr>
            <p:spPr>
              <a:xfrm>
                <a:off x="4487243" y="1817681"/>
                <a:ext cx="799653" cy="428386"/>
              </a:xfrm>
              <a:custGeom>
                <a:avLst/>
                <a:gdLst>
                  <a:gd name="connsiteX0" fmla="*/ 161858 w 533400"/>
                  <a:gd name="connsiteY0" fmla="*/ 185744 h 285750"/>
                  <a:gd name="connsiteX1" fmla="*/ 197386 w 533400"/>
                  <a:gd name="connsiteY1" fmla="*/ 201746 h 285750"/>
                  <a:gd name="connsiteX2" fmla="*/ 223104 w 533400"/>
                  <a:gd name="connsiteY2" fmla="*/ 214033 h 285750"/>
                  <a:gd name="connsiteX3" fmla="*/ 240249 w 533400"/>
                  <a:gd name="connsiteY3" fmla="*/ 283851 h 285750"/>
                  <a:gd name="connsiteX4" fmla="*/ 271396 w 533400"/>
                  <a:gd name="connsiteY4" fmla="*/ 214890 h 285750"/>
                  <a:gd name="connsiteX5" fmla="*/ 285302 w 533400"/>
                  <a:gd name="connsiteY5" fmla="*/ 194888 h 285750"/>
                  <a:gd name="connsiteX6" fmla="*/ 311686 w 533400"/>
                  <a:gd name="connsiteY6" fmla="*/ 190792 h 285750"/>
                  <a:gd name="connsiteX7" fmla="*/ 331022 w 533400"/>
                  <a:gd name="connsiteY7" fmla="*/ 194888 h 285750"/>
                  <a:gd name="connsiteX8" fmla="*/ 387315 w 533400"/>
                  <a:gd name="connsiteY8" fmla="*/ 168027 h 285750"/>
                  <a:gd name="connsiteX9" fmla="*/ 471802 w 533400"/>
                  <a:gd name="connsiteY9" fmla="*/ 159836 h 285750"/>
                  <a:gd name="connsiteX10" fmla="*/ 524761 w 533400"/>
                  <a:gd name="connsiteY10" fmla="*/ 154120 h 285750"/>
                  <a:gd name="connsiteX11" fmla="*/ 512854 w 533400"/>
                  <a:gd name="connsiteY11" fmla="*/ 135452 h 285750"/>
                  <a:gd name="connsiteX12" fmla="*/ 505806 w 533400"/>
                  <a:gd name="connsiteY12" fmla="*/ 103447 h 285750"/>
                  <a:gd name="connsiteX13" fmla="*/ 461133 w 533400"/>
                  <a:gd name="connsiteY13" fmla="*/ 104400 h 285750"/>
                  <a:gd name="connsiteX14" fmla="*/ 445227 w 533400"/>
                  <a:gd name="connsiteY14" fmla="*/ 107353 h 285750"/>
                  <a:gd name="connsiteX15" fmla="*/ 431320 w 533400"/>
                  <a:gd name="connsiteY15" fmla="*/ 99352 h 285750"/>
                  <a:gd name="connsiteX16" fmla="*/ 431320 w 533400"/>
                  <a:gd name="connsiteY16" fmla="*/ 72491 h 285750"/>
                  <a:gd name="connsiteX17" fmla="*/ 386553 w 533400"/>
                  <a:gd name="connsiteY17" fmla="*/ 88398 h 285750"/>
                  <a:gd name="connsiteX18" fmla="*/ 316925 w 533400"/>
                  <a:gd name="connsiteY18" fmla="*/ 110020 h 285750"/>
                  <a:gd name="connsiteX19" fmla="*/ 279111 w 533400"/>
                  <a:gd name="connsiteY19" fmla="*/ 119259 h 285750"/>
                  <a:gd name="connsiteX20" fmla="*/ 238344 w 533400"/>
                  <a:gd name="connsiteY20" fmla="*/ 109448 h 285750"/>
                  <a:gd name="connsiteX21" fmla="*/ 210531 w 533400"/>
                  <a:gd name="connsiteY21" fmla="*/ 83731 h 285750"/>
                  <a:gd name="connsiteX22" fmla="*/ 165573 w 533400"/>
                  <a:gd name="connsiteY22" fmla="*/ 90493 h 285750"/>
                  <a:gd name="connsiteX23" fmla="*/ 163858 w 533400"/>
                  <a:gd name="connsiteY23" fmla="*/ 62776 h 285750"/>
                  <a:gd name="connsiteX24" fmla="*/ 193576 w 533400"/>
                  <a:gd name="connsiteY24" fmla="*/ 26771 h 285750"/>
                  <a:gd name="connsiteX25" fmla="*/ 172812 w 533400"/>
                  <a:gd name="connsiteY25" fmla="*/ 17627 h 285750"/>
                  <a:gd name="connsiteX26" fmla="*/ 132807 w 533400"/>
                  <a:gd name="connsiteY26" fmla="*/ 52298 h 285750"/>
                  <a:gd name="connsiteX27" fmla="*/ 87944 w 533400"/>
                  <a:gd name="connsiteY27" fmla="*/ 86969 h 285750"/>
                  <a:gd name="connsiteX28" fmla="*/ 47558 w 533400"/>
                  <a:gd name="connsiteY28" fmla="*/ 102114 h 285750"/>
                  <a:gd name="connsiteX29" fmla="*/ 10125 w 533400"/>
                  <a:gd name="connsiteY29" fmla="*/ 133166 h 285750"/>
                  <a:gd name="connsiteX30" fmla="*/ 24793 w 533400"/>
                  <a:gd name="connsiteY30" fmla="*/ 156407 h 285750"/>
                  <a:gd name="connsiteX31" fmla="*/ 101946 w 533400"/>
                  <a:gd name="connsiteY31" fmla="*/ 168694 h 285750"/>
                  <a:gd name="connsiteX32" fmla="*/ 161858 w 533400"/>
                  <a:gd name="connsiteY32" fmla="*/ 18574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400" h="285750">
                    <a:moveTo>
                      <a:pt x="161858" y="185744"/>
                    </a:moveTo>
                    <a:cubicBezTo>
                      <a:pt x="169764" y="186220"/>
                      <a:pt x="197386" y="196507"/>
                      <a:pt x="197386" y="201746"/>
                    </a:cubicBezTo>
                    <a:cubicBezTo>
                      <a:pt x="197386" y="206317"/>
                      <a:pt x="217484" y="211747"/>
                      <a:pt x="223104" y="214033"/>
                    </a:cubicBezTo>
                    <a:cubicBezTo>
                      <a:pt x="223104" y="267373"/>
                      <a:pt x="226247" y="246132"/>
                      <a:pt x="240249" y="283851"/>
                    </a:cubicBezTo>
                    <a:cubicBezTo>
                      <a:pt x="244630" y="279470"/>
                      <a:pt x="270919" y="223367"/>
                      <a:pt x="271396" y="214890"/>
                    </a:cubicBezTo>
                    <a:cubicBezTo>
                      <a:pt x="272348" y="198221"/>
                      <a:pt x="284349" y="181457"/>
                      <a:pt x="285302" y="194888"/>
                    </a:cubicBezTo>
                    <a:cubicBezTo>
                      <a:pt x="286445" y="210890"/>
                      <a:pt x="306352" y="191554"/>
                      <a:pt x="311686" y="190792"/>
                    </a:cubicBezTo>
                    <a:cubicBezTo>
                      <a:pt x="313591" y="190601"/>
                      <a:pt x="330355" y="211366"/>
                      <a:pt x="331022" y="194888"/>
                    </a:cubicBezTo>
                    <a:cubicBezTo>
                      <a:pt x="332451" y="159550"/>
                      <a:pt x="381028" y="175933"/>
                      <a:pt x="387315" y="168027"/>
                    </a:cubicBezTo>
                    <a:cubicBezTo>
                      <a:pt x="415413" y="132880"/>
                      <a:pt x="456752" y="170504"/>
                      <a:pt x="471802" y="159836"/>
                    </a:cubicBezTo>
                    <a:cubicBezTo>
                      <a:pt x="488470" y="148025"/>
                      <a:pt x="505520" y="153263"/>
                      <a:pt x="524761" y="154120"/>
                    </a:cubicBezTo>
                    <a:cubicBezTo>
                      <a:pt x="534476" y="154502"/>
                      <a:pt x="515712" y="138023"/>
                      <a:pt x="512854" y="135452"/>
                    </a:cubicBezTo>
                    <a:cubicBezTo>
                      <a:pt x="491995" y="116687"/>
                      <a:pt x="509044" y="119450"/>
                      <a:pt x="505806" y="103447"/>
                    </a:cubicBezTo>
                    <a:cubicBezTo>
                      <a:pt x="500853" y="79254"/>
                      <a:pt x="492756" y="104400"/>
                      <a:pt x="461133" y="104400"/>
                    </a:cubicBezTo>
                    <a:lnTo>
                      <a:pt x="445227" y="107353"/>
                    </a:lnTo>
                    <a:lnTo>
                      <a:pt x="431320" y="99352"/>
                    </a:lnTo>
                    <a:lnTo>
                      <a:pt x="431320" y="72491"/>
                    </a:lnTo>
                    <a:cubicBezTo>
                      <a:pt x="419795" y="72491"/>
                      <a:pt x="395982" y="88779"/>
                      <a:pt x="386553" y="88398"/>
                    </a:cubicBezTo>
                    <a:cubicBezTo>
                      <a:pt x="333403" y="86303"/>
                      <a:pt x="352072" y="86969"/>
                      <a:pt x="316925" y="110020"/>
                    </a:cubicBezTo>
                    <a:cubicBezTo>
                      <a:pt x="279396" y="134594"/>
                      <a:pt x="287112" y="118878"/>
                      <a:pt x="279111" y="119259"/>
                    </a:cubicBezTo>
                    <a:cubicBezTo>
                      <a:pt x="237391" y="121069"/>
                      <a:pt x="255203" y="117164"/>
                      <a:pt x="238344" y="109448"/>
                    </a:cubicBezTo>
                    <a:cubicBezTo>
                      <a:pt x="225199" y="103447"/>
                      <a:pt x="226056" y="88112"/>
                      <a:pt x="210531" y="83731"/>
                    </a:cubicBezTo>
                    <a:cubicBezTo>
                      <a:pt x="157096" y="68491"/>
                      <a:pt x="181003" y="89446"/>
                      <a:pt x="165573" y="90493"/>
                    </a:cubicBezTo>
                    <a:cubicBezTo>
                      <a:pt x="133855" y="92780"/>
                      <a:pt x="164049" y="72872"/>
                      <a:pt x="163858" y="62776"/>
                    </a:cubicBezTo>
                    <a:cubicBezTo>
                      <a:pt x="163477" y="46964"/>
                      <a:pt x="179479" y="31248"/>
                      <a:pt x="193576" y="26771"/>
                    </a:cubicBezTo>
                    <a:cubicBezTo>
                      <a:pt x="223675" y="17342"/>
                      <a:pt x="210721" y="196"/>
                      <a:pt x="172812" y="17627"/>
                    </a:cubicBezTo>
                    <a:cubicBezTo>
                      <a:pt x="140808" y="32296"/>
                      <a:pt x="147380" y="44107"/>
                      <a:pt x="132807" y="52298"/>
                    </a:cubicBezTo>
                    <a:cubicBezTo>
                      <a:pt x="105279" y="68015"/>
                      <a:pt x="142998" y="70205"/>
                      <a:pt x="87944" y="86969"/>
                    </a:cubicBezTo>
                    <a:cubicBezTo>
                      <a:pt x="83086" y="99828"/>
                      <a:pt x="48415" y="96780"/>
                      <a:pt x="47558" y="102114"/>
                    </a:cubicBezTo>
                    <a:cubicBezTo>
                      <a:pt x="43557" y="125736"/>
                      <a:pt x="25174" y="107829"/>
                      <a:pt x="10125" y="133166"/>
                    </a:cubicBezTo>
                    <a:lnTo>
                      <a:pt x="24793" y="156407"/>
                    </a:lnTo>
                    <a:lnTo>
                      <a:pt x="101946" y="168694"/>
                    </a:lnTo>
                    <a:cubicBezTo>
                      <a:pt x="106327" y="168884"/>
                      <a:pt x="135950" y="184029"/>
                      <a:pt x="161858" y="185744"/>
                    </a:cubicBezTo>
                    <a:close/>
                  </a:path>
                </a:pathLst>
              </a:custGeom>
              <a:solidFill>
                <a:srgbClr val="40C4F2"/>
              </a:solidFill>
              <a:ln w="6350" cap="flat">
                <a:solidFill>
                  <a:schemeClr val="bg1"/>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58C51B84-DEA4-483D-884F-A77B0BDAC387}"/>
                  </a:ext>
                </a:extLst>
              </p:cNvPr>
              <p:cNvSpPr/>
              <p:nvPr/>
            </p:nvSpPr>
            <p:spPr>
              <a:xfrm>
                <a:off x="4396086" y="2684128"/>
                <a:ext cx="571181" cy="999567"/>
              </a:xfrm>
              <a:custGeom>
                <a:avLst/>
                <a:gdLst>
                  <a:gd name="connsiteX0" fmla="*/ 309435 w 381000"/>
                  <a:gd name="connsiteY0" fmla="*/ 10125 h 666750"/>
                  <a:gd name="connsiteX1" fmla="*/ 69882 w 381000"/>
                  <a:gd name="connsiteY1" fmla="*/ 24508 h 666750"/>
                  <a:gd name="connsiteX2" fmla="*/ 87408 w 381000"/>
                  <a:gd name="connsiteY2" fmla="*/ 45177 h 666750"/>
                  <a:gd name="connsiteX3" fmla="*/ 111887 w 381000"/>
                  <a:gd name="connsiteY3" fmla="*/ 104518 h 666750"/>
                  <a:gd name="connsiteX4" fmla="*/ 58642 w 381000"/>
                  <a:gd name="connsiteY4" fmla="*/ 153857 h 666750"/>
                  <a:gd name="connsiteX5" fmla="*/ 52356 w 381000"/>
                  <a:gd name="connsiteY5" fmla="*/ 192148 h 666750"/>
                  <a:gd name="connsiteX6" fmla="*/ 43974 w 381000"/>
                  <a:gd name="connsiteY6" fmla="*/ 247774 h 666750"/>
                  <a:gd name="connsiteX7" fmla="*/ 13589 w 381000"/>
                  <a:gd name="connsiteY7" fmla="*/ 282254 h 666750"/>
                  <a:gd name="connsiteX8" fmla="*/ 19494 w 381000"/>
                  <a:gd name="connsiteY8" fmla="*/ 328736 h 666750"/>
                  <a:gd name="connsiteX9" fmla="*/ 43497 w 381000"/>
                  <a:gd name="connsiteY9" fmla="*/ 375504 h 666750"/>
                  <a:gd name="connsiteX10" fmla="*/ 82931 w 381000"/>
                  <a:gd name="connsiteY10" fmla="*/ 408556 h 666750"/>
                  <a:gd name="connsiteX11" fmla="*/ 141414 w 381000"/>
                  <a:gd name="connsiteY11" fmla="*/ 449132 h 666750"/>
                  <a:gd name="connsiteX12" fmla="*/ 128651 w 381000"/>
                  <a:gd name="connsiteY12" fmla="*/ 528094 h 666750"/>
                  <a:gd name="connsiteX13" fmla="*/ 164465 w 381000"/>
                  <a:gd name="connsiteY13" fmla="*/ 563146 h 666750"/>
                  <a:gd name="connsiteX14" fmla="*/ 199993 w 381000"/>
                  <a:gd name="connsiteY14" fmla="*/ 595817 h 666750"/>
                  <a:gd name="connsiteX15" fmla="*/ 210661 w 381000"/>
                  <a:gd name="connsiteY15" fmla="*/ 635251 h 666750"/>
                  <a:gd name="connsiteX16" fmla="*/ 237807 w 381000"/>
                  <a:gd name="connsiteY16" fmla="*/ 660968 h 666750"/>
                  <a:gd name="connsiteX17" fmla="*/ 302577 w 381000"/>
                  <a:gd name="connsiteY17" fmla="*/ 635251 h 666750"/>
                  <a:gd name="connsiteX18" fmla="*/ 329724 w 381000"/>
                  <a:gd name="connsiteY18" fmla="*/ 580482 h 666750"/>
                  <a:gd name="connsiteX19" fmla="*/ 338391 w 381000"/>
                  <a:gd name="connsiteY19" fmla="*/ 551145 h 666750"/>
                  <a:gd name="connsiteX20" fmla="*/ 347250 w 381000"/>
                  <a:gd name="connsiteY20" fmla="*/ 501424 h 666750"/>
                  <a:gd name="connsiteX21" fmla="*/ 364204 w 381000"/>
                  <a:gd name="connsiteY21" fmla="*/ 451228 h 666750"/>
                  <a:gd name="connsiteX22" fmla="*/ 358965 w 381000"/>
                  <a:gd name="connsiteY22" fmla="*/ 406079 h 666750"/>
                  <a:gd name="connsiteX23" fmla="*/ 363728 w 381000"/>
                  <a:gd name="connsiteY23" fmla="*/ 343786 h 666750"/>
                  <a:gd name="connsiteX24" fmla="*/ 346202 w 381000"/>
                  <a:gd name="connsiteY24" fmla="*/ 99374 h 666750"/>
                  <a:gd name="connsiteX25" fmla="*/ 334867 w 381000"/>
                  <a:gd name="connsiteY25" fmla="*/ 86611 h 666750"/>
                  <a:gd name="connsiteX26" fmla="*/ 309435 w 381000"/>
                  <a:gd name="connsiteY26"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0" h="666750">
                    <a:moveTo>
                      <a:pt x="309435" y="10125"/>
                    </a:moveTo>
                    <a:lnTo>
                      <a:pt x="69882" y="24508"/>
                    </a:lnTo>
                    <a:cubicBezTo>
                      <a:pt x="69882" y="35176"/>
                      <a:pt x="84455" y="33652"/>
                      <a:pt x="87408" y="45177"/>
                    </a:cubicBezTo>
                    <a:cubicBezTo>
                      <a:pt x="93599" y="68418"/>
                      <a:pt x="128079" y="72418"/>
                      <a:pt x="111887" y="104518"/>
                    </a:cubicBezTo>
                    <a:cubicBezTo>
                      <a:pt x="100933" y="126235"/>
                      <a:pt x="89694" y="156334"/>
                      <a:pt x="58642" y="153857"/>
                    </a:cubicBezTo>
                    <a:cubicBezTo>
                      <a:pt x="33401" y="151857"/>
                      <a:pt x="43878" y="189957"/>
                      <a:pt x="52356" y="192148"/>
                    </a:cubicBezTo>
                    <a:cubicBezTo>
                      <a:pt x="58356" y="193767"/>
                      <a:pt x="45307" y="243868"/>
                      <a:pt x="43974" y="247774"/>
                    </a:cubicBezTo>
                    <a:cubicBezTo>
                      <a:pt x="11017" y="259204"/>
                      <a:pt x="39211" y="243487"/>
                      <a:pt x="13589" y="282254"/>
                    </a:cubicBezTo>
                    <a:cubicBezTo>
                      <a:pt x="14732" y="307019"/>
                      <a:pt x="1873" y="287493"/>
                      <a:pt x="19494" y="328736"/>
                    </a:cubicBezTo>
                    <a:cubicBezTo>
                      <a:pt x="24257" y="339785"/>
                      <a:pt x="11779" y="347310"/>
                      <a:pt x="43497" y="375504"/>
                    </a:cubicBezTo>
                    <a:cubicBezTo>
                      <a:pt x="60642" y="390744"/>
                      <a:pt x="43021" y="390649"/>
                      <a:pt x="82931" y="408556"/>
                    </a:cubicBezTo>
                    <a:cubicBezTo>
                      <a:pt x="109506" y="420557"/>
                      <a:pt x="49403" y="430368"/>
                      <a:pt x="141414" y="449132"/>
                    </a:cubicBezTo>
                    <a:cubicBezTo>
                      <a:pt x="154940" y="451894"/>
                      <a:pt x="106934" y="520570"/>
                      <a:pt x="128651" y="528094"/>
                    </a:cubicBezTo>
                    <a:cubicBezTo>
                      <a:pt x="130175" y="528666"/>
                      <a:pt x="143700" y="550859"/>
                      <a:pt x="164465" y="563146"/>
                    </a:cubicBezTo>
                    <a:cubicBezTo>
                      <a:pt x="192564" y="579815"/>
                      <a:pt x="183896" y="550573"/>
                      <a:pt x="199993" y="595817"/>
                    </a:cubicBezTo>
                    <a:cubicBezTo>
                      <a:pt x="210661" y="625916"/>
                      <a:pt x="212185" y="595531"/>
                      <a:pt x="210661" y="635251"/>
                    </a:cubicBezTo>
                    <a:cubicBezTo>
                      <a:pt x="210185" y="646681"/>
                      <a:pt x="226949" y="652205"/>
                      <a:pt x="237807" y="660968"/>
                    </a:cubicBezTo>
                    <a:cubicBezTo>
                      <a:pt x="254000" y="615439"/>
                      <a:pt x="328581" y="675637"/>
                      <a:pt x="302577" y="635251"/>
                    </a:cubicBezTo>
                    <a:cubicBezTo>
                      <a:pt x="280860" y="601437"/>
                      <a:pt x="331438" y="622963"/>
                      <a:pt x="329724" y="580482"/>
                    </a:cubicBezTo>
                    <a:cubicBezTo>
                      <a:pt x="329438" y="573433"/>
                      <a:pt x="338391" y="578672"/>
                      <a:pt x="338391" y="551145"/>
                    </a:cubicBezTo>
                    <a:cubicBezTo>
                      <a:pt x="338391" y="539715"/>
                      <a:pt x="337915" y="509330"/>
                      <a:pt x="347250" y="501424"/>
                    </a:cubicBezTo>
                    <a:cubicBezTo>
                      <a:pt x="364966" y="486280"/>
                      <a:pt x="363918" y="451704"/>
                      <a:pt x="364204" y="451228"/>
                    </a:cubicBezTo>
                    <a:cubicBezTo>
                      <a:pt x="383445" y="424177"/>
                      <a:pt x="361918" y="414556"/>
                      <a:pt x="358965" y="406079"/>
                    </a:cubicBezTo>
                    <a:cubicBezTo>
                      <a:pt x="350393" y="381409"/>
                      <a:pt x="360394" y="366646"/>
                      <a:pt x="363728" y="343786"/>
                    </a:cubicBezTo>
                    <a:lnTo>
                      <a:pt x="346202" y="99374"/>
                    </a:lnTo>
                    <a:cubicBezTo>
                      <a:pt x="342868" y="89754"/>
                      <a:pt x="336296" y="98231"/>
                      <a:pt x="334867" y="86611"/>
                    </a:cubicBezTo>
                    <a:cubicBezTo>
                      <a:pt x="328962" y="38700"/>
                      <a:pt x="309435" y="61655"/>
                      <a:pt x="309435" y="10125"/>
                    </a:cubicBezTo>
                    <a:close/>
                  </a:path>
                </a:pathLst>
              </a:custGeom>
              <a:solidFill>
                <a:srgbClr val="E6BA00"/>
              </a:solidFill>
              <a:ln w="6350" cap="flat">
                <a:solidFill>
                  <a:schemeClr val="bg1"/>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85026C0E-50E6-41F1-BAB2-CDC4F39A6131}"/>
                  </a:ext>
                </a:extLst>
              </p:cNvPr>
              <p:cNvSpPr/>
              <p:nvPr/>
            </p:nvSpPr>
            <p:spPr>
              <a:xfrm>
                <a:off x="4888206" y="2772948"/>
                <a:ext cx="428386" cy="756815"/>
              </a:xfrm>
              <a:custGeom>
                <a:avLst/>
                <a:gdLst>
                  <a:gd name="connsiteX0" fmla="*/ 17939 w 285750"/>
                  <a:gd name="connsiteY0" fmla="*/ 40319 h 504825"/>
                  <a:gd name="connsiteX1" fmla="*/ 35465 w 285750"/>
                  <a:gd name="connsiteY1" fmla="*/ 284731 h 504825"/>
                  <a:gd name="connsiteX2" fmla="*/ 30703 w 285750"/>
                  <a:gd name="connsiteY2" fmla="*/ 347024 h 504825"/>
                  <a:gd name="connsiteX3" fmla="*/ 35942 w 285750"/>
                  <a:gd name="connsiteY3" fmla="*/ 392173 h 504825"/>
                  <a:gd name="connsiteX4" fmla="*/ 18987 w 285750"/>
                  <a:gd name="connsiteY4" fmla="*/ 442369 h 504825"/>
                  <a:gd name="connsiteX5" fmla="*/ 10129 w 285750"/>
                  <a:gd name="connsiteY5" fmla="*/ 492090 h 504825"/>
                  <a:gd name="connsiteX6" fmla="*/ 94616 w 285750"/>
                  <a:gd name="connsiteY6" fmla="*/ 495519 h 504825"/>
                  <a:gd name="connsiteX7" fmla="*/ 127858 w 285750"/>
                  <a:gd name="connsiteY7" fmla="*/ 484756 h 504825"/>
                  <a:gd name="connsiteX8" fmla="*/ 163481 w 285750"/>
                  <a:gd name="connsiteY8" fmla="*/ 452275 h 504825"/>
                  <a:gd name="connsiteX9" fmla="*/ 187770 w 285750"/>
                  <a:gd name="connsiteY9" fmla="*/ 461038 h 504825"/>
                  <a:gd name="connsiteX10" fmla="*/ 215393 w 285750"/>
                  <a:gd name="connsiteY10" fmla="*/ 424367 h 504825"/>
                  <a:gd name="connsiteX11" fmla="*/ 270733 w 285750"/>
                  <a:gd name="connsiteY11" fmla="*/ 368074 h 504825"/>
                  <a:gd name="connsiteX12" fmla="*/ 280925 w 285750"/>
                  <a:gd name="connsiteY12" fmla="*/ 324831 h 504825"/>
                  <a:gd name="connsiteX13" fmla="*/ 250445 w 285750"/>
                  <a:gd name="connsiteY13" fmla="*/ 19745 h 504825"/>
                  <a:gd name="connsiteX14" fmla="*/ 249492 w 285750"/>
                  <a:gd name="connsiteY14" fmla="*/ 10125 h 504825"/>
                  <a:gd name="connsiteX15" fmla="*/ 76994 w 285750"/>
                  <a:gd name="connsiteY15" fmla="*/ 27651 h 504825"/>
                  <a:gd name="connsiteX16" fmla="*/ 17939 w 285750"/>
                  <a:gd name="connsiteY16" fmla="*/ 403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504825">
                    <a:moveTo>
                      <a:pt x="17939" y="40319"/>
                    </a:moveTo>
                    <a:lnTo>
                      <a:pt x="35465" y="284731"/>
                    </a:lnTo>
                    <a:cubicBezTo>
                      <a:pt x="32132" y="307591"/>
                      <a:pt x="22131" y="322354"/>
                      <a:pt x="30703" y="347024"/>
                    </a:cubicBezTo>
                    <a:cubicBezTo>
                      <a:pt x="33656" y="355501"/>
                      <a:pt x="55182" y="365122"/>
                      <a:pt x="35942" y="392173"/>
                    </a:cubicBezTo>
                    <a:cubicBezTo>
                      <a:pt x="35656" y="392554"/>
                      <a:pt x="36704" y="427225"/>
                      <a:pt x="18987" y="442369"/>
                    </a:cubicBezTo>
                    <a:cubicBezTo>
                      <a:pt x="9653" y="450275"/>
                      <a:pt x="10129" y="480660"/>
                      <a:pt x="10129" y="492090"/>
                    </a:cubicBezTo>
                    <a:cubicBezTo>
                      <a:pt x="88043" y="472468"/>
                      <a:pt x="78709" y="495519"/>
                      <a:pt x="94616" y="495519"/>
                    </a:cubicBezTo>
                    <a:cubicBezTo>
                      <a:pt x="110903" y="495519"/>
                      <a:pt x="95092" y="465325"/>
                      <a:pt x="127858" y="484756"/>
                    </a:cubicBezTo>
                    <a:cubicBezTo>
                      <a:pt x="152147" y="499138"/>
                      <a:pt x="137383" y="458657"/>
                      <a:pt x="163481" y="452275"/>
                    </a:cubicBezTo>
                    <a:cubicBezTo>
                      <a:pt x="164434" y="451990"/>
                      <a:pt x="170720" y="461038"/>
                      <a:pt x="187770" y="461038"/>
                    </a:cubicBezTo>
                    <a:cubicBezTo>
                      <a:pt x="196914" y="461038"/>
                      <a:pt x="190437" y="445513"/>
                      <a:pt x="215393" y="424367"/>
                    </a:cubicBezTo>
                    <a:cubicBezTo>
                      <a:pt x="258446" y="387982"/>
                      <a:pt x="207582" y="378742"/>
                      <a:pt x="270733" y="368074"/>
                    </a:cubicBezTo>
                    <a:cubicBezTo>
                      <a:pt x="290735" y="364645"/>
                      <a:pt x="280925" y="332451"/>
                      <a:pt x="280925" y="324831"/>
                    </a:cubicBezTo>
                    <a:lnTo>
                      <a:pt x="250445" y="19745"/>
                    </a:lnTo>
                    <a:lnTo>
                      <a:pt x="249492" y="10125"/>
                    </a:lnTo>
                    <a:lnTo>
                      <a:pt x="76994" y="27651"/>
                    </a:lnTo>
                    <a:cubicBezTo>
                      <a:pt x="56325" y="25936"/>
                      <a:pt x="64802" y="67370"/>
                      <a:pt x="17939" y="40319"/>
                    </a:cubicBezTo>
                    <a:close/>
                  </a:path>
                </a:pathLst>
              </a:custGeom>
              <a:solidFill>
                <a:srgbClr val="40C4F2"/>
              </a:solidFill>
              <a:ln w="6350" cap="flat">
                <a:solidFill>
                  <a:schemeClr val="bg1"/>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F3ED56F-49E9-45FD-852D-87909182FE85}"/>
                  </a:ext>
                </a:extLst>
              </p:cNvPr>
              <p:cNvSpPr/>
              <p:nvPr/>
            </p:nvSpPr>
            <p:spPr>
              <a:xfrm>
                <a:off x="4988454" y="2079648"/>
                <a:ext cx="542622" cy="742535"/>
              </a:xfrm>
              <a:custGeom>
                <a:avLst/>
                <a:gdLst>
                  <a:gd name="connsiteX0" fmla="*/ 10125 w 361950"/>
                  <a:gd name="connsiteY0" fmla="*/ 490014 h 495300"/>
                  <a:gd name="connsiteX1" fmla="*/ 182623 w 361950"/>
                  <a:gd name="connsiteY1" fmla="*/ 472488 h 495300"/>
                  <a:gd name="connsiteX2" fmla="*/ 183575 w 361950"/>
                  <a:gd name="connsiteY2" fmla="*/ 482108 h 495300"/>
                  <a:gd name="connsiteX3" fmla="*/ 302447 w 361950"/>
                  <a:gd name="connsiteY3" fmla="*/ 464487 h 495300"/>
                  <a:gd name="connsiteX4" fmla="*/ 314639 w 361950"/>
                  <a:gd name="connsiteY4" fmla="*/ 422005 h 495300"/>
                  <a:gd name="connsiteX5" fmla="*/ 331022 w 361950"/>
                  <a:gd name="connsiteY5" fmla="*/ 384572 h 495300"/>
                  <a:gd name="connsiteX6" fmla="*/ 359121 w 361950"/>
                  <a:gd name="connsiteY6" fmla="*/ 341233 h 495300"/>
                  <a:gd name="connsiteX7" fmla="*/ 357978 w 361950"/>
                  <a:gd name="connsiteY7" fmla="*/ 303705 h 495300"/>
                  <a:gd name="connsiteX8" fmla="*/ 350929 w 361950"/>
                  <a:gd name="connsiteY8" fmla="*/ 281416 h 495300"/>
                  <a:gd name="connsiteX9" fmla="*/ 313401 w 361950"/>
                  <a:gd name="connsiteY9" fmla="*/ 187690 h 495300"/>
                  <a:gd name="connsiteX10" fmla="*/ 278063 w 361950"/>
                  <a:gd name="connsiteY10" fmla="*/ 208455 h 495300"/>
                  <a:gd name="connsiteX11" fmla="*/ 255203 w 361950"/>
                  <a:gd name="connsiteY11" fmla="*/ 244269 h 495300"/>
                  <a:gd name="connsiteX12" fmla="*/ 230152 w 361950"/>
                  <a:gd name="connsiteY12" fmla="*/ 205978 h 495300"/>
                  <a:gd name="connsiteX13" fmla="*/ 251584 w 361950"/>
                  <a:gd name="connsiteY13" fmla="*/ 169116 h 495300"/>
                  <a:gd name="connsiteX14" fmla="*/ 265395 w 361950"/>
                  <a:gd name="connsiteY14" fmla="*/ 125682 h 495300"/>
                  <a:gd name="connsiteX15" fmla="*/ 249298 w 361950"/>
                  <a:gd name="connsiteY15" fmla="*/ 78724 h 495300"/>
                  <a:gd name="connsiteX16" fmla="*/ 247869 w 361950"/>
                  <a:gd name="connsiteY16" fmla="*/ 61293 h 495300"/>
                  <a:gd name="connsiteX17" fmla="*/ 211865 w 361950"/>
                  <a:gd name="connsiteY17" fmla="*/ 38529 h 495300"/>
                  <a:gd name="connsiteX18" fmla="*/ 147094 w 361950"/>
                  <a:gd name="connsiteY18" fmla="*/ 16335 h 495300"/>
                  <a:gd name="connsiteX19" fmla="*/ 106232 w 361950"/>
                  <a:gd name="connsiteY19" fmla="*/ 36528 h 495300"/>
                  <a:gd name="connsiteX20" fmla="*/ 101279 w 361950"/>
                  <a:gd name="connsiteY20" fmla="*/ 62341 h 495300"/>
                  <a:gd name="connsiteX21" fmla="*/ 85182 w 361950"/>
                  <a:gd name="connsiteY21" fmla="*/ 126825 h 495300"/>
                  <a:gd name="connsiteX22" fmla="*/ 71275 w 361950"/>
                  <a:gd name="connsiteY22" fmla="*/ 98631 h 495300"/>
                  <a:gd name="connsiteX23" fmla="*/ 60322 w 361950"/>
                  <a:gd name="connsiteY23" fmla="*/ 99584 h 495300"/>
                  <a:gd name="connsiteX24" fmla="*/ 39367 w 361950"/>
                  <a:gd name="connsiteY24" fmla="*/ 138255 h 495300"/>
                  <a:gd name="connsiteX25" fmla="*/ 22984 w 361950"/>
                  <a:gd name="connsiteY25" fmla="*/ 201787 h 495300"/>
                  <a:gd name="connsiteX26" fmla="*/ 16983 w 361950"/>
                  <a:gd name="connsiteY26" fmla="*/ 254079 h 495300"/>
                  <a:gd name="connsiteX27" fmla="*/ 17459 w 361950"/>
                  <a:gd name="connsiteY27" fmla="*/ 291608 h 495300"/>
                  <a:gd name="connsiteX28" fmla="*/ 52702 w 361950"/>
                  <a:gd name="connsiteY28" fmla="*/ 359521 h 495300"/>
                  <a:gd name="connsiteX29" fmla="*/ 42224 w 361950"/>
                  <a:gd name="connsiteY29" fmla="*/ 434007 h 495300"/>
                  <a:gd name="connsiteX30" fmla="*/ 10125 w 361950"/>
                  <a:gd name="connsiteY30" fmla="*/ 49001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950" h="495300">
                    <a:moveTo>
                      <a:pt x="10125" y="490014"/>
                    </a:moveTo>
                    <a:lnTo>
                      <a:pt x="182623" y="472488"/>
                    </a:lnTo>
                    <a:lnTo>
                      <a:pt x="183575" y="482108"/>
                    </a:lnTo>
                    <a:lnTo>
                      <a:pt x="302447" y="464487"/>
                    </a:lnTo>
                    <a:cubicBezTo>
                      <a:pt x="295589" y="442008"/>
                      <a:pt x="313020" y="424386"/>
                      <a:pt x="314639" y="422005"/>
                    </a:cubicBezTo>
                    <a:cubicBezTo>
                      <a:pt x="314639" y="407527"/>
                      <a:pt x="311020" y="386096"/>
                      <a:pt x="331022" y="384572"/>
                    </a:cubicBezTo>
                    <a:cubicBezTo>
                      <a:pt x="339976" y="349615"/>
                      <a:pt x="325212" y="361331"/>
                      <a:pt x="359121" y="341233"/>
                    </a:cubicBezTo>
                    <a:lnTo>
                      <a:pt x="357978" y="303705"/>
                    </a:lnTo>
                    <a:cubicBezTo>
                      <a:pt x="357978" y="288655"/>
                      <a:pt x="350834" y="285131"/>
                      <a:pt x="350929" y="281416"/>
                    </a:cubicBezTo>
                    <a:cubicBezTo>
                      <a:pt x="351501" y="267129"/>
                      <a:pt x="321783" y="187023"/>
                      <a:pt x="313401" y="187690"/>
                    </a:cubicBezTo>
                    <a:cubicBezTo>
                      <a:pt x="274158" y="191024"/>
                      <a:pt x="281683" y="204168"/>
                      <a:pt x="278063" y="208455"/>
                    </a:cubicBezTo>
                    <a:cubicBezTo>
                      <a:pt x="273586" y="213789"/>
                      <a:pt x="255775" y="243888"/>
                      <a:pt x="255203" y="244269"/>
                    </a:cubicBezTo>
                    <a:cubicBezTo>
                      <a:pt x="233200" y="263033"/>
                      <a:pt x="212722" y="214836"/>
                      <a:pt x="230152" y="205978"/>
                    </a:cubicBezTo>
                    <a:cubicBezTo>
                      <a:pt x="260633" y="190452"/>
                      <a:pt x="244916" y="201311"/>
                      <a:pt x="251584" y="169116"/>
                    </a:cubicBezTo>
                    <a:cubicBezTo>
                      <a:pt x="281778" y="162163"/>
                      <a:pt x="265300" y="127968"/>
                      <a:pt x="265395" y="125682"/>
                    </a:cubicBezTo>
                    <a:cubicBezTo>
                      <a:pt x="268157" y="90059"/>
                      <a:pt x="243202" y="95964"/>
                      <a:pt x="249298" y="78724"/>
                    </a:cubicBezTo>
                    <a:cubicBezTo>
                      <a:pt x="250917" y="69675"/>
                      <a:pt x="262252" y="73866"/>
                      <a:pt x="247869" y="61293"/>
                    </a:cubicBezTo>
                    <a:cubicBezTo>
                      <a:pt x="238153" y="30242"/>
                      <a:pt x="227866" y="51483"/>
                      <a:pt x="211865" y="38529"/>
                    </a:cubicBezTo>
                    <a:cubicBezTo>
                      <a:pt x="197101" y="26622"/>
                      <a:pt x="147666" y="16812"/>
                      <a:pt x="147094" y="16335"/>
                    </a:cubicBezTo>
                    <a:cubicBezTo>
                      <a:pt x="128902" y="2619"/>
                      <a:pt x="106232" y="12621"/>
                      <a:pt x="106232" y="36528"/>
                    </a:cubicBezTo>
                    <a:cubicBezTo>
                      <a:pt x="106232" y="48530"/>
                      <a:pt x="149381" y="62341"/>
                      <a:pt x="101279" y="62341"/>
                    </a:cubicBezTo>
                    <a:cubicBezTo>
                      <a:pt x="77562" y="62341"/>
                      <a:pt x="104899" y="125206"/>
                      <a:pt x="85182" y="126825"/>
                    </a:cubicBezTo>
                    <a:cubicBezTo>
                      <a:pt x="50035" y="129778"/>
                      <a:pt x="68990" y="116919"/>
                      <a:pt x="71275" y="98631"/>
                    </a:cubicBezTo>
                    <a:cubicBezTo>
                      <a:pt x="76514" y="56340"/>
                      <a:pt x="72037" y="91583"/>
                      <a:pt x="60322" y="99584"/>
                    </a:cubicBezTo>
                    <a:cubicBezTo>
                      <a:pt x="26413" y="122920"/>
                      <a:pt x="49654" y="108442"/>
                      <a:pt x="39367" y="138255"/>
                    </a:cubicBezTo>
                    <a:cubicBezTo>
                      <a:pt x="16697" y="143494"/>
                      <a:pt x="32890" y="184833"/>
                      <a:pt x="22984" y="201787"/>
                    </a:cubicBezTo>
                    <a:cubicBezTo>
                      <a:pt x="9553" y="224742"/>
                      <a:pt x="21936" y="245888"/>
                      <a:pt x="16983" y="254079"/>
                    </a:cubicBezTo>
                    <a:cubicBezTo>
                      <a:pt x="10316" y="265319"/>
                      <a:pt x="16411" y="290370"/>
                      <a:pt x="17459" y="291608"/>
                    </a:cubicBezTo>
                    <a:cubicBezTo>
                      <a:pt x="30508" y="306562"/>
                      <a:pt x="51559" y="358473"/>
                      <a:pt x="52702" y="359521"/>
                    </a:cubicBezTo>
                    <a:cubicBezTo>
                      <a:pt x="59465" y="366284"/>
                      <a:pt x="44225" y="432387"/>
                      <a:pt x="42224" y="434007"/>
                    </a:cubicBezTo>
                    <a:cubicBezTo>
                      <a:pt x="23555" y="450009"/>
                      <a:pt x="39557" y="478107"/>
                      <a:pt x="10125" y="490014"/>
                    </a:cubicBezTo>
                    <a:close/>
                  </a:path>
                </a:pathLst>
              </a:custGeom>
              <a:solidFill>
                <a:srgbClr val="40C4F2"/>
              </a:solidFill>
              <a:ln w="6350" cap="flat">
                <a:solidFill>
                  <a:schemeClr val="bg1"/>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A9D2C8B-0111-41B0-A843-66688843CC95}"/>
                  </a:ext>
                </a:extLst>
              </p:cNvPr>
              <p:cNvSpPr/>
              <p:nvPr/>
            </p:nvSpPr>
            <p:spPr>
              <a:xfrm>
                <a:off x="5248485" y="2662710"/>
                <a:ext cx="599740" cy="685417"/>
              </a:xfrm>
              <a:custGeom>
                <a:avLst/>
                <a:gdLst>
                  <a:gd name="connsiteX0" fmla="*/ 10125 w 400050"/>
                  <a:gd name="connsiteY0" fmla="*/ 93183 h 457200"/>
                  <a:gd name="connsiteX1" fmla="*/ 40605 w 400050"/>
                  <a:gd name="connsiteY1" fmla="*/ 398269 h 457200"/>
                  <a:gd name="connsiteX2" fmla="*/ 102136 w 400050"/>
                  <a:gd name="connsiteY2" fmla="*/ 419605 h 457200"/>
                  <a:gd name="connsiteX3" fmla="*/ 141855 w 400050"/>
                  <a:gd name="connsiteY3" fmla="*/ 436845 h 457200"/>
                  <a:gd name="connsiteX4" fmla="*/ 182146 w 400050"/>
                  <a:gd name="connsiteY4" fmla="*/ 436273 h 457200"/>
                  <a:gd name="connsiteX5" fmla="*/ 209483 w 400050"/>
                  <a:gd name="connsiteY5" fmla="*/ 423891 h 457200"/>
                  <a:gd name="connsiteX6" fmla="*/ 223580 w 400050"/>
                  <a:gd name="connsiteY6" fmla="*/ 425891 h 457200"/>
                  <a:gd name="connsiteX7" fmla="*/ 254631 w 400050"/>
                  <a:gd name="connsiteY7" fmla="*/ 450085 h 457200"/>
                  <a:gd name="connsiteX8" fmla="*/ 274158 w 400050"/>
                  <a:gd name="connsiteY8" fmla="*/ 426367 h 457200"/>
                  <a:gd name="connsiteX9" fmla="*/ 277587 w 400050"/>
                  <a:gd name="connsiteY9" fmla="*/ 406746 h 457200"/>
                  <a:gd name="connsiteX10" fmla="*/ 288540 w 400050"/>
                  <a:gd name="connsiteY10" fmla="*/ 372265 h 457200"/>
                  <a:gd name="connsiteX11" fmla="*/ 313020 w 400050"/>
                  <a:gd name="connsiteY11" fmla="*/ 384553 h 457200"/>
                  <a:gd name="connsiteX12" fmla="*/ 308924 w 400050"/>
                  <a:gd name="connsiteY12" fmla="*/ 351882 h 457200"/>
                  <a:gd name="connsiteX13" fmla="*/ 339499 w 400050"/>
                  <a:gd name="connsiteY13" fmla="*/ 318163 h 457200"/>
                  <a:gd name="connsiteX14" fmla="*/ 385410 w 400050"/>
                  <a:gd name="connsiteY14" fmla="*/ 267395 h 457200"/>
                  <a:gd name="connsiteX15" fmla="*/ 383600 w 400050"/>
                  <a:gd name="connsiteY15" fmla="*/ 179098 h 457200"/>
                  <a:gd name="connsiteX16" fmla="*/ 395602 w 400050"/>
                  <a:gd name="connsiteY16" fmla="*/ 166049 h 457200"/>
                  <a:gd name="connsiteX17" fmla="*/ 373313 w 400050"/>
                  <a:gd name="connsiteY17" fmla="*/ 10125 h 457200"/>
                  <a:gd name="connsiteX18" fmla="*/ 351405 w 400050"/>
                  <a:gd name="connsiteY18" fmla="*/ 21269 h 457200"/>
                  <a:gd name="connsiteX19" fmla="*/ 304638 w 400050"/>
                  <a:gd name="connsiteY19" fmla="*/ 50035 h 457200"/>
                  <a:gd name="connsiteX20" fmla="*/ 206816 w 400050"/>
                  <a:gd name="connsiteY20" fmla="*/ 99946 h 457200"/>
                  <a:gd name="connsiteX21" fmla="*/ 128997 w 400050"/>
                  <a:gd name="connsiteY21" fmla="*/ 75562 h 457200"/>
                  <a:gd name="connsiteX22" fmla="*/ 10125 w 400050"/>
                  <a:gd name="connsiteY22" fmla="*/ 931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050" h="457200">
                    <a:moveTo>
                      <a:pt x="10125" y="93183"/>
                    </a:moveTo>
                    <a:lnTo>
                      <a:pt x="40605" y="398269"/>
                    </a:lnTo>
                    <a:cubicBezTo>
                      <a:pt x="84705" y="406746"/>
                      <a:pt x="64608" y="375599"/>
                      <a:pt x="102136" y="419605"/>
                    </a:cubicBezTo>
                    <a:cubicBezTo>
                      <a:pt x="107470" y="425891"/>
                      <a:pt x="118805" y="411318"/>
                      <a:pt x="141855" y="436845"/>
                    </a:cubicBezTo>
                    <a:cubicBezTo>
                      <a:pt x="155381" y="451799"/>
                      <a:pt x="156619" y="417033"/>
                      <a:pt x="182146" y="436273"/>
                    </a:cubicBezTo>
                    <a:cubicBezTo>
                      <a:pt x="189004" y="441417"/>
                      <a:pt x="196338" y="426653"/>
                      <a:pt x="209483" y="423891"/>
                    </a:cubicBezTo>
                    <a:cubicBezTo>
                      <a:pt x="210816" y="417319"/>
                      <a:pt x="219484" y="414080"/>
                      <a:pt x="223580" y="425891"/>
                    </a:cubicBezTo>
                    <a:cubicBezTo>
                      <a:pt x="238630" y="444751"/>
                      <a:pt x="251298" y="440560"/>
                      <a:pt x="254631" y="450085"/>
                    </a:cubicBezTo>
                    <a:cubicBezTo>
                      <a:pt x="271967" y="434559"/>
                      <a:pt x="272348" y="452085"/>
                      <a:pt x="274158" y="426367"/>
                    </a:cubicBezTo>
                    <a:cubicBezTo>
                      <a:pt x="274348" y="423415"/>
                      <a:pt x="289588" y="425320"/>
                      <a:pt x="277587" y="406746"/>
                    </a:cubicBezTo>
                    <a:cubicBezTo>
                      <a:pt x="270824" y="396173"/>
                      <a:pt x="289874" y="387696"/>
                      <a:pt x="288540" y="372265"/>
                    </a:cubicBezTo>
                    <a:cubicBezTo>
                      <a:pt x="312544" y="372265"/>
                      <a:pt x="286445" y="384553"/>
                      <a:pt x="313020" y="384553"/>
                    </a:cubicBezTo>
                    <a:cubicBezTo>
                      <a:pt x="313020" y="355978"/>
                      <a:pt x="309781" y="372361"/>
                      <a:pt x="308924" y="351882"/>
                    </a:cubicBezTo>
                    <a:cubicBezTo>
                      <a:pt x="308924" y="351691"/>
                      <a:pt x="331974" y="312544"/>
                      <a:pt x="339499" y="318163"/>
                    </a:cubicBezTo>
                    <a:cubicBezTo>
                      <a:pt x="350548" y="326545"/>
                      <a:pt x="385410" y="282921"/>
                      <a:pt x="385410" y="267395"/>
                    </a:cubicBezTo>
                    <a:cubicBezTo>
                      <a:pt x="385410" y="242059"/>
                      <a:pt x="396840" y="197577"/>
                      <a:pt x="383600" y="179098"/>
                    </a:cubicBezTo>
                    <a:cubicBezTo>
                      <a:pt x="378171" y="171478"/>
                      <a:pt x="386553" y="166049"/>
                      <a:pt x="395602" y="166049"/>
                    </a:cubicBezTo>
                    <a:lnTo>
                      <a:pt x="373313" y="10125"/>
                    </a:lnTo>
                    <a:cubicBezTo>
                      <a:pt x="369503" y="12697"/>
                      <a:pt x="351501" y="21174"/>
                      <a:pt x="351405" y="21269"/>
                    </a:cubicBezTo>
                    <a:cubicBezTo>
                      <a:pt x="343976" y="31270"/>
                      <a:pt x="310829" y="32128"/>
                      <a:pt x="304638" y="50035"/>
                    </a:cubicBezTo>
                    <a:cubicBezTo>
                      <a:pt x="293970" y="80991"/>
                      <a:pt x="207197" y="100231"/>
                      <a:pt x="206816" y="99946"/>
                    </a:cubicBezTo>
                    <a:cubicBezTo>
                      <a:pt x="155476" y="63370"/>
                      <a:pt x="158334" y="112328"/>
                      <a:pt x="128997" y="75562"/>
                    </a:cubicBezTo>
                    <a:lnTo>
                      <a:pt x="10125" y="93183"/>
                    </a:lnTo>
                    <a:close/>
                  </a:path>
                </a:pathLst>
              </a:custGeom>
              <a:solidFill>
                <a:srgbClr val="40C4F2"/>
              </a:solidFill>
              <a:ln w="6350" cap="flat">
                <a:solidFill>
                  <a:schemeClr val="bg1"/>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5AC053CC-40EF-410F-8A7A-6C45DB86EA02}"/>
                  </a:ext>
                </a:extLst>
              </p:cNvPr>
              <p:cNvSpPr/>
              <p:nvPr/>
            </p:nvSpPr>
            <p:spPr>
              <a:xfrm>
                <a:off x="5607668" y="2896323"/>
                <a:ext cx="642579" cy="642579"/>
              </a:xfrm>
              <a:custGeom>
                <a:avLst/>
                <a:gdLst>
                  <a:gd name="connsiteX0" fmla="*/ 69239 w 428625"/>
                  <a:gd name="connsiteY0" fmla="*/ 195958 h 428625"/>
                  <a:gd name="connsiteX1" fmla="*/ 73335 w 428625"/>
                  <a:gd name="connsiteY1" fmla="*/ 228628 h 428625"/>
                  <a:gd name="connsiteX2" fmla="*/ 48856 w 428625"/>
                  <a:gd name="connsiteY2" fmla="*/ 216341 h 428625"/>
                  <a:gd name="connsiteX3" fmla="*/ 37902 w 428625"/>
                  <a:gd name="connsiteY3" fmla="*/ 250822 h 428625"/>
                  <a:gd name="connsiteX4" fmla="*/ 34473 w 428625"/>
                  <a:gd name="connsiteY4" fmla="*/ 270443 h 428625"/>
                  <a:gd name="connsiteX5" fmla="*/ 14947 w 428625"/>
                  <a:gd name="connsiteY5" fmla="*/ 294160 h 428625"/>
                  <a:gd name="connsiteX6" fmla="*/ 31044 w 428625"/>
                  <a:gd name="connsiteY6" fmla="*/ 343595 h 428625"/>
                  <a:gd name="connsiteX7" fmla="*/ 75335 w 428625"/>
                  <a:gd name="connsiteY7" fmla="*/ 392458 h 428625"/>
                  <a:gd name="connsiteX8" fmla="*/ 107149 w 428625"/>
                  <a:gd name="connsiteY8" fmla="*/ 419414 h 428625"/>
                  <a:gd name="connsiteX9" fmla="*/ 141725 w 428625"/>
                  <a:gd name="connsiteY9" fmla="*/ 406270 h 428625"/>
                  <a:gd name="connsiteX10" fmla="*/ 185635 w 428625"/>
                  <a:gd name="connsiteY10" fmla="*/ 384838 h 428625"/>
                  <a:gd name="connsiteX11" fmla="*/ 225449 w 428625"/>
                  <a:gd name="connsiteY11" fmla="*/ 376647 h 428625"/>
                  <a:gd name="connsiteX12" fmla="*/ 231831 w 428625"/>
                  <a:gd name="connsiteY12" fmla="*/ 347786 h 428625"/>
                  <a:gd name="connsiteX13" fmla="*/ 266311 w 428625"/>
                  <a:gd name="connsiteY13" fmla="*/ 247774 h 428625"/>
                  <a:gd name="connsiteX14" fmla="*/ 280504 w 428625"/>
                  <a:gd name="connsiteY14" fmla="*/ 236915 h 428625"/>
                  <a:gd name="connsiteX15" fmla="*/ 312222 w 428625"/>
                  <a:gd name="connsiteY15" fmla="*/ 219389 h 428625"/>
                  <a:gd name="connsiteX16" fmla="*/ 335653 w 428625"/>
                  <a:gd name="connsiteY16" fmla="*/ 188719 h 428625"/>
                  <a:gd name="connsiteX17" fmla="*/ 367276 w 428625"/>
                  <a:gd name="connsiteY17" fmla="*/ 111280 h 428625"/>
                  <a:gd name="connsiteX18" fmla="*/ 420331 w 428625"/>
                  <a:gd name="connsiteY18" fmla="*/ 140903 h 428625"/>
                  <a:gd name="connsiteX19" fmla="*/ 426998 w 428625"/>
                  <a:gd name="connsiteY19" fmla="*/ 116900 h 428625"/>
                  <a:gd name="connsiteX20" fmla="*/ 400138 w 428625"/>
                  <a:gd name="connsiteY20" fmla="*/ 91564 h 428625"/>
                  <a:gd name="connsiteX21" fmla="*/ 350893 w 428625"/>
                  <a:gd name="connsiteY21" fmla="*/ 105089 h 428625"/>
                  <a:gd name="connsiteX22" fmla="*/ 325367 w 428625"/>
                  <a:gd name="connsiteY22" fmla="*/ 102041 h 428625"/>
                  <a:gd name="connsiteX23" fmla="*/ 313079 w 428625"/>
                  <a:gd name="connsiteY23" fmla="*/ 122425 h 428625"/>
                  <a:gd name="connsiteX24" fmla="*/ 300792 w 428625"/>
                  <a:gd name="connsiteY24" fmla="*/ 122425 h 428625"/>
                  <a:gd name="connsiteX25" fmla="*/ 272217 w 428625"/>
                  <a:gd name="connsiteY25" fmla="*/ 162239 h 428625"/>
                  <a:gd name="connsiteX26" fmla="*/ 260977 w 428625"/>
                  <a:gd name="connsiteY26" fmla="*/ 97945 h 428625"/>
                  <a:gd name="connsiteX27" fmla="*/ 173157 w 428625"/>
                  <a:gd name="connsiteY27" fmla="*/ 112233 h 428625"/>
                  <a:gd name="connsiteX28" fmla="*/ 155821 w 428625"/>
                  <a:gd name="connsiteY28" fmla="*/ 10125 h 428625"/>
                  <a:gd name="connsiteX29" fmla="*/ 143820 w 428625"/>
                  <a:gd name="connsiteY29" fmla="*/ 23174 h 428625"/>
                  <a:gd name="connsiteX30" fmla="*/ 145630 w 428625"/>
                  <a:gd name="connsiteY30" fmla="*/ 111471 h 428625"/>
                  <a:gd name="connsiteX31" fmla="*/ 99719 w 428625"/>
                  <a:gd name="connsiteY31" fmla="*/ 162239 h 428625"/>
                  <a:gd name="connsiteX32" fmla="*/ 69239 w 428625"/>
                  <a:gd name="connsiteY32" fmla="*/ 19595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8625" h="428625">
                    <a:moveTo>
                      <a:pt x="69239" y="195958"/>
                    </a:moveTo>
                    <a:cubicBezTo>
                      <a:pt x="70096" y="216436"/>
                      <a:pt x="73335" y="200053"/>
                      <a:pt x="73335" y="228628"/>
                    </a:cubicBezTo>
                    <a:cubicBezTo>
                      <a:pt x="46665" y="228628"/>
                      <a:pt x="72763" y="216341"/>
                      <a:pt x="48856" y="216341"/>
                    </a:cubicBezTo>
                    <a:cubicBezTo>
                      <a:pt x="50189" y="231772"/>
                      <a:pt x="31044" y="240154"/>
                      <a:pt x="37902" y="250822"/>
                    </a:cubicBezTo>
                    <a:cubicBezTo>
                      <a:pt x="49903" y="269491"/>
                      <a:pt x="34759" y="267490"/>
                      <a:pt x="34473" y="270443"/>
                    </a:cubicBezTo>
                    <a:cubicBezTo>
                      <a:pt x="32568" y="296161"/>
                      <a:pt x="32187" y="278539"/>
                      <a:pt x="14947" y="294160"/>
                    </a:cubicBezTo>
                    <a:cubicBezTo>
                      <a:pt x="14947" y="310829"/>
                      <a:pt x="-3246" y="314353"/>
                      <a:pt x="31044" y="343595"/>
                    </a:cubicBezTo>
                    <a:cubicBezTo>
                      <a:pt x="31234" y="343786"/>
                      <a:pt x="62762" y="388172"/>
                      <a:pt x="75335" y="392458"/>
                    </a:cubicBezTo>
                    <a:cubicBezTo>
                      <a:pt x="83241" y="399412"/>
                      <a:pt x="97909" y="417509"/>
                      <a:pt x="107149" y="419414"/>
                    </a:cubicBezTo>
                    <a:cubicBezTo>
                      <a:pt x="134104" y="424939"/>
                      <a:pt x="134866" y="405698"/>
                      <a:pt x="141725" y="406270"/>
                    </a:cubicBezTo>
                    <a:cubicBezTo>
                      <a:pt x="169252" y="414842"/>
                      <a:pt x="170204" y="410556"/>
                      <a:pt x="185635" y="384838"/>
                    </a:cubicBezTo>
                    <a:cubicBezTo>
                      <a:pt x="208971" y="392077"/>
                      <a:pt x="192683" y="376647"/>
                      <a:pt x="225449" y="376647"/>
                    </a:cubicBezTo>
                    <a:cubicBezTo>
                      <a:pt x="225735" y="376647"/>
                      <a:pt x="241166" y="363598"/>
                      <a:pt x="231831" y="347786"/>
                    </a:cubicBezTo>
                    <a:cubicBezTo>
                      <a:pt x="231641" y="347405"/>
                      <a:pt x="266692" y="263204"/>
                      <a:pt x="266311" y="247774"/>
                    </a:cubicBezTo>
                    <a:cubicBezTo>
                      <a:pt x="265930" y="232438"/>
                      <a:pt x="276789" y="218627"/>
                      <a:pt x="280504" y="236915"/>
                    </a:cubicBezTo>
                    <a:cubicBezTo>
                      <a:pt x="280789" y="238439"/>
                      <a:pt x="314508" y="267205"/>
                      <a:pt x="312222" y="219389"/>
                    </a:cubicBezTo>
                    <a:cubicBezTo>
                      <a:pt x="311174" y="195958"/>
                      <a:pt x="330796" y="204435"/>
                      <a:pt x="335653" y="188719"/>
                    </a:cubicBezTo>
                    <a:cubicBezTo>
                      <a:pt x="341845" y="169002"/>
                      <a:pt x="367276" y="182432"/>
                      <a:pt x="367276" y="111280"/>
                    </a:cubicBezTo>
                    <a:cubicBezTo>
                      <a:pt x="374992" y="122520"/>
                      <a:pt x="406424" y="129283"/>
                      <a:pt x="420331" y="140903"/>
                    </a:cubicBezTo>
                    <a:cubicBezTo>
                      <a:pt x="419950" y="127092"/>
                      <a:pt x="422902" y="119948"/>
                      <a:pt x="426998" y="116900"/>
                    </a:cubicBezTo>
                    <a:cubicBezTo>
                      <a:pt x="424045" y="106518"/>
                      <a:pt x="406805" y="95659"/>
                      <a:pt x="400138" y="91564"/>
                    </a:cubicBezTo>
                    <a:cubicBezTo>
                      <a:pt x="368229" y="72228"/>
                      <a:pt x="373658" y="94993"/>
                      <a:pt x="350893" y="105089"/>
                    </a:cubicBezTo>
                    <a:lnTo>
                      <a:pt x="325367" y="102041"/>
                    </a:lnTo>
                    <a:lnTo>
                      <a:pt x="313079" y="122425"/>
                    </a:lnTo>
                    <a:lnTo>
                      <a:pt x="300792" y="122425"/>
                    </a:lnTo>
                    <a:lnTo>
                      <a:pt x="272217" y="162239"/>
                    </a:lnTo>
                    <a:lnTo>
                      <a:pt x="260977" y="97945"/>
                    </a:lnTo>
                    <a:lnTo>
                      <a:pt x="173157" y="112233"/>
                    </a:lnTo>
                    <a:lnTo>
                      <a:pt x="155821" y="10125"/>
                    </a:lnTo>
                    <a:cubicBezTo>
                      <a:pt x="146868" y="10125"/>
                      <a:pt x="138391" y="15554"/>
                      <a:pt x="143820" y="23174"/>
                    </a:cubicBezTo>
                    <a:cubicBezTo>
                      <a:pt x="156964" y="41653"/>
                      <a:pt x="145630" y="86134"/>
                      <a:pt x="145630" y="111471"/>
                    </a:cubicBezTo>
                    <a:cubicBezTo>
                      <a:pt x="145630" y="126997"/>
                      <a:pt x="110768" y="170621"/>
                      <a:pt x="99719" y="162239"/>
                    </a:cubicBezTo>
                    <a:cubicBezTo>
                      <a:pt x="92385" y="156524"/>
                      <a:pt x="69239" y="195767"/>
                      <a:pt x="69239" y="195958"/>
                    </a:cubicBezTo>
                    <a:close/>
                  </a:path>
                </a:pathLst>
              </a:custGeom>
              <a:solidFill>
                <a:srgbClr val="6D6E71"/>
              </a:solidFill>
              <a:ln w="6350" cap="flat">
                <a:solidFill>
                  <a:schemeClr val="bg1"/>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9656821-A21D-4652-8C7C-86ECFB86C605}"/>
                  </a:ext>
                </a:extLst>
              </p:cNvPr>
              <p:cNvSpPr/>
              <p:nvPr/>
            </p:nvSpPr>
            <p:spPr>
              <a:xfrm>
                <a:off x="5792963" y="2529053"/>
                <a:ext cx="813933" cy="542622"/>
              </a:xfrm>
              <a:custGeom>
                <a:avLst/>
                <a:gdLst>
                  <a:gd name="connsiteX0" fmla="*/ 49749 w 542925"/>
                  <a:gd name="connsiteY0" fmla="*/ 357216 h 361950"/>
                  <a:gd name="connsiteX1" fmla="*/ 137569 w 542925"/>
                  <a:gd name="connsiteY1" fmla="*/ 342928 h 361950"/>
                  <a:gd name="connsiteX2" fmla="*/ 459229 w 542925"/>
                  <a:gd name="connsiteY2" fmla="*/ 280159 h 361950"/>
                  <a:gd name="connsiteX3" fmla="*/ 487899 w 542925"/>
                  <a:gd name="connsiteY3" fmla="*/ 265490 h 361950"/>
                  <a:gd name="connsiteX4" fmla="*/ 499234 w 542925"/>
                  <a:gd name="connsiteY4" fmla="*/ 260156 h 361950"/>
                  <a:gd name="connsiteX5" fmla="*/ 535905 w 542925"/>
                  <a:gd name="connsiteY5" fmla="*/ 214722 h 361950"/>
                  <a:gd name="connsiteX6" fmla="*/ 518474 w 542925"/>
                  <a:gd name="connsiteY6" fmla="*/ 190528 h 361950"/>
                  <a:gd name="connsiteX7" fmla="*/ 501043 w 542925"/>
                  <a:gd name="connsiteY7" fmla="*/ 171669 h 361950"/>
                  <a:gd name="connsiteX8" fmla="*/ 496948 w 542925"/>
                  <a:gd name="connsiteY8" fmla="*/ 132997 h 361950"/>
                  <a:gd name="connsiteX9" fmla="*/ 502758 w 542925"/>
                  <a:gd name="connsiteY9" fmla="*/ 93945 h 361950"/>
                  <a:gd name="connsiteX10" fmla="*/ 510568 w 542925"/>
                  <a:gd name="connsiteY10" fmla="*/ 71275 h 361950"/>
                  <a:gd name="connsiteX11" fmla="*/ 478183 w 542925"/>
                  <a:gd name="connsiteY11" fmla="*/ 53845 h 361950"/>
                  <a:gd name="connsiteX12" fmla="*/ 438941 w 542925"/>
                  <a:gd name="connsiteY12" fmla="*/ 10125 h 361950"/>
                  <a:gd name="connsiteX13" fmla="*/ 66132 w 542925"/>
                  <a:gd name="connsiteY13" fmla="*/ 85182 h 361950"/>
                  <a:gd name="connsiteX14" fmla="*/ 65275 w 542925"/>
                  <a:gd name="connsiteY14" fmla="*/ 52321 h 361950"/>
                  <a:gd name="connsiteX15" fmla="*/ 64417 w 542925"/>
                  <a:gd name="connsiteY15" fmla="*/ 53178 h 361950"/>
                  <a:gd name="connsiteX16" fmla="*/ 63275 w 542925"/>
                  <a:gd name="connsiteY16" fmla="*/ 54321 h 361950"/>
                  <a:gd name="connsiteX17" fmla="*/ 38795 w 542925"/>
                  <a:gd name="connsiteY17" fmla="*/ 77943 h 361950"/>
                  <a:gd name="connsiteX18" fmla="*/ 10125 w 542925"/>
                  <a:gd name="connsiteY18" fmla="*/ 99184 h 361950"/>
                  <a:gd name="connsiteX19" fmla="*/ 32414 w 542925"/>
                  <a:gd name="connsiteY19" fmla="*/ 255108 h 361950"/>
                  <a:gd name="connsiteX20" fmla="*/ 49749 w 542925"/>
                  <a:gd name="connsiteY20" fmla="*/ 3572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925" h="361950">
                    <a:moveTo>
                      <a:pt x="49749" y="357216"/>
                    </a:moveTo>
                    <a:lnTo>
                      <a:pt x="137569" y="342928"/>
                    </a:lnTo>
                    <a:lnTo>
                      <a:pt x="459229" y="280159"/>
                    </a:lnTo>
                    <a:cubicBezTo>
                      <a:pt x="464753" y="269586"/>
                      <a:pt x="476755" y="265490"/>
                      <a:pt x="487899" y="265490"/>
                    </a:cubicBezTo>
                    <a:cubicBezTo>
                      <a:pt x="490375" y="265681"/>
                      <a:pt x="496948" y="261299"/>
                      <a:pt x="499234" y="260156"/>
                    </a:cubicBezTo>
                    <a:cubicBezTo>
                      <a:pt x="517617" y="251488"/>
                      <a:pt x="521903" y="219675"/>
                      <a:pt x="535905" y="214722"/>
                    </a:cubicBezTo>
                    <a:cubicBezTo>
                      <a:pt x="547335" y="210626"/>
                      <a:pt x="524666" y="194338"/>
                      <a:pt x="518474" y="190528"/>
                    </a:cubicBezTo>
                    <a:cubicBezTo>
                      <a:pt x="501901" y="180337"/>
                      <a:pt x="506949" y="172336"/>
                      <a:pt x="501043" y="171669"/>
                    </a:cubicBezTo>
                    <a:cubicBezTo>
                      <a:pt x="462753" y="167002"/>
                      <a:pt x="502186" y="137474"/>
                      <a:pt x="496948" y="132997"/>
                    </a:cubicBezTo>
                    <a:cubicBezTo>
                      <a:pt x="475517" y="114709"/>
                      <a:pt x="503139" y="107756"/>
                      <a:pt x="502758" y="93945"/>
                    </a:cubicBezTo>
                    <a:cubicBezTo>
                      <a:pt x="502186" y="74514"/>
                      <a:pt x="513235" y="78800"/>
                      <a:pt x="510568" y="71275"/>
                    </a:cubicBezTo>
                    <a:cubicBezTo>
                      <a:pt x="504663" y="54226"/>
                      <a:pt x="481327" y="69085"/>
                      <a:pt x="478183" y="53845"/>
                    </a:cubicBezTo>
                    <a:cubicBezTo>
                      <a:pt x="468563" y="6696"/>
                      <a:pt x="452180" y="29270"/>
                      <a:pt x="438941" y="10125"/>
                    </a:cubicBezTo>
                    <a:lnTo>
                      <a:pt x="66132" y="85182"/>
                    </a:lnTo>
                    <a:lnTo>
                      <a:pt x="65275" y="52321"/>
                    </a:lnTo>
                    <a:cubicBezTo>
                      <a:pt x="64989" y="52606"/>
                      <a:pt x="64703" y="52987"/>
                      <a:pt x="64417" y="53178"/>
                    </a:cubicBezTo>
                    <a:cubicBezTo>
                      <a:pt x="64036" y="53654"/>
                      <a:pt x="63560" y="54226"/>
                      <a:pt x="63275" y="54321"/>
                    </a:cubicBezTo>
                    <a:cubicBezTo>
                      <a:pt x="48511" y="61655"/>
                      <a:pt x="40319" y="77181"/>
                      <a:pt x="38795" y="77943"/>
                    </a:cubicBezTo>
                    <a:cubicBezTo>
                      <a:pt x="18793" y="87849"/>
                      <a:pt x="24317" y="88801"/>
                      <a:pt x="10125" y="99184"/>
                    </a:cubicBezTo>
                    <a:lnTo>
                      <a:pt x="32414" y="255108"/>
                    </a:lnTo>
                    <a:lnTo>
                      <a:pt x="49749" y="357216"/>
                    </a:lnTo>
                    <a:close/>
                  </a:path>
                </a:pathLst>
              </a:custGeom>
              <a:solidFill>
                <a:srgbClr val="6D6E71"/>
              </a:solidFill>
              <a:ln w="6350" cap="flat">
                <a:solidFill>
                  <a:schemeClr val="bg1"/>
                </a:solid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6D2BB4DB-2844-4418-9DA3-0058386C3A24}"/>
                  </a:ext>
                </a:extLst>
              </p:cNvPr>
              <p:cNvSpPr/>
              <p:nvPr/>
            </p:nvSpPr>
            <p:spPr>
              <a:xfrm>
                <a:off x="5875784" y="1959443"/>
                <a:ext cx="1028126" cy="785374"/>
              </a:xfrm>
              <a:custGeom>
                <a:avLst/>
                <a:gdLst>
                  <a:gd name="connsiteX0" fmla="*/ 10887 w 685800"/>
                  <a:gd name="connsiteY0" fmla="*/ 465134 h 523875"/>
                  <a:gd name="connsiteX1" fmla="*/ 383695 w 685800"/>
                  <a:gd name="connsiteY1" fmla="*/ 390077 h 523875"/>
                  <a:gd name="connsiteX2" fmla="*/ 422938 w 685800"/>
                  <a:gd name="connsiteY2" fmla="*/ 433797 h 523875"/>
                  <a:gd name="connsiteX3" fmla="*/ 455323 w 685800"/>
                  <a:gd name="connsiteY3" fmla="*/ 451228 h 523875"/>
                  <a:gd name="connsiteX4" fmla="*/ 533333 w 685800"/>
                  <a:gd name="connsiteY4" fmla="*/ 477136 h 523875"/>
                  <a:gd name="connsiteX5" fmla="*/ 535333 w 685800"/>
                  <a:gd name="connsiteY5" fmla="*/ 521427 h 523875"/>
                  <a:gd name="connsiteX6" fmla="*/ 578767 w 685800"/>
                  <a:gd name="connsiteY6" fmla="*/ 511997 h 523875"/>
                  <a:gd name="connsiteX7" fmla="*/ 616201 w 685800"/>
                  <a:gd name="connsiteY7" fmla="*/ 493042 h 523875"/>
                  <a:gd name="connsiteX8" fmla="*/ 632869 w 685800"/>
                  <a:gd name="connsiteY8" fmla="*/ 482946 h 523875"/>
                  <a:gd name="connsiteX9" fmla="*/ 647728 w 685800"/>
                  <a:gd name="connsiteY9" fmla="*/ 472849 h 523875"/>
                  <a:gd name="connsiteX10" fmla="*/ 665540 w 685800"/>
                  <a:gd name="connsiteY10" fmla="*/ 459895 h 523875"/>
                  <a:gd name="connsiteX11" fmla="*/ 678589 w 685800"/>
                  <a:gd name="connsiteY11" fmla="*/ 447037 h 523875"/>
                  <a:gd name="connsiteX12" fmla="*/ 662206 w 685800"/>
                  <a:gd name="connsiteY12" fmla="*/ 433130 h 523875"/>
                  <a:gd name="connsiteX13" fmla="*/ 633346 w 685800"/>
                  <a:gd name="connsiteY13" fmla="*/ 456657 h 523875"/>
                  <a:gd name="connsiteX14" fmla="*/ 594864 w 685800"/>
                  <a:gd name="connsiteY14" fmla="*/ 473516 h 523875"/>
                  <a:gd name="connsiteX15" fmla="*/ 577339 w 685800"/>
                  <a:gd name="connsiteY15" fmla="*/ 471706 h 523875"/>
                  <a:gd name="connsiteX16" fmla="*/ 546192 w 685800"/>
                  <a:gd name="connsiteY16" fmla="*/ 494185 h 523875"/>
                  <a:gd name="connsiteX17" fmla="*/ 552669 w 685800"/>
                  <a:gd name="connsiteY17" fmla="*/ 478374 h 523875"/>
                  <a:gd name="connsiteX18" fmla="*/ 552383 w 685800"/>
                  <a:gd name="connsiteY18" fmla="*/ 468087 h 523875"/>
                  <a:gd name="connsiteX19" fmla="*/ 548668 w 685800"/>
                  <a:gd name="connsiteY19" fmla="*/ 462562 h 523875"/>
                  <a:gd name="connsiteX20" fmla="*/ 536762 w 685800"/>
                  <a:gd name="connsiteY20" fmla="*/ 351025 h 523875"/>
                  <a:gd name="connsiteX21" fmla="*/ 536286 w 685800"/>
                  <a:gd name="connsiteY21" fmla="*/ 342833 h 523875"/>
                  <a:gd name="connsiteX22" fmla="*/ 535143 w 685800"/>
                  <a:gd name="connsiteY22" fmla="*/ 262918 h 523875"/>
                  <a:gd name="connsiteX23" fmla="*/ 530761 w 685800"/>
                  <a:gd name="connsiteY23" fmla="*/ 215865 h 523875"/>
                  <a:gd name="connsiteX24" fmla="*/ 500472 w 685800"/>
                  <a:gd name="connsiteY24" fmla="*/ 156810 h 523875"/>
                  <a:gd name="connsiteX25" fmla="*/ 487994 w 685800"/>
                  <a:gd name="connsiteY25" fmla="*/ 120996 h 523875"/>
                  <a:gd name="connsiteX26" fmla="*/ 475516 w 685800"/>
                  <a:gd name="connsiteY26" fmla="*/ 10125 h 523875"/>
                  <a:gd name="connsiteX27" fmla="*/ 416461 w 685800"/>
                  <a:gd name="connsiteY27" fmla="*/ 28032 h 523875"/>
                  <a:gd name="connsiteX28" fmla="*/ 346738 w 685800"/>
                  <a:gd name="connsiteY28" fmla="*/ 40510 h 523875"/>
                  <a:gd name="connsiteX29" fmla="*/ 318735 w 685800"/>
                  <a:gd name="connsiteY29" fmla="*/ 78514 h 523875"/>
                  <a:gd name="connsiteX30" fmla="*/ 290064 w 685800"/>
                  <a:gd name="connsiteY30" fmla="*/ 123377 h 523875"/>
                  <a:gd name="connsiteX31" fmla="*/ 278444 w 685800"/>
                  <a:gd name="connsiteY31" fmla="*/ 178527 h 523875"/>
                  <a:gd name="connsiteX32" fmla="*/ 273872 w 685800"/>
                  <a:gd name="connsiteY32" fmla="*/ 209959 h 523875"/>
                  <a:gd name="connsiteX33" fmla="*/ 237487 w 685800"/>
                  <a:gd name="connsiteY33" fmla="*/ 262347 h 523875"/>
                  <a:gd name="connsiteX34" fmla="*/ 167668 w 685800"/>
                  <a:gd name="connsiteY34" fmla="*/ 283969 h 523875"/>
                  <a:gd name="connsiteX35" fmla="*/ 49749 w 685800"/>
                  <a:gd name="connsiteY35" fmla="*/ 301685 h 523875"/>
                  <a:gd name="connsiteX36" fmla="*/ 71561 w 685800"/>
                  <a:gd name="connsiteY36" fmla="*/ 344357 h 523875"/>
                  <a:gd name="connsiteX37" fmla="*/ 10125 w 685800"/>
                  <a:gd name="connsiteY37" fmla="*/ 432273 h 523875"/>
                  <a:gd name="connsiteX38" fmla="*/ 10887 w 685800"/>
                  <a:gd name="connsiteY38" fmla="*/ 46513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5800" h="523875">
                    <a:moveTo>
                      <a:pt x="10887" y="465134"/>
                    </a:moveTo>
                    <a:lnTo>
                      <a:pt x="383695" y="390077"/>
                    </a:lnTo>
                    <a:cubicBezTo>
                      <a:pt x="396840" y="409222"/>
                      <a:pt x="413318" y="386648"/>
                      <a:pt x="422938" y="433797"/>
                    </a:cubicBezTo>
                    <a:cubicBezTo>
                      <a:pt x="426081" y="449037"/>
                      <a:pt x="449418" y="434083"/>
                      <a:pt x="455323" y="451228"/>
                    </a:cubicBezTo>
                    <a:lnTo>
                      <a:pt x="533333" y="477136"/>
                    </a:lnTo>
                    <a:lnTo>
                      <a:pt x="535333" y="521427"/>
                    </a:lnTo>
                    <a:cubicBezTo>
                      <a:pt x="543334" y="521427"/>
                      <a:pt x="574767" y="515521"/>
                      <a:pt x="578767" y="511997"/>
                    </a:cubicBezTo>
                    <a:cubicBezTo>
                      <a:pt x="585339" y="506187"/>
                      <a:pt x="614391" y="501329"/>
                      <a:pt x="616201" y="493042"/>
                    </a:cubicBezTo>
                    <a:cubicBezTo>
                      <a:pt x="616867" y="489899"/>
                      <a:pt x="630012" y="483994"/>
                      <a:pt x="632869" y="482946"/>
                    </a:cubicBezTo>
                    <a:cubicBezTo>
                      <a:pt x="640966" y="479803"/>
                      <a:pt x="643252" y="473802"/>
                      <a:pt x="647728" y="472849"/>
                    </a:cubicBezTo>
                    <a:cubicBezTo>
                      <a:pt x="656587" y="471135"/>
                      <a:pt x="659825" y="463134"/>
                      <a:pt x="665540" y="459895"/>
                    </a:cubicBezTo>
                    <a:cubicBezTo>
                      <a:pt x="665635" y="459895"/>
                      <a:pt x="678494" y="447132"/>
                      <a:pt x="678589" y="447037"/>
                    </a:cubicBezTo>
                    <a:cubicBezTo>
                      <a:pt x="690114" y="439512"/>
                      <a:pt x="664778" y="431511"/>
                      <a:pt x="662206" y="433130"/>
                    </a:cubicBezTo>
                    <a:cubicBezTo>
                      <a:pt x="650681" y="440464"/>
                      <a:pt x="650014" y="451418"/>
                      <a:pt x="633346" y="456657"/>
                    </a:cubicBezTo>
                    <a:cubicBezTo>
                      <a:pt x="617153" y="461800"/>
                      <a:pt x="611533" y="470944"/>
                      <a:pt x="594864" y="473516"/>
                    </a:cubicBezTo>
                    <a:cubicBezTo>
                      <a:pt x="586768" y="474754"/>
                      <a:pt x="584197" y="471706"/>
                      <a:pt x="577339" y="471706"/>
                    </a:cubicBezTo>
                    <a:cubicBezTo>
                      <a:pt x="569814" y="471706"/>
                      <a:pt x="555812" y="500662"/>
                      <a:pt x="546192" y="494185"/>
                    </a:cubicBezTo>
                    <a:cubicBezTo>
                      <a:pt x="539048" y="489423"/>
                      <a:pt x="550288" y="481327"/>
                      <a:pt x="552669" y="478374"/>
                    </a:cubicBezTo>
                    <a:cubicBezTo>
                      <a:pt x="558289" y="471325"/>
                      <a:pt x="555145" y="471325"/>
                      <a:pt x="552383" y="468087"/>
                    </a:cubicBezTo>
                    <a:cubicBezTo>
                      <a:pt x="550002" y="467230"/>
                      <a:pt x="548002" y="465420"/>
                      <a:pt x="548668" y="462562"/>
                    </a:cubicBezTo>
                    <a:cubicBezTo>
                      <a:pt x="562194" y="407508"/>
                      <a:pt x="540572" y="375694"/>
                      <a:pt x="536762" y="351025"/>
                    </a:cubicBezTo>
                    <a:cubicBezTo>
                      <a:pt x="536381" y="348262"/>
                      <a:pt x="536095" y="345500"/>
                      <a:pt x="536286" y="342833"/>
                    </a:cubicBezTo>
                    <a:cubicBezTo>
                      <a:pt x="537905" y="305400"/>
                      <a:pt x="537143" y="285778"/>
                      <a:pt x="535143" y="262918"/>
                    </a:cubicBezTo>
                    <a:cubicBezTo>
                      <a:pt x="534000" y="249679"/>
                      <a:pt x="532476" y="235391"/>
                      <a:pt x="530761" y="215865"/>
                    </a:cubicBezTo>
                    <a:cubicBezTo>
                      <a:pt x="527428" y="177574"/>
                      <a:pt x="500186" y="164049"/>
                      <a:pt x="500472" y="156810"/>
                    </a:cubicBezTo>
                    <a:cubicBezTo>
                      <a:pt x="501901" y="124330"/>
                      <a:pt x="487613" y="130426"/>
                      <a:pt x="487994" y="120996"/>
                    </a:cubicBezTo>
                    <a:cubicBezTo>
                      <a:pt x="490375" y="59369"/>
                      <a:pt x="475516" y="58226"/>
                      <a:pt x="475516" y="10125"/>
                    </a:cubicBezTo>
                    <a:lnTo>
                      <a:pt x="416461" y="28032"/>
                    </a:lnTo>
                    <a:lnTo>
                      <a:pt x="346738" y="40510"/>
                    </a:lnTo>
                    <a:cubicBezTo>
                      <a:pt x="345405" y="44415"/>
                      <a:pt x="323116" y="72990"/>
                      <a:pt x="318735" y="78514"/>
                    </a:cubicBezTo>
                    <a:cubicBezTo>
                      <a:pt x="301780" y="99946"/>
                      <a:pt x="296637" y="115757"/>
                      <a:pt x="290064" y="123377"/>
                    </a:cubicBezTo>
                    <a:cubicBezTo>
                      <a:pt x="272634" y="143856"/>
                      <a:pt x="221675" y="158905"/>
                      <a:pt x="278444" y="178527"/>
                    </a:cubicBezTo>
                    <a:cubicBezTo>
                      <a:pt x="280444" y="184242"/>
                      <a:pt x="269110" y="203292"/>
                      <a:pt x="273872" y="209959"/>
                    </a:cubicBezTo>
                    <a:cubicBezTo>
                      <a:pt x="301495" y="248726"/>
                      <a:pt x="240725" y="225485"/>
                      <a:pt x="237487" y="262347"/>
                    </a:cubicBezTo>
                    <a:cubicBezTo>
                      <a:pt x="237010" y="268252"/>
                      <a:pt x="170050" y="284445"/>
                      <a:pt x="167668" y="283969"/>
                    </a:cubicBezTo>
                    <a:cubicBezTo>
                      <a:pt x="130330" y="276349"/>
                      <a:pt x="85563" y="287112"/>
                      <a:pt x="49749" y="301685"/>
                    </a:cubicBezTo>
                    <a:cubicBezTo>
                      <a:pt x="53178" y="311686"/>
                      <a:pt x="70228" y="338071"/>
                      <a:pt x="71561" y="344357"/>
                    </a:cubicBezTo>
                    <a:cubicBezTo>
                      <a:pt x="94993" y="349215"/>
                      <a:pt x="23936" y="418366"/>
                      <a:pt x="10125" y="432273"/>
                    </a:cubicBezTo>
                    <a:lnTo>
                      <a:pt x="10887" y="465134"/>
                    </a:lnTo>
                    <a:close/>
                  </a:path>
                </a:pathLst>
              </a:custGeom>
              <a:solidFill>
                <a:srgbClr val="EB5AA1"/>
              </a:solidFill>
              <a:ln w="6350" cap="flat">
                <a:solidFill>
                  <a:schemeClr val="bg1"/>
                </a:solid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9FC65A63-0F97-4004-B9C6-6928C998D11E}"/>
                  </a:ext>
                </a:extLst>
              </p:cNvPr>
              <p:cNvSpPr/>
              <p:nvPr/>
            </p:nvSpPr>
            <p:spPr>
              <a:xfrm>
                <a:off x="6573482" y="1904181"/>
                <a:ext cx="242752" cy="456945"/>
              </a:xfrm>
              <a:custGeom>
                <a:avLst/>
                <a:gdLst>
                  <a:gd name="connsiteX0" fmla="*/ 35176 w 161925"/>
                  <a:gd name="connsiteY0" fmla="*/ 193767 h 304800"/>
                  <a:gd name="connsiteX1" fmla="*/ 65465 w 161925"/>
                  <a:gd name="connsiteY1" fmla="*/ 252822 h 304800"/>
                  <a:gd name="connsiteX2" fmla="*/ 69847 w 161925"/>
                  <a:gd name="connsiteY2" fmla="*/ 299875 h 304800"/>
                  <a:gd name="connsiteX3" fmla="*/ 138712 w 161925"/>
                  <a:gd name="connsiteY3" fmla="*/ 286826 h 304800"/>
                  <a:gd name="connsiteX4" fmla="*/ 133378 w 161925"/>
                  <a:gd name="connsiteY4" fmla="*/ 277111 h 304800"/>
                  <a:gd name="connsiteX5" fmla="*/ 128807 w 161925"/>
                  <a:gd name="connsiteY5" fmla="*/ 238630 h 304800"/>
                  <a:gd name="connsiteX6" fmla="*/ 130521 w 161925"/>
                  <a:gd name="connsiteY6" fmla="*/ 108804 h 304800"/>
                  <a:gd name="connsiteX7" fmla="*/ 159286 w 161925"/>
                  <a:gd name="connsiteY7" fmla="*/ 70418 h 304800"/>
                  <a:gd name="connsiteX8" fmla="*/ 149476 w 161925"/>
                  <a:gd name="connsiteY8" fmla="*/ 10125 h 304800"/>
                  <a:gd name="connsiteX9" fmla="*/ 10125 w 161925"/>
                  <a:gd name="connsiteY9" fmla="*/ 46891 h 304800"/>
                  <a:gd name="connsiteX10" fmla="*/ 22603 w 161925"/>
                  <a:gd name="connsiteY10" fmla="*/ 157762 h 304800"/>
                  <a:gd name="connsiteX11" fmla="*/ 35176 w 161925"/>
                  <a:gd name="connsiteY11" fmla="*/ 19376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304800">
                    <a:moveTo>
                      <a:pt x="35176" y="193767"/>
                    </a:moveTo>
                    <a:cubicBezTo>
                      <a:pt x="34890" y="201006"/>
                      <a:pt x="62132" y="214531"/>
                      <a:pt x="65465" y="252822"/>
                    </a:cubicBezTo>
                    <a:cubicBezTo>
                      <a:pt x="67180" y="272348"/>
                      <a:pt x="68704" y="286636"/>
                      <a:pt x="69847" y="299875"/>
                    </a:cubicBezTo>
                    <a:lnTo>
                      <a:pt x="138712" y="286826"/>
                    </a:lnTo>
                    <a:cubicBezTo>
                      <a:pt x="138046" y="284826"/>
                      <a:pt x="133569" y="277777"/>
                      <a:pt x="133378" y="277111"/>
                    </a:cubicBezTo>
                    <a:cubicBezTo>
                      <a:pt x="126711" y="257775"/>
                      <a:pt x="145856" y="258156"/>
                      <a:pt x="128807" y="238630"/>
                    </a:cubicBezTo>
                    <a:cubicBezTo>
                      <a:pt x="114709" y="222532"/>
                      <a:pt x="144808" y="120996"/>
                      <a:pt x="130521" y="108804"/>
                    </a:cubicBezTo>
                    <a:cubicBezTo>
                      <a:pt x="113566" y="94326"/>
                      <a:pt x="155667" y="99755"/>
                      <a:pt x="159286" y="70418"/>
                    </a:cubicBezTo>
                    <a:cubicBezTo>
                      <a:pt x="163192" y="38890"/>
                      <a:pt x="149476" y="60322"/>
                      <a:pt x="149476" y="10125"/>
                    </a:cubicBezTo>
                    <a:lnTo>
                      <a:pt x="10125" y="46891"/>
                    </a:lnTo>
                    <a:cubicBezTo>
                      <a:pt x="10125" y="94993"/>
                      <a:pt x="25079" y="96231"/>
                      <a:pt x="22603" y="157762"/>
                    </a:cubicBezTo>
                    <a:cubicBezTo>
                      <a:pt x="22222" y="167383"/>
                      <a:pt x="36509" y="161287"/>
                      <a:pt x="35176" y="193767"/>
                    </a:cubicBezTo>
                    <a:close/>
                  </a:path>
                </a:pathLst>
              </a:custGeom>
              <a:solidFill>
                <a:srgbClr val="8B5E3B"/>
              </a:solidFill>
              <a:ln w="6350" cap="flat">
                <a:solidFill>
                  <a:schemeClr val="bg1"/>
                </a:solid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41FA6D70-CA4A-4C15-9CA1-FA8A39AB73E7}"/>
                  </a:ext>
                </a:extLst>
              </p:cNvPr>
              <p:cNvSpPr/>
              <p:nvPr/>
            </p:nvSpPr>
            <p:spPr>
              <a:xfrm>
                <a:off x="6745469" y="1844207"/>
                <a:ext cx="242752" cy="499783"/>
              </a:xfrm>
              <a:custGeom>
                <a:avLst/>
                <a:gdLst>
                  <a:gd name="connsiteX0" fmla="*/ 15703 w 161925"/>
                  <a:gd name="connsiteY0" fmla="*/ 148904 h 333375"/>
                  <a:gd name="connsiteX1" fmla="*/ 13988 w 161925"/>
                  <a:gd name="connsiteY1" fmla="*/ 278730 h 333375"/>
                  <a:gd name="connsiteX2" fmla="*/ 18560 w 161925"/>
                  <a:gd name="connsiteY2" fmla="*/ 317211 h 333375"/>
                  <a:gd name="connsiteX3" fmla="*/ 23894 w 161925"/>
                  <a:gd name="connsiteY3" fmla="*/ 326926 h 333375"/>
                  <a:gd name="connsiteX4" fmla="*/ 122954 w 161925"/>
                  <a:gd name="connsiteY4" fmla="*/ 304066 h 333375"/>
                  <a:gd name="connsiteX5" fmla="*/ 125240 w 161925"/>
                  <a:gd name="connsiteY5" fmla="*/ 301590 h 333375"/>
                  <a:gd name="connsiteX6" fmla="*/ 133908 w 161925"/>
                  <a:gd name="connsiteY6" fmla="*/ 291684 h 333375"/>
                  <a:gd name="connsiteX7" fmla="*/ 154863 w 161925"/>
                  <a:gd name="connsiteY7" fmla="*/ 276539 h 333375"/>
                  <a:gd name="connsiteX8" fmla="*/ 159911 w 161925"/>
                  <a:gd name="connsiteY8" fmla="*/ 249393 h 333375"/>
                  <a:gd name="connsiteX9" fmla="*/ 133813 w 161925"/>
                  <a:gd name="connsiteY9" fmla="*/ 227009 h 333375"/>
                  <a:gd name="connsiteX10" fmla="*/ 124097 w 161925"/>
                  <a:gd name="connsiteY10" fmla="*/ 201863 h 333375"/>
                  <a:gd name="connsiteX11" fmla="*/ 62756 w 161925"/>
                  <a:gd name="connsiteY11" fmla="*/ 10125 h 333375"/>
                  <a:gd name="connsiteX12" fmla="*/ 46850 w 161925"/>
                  <a:gd name="connsiteY12" fmla="*/ 13173 h 333375"/>
                  <a:gd name="connsiteX13" fmla="*/ 34562 w 161925"/>
                  <a:gd name="connsiteY13" fmla="*/ 50416 h 333375"/>
                  <a:gd name="connsiteX14" fmla="*/ 44373 w 161925"/>
                  <a:gd name="connsiteY14" fmla="*/ 110709 h 333375"/>
                  <a:gd name="connsiteX15" fmla="*/ 15703 w 161925"/>
                  <a:gd name="connsiteY15" fmla="*/ 14890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25" h="333375">
                    <a:moveTo>
                      <a:pt x="15703" y="148904"/>
                    </a:moveTo>
                    <a:cubicBezTo>
                      <a:pt x="29990" y="161096"/>
                      <a:pt x="-109" y="262633"/>
                      <a:pt x="13988" y="278730"/>
                    </a:cubicBezTo>
                    <a:cubicBezTo>
                      <a:pt x="31038" y="298256"/>
                      <a:pt x="11893" y="297780"/>
                      <a:pt x="18560" y="317211"/>
                    </a:cubicBezTo>
                    <a:cubicBezTo>
                      <a:pt x="18751" y="317782"/>
                      <a:pt x="23228" y="324831"/>
                      <a:pt x="23894" y="326926"/>
                    </a:cubicBezTo>
                    <a:lnTo>
                      <a:pt x="122954" y="304066"/>
                    </a:lnTo>
                    <a:cubicBezTo>
                      <a:pt x="122859" y="303495"/>
                      <a:pt x="124954" y="301685"/>
                      <a:pt x="125240" y="301590"/>
                    </a:cubicBezTo>
                    <a:cubicBezTo>
                      <a:pt x="125240" y="301495"/>
                      <a:pt x="133432" y="292732"/>
                      <a:pt x="133908" y="291684"/>
                    </a:cubicBezTo>
                    <a:cubicBezTo>
                      <a:pt x="136956" y="285683"/>
                      <a:pt x="151529" y="274063"/>
                      <a:pt x="154863" y="276539"/>
                    </a:cubicBezTo>
                    <a:lnTo>
                      <a:pt x="159911" y="249393"/>
                    </a:lnTo>
                    <a:cubicBezTo>
                      <a:pt x="136194" y="249679"/>
                      <a:pt x="164769" y="225771"/>
                      <a:pt x="133813" y="227009"/>
                    </a:cubicBezTo>
                    <a:cubicBezTo>
                      <a:pt x="120192" y="227581"/>
                      <a:pt x="126764" y="201577"/>
                      <a:pt x="124097" y="201863"/>
                    </a:cubicBezTo>
                    <a:lnTo>
                      <a:pt x="62756" y="10125"/>
                    </a:lnTo>
                    <a:cubicBezTo>
                      <a:pt x="51421" y="19174"/>
                      <a:pt x="60470" y="28222"/>
                      <a:pt x="46850" y="13173"/>
                    </a:cubicBezTo>
                    <a:cubicBezTo>
                      <a:pt x="41992" y="7839"/>
                      <a:pt x="34562" y="47749"/>
                      <a:pt x="34562" y="50416"/>
                    </a:cubicBezTo>
                    <a:cubicBezTo>
                      <a:pt x="34562" y="100517"/>
                      <a:pt x="48183" y="79086"/>
                      <a:pt x="44373" y="110709"/>
                    </a:cubicBezTo>
                    <a:cubicBezTo>
                      <a:pt x="40849" y="139855"/>
                      <a:pt x="-1252" y="134426"/>
                      <a:pt x="15703" y="148904"/>
                    </a:cubicBezTo>
                    <a:close/>
                  </a:path>
                </a:pathLst>
              </a:custGeom>
              <a:solidFill>
                <a:srgbClr val="8B5E3B"/>
              </a:solidFill>
              <a:ln w="6350" cap="flat">
                <a:solidFill>
                  <a:schemeClr val="bg1"/>
                </a:solid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D3586733-284C-42EF-869B-5712D23EC4B5}"/>
                  </a:ext>
                </a:extLst>
              </p:cNvPr>
              <p:cNvSpPr/>
              <p:nvPr/>
            </p:nvSpPr>
            <p:spPr>
              <a:xfrm>
                <a:off x="6824516" y="1406624"/>
                <a:ext cx="528342" cy="813933"/>
              </a:xfrm>
              <a:custGeom>
                <a:avLst/>
                <a:gdLst>
                  <a:gd name="connsiteX0" fmla="*/ 10125 w 352425"/>
                  <a:gd name="connsiteY0" fmla="*/ 301915 h 542925"/>
                  <a:gd name="connsiteX1" fmla="*/ 71466 w 352425"/>
                  <a:gd name="connsiteY1" fmla="*/ 493653 h 542925"/>
                  <a:gd name="connsiteX2" fmla="*/ 81181 w 352425"/>
                  <a:gd name="connsiteY2" fmla="*/ 518799 h 542925"/>
                  <a:gd name="connsiteX3" fmla="*/ 107280 w 352425"/>
                  <a:gd name="connsiteY3" fmla="*/ 541183 h 542925"/>
                  <a:gd name="connsiteX4" fmla="*/ 118805 w 352425"/>
                  <a:gd name="connsiteY4" fmla="*/ 482890 h 542925"/>
                  <a:gd name="connsiteX5" fmla="*/ 124520 w 352425"/>
                  <a:gd name="connsiteY5" fmla="*/ 465364 h 542925"/>
                  <a:gd name="connsiteX6" fmla="*/ 140713 w 352425"/>
                  <a:gd name="connsiteY6" fmla="*/ 442504 h 542925"/>
                  <a:gd name="connsiteX7" fmla="*/ 182242 w 352425"/>
                  <a:gd name="connsiteY7" fmla="*/ 423835 h 542925"/>
                  <a:gd name="connsiteX8" fmla="*/ 205197 w 352425"/>
                  <a:gd name="connsiteY8" fmla="*/ 391354 h 542925"/>
                  <a:gd name="connsiteX9" fmla="*/ 208816 w 352425"/>
                  <a:gd name="connsiteY9" fmla="*/ 357445 h 542925"/>
                  <a:gd name="connsiteX10" fmla="*/ 198529 w 352425"/>
                  <a:gd name="connsiteY10" fmla="*/ 350111 h 542925"/>
                  <a:gd name="connsiteX11" fmla="*/ 211102 w 352425"/>
                  <a:gd name="connsiteY11" fmla="*/ 342777 h 542925"/>
                  <a:gd name="connsiteX12" fmla="*/ 215007 w 352425"/>
                  <a:gd name="connsiteY12" fmla="*/ 345730 h 542925"/>
                  <a:gd name="connsiteX13" fmla="*/ 231676 w 352425"/>
                  <a:gd name="connsiteY13" fmla="*/ 374495 h 542925"/>
                  <a:gd name="connsiteX14" fmla="*/ 251488 w 352425"/>
                  <a:gd name="connsiteY14" fmla="*/ 334204 h 542925"/>
                  <a:gd name="connsiteX15" fmla="*/ 271586 w 352425"/>
                  <a:gd name="connsiteY15" fmla="*/ 328013 h 542925"/>
                  <a:gd name="connsiteX16" fmla="*/ 293113 w 352425"/>
                  <a:gd name="connsiteY16" fmla="*/ 320869 h 542925"/>
                  <a:gd name="connsiteX17" fmla="*/ 325402 w 352425"/>
                  <a:gd name="connsiteY17" fmla="*/ 288199 h 542925"/>
                  <a:gd name="connsiteX18" fmla="*/ 327593 w 352425"/>
                  <a:gd name="connsiteY18" fmla="*/ 224000 h 542925"/>
                  <a:gd name="connsiteX19" fmla="*/ 315211 w 352425"/>
                  <a:gd name="connsiteY19" fmla="*/ 230287 h 542925"/>
                  <a:gd name="connsiteX20" fmla="*/ 288445 w 352425"/>
                  <a:gd name="connsiteY20" fmla="*/ 218857 h 542925"/>
                  <a:gd name="connsiteX21" fmla="*/ 287683 w 352425"/>
                  <a:gd name="connsiteY21" fmla="*/ 185710 h 542925"/>
                  <a:gd name="connsiteX22" fmla="*/ 253012 w 352425"/>
                  <a:gd name="connsiteY22" fmla="*/ 186472 h 542925"/>
                  <a:gd name="connsiteX23" fmla="*/ 204339 w 352425"/>
                  <a:gd name="connsiteY23" fmla="*/ 26452 h 542925"/>
                  <a:gd name="connsiteX24" fmla="*/ 179860 w 352425"/>
                  <a:gd name="connsiteY24" fmla="*/ 17117 h 542925"/>
                  <a:gd name="connsiteX25" fmla="*/ 132807 w 352425"/>
                  <a:gd name="connsiteY25" fmla="*/ 30833 h 542925"/>
                  <a:gd name="connsiteX26" fmla="*/ 126901 w 352425"/>
                  <a:gd name="connsiteY26" fmla="*/ 41882 h 542925"/>
                  <a:gd name="connsiteX27" fmla="*/ 97374 w 352425"/>
                  <a:gd name="connsiteY27" fmla="*/ 19784 h 542925"/>
                  <a:gd name="connsiteX28" fmla="*/ 88515 w 352425"/>
                  <a:gd name="connsiteY28" fmla="*/ 22737 h 542925"/>
                  <a:gd name="connsiteX29" fmla="*/ 56035 w 352425"/>
                  <a:gd name="connsiteY29" fmla="*/ 109795 h 542925"/>
                  <a:gd name="connsiteX30" fmla="*/ 55940 w 352425"/>
                  <a:gd name="connsiteY30" fmla="*/ 128941 h 542925"/>
                  <a:gd name="connsiteX31" fmla="*/ 47939 w 352425"/>
                  <a:gd name="connsiteY31" fmla="*/ 172470 h 542925"/>
                  <a:gd name="connsiteX32" fmla="*/ 60512 w 352425"/>
                  <a:gd name="connsiteY32" fmla="*/ 212284 h 542925"/>
                  <a:gd name="connsiteX33" fmla="*/ 37652 w 352425"/>
                  <a:gd name="connsiteY33" fmla="*/ 257242 h 542925"/>
                  <a:gd name="connsiteX34" fmla="*/ 33271 w 352425"/>
                  <a:gd name="connsiteY34" fmla="*/ 302962 h 542925"/>
                  <a:gd name="connsiteX35" fmla="*/ 10125 w 352425"/>
                  <a:gd name="connsiteY35" fmla="*/ 30191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2425" h="542925">
                    <a:moveTo>
                      <a:pt x="10125" y="301915"/>
                    </a:moveTo>
                    <a:lnTo>
                      <a:pt x="71466" y="493653"/>
                    </a:lnTo>
                    <a:cubicBezTo>
                      <a:pt x="74133" y="493462"/>
                      <a:pt x="67561" y="519370"/>
                      <a:pt x="81181" y="518799"/>
                    </a:cubicBezTo>
                    <a:cubicBezTo>
                      <a:pt x="112138" y="517561"/>
                      <a:pt x="83563" y="541468"/>
                      <a:pt x="107280" y="541183"/>
                    </a:cubicBezTo>
                    <a:cubicBezTo>
                      <a:pt x="118519" y="524419"/>
                      <a:pt x="115090" y="494891"/>
                      <a:pt x="118805" y="482890"/>
                    </a:cubicBezTo>
                    <a:cubicBezTo>
                      <a:pt x="118805" y="476698"/>
                      <a:pt x="128997" y="472412"/>
                      <a:pt x="124520" y="465364"/>
                    </a:cubicBezTo>
                    <a:cubicBezTo>
                      <a:pt x="117281" y="454124"/>
                      <a:pt x="137188" y="435646"/>
                      <a:pt x="140713" y="442504"/>
                    </a:cubicBezTo>
                    <a:cubicBezTo>
                      <a:pt x="146809" y="454315"/>
                      <a:pt x="182242" y="425740"/>
                      <a:pt x="182242" y="423835"/>
                    </a:cubicBezTo>
                    <a:cubicBezTo>
                      <a:pt x="181003" y="393450"/>
                      <a:pt x="208721" y="420596"/>
                      <a:pt x="205197" y="391354"/>
                    </a:cubicBezTo>
                    <a:cubicBezTo>
                      <a:pt x="201196" y="358588"/>
                      <a:pt x="208816" y="375733"/>
                      <a:pt x="208816" y="357445"/>
                    </a:cubicBezTo>
                    <a:lnTo>
                      <a:pt x="198529" y="350111"/>
                    </a:lnTo>
                    <a:lnTo>
                      <a:pt x="211102" y="342777"/>
                    </a:lnTo>
                    <a:cubicBezTo>
                      <a:pt x="213007" y="343253"/>
                      <a:pt x="214246" y="343920"/>
                      <a:pt x="215007" y="345730"/>
                    </a:cubicBezTo>
                    <a:cubicBezTo>
                      <a:pt x="226056" y="370209"/>
                      <a:pt x="231676" y="345253"/>
                      <a:pt x="231676" y="374495"/>
                    </a:cubicBezTo>
                    <a:cubicBezTo>
                      <a:pt x="258537" y="374495"/>
                      <a:pt x="222437" y="344110"/>
                      <a:pt x="251488" y="334204"/>
                    </a:cubicBezTo>
                    <a:cubicBezTo>
                      <a:pt x="254536" y="333157"/>
                      <a:pt x="270062" y="315535"/>
                      <a:pt x="271586" y="328013"/>
                    </a:cubicBezTo>
                    <a:cubicBezTo>
                      <a:pt x="274063" y="348587"/>
                      <a:pt x="286350" y="325632"/>
                      <a:pt x="293113" y="320869"/>
                    </a:cubicBezTo>
                    <a:cubicBezTo>
                      <a:pt x="300352" y="315821"/>
                      <a:pt x="324164" y="288103"/>
                      <a:pt x="325402" y="288199"/>
                    </a:cubicBezTo>
                    <a:cubicBezTo>
                      <a:pt x="352548" y="289246"/>
                      <a:pt x="346929" y="237335"/>
                      <a:pt x="327593" y="224000"/>
                    </a:cubicBezTo>
                    <a:cubicBezTo>
                      <a:pt x="321497" y="221905"/>
                      <a:pt x="317592" y="224286"/>
                      <a:pt x="315211" y="230287"/>
                    </a:cubicBezTo>
                    <a:cubicBezTo>
                      <a:pt x="310638" y="242383"/>
                      <a:pt x="292160" y="224381"/>
                      <a:pt x="288445" y="218857"/>
                    </a:cubicBezTo>
                    <a:lnTo>
                      <a:pt x="287683" y="185710"/>
                    </a:lnTo>
                    <a:lnTo>
                      <a:pt x="253012" y="186472"/>
                    </a:lnTo>
                    <a:lnTo>
                      <a:pt x="204339" y="26452"/>
                    </a:lnTo>
                    <a:cubicBezTo>
                      <a:pt x="196720" y="18165"/>
                      <a:pt x="180527" y="17784"/>
                      <a:pt x="179860" y="17117"/>
                    </a:cubicBezTo>
                    <a:cubicBezTo>
                      <a:pt x="157286" y="-3266"/>
                      <a:pt x="147094" y="27023"/>
                      <a:pt x="132807" y="30833"/>
                    </a:cubicBezTo>
                    <a:cubicBezTo>
                      <a:pt x="131283" y="31500"/>
                      <a:pt x="131283" y="40644"/>
                      <a:pt x="126901" y="41882"/>
                    </a:cubicBezTo>
                    <a:cubicBezTo>
                      <a:pt x="104137" y="48454"/>
                      <a:pt x="103279" y="32738"/>
                      <a:pt x="97374" y="19784"/>
                    </a:cubicBezTo>
                    <a:lnTo>
                      <a:pt x="88515" y="22737"/>
                    </a:lnTo>
                    <a:lnTo>
                      <a:pt x="56035" y="109795"/>
                    </a:lnTo>
                    <a:cubicBezTo>
                      <a:pt x="56035" y="114558"/>
                      <a:pt x="55654" y="124845"/>
                      <a:pt x="55940" y="128941"/>
                    </a:cubicBezTo>
                    <a:cubicBezTo>
                      <a:pt x="59464" y="169327"/>
                      <a:pt x="47939" y="155134"/>
                      <a:pt x="47939" y="172470"/>
                    </a:cubicBezTo>
                    <a:cubicBezTo>
                      <a:pt x="47939" y="213046"/>
                      <a:pt x="60893" y="195997"/>
                      <a:pt x="60512" y="212284"/>
                    </a:cubicBezTo>
                    <a:lnTo>
                      <a:pt x="37652" y="257242"/>
                    </a:lnTo>
                    <a:lnTo>
                      <a:pt x="33271" y="302962"/>
                    </a:lnTo>
                    <a:cubicBezTo>
                      <a:pt x="30318" y="303343"/>
                      <a:pt x="17935" y="296390"/>
                      <a:pt x="10125" y="301915"/>
                    </a:cubicBezTo>
                    <a:close/>
                  </a:path>
                </a:pathLst>
              </a:custGeom>
              <a:solidFill>
                <a:srgbClr val="8B5E3B"/>
              </a:solidFill>
              <a:ln w="6350" cap="flat">
                <a:solidFill>
                  <a:schemeClr val="bg1"/>
                </a:solid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4A2BC980-84A6-45C1-8F6B-BB131F1513D5}"/>
                  </a:ext>
                </a:extLst>
              </p:cNvPr>
              <p:cNvSpPr/>
              <p:nvPr/>
            </p:nvSpPr>
            <p:spPr>
              <a:xfrm>
                <a:off x="6662871" y="2243272"/>
                <a:ext cx="485504" cy="257031"/>
              </a:xfrm>
              <a:custGeom>
                <a:avLst/>
                <a:gdLst>
                  <a:gd name="connsiteX0" fmla="*/ 178051 w 323850"/>
                  <a:gd name="connsiteY0" fmla="*/ 37874 h 171450"/>
                  <a:gd name="connsiteX1" fmla="*/ 78991 w 323850"/>
                  <a:gd name="connsiteY1" fmla="*/ 60734 h 171450"/>
                  <a:gd name="connsiteX2" fmla="*/ 10125 w 323850"/>
                  <a:gd name="connsiteY2" fmla="*/ 73783 h 171450"/>
                  <a:gd name="connsiteX3" fmla="*/ 11268 w 323850"/>
                  <a:gd name="connsiteY3" fmla="*/ 153698 h 171450"/>
                  <a:gd name="connsiteX4" fmla="*/ 11744 w 323850"/>
                  <a:gd name="connsiteY4" fmla="*/ 161889 h 171450"/>
                  <a:gd name="connsiteX5" fmla="*/ 158620 w 323850"/>
                  <a:gd name="connsiteY5" fmla="*/ 128647 h 171450"/>
                  <a:gd name="connsiteX6" fmla="*/ 189671 w 323850"/>
                  <a:gd name="connsiteY6" fmla="*/ 119694 h 171450"/>
                  <a:gd name="connsiteX7" fmla="*/ 228152 w 323850"/>
                  <a:gd name="connsiteY7" fmla="*/ 169509 h 171450"/>
                  <a:gd name="connsiteX8" fmla="*/ 239963 w 323850"/>
                  <a:gd name="connsiteY8" fmla="*/ 164937 h 171450"/>
                  <a:gd name="connsiteX9" fmla="*/ 255775 w 323850"/>
                  <a:gd name="connsiteY9" fmla="*/ 140172 h 171450"/>
                  <a:gd name="connsiteX10" fmla="*/ 269681 w 323850"/>
                  <a:gd name="connsiteY10" fmla="*/ 153888 h 171450"/>
                  <a:gd name="connsiteX11" fmla="*/ 274729 w 323850"/>
                  <a:gd name="connsiteY11" fmla="*/ 149031 h 171450"/>
                  <a:gd name="connsiteX12" fmla="*/ 295494 w 323850"/>
                  <a:gd name="connsiteY12" fmla="*/ 136839 h 171450"/>
                  <a:gd name="connsiteX13" fmla="*/ 307591 w 323850"/>
                  <a:gd name="connsiteY13" fmla="*/ 133410 h 171450"/>
                  <a:gd name="connsiteX14" fmla="*/ 320545 w 323850"/>
                  <a:gd name="connsiteY14" fmla="*/ 127599 h 171450"/>
                  <a:gd name="connsiteX15" fmla="*/ 309972 w 323850"/>
                  <a:gd name="connsiteY15" fmla="*/ 93309 h 171450"/>
                  <a:gd name="connsiteX16" fmla="*/ 295113 w 323850"/>
                  <a:gd name="connsiteY16" fmla="*/ 123885 h 171450"/>
                  <a:gd name="connsiteX17" fmla="*/ 268919 w 323850"/>
                  <a:gd name="connsiteY17" fmla="*/ 120456 h 171450"/>
                  <a:gd name="connsiteX18" fmla="*/ 251965 w 323850"/>
                  <a:gd name="connsiteY18" fmla="*/ 95214 h 171450"/>
                  <a:gd name="connsiteX19" fmla="*/ 226914 w 323850"/>
                  <a:gd name="connsiteY19" fmla="*/ 78260 h 171450"/>
                  <a:gd name="connsiteX20" fmla="*/ 221389 w 323850"/>
                  <a:gd name="connsiteY20" fmla="*/ 81689 h 171450"/>
                  <a:gd name="connsiteX21" fmla="*/ 219675 w 323850"/>
                  <a:gd name="connsiteY21" fmla="*/ 45399 h 171450"/>
                  <a:gd name="connsiteX22" fmla="*/ 214817 w 323850"/>
                  <a:gd name="connsiteY22" fmla="*/ 18443 h 171450"/>
                  <a:gd name="connsiteX23" fmla="*/ 209769 w 323850"/>
                  <a:gd name="connsiteY23" fmla="*/ 10442 h 171450"/>
                  <a:gd name="connsiteX24" fmla="*/ 188814 w 323850"/>
                  <a:gd name="connsiteY24" fmla="*/ 25587 h 171450"/>
                  <a:gd name="connsiteX25" fmla="*/ 180146 w 323850"/>
                  <a:gd name="connsiteY25" fmla="*/ 35493 h 171450"/>
                  <a:gd name="connsiteX26" fmla="*/ 178051 w 323850"/>
                  <a:gd name="connsiteY26" fmla="*/ 3787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71450">
                    <a:moveTo>
                      <a:pt x="178051" y="37874"/>
                    </a:moveTo>
                    <a:lnTo>
                      <a:pt x="78991" y="60734"/>
                    </a:lnTo>
                    <a:lnTo>
                      <a:pt x="10125" y="73783"/>
                    </a:lnTo>
                    <a:cubicBezTo>
                      <a:pt x="12125" y="96643"/>
                      <a:pt x="12887" y="116265"/>
                      <a:pt x="11268" y="153698"/>
                    </a:cubicBezTo>
                    <a:cubicBezTo>
                      <a:pt x="11173" y="156365"/>
                      <a:pt x="11363" y="159032"/>
                      <a:pt x="11744" y="161889"/>
                    </a:cubicBezTo>
                    <a:lnTo>
                      <a:pt x="158620" y="128647"/>
                    </a:lnTo>
                    <a:lnTo>
                      <a:pt x="189671" y="119694"/>
                    </a:lnTo>
                    <a:lnTo>
                      <a:pt x="228152" y="169509"/>
                    </a:lnTo>
                    <a:cubicBezTo>
                      <a:pt x="229009" y="170271"/>
                      <a:pt x="238630" y="170557"/>
                      <a:pt x="239963" y="164937"/>
                    </a:cubicBezTo>
                    <a:cubicBezTo>
                      <a:pt x="243583" y="149507"/>
                      <a:pt x="233677" y="148269"/>
                      <a:pt x="255775" y="140172"/>
                    </a:cubicBezTo>
                    <a:cubicBezTo>
                      <a:pt x="267300" y="135981"/>
                      <a:pt x="258537" y="161413"/>
                      <a:pt x="269681" y="153888"/>
                    </a:cubicBezTo>
                    <a:cubicBezTo>
                      <a:pt x="271777" y="152460"/>
                      <a:pt x="269110" y="151317"/>
                      <a:pt x="274729" y="149031"/>
                    </a:cubicBezTo>
                    <a:cubicBezTo>
                      <a:pt x="275872" y="148554"/>
                      <a:pt x="290636" y="137696"/>
                      <a:pt x="295494" y="136839"/>
                    </a:cubicBezTo>
                    <a:cubicBezTo>
                      <a:pt x="298637" y="136267"/>
                      <a:pt x="299304" y="133981"/>
                      <a:pt x="307591" y="133410"/>
                    </a:cubicBezTo>
                    <a:cubicBezTo>
                      <a:pt x="307686" y="133410"/>
                      <a:pt x="320545" y="129504"/>
                      <a:pt x="320545" y="127599"/>
                    </a:cubicBezTo>
                    <a:cubicBezTo>
                      <a:pt x="320545" y="122456"/>
                      <a:pt x="314925" y="95024"/>
                      <a:pt x="309972" y="93309"/>
                    </a:cubicBezTo>
                    <a:cubicBezTo>
                      <a:pt x="309972" y="110550"/>
                      <a:pt x="309877" y="114931"/>
                      <a:pt x="295113" y="123885"/>
                    </a:cubicBezTo>
                    <a:cubicBezTo>
                      <a:pt x="290731" y="126552"/>
                      <a:pt x="270824" y="126171"/>
                      <a:pt x="268919" y="120456"/>
                    </a:cubicBezTo>
                    <a:cubicBezTo>
                      <a:pt x="264252" y="119789"/>
                      <a:pt x="258632" y="100834"/>
                      <a:pt x="251965" y="95214"/>
                    </a:cubicBezTo>
                    <a:cubicBezTo>
                      <a:pt x="240058" y="85308"/>
                      <a:pt x="245107" y="77212"/>
                      <a:pt x="226914" y="78260"/>
                    </a:cubicBezTo>
                    <a:cubicBezTo>
                      <a:pt x="226438" y="78260"/>
                      <a:pt x="223294" y="81403"/>
                      <a:pt x="221389" y="81689"/>
                    </a:cubicBezTo>
                    <a:cubicBezTo>
                      <a:pt x="210245" y="75307"/>
                      <a:pt x="214341" y="54162"/>
                      <a:pt x="219675" y="45399"/>
                    </a:cubicBezTo>
                    <a:cubicBezTo>
                      <a:pt x="226342" y="32921"/>
                      <a:pt x="230343" y="34064"/>
                      <a:pt x="214817" y="18443"/>
                    </a:cubicBezTo>
                    <a:cubicBezTo>
                      <a:pt x="214627" y="18252"/>
                      <a:pt x="209864" y="10728"/>
                      <a:pt x="209769" y="10442"/>
                    </a:cubicBezTo>
                    <a:cubicBezTo>
                      <a:pt x="206435" y="8061"/>
                      <a:pt x="191862" y="19681"/>
                      <a:pt x="188814" y="25587"/>
                    </a:cubicBezTo>
                    <a:cubicBezTo>
                      <a:pt x="188338" y="26634"/>
                      <a:pt x="180146" y="35397"/>
                      <a:pt x="180146" y="35493"/>
                    </a:cubicBezTo>
                    <a:cubicBezTo>
                      <a:pt x="180146" y="35493"/>
                      <a:pt x="178051" y="37207"/>
                      <a:pt x="178051" y="37874"/>
                    </a:cubicBezTo>
                    <a:close/>
                  </a:path>
                </a:pathLst>
              </a:custGeom>
              <a:solidFill>
                <a:srgbClr val="8B5E3B"/>
              </a:solidFill>
              <a:ln w="6350" cap="flat">
                <a:solidFill>
                  <a:schemeClr val="bg1"/>
                </a:solid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6DB83441-969E-43FE-82DC-B4DF47045CFE}"/>
                  </a:ext>
                </a:extLst>
              </p:cNvPr>
              <p:cNvSpPr/>
              <p:nvPr/>
            </p:nvSpPr>
            <p:spPr>
              <a:xfrm>
                <a:off x="6885632" y="2407249"/>
                <a:ext cx="128516" cy="142795"/>
              </a:xfrm>
              <a:custGeom>
                <a:avLst/>
                <a:gdLst>
                  <a:gd name="connsiteX0" fmla="*/ 41176 w 85725"/>
                  <a:gd name="connsiteY0" fmla="*/ 10125 h 95250"/>
                  <a:gd name="connsiteX1" fmla="*/ 10125 w 85725"/>
                  <a:gd name="connsiteY1" fmla="*/ 19078 h 95250"/>
                  <a:gd name="connsiteX2" fmla="*/ 24127 w 85725"/>
                  <a:gd name="connsiteY2" fmla="*/ 94421 h 95250"/>
                  <a:gd name="connsiteX3" fmla="*/ 30127 w 85725"/>
                  <a:gd name="connsiteY3" fmla="*/ 93373 h 95250"/>
                  <a:gd name="connsiteX4" fmla="*/ 41748 w 85725"/>
                  <a:gd name="connsiteY4" fmla="*/ 87182 h 95250"/>
                  <a:gd name="connsiteX5" fmla="*/ 54797 w 85725"/>
                  <a:gd name="connsiteY5" fmla="*/ 74895 h 95250"/>
                  <a:gd name="connsiteX6" fmla="*/ 65179 w 85725"/>
                  <a:gd name="connsiteY6" fmla="*/ 69561 h 95250"/>
                  <a:gd name="connsiteX7" fmla="*/ 79657 w 85725"/>
                  <a:gd name="connsiteY7" fmla="*/ 60036 h 95250"/>
                  <a:gd name="connsiteX8" fmla="*/ 41176 w 85725"/>
                  <a:gd name="connsiteY8" fmla="*/ 101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95250">
                    <a:moveTo>
                      <a:pt x="41176" y="10125"/>
                    </a:moveTo>
                    <a:lnTo>
                      <a:pt x="10125" y="19078"/>
                    </a:lnTo>
                    <a:lnTo>
                      <a:pt x="24127" y="94421"/>
                    </a:lnTo>
                    <a:cubicBezTo>
                      <a:pt x="24603" y="94421"/>
                      <a:pt x="29556" y="93469"/>
                      <a:pt x="30127" y="93373"/>
                    </a:cubicBezTo>
                    <a:cubicBezTo>
                      <a:pt x="38414" y="91087"/>
                      <a:pt x="34985" y="90897"/>
                      <a:pt x="41748" y="87182"/>
                    </a:cubicBezTo>
                    <a:cubicBezTo>
                      <a:pt x="47653" y="83944"/>
                      <a:pt x="50892" y="79753"/>
                      <a:pt x="54797" y="74895"/>
                    </a:cubicBezTo>
                    <a:cubicBezTo>
                      <a:pt x="59274" y="69180"/>
                      <a:pt x="57940" y="70894"/>
                      <a:pt x="65179" y="69561"/>
                    </a:cubicBezTo>
                    <a:cubicBezTo>
                      <a:pt x="73752" y="68037"/>
                      <a:pt x="72609" y="63560"/>
                      <a:pt x="79657" y="60036"/>
                    </a:cubicBezTo>
                    <a:lnTo>
                      <a:pt x="41176" y="10125"/>
                    </a:lnTo>
                    <a:close/>
                  </a:path>
                </a:pathLst>
              </a:custGeom>
              <a:solidFill>
                <a:srgbClr val="8B5E3B"/>
              </a:solidFill>
              <a:ln w="6350" cap="flat">
                <a:solidFill>
                  <a:schemeClr val="bg1"/>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2689F8A7-55F1-4935-900B-D186410021AA}"/>
                  </a:ext>
                </a:extLst>
              </p:cNvPr>
              <p:cNvSpPr/>
              <p:nvPr/>
            </p:nvSpPr>
            <p:spPr>
              <a:xfrm>
                <a:off x="6665441" y="2420671"/>
                <a:ext cx="271311" cy="242752"/>
              </a:xfrm>
              <a:custGeom>
                <a:avLst/>
                <a:gdLst>
                  <a:gd name="connsiteX0" fmla="*/ 171002 w 180975"/>
                  <a:gd name="connsiteY0" fmla="*/ 85468 h 161925"/>
                  <a:gd name="connsiteX1" fmla="*/ 157000 w 180975"/>
                  <a:gd name="connsiteY1" fmla="*/ 10125 h 161925"/>
                  <a:gd name="connsiteX2" fmla="*/ 10125 w 180975"/>
                  <a:gd name="connsiteY2" fmla="*/ 43367 h 161925"/>
                  <a:gd name="connsiteX3" fmla="*/ 22031 w 180975"/>
                  <a:gd name="connsiteY3" fmla="*/ 154905 h 161925"/>
                  <a:gd name="connsiteX4" fmla="*/ 25746 w 180975"/>
                  <a:gd name="connsiteY4" fmla="*/ 160429 h 161925"/>
                  <a:gd name="connsiteX5" fmla="*/ 65275 w 180975"/>
                  <a:gd name="connsiteY5" fmla="*/ 133855 h 161925"/>
                  <a:gd name="connsiteX6" fmla="*/ 91087 w 180975"/>
                  <a:gd name="connsiteY6" fmla="*/ 119567 h 161925"/>
                  <a:gd name="connsiteX7" fmla="*/ 124425 w 180975"/>
                  <a:gd name="connsiteY7" fmla="*/ 106899 h 161925"/>
                  <a:gd name="connsiteX8" fmla="*/ 171002 w 180975"/>
                  <a:gd name="connsiteY8" fmla="*/ 8546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61925">
                    <a:moveTo>
                      <a:pt x="171002" y="85468"/>
                    </a:moveTo>
                    <a:lnTo>
                      <a:pt x="157000" y="10125"/>
                    </a:lnTo>
                    <a:lnTo>
                      <a:pt x="10125" y="43367"/>
                    </a:lnTo>
                    <a:cubicBezTo>
                      <a:pt x="13840" y="68037"/>
                      <a:pt x="35461" y="99946"/>
                      <a:pt x="22031" y="154905"/>
                    </a:cubicBezTo>
                    <a:cubicBezTo>
                      <a:pt x="21365" y="157762"/>
                      <a:pt x="23365" y="159572"/>
                      <a:pt x="25746" y="160429"/>
                    </a:cubicBezTo>
                    <a:cubicBezTo>
                      <a:pt x="27270" y="160525"/>
                      <a:pt x="65179" y="133950"/>
                      <a:pt x="65275" y="133855"/>
                    </a:cubicBezTo>
                    <a:cubicBezTo>
                      <a:pt x="90135" y="102136"/>
                      <a:pt x="81943" y="124996"/>
                      <a:pt x="91087" y="119567"/>
                    </a:cubicBezTo>
                    <a:cubicBezTo>
                      <a:pt x="95850" y="116805"/>
                      <a:pt x="124044" y="107566"/>
                      <a:pt x="124425" y="106899"/>
                    </a:cubicBezTo>
                    <a:cubicBezTo>
                      <a:pt x="131569" y="96802"/>
                      <a:pt x="170050" y="93945"/>
                      <a:pt x="171002" y="85468"/>
                    </a:cubicBezTo>
                    <a:close/>
                  </a:path>
                </a:pathLst>
              </a:custGeom>
              <a:solidFill>
                <a:srgbClr val="8B5E3B"/>
              </a:solidFill>
              <a:ln w="6350" cap="flat">
                <a:solidFill>
                  <a:schemeClr val="bg1"/>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96AE1D55-EDE1-4E4E-811C-FC2A8E793466}"/>
                  </a:ext>
                </a:extLst>
              </p:cNvPr>
              <p:cNvSpPr/>
              <p:nvPr/>
            </p:nvSpPr>
            <p:spPr>
              <a:xfrm>
                <a:off x="6503713" y="2620727"/>
                <a:ext cx="214193" cy="442665"/>
              </a:xfrm>
              <a:custGeom>
                <a:avLst/>
                <a:gdLst>
                  <a:gd name="connsiteX0" fmla="*/ 132959 w 142875"/>
                  <a:gd name="connsiteY0" fmla="*/ 169954 h 295275"/>
                  <a:gd name="connsiteX1" fmla="*/ 129149 w 142875"/>
                  <a:gd name="connsiteY1" fmla="*/ 126235 h 295275"/>
                  <a:gd name="connsiteX2" fmla="*/ 123052 w 142875"/>
                  <a:gd name="connsiteY2" fmla="*/ 102517 h 295275"/>
                  <a:gd name="connsiteX3" fmla="*/ 111527 w 142875"/>
                  <a:gd name="connsiteY3" fmla="*/ 102803 h 295275"/>
                  <a:gd name="connsiteX4" fmla="*/ 101050 w 142875"/>
                  <a:gd name="connsiteY4" fmla="*/ 97088 h 295275"/>
                  <a:gd name="connsiteX5" fmla="*/ 116576 w 142875"/>
                  <a:gd name="connsiteY5" fmla="*/ 80324 h 295275"/>
                  <a:gd name="connsiteX6" fmla="*/ 114575 w 142875"/>
                  <a:gd name="connsiteY6" fmla="*/ 36033 h 295275"/>
                  <a:gd name="connsiteX7" fmla="*/ 36566 w 142875"/>
                  <a:gd name="connsiteY7" fmla="*/ 10125 h 295275"/>
                  <a:gd name="connsiteX8" fmla="*/ 28755 w 142875"/>
                  <a:gd name="connsiteY8" fmla="*/ 32794 h 295275"/>
                  <a:gd name="connsiteX9" fmla="*/ 22945 w 142875"/>
                  <a:gd name="connsiteY9" fmla="*/ 71847 h 295275"/>
                  <a:gd name="connsiteX10" fmla="*/ 27041 w 142875"/>
                  <a:gd name="connsiteY10" fmla="*/ 110518 h 295275"/>
                  <a:gd name="connsiteX11" fmla="*/ 44471 w 142875"/>
                  <a:gd name="connsiteY11" fmla="*/ 129378 h 295275"/>
                  <a:gd name="connsiteX12" fmla="*/ 61902 w 142875"/>
                  <a:gd name="connsiteY12" fmla="*/ 153571 h 295275"/>
                  <a:gd name="connsiteX13" fmla="*/ 25231 w 142875"/>
                  <a:gd name="connsiteY13" fmla="*/ 199006 h 295275"/>
                  <a:gd name="connsiteX14" fmla="*/ 13896 w 142875"/>
                  <a:gd name="connsiteY14" fmla="*/ 204340 h 295275"/>
                  <a:gd name="connsiteX15" fmla="*/ 11419 w 142875"/>
                  <a:gd name="connsiteY15" fmla="*/ 222247 h 295275"/>
                  <a:gd name="connsiteX16" fmla="*/ 12753 w 142875"/>
                  <a:gd name="connsiteY16" fmla="*/ 228724 h 295275"/>
                  <a:gd name="connsiteX17" fmla="*/ 22278 w 142875"/>
                  <a:gd name="connsiteY17" fmla="*/ 241297 h 295275"/>
                  <a:gd name="connsiteX18" fmla="*/ 48662 w 142875"/>
                  <a:gd name="connsiteY18" fmla="*/ 259204 h 295275"/>
                  <a:gd name="connsiteX19" fmla="*/ 78380 w 142875"/>
                  <a:gd name="connsiteY19" fmla="*/ 264157 h 295275"/>
                  <a:gd name="connsiteX20" fmla="*/ 78285 w 142875"/>
                  <a:gd name="connsiteY20" fmla="*/ 279492 h 295275"/>
                  <a:gd name="connsiteX21" fmla="*/ 82571 w 142875"/>
                  <a:gd name="connsiteY21" fmla="*/ 291779 h 295275"/>
                  <a:gd name="connsiteX22" fmla="*/ 98383 w 142875"/>
                  <a:gd name="connsiteY22" fmla="*/ 251869 h 295275"/>
                  <a:gd name="connsiteX23" fmla="*/ 125148 w 142875"/>
                  <a:gd name="connsiteY23" fmla="*/ 204911 h 295275"/>
                  <a:gd name="connsiteX24" fmla="*/ 132959 w 142875"/>
                  <a:gd name="connsiteY24" fmla="*/ 169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295275">
                    <a:moveTo>
                      <a:pt x="132959" y="169954"/>
                    </a:moveTo>
                    <a:cubicBezTo>
                      <a:pt x="126672" y="160715"/>
                      <a:pt x="129149" y="138141"/>
                      <a:pt x="129149" y="126235"/>
                    </a:cubicBezTo>
                    <a:cubicBezTo>
                      <a:pt x="129149" y="106137"/>
                      <a:pt x="130101" y="116519"/>
                      <a:pt x="123052" y="102517"/>
                    </a:cubicBezTo>
                    <a:cubicBezTo>
                      <a:pt x="119433" y="95374"/>
                      <a:pt x="116480" y="102898"/>
                      <a:pt x="111527" y="102803"/>
                    </a:cubicBezTo>
                    <a:cubicBezTo>
                      <a:pt x="100764" y="102517"/>
                      <a:pt x="99240" y="104994"/>
                      <a:pt x="101050" y="97088"/>
                    </a:cubicBezTo>
                    <a:cubicBezTo>
                      <a:pt x="104384" y="96421"/>
                      <a:pt x="116671" y="83086"/>
                      <a:pt x="116576" y="80324"/>
                    </a:cubicBezTo>
                    <a:lnTo>
                      <a:pt x="114575" y="36033"/>
                    </a:lnTo>
                    <a:lnTo>
                      <a:pt x="36566" y="10125"/>
                    </a:lnTo>
                    <a:cubicBezTo>
                      <a:pt x="39137" y="17650"/>
                      <a:pt x="28088" y="13268"/>
                      <a:pt x="28755" y="32794"/>
                    </a:cubicBezTo>
                    <a:cubicBezTo>
                      <a:pt x="29136" y="46606"/>
                      <a:pt x="1514" y="53559"/>
                      <a:pt x="22945" y="71847"/>
                    </a:cubicBezTo>
                    <a:cubicBezTo>
                      <a:pt x="28184" y="76324"/>
                      <a:pt x="-11250" y="105756"/>
                      <a:pt x="27041" y="110518"/>
                    </a:cubicBezTo>
                    <a:cubicBezTo>
                      <a:pt x="32946" y="111280"/>
                      <a:pt x="27898" y="119186"/>
                      <a:pt x="44471" y="129378"/>
                    </a:cubicBezTo>
                    <a:cubicBezTo>
                      <a:pt x="50663" y="133188"/>
                      <a:pt x="73427" y="149476"/>
                      <a:pt x="61902" y="153571"/>
                    </a:cubicBezTo>
                    <a:cubicBezTo>
                      <a:pt x="47900" y="158524"/>
                      <a:pt x="43614" y="190338"/>
                      <a:pt x="25231" y="199006"/>
                    </a:cubicBezTo>
                    <a:cubicBezTo>
                      <a:pt x="22945" y="200053"/>
                      <a:pt x="16373" y="204530"/>
                      <a:pt x="13896" y="204340"/>
                    </a:cubicBezTo>
                    <a:cubicBezTo>
                      <a:pt x="12182" y="209769"/>
                      <a:pt x="12563" y="218913"/>
                      <a:pt x="11419" y="222247"/>
                    </a:cubicBezTo>
                    <a:cubicBezTo>
                      <a:pt x="11419" y="225295"/>
                      <a:pt x="12277" y="226438"/>
                      <a:pt x="12753" y="228724"/>
                    </a:cubicBezTo>
                    <a:cubicBezTo>
                      <a:pt x="14563" y="237582"/>
                      <a:pt x="19420" y="237772"/>
                      <a:pt x="22278" y="241297"/>
                    </a:cubicBezTo>
                    <a:cubicBezTo>
                      <a:pt x="30851" y="251584"/>
                      <a:pt x="35708" y="255394"/>
                      <a:pt x="48662" y="259204"/>
                    </a:cubicBezTo>
                    <a:cubicBezTo>
                      <a:pt x="61711" y="263014"/>
                      <a:pt x="64093" y="265300"/>
                      <a:pt x="78380" y="264157"/>
                    </a:cubicBezTo>
                    <a:cubicBezTo>
                      <a:pt x="87524" y="263395"/>
                      <a:pt x="78285" y="275968"/>
                      <a:pt x="78285" y="279492"/>
                    </a:cubicBezTo>
                    <a:cubicBezTo>
                      <a:pt x="78285" y="283969"/>
                      <a:pt x="75142" y="296923"/>
                      <a:pt x="82571" y="291779"/>
                    </a:cubicBezTo>
                    <a:cubicBezTo>
                      <a:pt x="99240" y="280444"/>
                      <a:pt x="92287" y="256060"/>
                      <a:pt x="98383" y="251869"/>
                    </a:cubicBezTo>
                    <a:cubicBezTo>
                      <a:pt x="103907" y="248059"/>
                      <a:pt x="123910" y="211864"/>
                      <a:pt x="125148" y="204911"/>
                    </a:cubicBezTo>
                    <a:cubicBezTo>
                      <a:pt x="127339" y="198720"/>
                      <a:pt x="135816" y="174145"/>
                      <a:pt x="132959" y="169954"/>
                    </a:cubicBezTo>
                    <a:close/>
                  </a:path>
                </a:pathLst>
              </a:custGeom>
              <a:solidFill>
                <a:srgbClr val="6D6E71"/>
              </a:solidFill>
              <a:ln w="6350" cap="flat">
                <a:solidFill>
                  <a:schemeClr val="bg1"/>
                </a:solid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DBC1AD3A-6AF6-4209-8BE8-2F871618B504}"/>
                  </a:ext>
                </a:extLst>
              </p:cNvPr>
              <p:cNvSpPr/>
              <p:nvPr/>
            </p:nvSpPr>
            <p:spPr>
              <a:xfrm>
                <a:off x="6466385" y="2911887"/>
                <a:ext cx="171354" cy="257031"/>
              </a:xfrm>
              <a:custGeom>
                <a:avLst/>
                <a:gdLst>
                  <a:gd name="connsiteX0" fmla="*/ 79753 w 114300"/>
                  <a:gd name="connsiteY0" fmla="*/ 112614 h 171450"/>
                  <a:gd name="connsiteX1" fmla="*/ 59655 w 114300"/>
                  <a:gd name="connsiteY1" fmla="*/ 84896 h 171450"/>
                  <a:gd name="connsiteX2" fmla="*/ 43272 w 114300"/>
                  <a:gd name="connsiteY2" fmla="*/ 58131 h 171450"/>
                  <a:gd name="connsiteX3" fmla="*/ 36319 w 114300"/>
                  <a:gd name="connsiteY3" fmla="*/ 28032 h 171450"/>
                  <a:gd name="connsiteX4" fmla="*/ 38795 w 114300"/>
                  <a:gd name="connsiteY4" fmla="*/ 10125 h 171450"/>
                  <a:gd name="connsiteX5" fmla="*/ 10125 w 114300"/>
                  <a:gd name="connsiteY5" fmla="*/ 24793 h 171450"/>
                  <a:gd name="connsiteX6" fmla="*/ 48987 w 114300"/>
                  <a:gd name="connsiteY6" fmla="*/ 166430 h 171450"/>
                  <a:gd name="connsiteX7" fmla="*/ 106327 w 114300"/>
                  <a:gd name="connsiteY7" fmla="*/ 156429 h 171450"/>
                  <a:gd name="connsiteX8" fmla="*/ 94612 w 114300"/>
                  <a:gd name="connsiteY8" fmla="*/ 117757 h 171450"/>
                  <a:gd name="connsiteX9" fmla="*/ 79753 w 114300"/>
                  <a:gd name="connsiteY9" fmla="*/ 1126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71450">
                    <a:moveTo>
                      <a:pt x="79753" y="112614"/>
                    </a:moveTo>
                    <a:cubicBezTo>
                      <a:pt x="74990" y="110233"/>
                      <a:pt x="60417" y="91183"/>
                      <a:pt x="59655" y="84896"/>
                    </a:cubicBezTo>
                    <a:cubicBezTo>
                      <a:pt x="57750" y="69656"/>
                      <a:pt x="55274" y="64798"/>
                      <a:pt x="43272" y="58131"/>
                    </a:cubicBezTo>
                    <a:cubicBezTo>
                      <a:pt x="31651" y="51559"/>
                      <a:pt x="21174" y="28032"/>
                      <a:pt x="36319" y="28032"/>
                    </a:cubicBezTo>
                    <a:cubicBezTo>
                      <a:pt x="37462" y="24698"/>
                      <a:pt x="37176" y="15459"/>
                      <a:pt x="38795" y="10125"/>
                    </a:cubicBezTo>
                    <a:cubicBezTo>
                      <a:pt x="27651" y="10125"/>
                      <a:pt x="15554" y="14221"/>
                      <a:pt x="10125" y="24793"/>
                    </a:cubicBezTo>
                    <a:lnTo>
                      <a:pt x="48987" y="166430"/>
                    </a:lnTo>
                    <a:lnTo>
                      <a:pt x="106327" y="156429"/>
                    </a:lnTo>
                    <a:lnTo>
                      <a:pt x="94612" y="117757"/>
                    </a:lnTo>
                    <a:cubicBezTo>
                      <a:pt x="86992" y="115090"/>
                      <a:pt x="92135" y="118900"/>
                      <a:pt x="79753" y="112614"/>
                    </a:cubicBezTo>
                    <a:close/>
                  </a:path>
                </a:pathLst>
              </a:custGeom>
              <a:solidFill>
                <a:srgbClr val="6D6E71"/>
              </a:solidFill>
              <a:ln w="6350" cap="flat">
                <a:solidFill>
                  <a:schemeClr val="bg1"/>
                </a:solid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6A0AA950-0D45-4A74-AD76-B91342E3AA4B}"/>
                  </a:ext>
                </a:extLst>
              </p:cNvPr>
              <p:cNvSpPr/>
              <p:nvPr/>
            </p:nvSpPr>
            <p:spPr>
              <a:xfrm>
                <a:off x="5984166" y="2933878"/>
                <a:ext cx="656858" cy="314150"/>
              </a:xfrm>
              <a:custGeom>
                <a:avLst/>
                <a:gdLst>
                  <a:gd name="connsiteX0" fmla="*/ 370646 w 438150"/>
                  <a:gd name="connsiteY0" fmla="*/ 151762 h 209550"/>
                  <a:gd name="connsiteX1" fmla="*/ 331784 w 438150"/>
                  <a:gd name="connsiteY1" fmla="*/ 10125 h 209550"/>
                  <a:gd name="connsiteX2" fmla="*/ 10125 w 438150"/>
                  <a:gd name="connsiteY2" fmla="*/ 72895 h 209550"/>
                  <a:gd name="connsiteX3" fmla="*/ 21364 w 438150"/>
                  <a:gd name="connsiteY3" fmla="*/ 137188 h 209550"/>
                  <a:gd name="connsiteX4" fmla="*/ 49939 w 438150"/>
                  <a:gd name="connsiteY4" fmla="*/ 97374 h 209550"/>
                  <a:gd name="connsiteX5" fmla="*/ 62227 w 438150"/>
                  <a:gd name="connsiteY5" fmla="*/ 97374 h 209550"/>
                  <a:gd name="connsiteX6" fmla="*/ 74514 w 438150"/>
                  <a:gd name="connsiteY6" fmla="*/ 76990 h 209550"/>
                  <a:gd name="connsiteX7" fmla="*/ 100041 w 438150"/>
                  <a:gd name="connsiteY7" fmla="*/ 80038 h 209550"/>
                  <a:gd name="connsiteX8" fmla="*/ 149285 w 438150"/>
                  <a:gd name="connsiteY8" fmla="*/ 66513 h 209550"/>
                  <a:gd name="connsiteX9" fmla="*/ 176146 w 438150"/>
                  <a:gd name="connsiteY9" fmla="*/ 91849 h 209550"/>
                  <a:gd name="connsiteX10" fmla="*/ 197291 w 438150"/>
                  <a:gd name="connsiteY10" fmla="*/ 105851 h 209550"/>
                  <a:gd name="connsiteX11" fmla="*/ 246059 w 438150"/>
                  <a:gd name="connsiteY11" fmla="*/ 126997 h 209550"/>
                  <a:gd name="connsiteX12" fmla="*/ 236915 w 438150"/>
                  <a:gd name="connsiteY12" fmla="*/ 184147 h 209550"/>
                  <a:gd name="connsiteX13" fmla="*/ 254727 w 438150"/>
                  <a:gd name="connsiteY13" fmla="*/ 196053 h 209550"/>
                  <a:gd name="connsiteX14" fmla="*/ 264061 w 438150"/>
                  <a:gd name="connsiteY14" fmla="*/ 195291 h 209550"/>
                  <a:gd name="connsiteX15" fmla="*/ 295113 w 438150"/>
                  <a:gd name="connsiteY15" fmla="*/ 195958 h 209550"/>
                  <a:gd name="connsiteX16" fmla="*/ 317401 w 438150"/>
                  <a:gd name="connsiteY16" fmla="*/ 189100 h 209550"/>
                  <a:gd name="connsiteX17" fmla="*/ 308638 w 438150"/>
                  <a:gd name="connsiteY17" fmla="*/ 169764 h 209550"/>
                  <a:gd name="connsiteX18" fmla="*/ 291493 w 438150"/>
                  <a:gd name="connsiteY18" fmla="*/ 148333 h 209550"/>
                  <a:gd name="connsiteX19" fmla="*/ 292732 w 438150"/>
                  <a:gd name="connsiteY19" fmla="*/ 108423 h 209550"/>
                  <a:gd name="connsiteX20" fmla="*/ 291779 w 438150"/>
                  <a:gd name="connsiteY20" fmla="*/ 79467 h 209550"/>
                  <a:gd name="connsiteX21" fmla="*/ 300161 w 438150"/>
                  <a:gd name="connsiteY21" fmla="*/ 60417 h 209550"/>
                  <a:gd name="connsiteX22" fmla="*/ 314544 w 438150"/>
                  <a:gd name="connsiteY22" fmla="*/ 50035 h 209550"/>
                  <a:gd name="connsiteX23" fmla="*/ 307591 w 438150"/>
                  <a:gd name="connsiteY23" fmla="*/ 76419 h 209550"/>
                  <a:gd name="connsiteX24" fmla="*/ 320068 w 438150"/>
                  <a:gd name="connsiteY24" fmla="*/ 109375 h 209550"/>
                  <a:gd name="connsiteX25" fmla="*/ 318068 w 438150"/>
                  <a:gd name="connsiteY25" fmla="*/ 119758 h 209550"/>
                  <a:gd name="connsiteX26" fmla="*/ 316258 w 438150"/>
                  <a:gd name="connsiteY26" fmla="*/ 132902 h 209550"/>
                  <a:gd name="connsiteX27" fmla="*/ 325402 w 438150"/>
                  <a:gd name="connsiteY27" fmla="*/ 143189 h 209550"/>
                  <a:gd name="connsiteX28" fmla="*/ 319306 w 438150"/>
                  <a:gd name="connsiteY28" fmla="*/ 165763 h 209550"/>
                  <a:gd name="connsiteX29" fmla="*/ 341976 w 438150"/>
                  <a:gd name="connsiteY29" fmla="*/ 182718 h 209550"/>
                  <a:gd name="connsiteX30" fmla="*/ 361883 w 438150"/>
                  <a:gd name="connsiteY30" fmla="*/ 180337 h 209550"/>
                  <a:gd name="connsiteX31" fmla="*/ 386458 w 438150"/>
                  <a:gd name="connsiteY31" fmla="*/ 207102 h 209550"/>
                  <a:gd name="connsiteX32" fmla="*/ 423510 w 438150"/>
                  <a:gd name="connsiteY32" fmla="*/ 191386 h 209550"/>
                  <a:gd name="connsiteX33" fmla="*/ 427320 w 438150"/>
                  <a:gd name="connsiteY33" fmla="*/ 175098 h 209550"/>
                  <a:gd name="connsiteX34" fmla="*/ 428368 w 438150"/>
                  <a:gd name="connsiteY34" fmla="*/ 141760 h 209550"/>
                  <a:gd name="connsiteX35" fmla="*/ 370646 w 438150"/>
                  <a:gd name="connsiteY35" fmla="*/ 15176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8150" h="209550">
                    <a:moveTo>
                      <a:pt x="370646" y="151762"/>
                    </a:moveTo>
                    <a:lnTo>
                      <a:pt x="331784" y="10125"/>
                    </a:lnTo>
                    <a:lnTo>
                      <a:pt x="10125" y="72895"/>
                    </a:lnTo>
                    <a:lnTo>
                      <a:pt x="21364" y="137188"/>
                    </a:lnTo>
                    <a:lnTo>
                      <a:pt x="49939" y="97374"/>
                    </a:lnTo>
                    <a:lnTo>
                      <a:pt x="62227" y="97374"/>
                    </a:lnTo>
                    <a:lnTo>
                      <a:pt x="74514" y="76990"/>
                    </a:lnTo>
                    <a:lnTo>
                      <a:pt x="100041" y="80038"/>
                    </a:lnTo>
                    <a:cubicBezTo>
                      <a:pt x="122805" y="69942"/>
                      <a:pt x="117376" y="47177"/>
                      <a:pt x="149285" y="66513"/>
                    </a:cubicBezTo>
                    <a:cubicBezTo>
                      <a:pt x="155953" y="70513"/>
                      <a:pt x="173193" y="81372"/>
                      <a:pt x="176146" y="91849"/>
                    </a:cubicBezTo>
                    <a:cubicBezTo>
                      <a:pt x="185766" y="84896"/>
                      <a:pt x="201672" y="99660"/>
                      <a:pt x="197291" y="105851"/>
                    </a:cubicBezTo>
                    <a:cubicBezTo>
                      <a:pt x="186337" y="121186"/>
                      <a:pt x="246059" y="122139"/>
                      <a:pt x="246059" y="126997"/>
                    </a:cubicBezTo>
                    <a:cubicBezTo>
                      <a:pt x="246059" y="137284"/>
                      <a:pt x="230819" y="182051"/>
                      <a:pt x="236915" y="184147"/>
                    </a:cubicBezTo>
                    <a:cubicBezTo>
                      <a:pt x="239201" y="184909"/>
                      <a:pt x="247107" y="191767"/>
                      <a:pt x="254727" y="196053"/>
                    </a:cubicBezTo>
                    <a:cubicBezTo>
                      <a:pt x="256727" y="195100"/>
                      <a:pt x="263776" y="195100"/>
                      <a:pt x="264061" y="195291"/>
                    </a:cubicBezTo>
                    <a:cubicBezTo>
                      <a:pt x="272253" y="201101"/>
                      <a:pt x="289303" y="192148"/>
                      <a:pt x="295113" y="195958"/>
                    </a:cubicBezTo>
                    <a:cubicBezTo>
                      <a:pt x="317687" y="210817"/>
                      <a:pt x="319592" y="191671"/>
                      <a:pt x="317401" y="189100"/>
                    </a:cubicBezTo>
                    <a:cubicBezTo>
                      <a:pt x="308162" y="178813"/>
                      <a:pt x="311305" y="171955"/>
                      <a:pt x="308638" y="169764"/>
                    </a:cubicBezTo>
                    <a:cubicBezTo>
                      <a:pt x="302161" y="164525"/>
                      <a:pt x="295780" y="156238"/>
                      <a:pt x="291493" y="148333"/>
                    </a:cubicBezTo>
                    <a:cubicBezTo>
                      <a:pt x="287112" y="140236"/>
                      <a:pt x="289588" y="112995"/>
                      <a:pt x="292732" y="108423"/>
                    </a:cubicBezTo>
                    <a:cubicBezTo>
                      <a:pt x="300542" y="97374"/>
                      <a:pt x="283778" y="86420"/>
                      <a:pt x="291779" y="79467"/>
                    </a:cubicBezTo>
                    <a:cubicBezTo>
                      <a:pt x="298161" y="73847"/>
                      <a:pt x="294827" y="62227"/>
                      <a:pt x="300161" y="60417"/>
                    </a:cubicBezTo>
                    <a:cubicBezTo>
                      <a:pt x="315401" y="55178"/>
                      <a:pt x="311020" y="52321"/>
                      <a:pt x="314544" y="50035"/>
                    </a:cubicBezTo>
                    <a:cubicBezTo>
                      <a:pt x="325593" y="42986"/>
                      <a:pt x="308067" y="72037"/>
                      <a:pt x="307591" y="76419"/>
                    </a:cubicBezTo>
                    <a:cubicBezTo>
                      <a:pt x="304257" y="103660"/>
                      <a:pt x="320068" y="70990"/>
                      <a:pt x="320068" y="109375"/>
                    </a:cubicBezTo>
                    <a:cubicBezTo>
                      <a:pt x="320068" y="111471"/>
                      <a:pt x="318735" y="119281"/>
                      <a:pt x="318068" y="119758"/>
                    </a:cubicBezTo>
                    <a:cubicBezTo>
                      <a:pt x="302923" y="130235"/>
                      <a:pt x="313782" y="137665"/>
                      <a:pt x="316258" y="132902"/>
                    </a:cubicBezTo>
                    <a:cubicBezTo>
                      <a:pt x="321592" y="122329"/>
                      <a:pt x="329688" y="141094"/>
                      <a:pt x="325402" y="143189"/>
                    </a:cubicBezTo>
                    <a:cubicBezTo>
                      <a:pt x="316449" y="147666"/>
                      <a:pt x="317401" y="163477"/>
                      <a:pt x="319306" y="165763"/>
                    </a:cubicBezTo>
                    <a:cubicBezTo>
                      <a:pt x="329022" y="177574"/>
                      <a:pt x="326069" y="182718"/>
                      <a:pt x="341976" y="182718"/>
                    </a:cubicBezTo>
                    <a:cubicBezTo>
                      <a:pt x="345024" y="182718"/>
                      <a:pt x="361407" y="180146"/>
                      <a:pt x="361883" y="180337"/>
                    </a:cubicBezTo>
                    <a:cubicBezTo>
                      <a:pt x="375123" y="188147"/>
                      <a:pt x="366360" y="211483"/>
                      <a:pt x="386458" y="207102"/>
                    </a:cubicBezTo>
                    <a:lnTo>
                      <a:pt x="423510" y="191386"/>
                    </a:lnTo>
                    <a:cubicBezTo>
                      <a:pt x="425224" y="186052"/>
                      <a:pt x="426558" y="180527"/>
                      <a:pt x="427320" y="175098"/>
                    </a:cubicBezTo>
                    <a:cubicBezTo>
                      <a:pt x="430177" y="156048"/>
                      <a:pt x="428368" y="160048"/>
                      <a:pt x="428368" y="141760"/>
                    </a:cubicBezTo>
                    <a:lnTo>
                      <a:pt x="370646" y="151762"/>
                    </a:lnTo>
                    <a:close/>
                  </a:path>
                </a:pathLst>
              </a:custGeom>
              <a:solidFill>
                <a:srgbClr val="6D6E71"/>
              </a:solidFill>
              <a:ln w="6350" cap="flat">
                <a:solidFill>
                  <a:schemeClr val="bg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D93D062-D849-4094-B654-EBC76906D16E}"/>
                  </a:ext>
                </a:extLst>
              </p:cNvPr>
              <p:cNvSpPr/>
              <p:nvPr/>
            </p:nvSpPr>
            <p:spPr>
              <a:xfrm>
                <a:off x="5496520" y="3047971"/>
                <a:ext cx="1128082" cy="628299"/>
              </a:xfrm>
              <a:custGeom>
                <a:avLst/>
                <a:gdLst>
                  <a:gd name="connsiteX0" fmla="*/ 664111 w 752475"/>
                  <a:gd name="connsiteY0" fmla="*/ 181194 h 419100"/>
                  <a:gd name="connsiteX1" fmla="*/ 657920 w 752475"/>
                  <a:gd name="connsiteY1" fmla="*/ 150142 h 419100"/>
                  <a:gd name="connsiteX2" fmla="*/ 627345 w 752475"/>
                  <a:gd name="connsiteY2" fmla="*/ 133378 h 419100"/>
                  <a:gd name="connsiteX3" fmla="*/ 589626 w 752475"/>
                  <a:gd name="connsiteY3" fmla="*/ 123377 h 419100"/>
                  <a:gd name="connsiteX4" fmla="*/ 579815 w 752475"/>
                  <a:gd name="connsiteY4" fmla="*/ 119948 h 419100"/>
                  <a:gd name="connsiteX5" fmla="*/ 562003 w 752475"/>
                  <a:gd name="connsiteY5" fmla="*/ 108042 h 419100"/>
                  <a:gd name="connsiteX6" fmla="*/ 571147 w 752475"/>
                  <a:gd name="connsiteY6" fmla="*/ 50892 h 419100"/>
                  <a:gd name="connsiteX7" fmla="*/ 522379 w 752475"/>
                  <a:gd name="connsiteY7" fmla="*/ 29746 h 419100"/>
                  <a:gd name="connsiteX8" fmla="*/ 501234 w 752475"/>
                  <a:gd name="connsiteY8" fmla="*/ 15745 h 419100"/>
                  <a:gd name="connsiteX9" fmla="*/ 494566 w 752475"/>
                  <a:gd name="connsiteY9" fmla="*/ 39748 h 419100"/>
                  <a:gd name="connsiteX10" fmla="*/ 441512 w 752475"/>
                  <a:gd name="connsiteY10" fmla="*/ 10125 h 419100"/>
                  <a:gd name="connsiteX11" fmla="*/ 409889 w 752475"/>
                  <a:gd name="connsiteY11" fmla="*/ 87563 h 419100"/>
                  <a:gd name="connsiteX12" fmla="*/ 386457 w 752475"/>
                  <a:gd name="connsiteY12" fmla="*/ 118234 h 419100"/>
                  <a:gd name="connsiteX13" fmla="*/ 354739 w 752475"/>
                  <a:gd name="connsiteY13" fmla="*/ 135760 h 419100"/>
                  <a:gd name="connsiteX14" fmla="*/ 340547 w 752475"/>
                  <a:gd name="connsiteY14" fmla="*/ 146618 h 419100"/>
                  <a:gd name="connsiteX15" fmla="*/ 306067 w 752475"/>
                  <a:gd name="connsiteY15" fmla="*/ 246631 h 419100"/>
                  <a:gd name="connsiteX16" fmla="*/ 299685 w 752475"/>
                  <a:gd name="connsiteY16" fmla="*/ 275491 h 419100"/>
                  <a:gd name="connsiteX17" fmla="*/ 259870 w 752475"/>
                  <a:gd name="connsiteY17" fmla="*/ 283683 h 419100"/>
                  <a:gd name="connsiteX18" fmla="*/ 215960 w 752475"/>
                  <a:gd name="connsiteY18" fmla="*/ 305114 h 419100"/>
                  <a:gd name="connsiteX19" fmla="*/ 181384 w 752475"/>
                  <a:gd name="connsiteY19" fmla="*/ 318259 h 419100"/>
                  <a:gd name="connsiteX20" fmla="*/ 149571 w 752475"/>
                  <a:gd name="connsiteY20" fmla="*/ 291303 h 419100"/>
                  <a:gd name="connsiteX21" fmla="*/ 70228 w 752475"/>
                  <a:gd name="connsiteY21" fmla="*/ 380552 h 419100"/>
                  <a:gd name="connsiteX22" fmla="*/ 17078 w 752475"/>
                  <a:gd name="connsiteY22" fmla="*/ 412366 h 419100"/>
                  <a:gd name="connsiteX23" fmla="*/ 10125 w 752475"/>
                  <a:gd name="connsiteY23" fmla="*/ 416557 h 419100"/>
                  <a:gd name="connsiteX24" fmla="*/ 69942 w 752475"/>
                  <a:gd name="connsiteY24" fmla="*/ 411413 h 419100"/>
                  <a:gd name="connsiteX25" fmla="*/ 172907 w 752475"/>
                  <a:gd name="connsiteY25" fmla="*/ 400174 h 419100"/>
                  <a:gd name="connsiteX26" fmla="*/ 199196 w 752475"/>
                  <a:gd name="connsiteY26" fmla="*/ 391696 h 419100"/>
                  <a:gd name="connsiteX27" fmla="*/ 727738 w 752475"/>
                  <a:gd name="connsiteY27" fmla="*/ 297589 h 419100"/>
                  <a:gd name="connsiteX28" fmla="*/ 706021 w 752475"/>
                  <a:gd name="connsiteY28" fmla="*/ 260156 h 419100"/>
                  <a:gd name="connsiteX29" fmla="*/ 689734 w 752475"/>
                  <a:gd name="connsiteY29" fmla="*/ 264252 h 419100"/>
                  <a:gd name="connsiteX30" fmla="*/ 671731 w 752475"/>
                  <a:gd name="connsiteY30" fmla="*/ 236439 h 419100"/>
                  <a:gd name="connsiteX31" fmla="*/ 666302 w 752475"/>
                  <a:gd name="connsiteY31" fmla="*/ 208150 h 419100"/>
                  <a:gd name="connsiteX32" fmla="*/ 664111 w 752475"/>
                  <a:gd name="connsiteY32" fmla="*/ 181194 h 419100"/>
                  <a:gd name="connsiteX33" fmla="*/ 664111 w 752475"/>
                  <a:gd name="connsiteY33" fmla="*/ 181194 h 419100"/>
                  <a:gd name="connsiteX34" fmla="*/ 711355 w 752475"/>
                  <a:gd name="connsiteY34" fmla="*/ 130997 h 419100"/>
                  <a:gd name="connsiteX35" fmla="*/ 748407 w 752475"/>
                  <a:gd name="connsiteY35" fmla="*/ 115281 h 419100"/>
                  <a:gd name="connsiteX36" fmla="*/ 728405 w 752475"/>
                  <a:gd name="connsiteY36" fmla="*/ 152047 h 419100"/>
                  <a:gd name="connsiteX37" fmla="*/ 716785 w 752475"/>
                  <a:gd name="connsiteY37" fmla="*/ 219199 h 419100"/>
                  <a:gd name="connsiteX38" fmla="*/ 698306 w 752475"/>
                  <a:gd name="connsiteY38" fmla="*/ 205768 h 419100"/>
                  <a:gd name="connsiteX39" fmla="*/ 703354 w 752475"/>
                  <a:gd name="connsiteY39" fmla="*/ 173098 h 419100"/>
                  <a:gd name="connsiteX40" fmla="*/ 711355 w 752475"/>
                  <a:gd name="connsiteY40" fmla="*/ 13099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2475" h="419100">
                    <a:moveTo>
                      <a:pt x="664111" y="181194"/>
                    </a:moveTo>
                    <a:cubicBezTo>
                      <a:pt x="647728" y="172907"/>
                      <a:pt x="671350" y="154238"/>
                      <a:pt x="657920" y="150142"/>
                    </a:cubicBezTo>
                    <a:cubicBezTo>
                      <a:pt x="649633" y="147666"/>
                      <a:pt x="627916" y="133474"/>
                      <a:pt x="627345" y="133378"/>
                    </a:cubicBezTo>
                    <a:cubicBezTo>
                      <a:pt x="600770" y="128425"/>
                      <a:pt x="617153" y="140141"/>
                      <a:pt x="589626" y="123377"/>
                    </a:cubicBezTo>
                    <a:cubicBezTo>
                      <a:pt x="586864" y="123377"/>
                      <a:pt x="583339" y="121948"/>
                      <a:pt x="579815" y="119948"/>
                    </a:cubicBezTo>
                    <a:cubicBezTo>
                      <a:pt x="572195" y="115662"/>
                      <a:pt x="564289" y="108804"/>
                      <a:pt x="562003" y="108042"/>
                    </a:cubicBezTo>
                    <a:cubicBezTo>
                      <a:pt x="555907" y="105946"/>
                      <a:pt x="571147" y="61084"/>
                      <a:pt x="571147" y="50892"/>
                    </a:cubicBezTo>
                    <a:cubicBezTo>
                      <a:pt x="571147" y="45939"/>
                      <a:pt x="511521" y="45082"/>
                      <a:pt x="522379" y="29746"/>
                    </a:cubicBezTo>
                    <a:cubicBezTo>
                      <a:pt x="526761" y="23555"/>
                      <a:pt x="510854" y="8696"/>
                      <a:pt x="501234" y="15745"/>
                    </a:cubicBezTo>
                    <a:cubicBezTo>
                      <a:pt x="497043" y="18793"/>
                      <a:pt x="494090" y="25936"/>
                      <a:pt x="494566" y="39748"/>
                    </a:cubicBezTo>
                    <a:cubicBezTo>
                      <a:pt x="480564" y="28127"/>
                      <a:pt x="449227" y="21364"/>
                      <a:pt x="441512" y="10125"/>
                    </a:cubicBezTo>
                    <a:cubicBezTo>
                      <a:pt x="441512" y="81277"/>
                      <a:pt x="415985" y="67942"/>
                      <a:pt x="409889" y="87563"/>
                    </a:cubicBezTo>
                    <a:cubicBezTo>
                      <a:pt x="405031" y="103184"/>
                      <a:pt x="385314" y="94802"/>
                      <a:pt x="386457" y="118234"/>
                    </a:cubicBezTo>
                    <a:cubicBezTo>
                      <a:pt x="388744" y="166049"/>
                      <a:pt x="355025" y="137284"/>
                      <a:pt x="354739" y="135760"/>
                    </a:cubicBezTo>
                    <a:cubicBezTo>
                      <a:pt x="351025" y="117472"/>
                      <a:pt x="340166" y="131283"/>
                      <a:pt x="340547" y="146618"/>
                    </a:cubicBezTo>
                    <a:cubicBezTo>
                      <a:pt x="340928" y="162049"/>
                      <a:pt x="305876" y="246250"/>
                      <a:pt x="306067" y="246631"/>
                    </a:cubicBezTo>
                    <a:cubicBezTo>
                      <a:pt x="315401" y="262347"/>
                      <a:pt x="299971" y="275491"/>
                      <a:pt x="299685" y="275491"/>
                    </a:cubicBezTo>
                    <a:cubicBezTo>
                      <a:pt x="266919" y="275491"/>
                      <a:pt x="283206" y="290922"/>
                      <a:pt x="259870" y="283683"/>
                    </a:cubicBezTo>
                    <a:cubicBezTo>
                      <a:pt x="244535" y="309400"/>
                      <a:pt x="243487" y="313687"/>
                      <a:pt x="215960" y="305114"/>
                    </a:cubicBezTo>
                    <a:cubicBezTo>
                      <a:pt x="209007" y="304543"/>
                      <a:pt x="208340" y="323783"/>
                      <a:pt x="181384" y="318259"/>
                    </a:cubicBezTo>
                    <a:cubicBezTo>
                      <a:pt x="172050" y="316354"/>
                      <a:pt x="157477" y="298351"/>
                      <a:pt x="149571" y="291303"/>
                    </a:cubicBezTo>
                    <a:cubicBezTo>
                      <a:pt x="147952" y="294922"/>
                      <a:pt x="73180" y="378647"/>
                      <a:pt x="70228" y="380552"/>
                    </a:cubicBezTo>
                    <a:cubicBezTo>
                      <a:pt x="56321" y="389791"/>
                      <a:pt x="32985" y="409032"/>
                      <a:pt x="17078" y="412366"/>
                    </a:cubicBezTo>
                    <a:cubicBezTo>
                      <a:pt x="15173" y="414747"/>
                      <a:pt x="14221" y="414366"/>
                      <a:pt x="10125" y="416557"/>
                    </a:cubicBezTo>
                    <a:lnTo>
                      <a:pt x="69942" y="411413"/>
                    </a:lnTo>
                    <a:cubicBezTo>
                      <a:pt x="90992" y="401126"/>
                      <a:pt x="147761" y="399031"/>
                      <a:pt x="172907" y="400174"/>
                    </a:cubicBezTo>
                    <a:cubicBezTo>
                      <a:pt x="181003" y="400555"/>
                      <a:pt x="196338" y="380076"/>
                      <a:pt x="199196" y="391696"/>
                    </a:cubicBezTo>
                    <a:cubicBezTo>
                      <a:pt x="393506" y="372361"/>
                      <a:pt x="565147" y="337975"/>
                      <a:pt x="727738" y="297589"/>
                    </a:cubicBezTo>
                    <a:lnTo>
                      <a:pt x="706021" y="260156"/>
                    </a:lnTo>
                    <a:cubicBezTo>
                      <a:pt x="695925" y="260156"/>
                      <a:pt x="696972" y="264252"/>
                      <a:pt x="689734" y="264252"/>
                    </a:cubicBezTo>
                    <a:cubicBezTo>
                      <a:pt x="635727" y="264252"/>
                      <a:pt x="690972" y="263871"/>
                      <a:pt x="671731" y="236439"/>
                    </a:cubicBezTo>
                    <a:cubicBezTo>
                      <a:pt x="646776" y="200815"/>
                      <a:pt x="642775" y="208150"/>
                      <a:pt x="666302" y="208150"/>
                    </a:cubicBezTo>
                    <a:cubicBezTo>
                      <a:pt x="674970" y="208054"/>
                      <a:pt x="664397" y="181384"/>
                      <a:pt x="664111" y="181194"/>
                    </a:cubicBezTo>
                    <a:lnTo>
                      <a:pt x="664111" y="181194"/>
                    </a:lnTo>
                    <a:close/>
                    <a:moveTo>
                      <a:pt x="711355" y="130997"/>
                    </a:moveTo>
                    <a:lnTo>
                      <a:pt x="748407" y="115281"/>
                    </a:lnTo>
                    <a:cubicBezTo>
                      <a:pt x="744026" y="128711"/>
                      <a:pt x="737073" y="141665"/>
                      <a:pt x="728405" y="152047"/>
                    </a:cubicBezTo>
                    <a:cubicBezTo>
                      <a:pt x="724023" y="157286"/>
                      <a:pt x="731739" y="205578"/>
                      <a:pt x="716785" y="219199"/>
                    </a:cubicBezTo>
                    <a:cubicBezTo>
                      <a:pt x="715642" y="220246"/>
                      <a:pt x="706307" y="260823"/>
                      <a:pt x="698306" y="205768"/>
                    </a:cubicBezTo>
                    <a:cubicBezTo>
                      <a:pt x="697163" y="197672"/>
                      <a:pt x="696115" y="177193"/>
                      <a:pt x="703354" y="173098"/>
                    </a:cubicBezTo>
                    <a:cubicBezTo>
                      <a:pt x="709450" y="169669"/>
                      <a:pt x="714403" y="138712"/>
                      <a:pt x="711355" y="130997"/>
                    </a:cubicBezTo>
                    <a:close/>
                  </a:path>
                </a:pathLst>
              </a:custGeom>
              <a:solidFill>
                <a:srgbClr val="0B9444"/>
              </a:solidFill>
              <a:ln w="6350" cap="flat">
                <a:solidFill>
                  <a:schemeClr val="bg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A222F3E-0F5A-4D37-990D-6872E199EBE6}"/>
                  </a:ext>
                </a:extLst>
              </p:cNvPr>
              <p:cNvSpPr/>
              <p:nvPr/>
            </p:nvSpPr>
            <p:spPr>
              <a:xfrm>
                <a:off x="5448683" y="3478785"/>
                <a:ext cx="1213760" cy="556902"/>
              </a:xfrm>
              <a:custGeom>
                <a:avLst/>
                <a:gdLst>
                  <a:gd name="connsiteX0" fmla="*/ 759457 w 809625"/>
                  <a:gd name="connsiteY0" fmla="*/ 10125 h 371475"/>
                  <a:gd name="connsiteX1" fmla="*/ 230914 w 809625"/>
                  <a:gd name="connsiteY1" fmla="*/ 104232 h 371475"/>
                  <a:gd name="connsiteX2" fmla="*/ 231391 w 809625"/>
                  <a:gd name="connsiteY2" fmla="*/ 109185 h 371475"/>
                  <a:gd name="connsiteX3" fmla="*/ 209578 w 809625"/>
                  <a:gd name="connsiteY3" fmla="*/ 160048 h 371475"/>
                  <a:gd name="connsiteX4" fmla="*/ 168526 w 809625"/>
                  <a:gd name="connsiteY4" fmla="*/ 183766 h 371475"/>
                  <a:gd name="connsiteX5" fmla="*/ 153190 w 809625"/>
                  <a:gd name="connsiteY5" fmla="*/ 178336 h 371475"/>
                  <a:gd name="connsiteX6" fmla="*/ 130140 w 809625"/>
                  <a:gd name="connsiteY6" fmla="*/ 200911 h 371475"/>
                  <a:gd name="connsiteX7" fmla="*/ 102041 w 809625"/>
                  <a:gd name="connsiteY7" fmla="*/ 229390 h 371475"/>
                  <a:gd name="connsiteX8" fmla="*/ 70609 w 809625"/>
                  <a:gd name="connsiteY8" fmla="*/ 248155 h 371475"/>
                  <a:gd name="connsiteX9" fmla="*/ 35557 w 809625"/>
                  <a:gd name="connsiteY9" fmla="*/ 277777 h 371475"/>
                  <a:gd name="connsiteX10" fmla="*/ 10125 w 809625"/>
                  <a:gd name="connsiteY10" fmla="*/ 324736 h 371475"/>
                  <a:gd name="connsiteX11" fmla="*/ 125663 w 809625"/>
                  <a:gd name="connsiteY11" fmla="*/ 310162 h 371475"/>
                  <a:gd name="connsiteX12" fmla="*/ 205197 w 809625"/>
                  <a:gd name="connsiteY12" fmla="*/ 272920 h 371475"/>
                  <a:gd name="connsiteX13" fmla="*/ 327403 w 809625"/>
                  <a:gd name="connsiteY13" fmla="*/ 265871 h 371475"/>
                  <a:gd name="connsiteX14" fmla="*/ 346167 w 809625"/>
                  <a:gd name="connsiteY14" fmla="*/ 294827 h 371475"/>
                  <a:gd name="connsiteX15" fmla="*/ 447227 w 809625"/>
                  <a:gd name="connsiteY15" fmla="*/ 282254 h 371475"/>
                  <a:gd name="connsiteX16" fmla="*/ 570195 w 809625"/>
                  <a:gd name="connsiteY16" fmla="*/ 368360 h 371475"/>
                  <a:gd name="connsiteX17" fmla="*/ 594198 w 809625"/>
                  <a:gd name="connsiteY17" fmla="*/ 361597 h 371475"/>
                  <a:gd name="connsiteX18" fmla="*/ 627440 w 809625"/>
                  <a:gd name="connsiteY18" fmla="*/ 354644 h 371475"/>
                  <a:gd name="connsiteX19" fmla="*/ 644871 w 809625"/>
                  <a:gd name="connsiteY19" fmla="*/ 302542 h 371475"/>
                  <a:gd name="connsiteX20" fmla="*/ 730977 w 809625"/>
                  <a:gd name="connsiteY20" fmla="*/ 241582 h 371475"/>
                  <a:gd name="connsiteX21" fmla="*/ 760504 w 809625"/>
                  <a:gd name="connsiteY21" fmla="*/ 210531 h 371475"/>
                  <a:gd name="connsiteX22" fmla="*/ 739835 w 809625"/>
                  <a:gd name="connsiteY22" fmla="*/ 204149 h 371475"/>
                  <a:gd name="connsiteX23" fmla="*/ 733549 w 809625"/>
                  <a:gd name="connsiteY23" fmla="*/ 170145 h 371475"/>
                  <a:gd name="connsiteX24" fmla="*/ 722785 w 809625"/>
                  <a:gd name="connsiteY24" fmla="*/ 154048 h 371475"/>
                  <a:gd name="connsiteX25" fmla="*/ 779554 w 809625"/>
                  <a:gd name="connsiteY25" fmla="*/ 138522 h 371475"/>
                  <a:gd name="connsiteX26" fmla="*/ 788222 w 809625"/>
                  <a:gd name="connsiteY26" fmla="*/ 90992 h 371475"/>
                  <a:gd name="connsiteX27" fmla="*/ 802795 w 809625"/>
                  <a:gd name="connsiteY27" fmla="*/ 85182 h 371475"/>
                  <a:gd name="connsiteX28" fmla="*/ 759457 w 809625"/>
                  <a:gd name="connsiteY28" fmla="*/ 101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625" h="371475">
                    <a:moveTo>
                      <a:pt x="759457" y="10125"/>
                    </a:moveTo>
                    <a:cubicBezTo>
                      <a:pt x="596865" y="50606"/>
                      <a:pt x="425224" y="84896"/>
                      <a:pt x="230914" y="104232"/>
                    </a:cubicBezTo>
                    <a:cubicBezTo>
                      <a:pt x="231200" y="105470"/>
                      <a:pt x="231391" y="107089"/>
                      <a:pt x="231391" y="109185"/>
                    </a:cubicBezTo>
                    <a:cubicBezTo>
                      <a:pt x="231391" y="145951"/>
                      <a:pt x="218341" y="127568"/>
                      <a:pt x="209578" y="160048"/>
                    </a:cubicBezTo>
                    <a:cubicBezTo>
                      <a:pt x="205673" y="174336"/>
                      <a:pt x="187957" y="144618"/>
                      <a:pt x="168526" y="183766"/>
                    </a:cubicBezTo>
                    <a:cubicBezTo>
                      <a:pt x="164716" y="191386"/>
                      <a:pt x="154333" y="178336"/>
                      <a:pt x="153190" y="178336"/>
                    </a:cubicBezTo>
                    <a:cubicBezTo>
                      <a:pt x="153000" y="178336"/>
                      <a:pt x="128521" y="197101"/>
                      <a:pt x="130140" y="200911"/>
                    </a:cubicBezTo>
                    <a:cubicBezTo>
                      <a:pt x="136141" y="215579"/>
                      <a:pt x="112138" y="217960"/>
                      <a:pt x="102041" y="229390"/>
                    </a:cubicBezTo>
                    <a:cubicBezTo>
                      <a:pt x="95183" y="237106"/>
                      <a:pt x="80229" y="248440"/>
                      <a:pt x="70609" y="248155"/>
                    </a:cubicBezTo>
                    <a:cubicBezTo>
                      <a:pt x="62703" y="247869"/>
                      <a:pt x="35557" y="261109"/>
                      <a:pt x="35557" y="277777"/>
                    </a:cubicBezTo>
                    <a:cubicBezTo>
                      <a:pt x="35557" y="303114"/>
                      <a:pt x="10125" y="273015"/>
                      <a:pt x="10125" y="324736"/>
                    </a:cubicBezTo>
                    <a:lnTo>
                      <a:pt x="125663" y="310162"/>
                    </a:lnTo>
                    <a:lnTo>
                      <a:pt x="205197" y="272920"/>
                    </a:lnTo>
                    <a:lnTo>
                      <a:pt x="327403" y="265871"/>
                    </a:lnTo>
                    <a:cubicBezTo>
                      <a:pt x="348072" y="278825"/>
                      <a:pt x="340452" y="279968"/>
                      <a:pt x="346167" y="294827"/>
                    </a:cubicBezTo>
                    <a:lnTo>
                      <a:pt x="447227" y="282254"/>
                    </a:lnTo>
                    <a:lnTo>
                      <a:pt x="570195" y="368360"/>
                    </a:lnTo>
                    <a:cubicBezTo>
                      <a:pt x="571147" y="368455"/>
                      <a:pt x="592484" y="362264"/>
                      <a:pt x="594198" y="361597"/>
                    </a:cubicBezTo>
                    <a:cubicBezTo>
                      <a:pt x="609628" y="355216"/>
                      <a:pt x="613629" y="357311"/>
                      <a:pt x="627440" y="354644"/>
                    </a:cubicBezTo>
                    <a:cubicBezTo>
                      <a:pt x="634203" y="335213"/>
                      <a:pt x="632012" y="324926"/>
                      <a:pt x="644871" y="302542"/>
                    </a:cubicBezTo>
                    <a:cubicBezTo>
                      <a:pt x="653920" y="286731"/>
                      <a:pt x="716213" y="231010"/>
                      <a:pt x="730977" y="241582"/>
                    </a:cubicBezTo>
                    <a:cubicBezTo>
                      <a:pt x="753265" y="257489"/>
                      <a:pt x="771839" y="201101"/>
                      <a:pt x="760504" y="210531"/>
                    </a:cubicBezTo>
                    <a:cubicBezTo>
                      <a:pt x="747836" y="221104"/>
                      <a:pt x="755647" y="200434"/>
                      <a:pt x="739835" y="204149"/>
                    </a:cubicBezTo>
                    <a:cubicBezTo>
                      <a:pt x="710498" y="211007"/>
                      <a:pt x="749741" y="169478"/>
                      <a:pt x="733549" y="170145"/>
                    </a:cubicBezTo>
                    <a:cubicBezTo>
                      <a:pt x="716022" y="170812"/>
                      <a:pt x="721071" y="152047"/>
                      <a:pt x="722785" y="154048"/>
                    </a:cubicBezTo>
                    <a:cubicBezTo>
                      <a:pt x="739359" y="173479"/>
                      <a:pt x="777935" y="156048"/>
                      <a:pt x="779554" y="138522"/>
                    </a:cubicBezTo>
                    <a:cubicBezTo>
                      <a:pt x="781555" y="117948"/>
                      <a:pt x="812511" y="115376"/>
                      <a:pt x="788222" y="90992"/>
                    </a:cubicBezTo>
                    <a:cubicBezTo>
                      <a:pt x="794032" y="93659"/>
                      <a:pt x="806415" y="88325"/>
                      <a:pt x="802795" y="85182"/>
                    </a:cubicBezTo>
                    <a:cubicBezTo>
                      <a:pt x="788603" y="73180"/>
                      <a:pt x="771839" y="30318"/>
                      <a:pt x="759457" y="10125"/>
                    </a:cubicBezTo>
                    <a:close/>
                  </a:path>
                </a:pathLst>
              </a:custGeom>
              <a:solidFill>
                <a:srgbClr val="0B9444"/>
              </a:solidFill>
              <a:ln w="6350" cap="flat">
                <a:solidFill>
                  <a:schemeClr val="bg1"/>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CEEE7AC-8A6E-4FDA-8FAA-4384CD3D7014}"/>
                  </a:ext>
                </a:extLst>
              </p:cNvPr>
              <p:cNvSpPr/>
              <p:nvPr/>
            </p:nvSpPr>
            <p:spPr>
              <a:xfrm>
                <a:off x="5595647" y="3862190"/>
                <a:ext cx="713976" cy="556902"/>
              </a:xfrm>
              <a:custGeom>
                <a:avLst/>
                <a:gdLst>
                  <a:gd name="connsiteX0" fmla="*/ 348910 w 476250"/>
                  <a:gd name="connsiteY0" fmla="*/ 26508 h 371475"/>
                  <a:gd name="connsiteX1" fmla="*/ 247850 w 476250"/>
                  <a:gd name="connsiteY1" fmla="*/ 39081 h 371475"/>
                  <a:gd name="connsiteX2" fmla="*/ 229086 w 476250"/>
                  <a:gd name="connsiteY2" fmla="*/ 10125 h 371475"/>
                  <a:gd name="connsiteX3" fmla="*/ 106880 w 476250"/>
                  <a:gd name="connsiteY3" fmla="*/ 17173 h 371475"/>
                  <a:gd name="connsiteX4" fmla="*/ 27346 w 476250"/>
                  <a:gd name="connsiteY4" fmla="*/ 54416 h 371475"/>
                  <a:gd name="connsiteX5" fmla="*/ 15154 w 476250"/>
                  <a:gd name="connsiteY5" fmla="*/ 76419 h 371475"/>
                  <a:gd name="connsiteX6" fmla="*/ 31442 w 476250"/>
                  <a:gd name="connsiteY6" fmla="*/ 105375 h 371475"/>
                  <a:gd name="connsiteX7" fmla="*/ 52778 w 476250"/>
                  <a:gd name="connsiteY7" fmla="*/ 110995 h 371475"/>
                  <a:gd name="connsiteX8" fmla="*/ 72019 w 476250"/>
                  <a:gd name="connsiteY8" fmla="*/ 133188 h 371475"/>
                  <a:gd name="connsiteX9" fmla="*/ 87068 w 476250"/>
                  <a:gd name="connsiteY9" fmla="*/ 153952 h 371475"/>
                  <a:gd name="connsiteX10" fmla="*/ 100689 w 476250"/>
                  <a:gd name="connsiteY10" fmla="*/ 170431 h 371475"/>
                  <a:gd name="connsiteX11" fmla="*/ 112881 w 476250"/>
                  <a:gd name="connsiteY11" fmla="*/ 176717 h 371475"/>
                  <a:gd name="connsiteX12" fmla="*/ 132026 w 476250"/>
                  <a:gd name="connsiteY12" fmla="*/ 194338 h 371475"/>
                  <a:gd name="connsiteX13" fmla="*/ 169745 w 476250"/>
                  <a:gd name="connsiteY13" fmla="*/ 225961 h 371475"/>
                  <a:gd name="connsiteX14" fmla="*/ 181651 w 476250"/>
                  <a:gd name="connsiteY14" fmla="*/ 241297 h 371475"/>
                  <a:gd name="connsiteX15" fmla="*/ 203273 w 476250"/>
                  <a:gd name="connsiteY15" fmla="*/ 251298 h 371475"/>
                  <a:gd name="connsiteX16" fmla="*/ 223752 w 476250"/>
                  <a:gd name="connsiteY16" fmla="*/ 285778 h 371475"/>
                  <a:gd name="connsiteX17" fmla="*/ 235087 w 476250"/>
                  <a:gd name="connsiteY17" fmla="*/ 313401 h 371475"/>
                  <a:gd name="connsiteX18" fmla="*/ 256804 w 476250"/>
                  <a:gd name="connsiteY18" fmla="*/ 328736 h 371475"/>
                  <a:gd name="connsiteX19" fmla="*/ 261662 w 476250"/>
                  <a:gd name="connsiteY19" fmla="*/ 345500 h 371475"/>
                  <a:gd name="connsiteX20" fmla="*/ 282331 w 476250"/>
                  <a:gd name="connsiteY20" fmla="*/ 362169 h 371475"/>
                  <a:gd name="connsiteX21" fmla="*/ 292808 w 476250"/>
                  <a:gd name="connsiteY21" fmla="*/ 362264 h 371475"/>
                  <a:gd name="connsiteX22" fmla="*/ 304810 w 476250"/>
                  <a:gd name="connsiteY22" fmla="*/ 349977 h 371475"/>
                  <a:gd name="connsiteX23" fmla="*/ 319859 w 476250"/>
                  <a:gd name="connsiteY23" fmla="*/ 306162 h 371475"/>
                  <a:gd name="connsiteX24" fmla="*/ 362817 w 476250"/>
                  <a:gd name="connsiteY24" fmla="*/ 286540 h 371475"/>
                  <a:gd name="connsiteX25" fmla="*/ 389487 w 476250"/>
                  <a:gd name="connsiteY25" fmla="*/ 253679 h 371475"/>
                  <a:gd name="connsiteX26" fmla="*/ 413966 w 476250"/>
                  <a:gd name="connsiteY26" fmla="*/ 229390 h 371475"/>
                  <a:gd name="connsiteX27" fmla="*/ 431778 w 476250"/>
                  <a:gd name="connsiteY27" fmla="*/ 190433 h 371475"/>
                  <a:gd name="connsiteX28" fmla="*/ 441303 w 476250"/>
                  <a:gd name="connsiteY28" fmla="*/ 152047 h 371475"/>
                  <a:gd name="connsiteX29" fmla="*/ 457400 w 476250"/>
                  <a:gd name="connsiteY29" fmla="*/ 125949 h 371475"/>
                  <a:gd name="connsiteX30" fmla="*/ 471688 w 476250"/>
                  <a:gd name="connsiteY30" fmla="*/ 112709 h 371475"/>
                  <a:gd name="connsiteX31" fmla="*/ 348910 w 476250"/>
                  <a:gd name="connsiteY31" fmla="*/ 265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6250" h="371475">
                    <a:moveTo>
                      <a:pt x="348910" y="26508"/>
                    </a:moveTo>
                    <a:lnTo>
                      <a:pt x="247850" y="39081"/>
                    </a:lnTo>
                    <a:cubicBezTo>
                      <a:pt x="242135" y="24222"/>
                      <a:pt x="249660" y="23079"/>
                      <a:pt x="229086" y="10125"/>
                    </a:cubicBezTo>
                    <a:lnTo>
                      <a:pt x="106880" y="17173"/>
                    </a:lnTo>
                    <a:lnTo>
                      <a:pt x="27346" y="54416"/>
                    </a:lnTo>
                    <a:cubicBezTo>
                      <a:pt x="27346" y="72037"/>
                      <a:pt x="24775" y="60036"/>
                      <a:pt x="15154" y="76419"/>
                    </a:cubicBezTo>
                    <a:cubicBezTo>
                      <a:pt x="3248" y="96898"/>
                      <a:pt x="14012" y="91183"/>
                      <a:pt x="31442" y="105375"/>
                    </a:cubicBezTo>
                    <a:cubicBezTo>
                      <a:pt x="36681" y="109661"/>
                      <a:pt x="45634" y="112519"/>
                      <a:pt x="52778" y="110995"/>
                    </a:cubicBezTo>
                    <a:cubicBezTo>
                      <a:pt x="63827" y="108709"/>
                      <a:pt x="62017" y="123758"/>
                      <a:pt x="72019" y="133188"/>
                    </a:cubicBezTo>
                    <a:cubicBezTo>
                      <a:pt x="73352" y="134426"/>
                      <a:pt x="75638" y="145380"/>
                      <a:pt x="87068" y="153952"/>
                    </a:cubicBezTo>
                    <a:cubicBezTo>
                      <a:pt x="97641" y="161858"/>
                      <a:pt x="84211" y="167097"/>
                      <a:pt x="100689" y="170431"/>
                    </a:cubicBezTo>
                    <a:cubicBezTo>
                      <a:pt x="103928" y="171097"/>
                      <a:pt x="111738" y="176527"/>
                      <a:pt x="112881" y="176717"/>
                    </a:cubicBezTo>
                    <a:cubicBezTo>
                      <a:pt x="127264" y="183385"/>
                      <a:pt x="130597" y="193481"/>
                      <a:pt x="132026" y="194338"/>
                    </a:cubicBezTo>
                    <a:cubicBezTo>
                      <a:pt x="145742" y="202054"/>
                      <a:pt x="163840" y="210721"/>
                      <a:pt x="169745" y="225961"/>
                    </a:cubicBezTo>
                    <a:cubicBezTo>
                      <a:pt x="170507" y="227866"/>
                      <a:pt x="177937" y="239677"/>
                      <a:pt x="181651" y="241297"/>
                    </a:cubicBezTo>
                    <a:cubicBezTo>
                      <a:pt x="189748" y="244726"/>
                      <a:pt x="192891" y="248345"/>
                      <a:pt x="203273" y="251298"/>
                    </a:cubicBezTo>
                    <a:cubicBezTo>
                      <a:pt x="213179" y="254060"/>
                      <a:pt x="217180" y="276539"/>
                      <a:pt x="223752" y="285778"/>
                    </a:cubicBezTo>
                    <a:cubicBezTo>
                      <a:pt x="227848" y="291589"/>
                      <a:pt x="229943" y="313401"/>
                      <a:pt x="235087" y="313401"/>
                    </a:cubicBezTo>
                    <a:cubicBezTo>
                      <a:pt x="243373" y="313401"/>
                      <a:pt x="254804" y="321497"/>
                      <a:pt x="256804" y="328736"/>
                    </a:cubicBezTo>
                    <a:cubicBezTo>
                      <a:pt x="261566" y="336070"/>
                      <a:pt x="262423" y="329879"/>
                      <a:pt x="261662" y="345500"/>
                    </a:cubicBezTo>
                    <a:cubicBezTo>
                      <a:pt x="261090" y="357121"/>
                      <a:pt x="274139" y="358835"/>
                      <a:pt x="282331" y="362169"/>
                    </a:cubicBezTo>
                    <a:cubicBezTo>
                      <a:pt x="282902" y="362455"/>
                      <a:pt x="291379" y="362264"/>
                      <a:pt x="292808" y="362264"/>
                    </a:cubicBezTo>
                    <a:cubicBezTo>
                      <a:pt x="293475" y="361312"/>
                      <a:pt x="303476" y="351406"/>
                      <a:pt x="304810" y="349977"/>
                    </a:cubicBezTo>
                    <a:cubicBezTo>
                      <a:pt x="337957" y="313306"/>
                      <a:pt x="319859" y="332356"/>
                      <a:pt x="319859" y="306162"/>
                    </a:cubicBezTo>
                    <a:cubicBezTo>
                      <a:pt x="362055" y="306162"/>
                      <a:pt x="339100" y="291398"/>
                      <a:pt x="362817" y="286540"/>
                    </a:cubicBezTo>
                    <a:cubicBezTo>
                      <a:pt x="363103" y="286445"/>
                      <a:pt x="388725" y="256156"/>
                      <a:pt x="389487" y="253679"/>
                    </a:cubicBezTo>
                    <a:cubicBezTo>
                      <a:pt x="398345" y="228057"/>
                      <a:pt x="413014" y="232057"/>
                      <a:pt x="413966" y="229390"/>
                    </a:cubicBezTo>
                    <a:cubicBezTo>
                      <a:pt x="423205" y="203482"/>
                      <a:pt x="431778" y="216722"/>
                      <a:pt x="431778" y="190433"/>
                    </a:cubicBezTo>
                    <a:cubicBezTo>
                      <a:pt x="431778" y="183480"/>
                      <a:pt x="438064" y="155953"/>
                      <a:pt x="441303" y="152047"/>
                    </a:cubicBezTo>
                    <a:cubicBezTo>
                      <a:pt x="444922" y="147666"/>
                      <a:pt x="457305" y="125949"/>
                      <a:pt x="457400" y="125949"/>
                    </a:cubicBezTo>
                    <a:cubicBezTo>
                      <a:pt x="459781" y="121567"/>
                      <a:pt x="466735" y="112995"/>
                      <a:pt x="471688" y="112709"/>
                    </a:cubicBezTo>
                    <a:lnTo>
                      <a:pt x="348910" y="26508"/>
                    </a:lnTo>
                    <a:close/>
                  </a:path>
                </a:pathLst>
              </a:custGeom>
              <a:solidFill>
                <a:srgbClr val="0B9444"/>
              </a:solidFill>
              <a:ln w="6350" cap="flat">
                <a:solidFill>
                  <a:schemeClr val="bg1"/>
                </a:solid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0314C119-F25E-4AD9-A6CB-F16CD8AC3ADC}"/>
                  </a:ext>
                </a:extLst>
              </p:cNvPr>
              <p:cNvSpPr/>
              <p:nvPr/>
            </p:nvSpPr>
            <p:spPr>
              <a:xfrm>
                <a:off x="5049285" y="4629217"/>
                <a:ext cx="1285157" cy="971008"/>
              </a:xfrm>
              <a:custGeom>
                <a:avLst/>
                <a:gdLst>
                  <a:gd name="connsiteX0" fmla="*/ 648776 w 857250"/>
                  <a:gd name="connsiteY0" fmla="*/ 90657 h 647700"/>
                  <a:gd name="connsiteX1" fmla="*/ 622678 w 857250"/>
                  <a:gd name="connsiteY1" fmla="*/ 24934 h 647700"/>
                  <a:gd name="connsiteX2" fmla="*/ 619439 w 857250"/>
                  <a:gd name="connsiteY2" fmla="*/ 12933 h 647700"/>
                  <a:gd name="connsiteX3" fmla="*/ 578958 w 857250"/>
                  <a:gd name="connsiteY3" fmla="*/ 10456 h 647700"/>
                  <a:gd name="connsiteX4" fmla="*/ 569528 w 857250"/>
                  <a:gd name="connsiteY4" fmla="*/ 42270 h 647700"/>
                  <a:gd name="connsiteX5" fmla="*/ 548859 w 857250"/>
                  <a:gd name="connsiteY5" fmla="*/ 43889 h 647700"/>
                  <a:gd name="connsiteX6" fmla="*/ 285588 w 857250"/>
                  <a:gd name="connsiteY6" fmla="*/ 58938 h 647700"/>
                  <a:gd name="connsiteX7" fmla="*/ 267109 w 857250"/>
                  <a:gd name="connsiteY7" fmla="*/ 29792 h 647700"/>
                  <a:gd name="connsiteX8" fmla="*/ 11839 w 857250"/>
                  <a:gd name="connsiteY8" fmla="*/ 52938 h 647700"/>
                  <a:gd name="connsiteX9" fmla="*/ 10125 w 857250"/>
                  <a:gd name="connsiteY9" fmla="*/ 70559 h 647700"/>
                  <a:gd name="connsiteX10" fmla="*/ 35842 w 857250"/>
                  <a:gd name="connsiteY10" fmla="*/ 91990 h 647700"/>
                  <a:gd name="connsiteX11" fmla="*/ 34985 w 857250"/>
                  <a:gd name="connsiteY11" fmla="*/ 134853 h 647700"/>
                  <a:gd name="connsiteX12" fmla="*/ 93183 w 857250"/>
                  <a:gd name="connsiteY12" fmla="*/ 119898 h 647700"/>
                  <a:gd name="connsiteX13" fmla="*/ 156334 w 857250"/>
                  <a:gd name="connsiteY13" fmla="*/ 119041 h 647700"/>
                  <a:gd name="connsiteX14" fmla="*/ 211674 w 857250"/>
                  <a:gd name="connsiteY14" fmla="*/ 137615 h 647700"/>
                  <a:gd name="connsiteX15" fmla="*/ 253870 w 857250"/>
                  <a:gd name="connsiteY15" fmla="*/ 183335 h 647700"/>
                  <a:gd name="connsiteX16" fmla="*/ 305209 w 857250"/>
                  <a:gd name="connsiteY16" fmla="*/ 168762 h 647700"/>
                  <a:gd name="connsiteX17" fmla="*/ 343500 w 857250"/>
                  <a:gd name="connsiteY17" fmla="*/ 146092 h 647700"/>
                  <a:gd name="connsiteX18" fmla="*/ 396459 w 857250"/>
                  <a:gd name="connsiteY18" fmla="*/ 126852 h 647700"/>
                  <a:gd name="connsiteX19" fmla="*/ 443417 w 857250"/>
                  <a:gd name="connsiteY19" fmla="*/ 158951 h 647700"/>
                  <a:gd name="connsiteX20" fmla="*/ 459038 w 857250"/>
                  <a:gd name="connsiteY20" fmla="*/ 183526 h 647700"/>
                  <a:gd name="connsiteX21" fmla="*/ 513997 w 857250"/>
                  <a:gd name="connsiteY21" fmla="*/ 211053 h 647700"/>
                  <a:gd name="connsiteX22" fmla="*/ 537619 w 857250"/>
                  <a:gd name="connsiteY22" fmla="*/ 245247 h 647700"/>
                  <a:gd name="connsiteX23" fmla="*/ 539048 w 857250"/>
                  <a:gd name="connsiteY23" fmla="*/ 305350 h 647700"/>
                  <a:gd name="connsiteX24" fmla="*/ 552764 w 857250"/>
                  <a:gd name="connsiteY24" fmla="*/ 381455 h 647700"/>
                  <a:gd name="connsiteX25" fmla="*/ 546573 w 857250"/>
                  <a:gd name="connsiteY25" fmla="*/ 354309 h 647700"/>
                  <a:gd name="connsiteX26" fmla="*/ 561718 w 857250"/>
                  <a:gd name="connsiteY26" fmla="*/ 389646 h 647700"/>
                  <a:gd name="connsiteX27" fmla="*/ 551240 w 857250"/>
                  <a:gd name="connsiteY27" fmla="*/ 400505 h 647700"/>
                  <a:gd name="connsiteX28" fmla="*/ 606199 w 857250"/>
                  <a:gd name="connsiteY28" fmla="*/ 476895 h 647700"/>
                  <a:gd name="connsiteX29" fmla="*/ 639251 w 857250"/>
                  <a:gd name="connsiteY29" fmla="*/ 509947 h 647700"/>
                  <a:gd name="connsiteX30" fmla="*/ 667826 w 857250"/>
                  <a:gd name="connsiteY30" fmla="*/ 548047 h 647700"/>
                  <a:gd name="connsiteX31" fmla="*/ 687067 w 857250"/>
                  <a:gd name="connsiteY31" fmla="*/ 568716 h 647700"/>
                  <a:gd name="connsiteX32" fmla="*/ 739168 w 857250"/>
                  <a:gd name="connsiteY32" fmla="*/ 596434 h 647700"/>
                  <a:gd name="connsiteX33" fmla="*/ 751932 w 857250"/>
                  <a:gd name="connsiteY33" fmla="*/ 636249 h 647700"/>
                  <a:gd name="connsiteX34" fmla="*/ 796128 w 857250"/>
                  <a:gd name="connsiteY34" fmla="*/ 633772 h 647700"/>
                  <a:gd name="connsiteX35" fmla="*/ 832799 w 857250"/>
                  <a:gd name="connsiteY35" fmla="*/ 605007 h 647700"/>
                  <a:gd name="connsiteX36" fmla="*/ 835276 w 857250"/>
                  <a:gd name="connsiteY36" fmla="*/ 574241 h 647700"/>
                  <a:gd name="connsiteX37" fmla="*/ 843181 w 857250"/>
                  <a:gd name="connsiteY37" fmla="*/ 560239 h 647700"/>
                  <a:gd name="connsiteX38" fmla="*/ 843086 w 857250"/>
                  <a:gd name="connsiteY38" fmla="*/ 526426 h 647700"/>
                  <a:gd name="connsiteX39" fmla="*/ 826417 w 857250"/>
                  <a:gd name="connsiteY39" fmla="*/ 414316 h 647700"/>
                  <a:gd name="connsiteX40" fmla="*/ 808987 w 857250"/>
                  <a:gd name="connsiteY40" fmla="*/ 382312 h 647700"/>
                  <a:gd name="connsiteX41" fmla="*/ 786222 w 857250"/>
                  <a:gd name="connsiteY41" fmla="*/ 343164 h 647700"/>
                  <a:gd name="connsiteX42" fmla="*/ 776792 w 857250"/>
                  <a:gd name="connsiteY42" fmla="*/ 321257 h 647700"/>
                  <a:gd name="connsiteX43" fmla="*/ 752027 w 857250"/>
                  <a:gd name="connsiteY43" fmla="*/ 276013 h 647700"/>
                  <a:gd name="connsiteX44" fmla="*/ 750694 w 857250"/>
                  <a:gd name="connsiteY44" fmla="*/ 241628 h 647700"/>
                  <a:gd name="connsiteX45" fmla="*/ 720595 w 857250"/>
                  <a:gd name="connsiteY45" fmla="*/ 212291 h 647700"/>
                  <a:gd name="connsiteX46" fmla="*/ 693925 w 857250"/>
                  <a:gd name="connsiteY46" fmla="*/ 176096 h 647700"/>
                  <a:gd name="connsiteX47" fmla="*/ 648776 w 857250"/>
                  <a:gd name="connsiteY47" fmla="*/ 90657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50" h="647700">
                    <a:moveTo>
                      <a:pt x="648776" y="90657"/>
                    </a:moveTo>
                    <a:cubicBezTo>
                      <a:pt x="644585" y="77226"/>
                      <a:pt x="622963" y="35602"/>
                      <a:pt x="622678" y="24934"/>
                    </a:cubicBezTo>
                    <a:cubicBezTo>
                      <a:pt x="622582" y="22077"/>
                      <a:pt x="620392" y="15695"/>
                      <a:pt x="619439" y="12933"/>
                    </a:cubicBezTo>
                    <a:cubicBezTo>
                      <a:pt x="595341" y="14742"/>
                      <a:pt x="599151" y="12933"/>
                      <a:pt x="578958" y="10456"/>
                    </a:cubicBezTo>
                    <a:cubicBezTo>
                      <a:pt x="549621" y="6837"/>
                      <a:pt x="568385" y="33888"/>
                      <a:pt x="569528" y="42270"/>
                    </a:cubicBezTo>
                    <a:cubicBezTo>
                      <a:pt x="574195" y="76083"/>
                      <a:pt x="548859" y="68082"/>
                      <a:pt x="548859" y="43889"/>
                    </a:cubicBezTo>
                    <a:lnTo>
                      <a:pt x="285588" y="58938"/>
                    </a:lnTo>
                    <a:cubicBezTo>
                      <a:pt x="278825" y="56176"/>
                      <a:pt x="269776" y="30935"/>
                      <a:pt x="267109" y="29792"/>
                    </a:cubicBezTo>
                    <a:lnTo>
                      <a:pt x="11839" y="52938"/>
                    </a:lnTo>
                    <a:lnTo>
                      <a:pt x="10125" y="70559"/>
                    </a:lnTo>
                    <a:lnTo>
                      <a:pt x="35842" y="91990"/>
                    </a:lnTo>
                    <a:lnTo>
                      <a:pt x="34985" y="134853"/>
                    </a:lnTo>
                    <a:cubicBezTo>
                      <a:pt x="65179" y="121708"/>
                      <a:pt x="62608" y="126280"/>
                      <a:pt x="93183" y="119898"/>
                    </a:cubicBezTo>
                    <a:cubicBezTo>
                      <a:pt x="105565" y="117327"/>
                      <a:pt x="145285" y="112755"/>
                      <a:pt x="156334" y="119041"/>
                    </a:cubicBezTo>
                    <a:cubicBezTo>
                      <a:pt x="166335" y="124661"/>
                      <a:pt x="182718" y="119994"/>
                      <a:pt x="211674" y="137615"/>
                    </a:cubicBezTo>
                    <a:cubicBezTo>
                      <a:pt x="234248" y="151331"/>
                      <a:pt x="253870" y="151712"/>
                      <a:pt x="253870" y="183335"/>
                    </a:cubicBezTo>
                    <a:cubicBezTo>
                      <a:pt x="262918" y="165999"/>
                      <a:pt x="285874" y="186954"/>
                      <a:pt x="305209" y="168762"/>
                    </a:cubicBezTo>
                    <a:cubicBezTo>
                      <a:pt x="311401" y="162856"/>
                      <a:pt x="334261" y="145711"/>
                      <a:pt x="343500" y="146092"/>
                    </a:cubicBezTo>
                    <a:cubicBezTo>
                      <a:pt x="352834" y="146473"/>
                      <a:pt x="322354" y="105325"/>
                      <a:pt x="396459" y="126852"/>
                    </a:cubicBezTo>
                    <a:cubicBezTo>
                      <a:pt x="431035" y="136853"/>
                      <a:pt x="411127" y="148950"/>
                      <a:pt x="443417" y="158951"/>
                    </a:cubicBezTo>
                    <a:cubicBezTo>
                      <a:pt x="453704" y="162189"/>
                      <a:pt x="444179" y="175810"/>
                      <a:pt x="459038" y="183526"/>
                    </a:cubicBezTo>
                    <a:cubicBezTo>
                      <a:pt x="489232" y="199242"/>
                      <a:pt x="456657" y="197813"/>
                      <a:pt x="513997" y="211053"/>
                    </a:cubicBezTo>
                    <a:cubicBezTo>
                      <a:pt x="517807" y="211910"/>
                      <a:pt x="526475" y="242676"/>
                      <a:pt x="537619" y="245247"/>
                    </a:cubicBezTo>
                    <a:cubicBezTo>
                      <a:pt x="540667" y="254201"/>
                      <a:pt x="542763" y="297444"/>
                      <a:pt x="539048" y="305350"/>
                    </a:cubicBezTo>
                    <a:cubicBezTo>
                      <a:pt x="520379" y="345260"/>
                      <a:pt x="551240" y="390123"/>
                      <a:pt x="552764" y="381455"/>
                    </a:cubicBezTo>
                    <a:cubicBezTo>
                      <a:pt x="556574" y="359071"/>
                      <a:pt x="569242" y="367739"/>
                      <a:pt x="546573" y="354309"/>
                    </a:cubicBezTo>
                    <a:cubicBezTo>
                      <a:pt x="529618" y="344212"/>
                      <a:pt x="609628" y="329829"/>
                      <a:pt x="561718" y="389646"/>
                    </a:cubicBezTo>
                    <a:cubicBezTo>
                      <a:pt x="560955" y="390599"/>
                      <a:pt x="552097" y="400219"/>
                      <a:pt x="551240" y="400505"/>
                    </a:cubicBezTo>
                    <a:cubicBezTo>
                      <a:pt x="552955" y="409363"/>
                      <a:pt x="599437" y="452797"/>
                      <a:pt x="606199" y="476895"/>
                    </a:cubicBezTo>
                    <a:cubicBezTo>
                      <a:pt x="607533" y="481468"/>
                      <a:pt x="632012" y="536331"/>
                      <a:pt x="639251" y="509947"/>
                    </a:cubicBezTo>
                    <a:cubicBezTo>
                      <a:pt x="645252" y="488230"/>
                      <a:pt x="668684" y="526426"/>
                      <a:pt x="667826" y="548047"/>
                    </a:cubicBezTo>
                    <a:cubicBezTo>
                      <a:pt x="667731" y="550714"/>
                      <a:pt x="684209" y="577670"/>
                      <a:pt x="687067" y="568716"/>
                    </a:cubicBezTo>
                    <a:cubicBezTo>
                      <a:pt x="689734" y="560144"/>
                      <a:pt x="729358" y="573098"/>
                      <a:pt x="739168" y="596434"/>
                    </a:cubicBezTo>
                    <a:cubicBezTo>
                      <a:pt x="748884" y="619485"/>
                      <a:pt x="746312" y="612436"/>
                      <a:pt x="751932" y="636249"/>
                    </a:cubicBezTo>
                    <a:cubicBezTo>
                      <a:pt x="757361" y="659109"/>
                      <a:pt x="792794" y="633772"/>
                      <a:pt x="796128" y="633772"/>
                    </a:cubicBezTo>
                    <a:cubicBezTo>
                      <a:pt x="809368" y="633772"/>
                      <a:pt x="833656" y="619961"/>
                      <a:pt x="832799" y="605007"/>
                    </a:cubicBezTo>
                    <a:cubicBezTo>
                      <a:pt x="832323" y="596148"/>
                      <a:pt x="834228" y="582909"/>
                      <a:pt x="835276" y="574241"/>
                    </a:cubicBezTo>
                    <a:cubicBezTo>
                      <a:pt x="836895" y="561096"/>
                      <a:pt x="829180" y="568145"/>
                      <a:pt x="843181" y="560239"/>
                    </a:cubicBezTo>
                    <a:cubicBezTo>
                      <a:pt x="853849" y="554143"/>
                      <a:pt x="843086" y="531664"/>
                      <a:pt x="843086" y="526426"/>
                    </a:cubicBezTo>
                    <a:cubicBezTo>
                      <a:pt x="843086" y="494421"/>
                      <a:pt x="842800" y="440415"/>
                      <a:pt x="826417" y="414316"/>
                    </a:cubicBezTo>
                    <a:cubicBezTo>
                      <a:pt x="818893" y="402315"/>
                      <a:pt x="820036" y="396695"/>
                      <a:pt x="808987" y="382312"/>
                    </a:cubicBezTo>
                    <a:cubicBezTo>
                      <a:pt x="802129" y="373454"/>
                      <a:pt x="794509" y="348403"/>
                      <a:pt x="786222" y="343164"/>
                    </a:cubicBezTo>
                    <a:cubicBezTo>
                      <a:pt x="785174" y="334878"/>
                      <a:pt x="782507" y="327639"/>
                      <a:pt x="776792" y="321257"/>
                    </a:cubicBezTo>
                    <a:cubicBezTo>
                      <a:pt x="764410" y="307541"/>
                      <a:pt x="756980" y="296016"/>
                      <a:pt x="752027" y="276013"/>
                    </a:cubicBezTo>
                    <a:cubicBezTo>
                      <a:pt x="752027" y="248867"/>
                      <a:pt x="773173" y="264107"/>
                      <a:pt x="750694" y="241628"/>
                    </a:cubicBezTo>
                    <a:cubicBezTo>
                      <a:pt x="741835" y="232770"/>
                      <a:pt x="729739" y="226674"/>
                      <a:pt x="720595" y="212291"/>
                    </a:cubicBezTo>
                    <a:cubicBezTo>
                      <a:pt x="714308" y="202480"/>
                      <a:pt x="697354" y="187240"/>
                      <a:pt x="693925" y="176096"/>
                    </a:cubicBezTo>
                    <a:cubicBezTo>
                      <a:pt x="690591" y="165714"/>
                      <a:pt x="656205" y="114469"/>
                      <a:pt x="648776" y="90657"/>
                    </a:cubicBezTo>
                    <a:close/>
                  </a:path>
                </a:pathLst>
              </a:custGeom>
              <a:solidFill>
                <a:srgbClr val="0069AA"/>
              </a:solidFill>
              <a:ln w="6350" cap="flat">
                <a:solidFill>
                  <a:schemeClr val="bg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BFC42979-F073-4725-A828-A42B00011546}"/>
                  </a:ext>
                </a:extLst>
              </p:cNvPr>
              <p:cNvSpPr/>
              <p:nvPr/>
            </p:nvSpPr>
            <p:spPr>
              <a:xfrm>
                <a:off x="5273759" y="3928732"/>
                <a:ext cx="771094" cy="799654"/>
              </a:xfrm>
              <a:custGeom>
                <a:avLst/>
                <a:gdLst>
                  <a:gd name="connsiteX0" fmla="*/ 429225 w 514350"/>
                  <a:gd name="connsiteY0" fmla="*/ 477802 h 533400"/>
                  <a:gd name="connsiteX1" fmla="*/ 469706 w 514350"/>
                  <a:gd name="connsiteY1" fmla="*/ 480279 h 533400"/>
                  <a:gd name="connsiteX2" fmla="*/ 469896 w 514350"/>
                  <a:gd name="connsiteY2" fmla="*/ 474088 h 533400"/>
                  <a:gd name="connsiteX3" fmla="*/ 473516 w 514350"/>
                  <a:gd name="connsiteY3" fmla="*/ 440179 h 533400"/>
                  <a:gd name="connsiteX4" fmla="*/ 478945 w 514350"/>
                  <a:gd name="connsiteY4" fmla="*/ 409127 h 533400"/>
                  <a:gd name="connsiteX5" fmla="*/ 488566 w 514350"/>
                  <a:gd name="connsiteY5" fmla="*/ 376456 h 533400"/>
                  <a:gd name="connsiteX6" fmla="*/ 487422 w 514350"/>
                  <a:gd name="connsiteY6" fmla="*/ 356835 h 533400"/>
                  <a:gd name="connsiteX7" fmla="*/ 495805 w 514350"/>
                  <a:gd name="connsiteY7" fmla="*/ 342166 h 533400"/>
                  <a:gd name="connsiteX8" fmla="*/ 507616 w 514350"/>
                  <a:gd name="connsiteY8" fmla="*/ 317973 h 533400"/>
                  <a:gd name="connsiteX9" fmla="*/ 497138 w 514350"/>
                  <a:gd name="connsiteY9" fmla="*/ 317878 h 533400"/>
                  <a:gd name="connsiteX10" fmla="*/ 476469 w 514350"/>
                  <a:gd name="connsiteY10" fmla="*/ 301209 h 533400"/>
                  <a:gd name="connsiteX11" fmla="*/ 471611 w 514350"/>
                  <a:gd name="connsiteY11" fmla="*/ 284445 h 533400"/>
                  <a:gd name="connsiteX12" fmla="*/ 449894 w 514350"/>
                  <a:gd name="connsiteY12" fmla="*/ 269110 h 533400"/>
                  <a:gd name="connsiteX13" fmla="*/ 438559 w 514350"/>
                  <a:gd name="connsiteY13" fmla="*/ 241487 h 533400"/>
                  <a:gd name="connsiteX14" fmla="*/ 418080 w 514350"/>
                  <a:gd name="connsiteY14" fmla="*/ 207007 h 533400"/>
                  <a:gd name="connsiteX15" fmla="*/ 396459 w 514350"/>
                  <a:gd name="connsiteY15" fmla="*/ 197005 h 533400"/>
                  <a:gd name="connsiteX16" fmla="*/ 384553 w 514350"/>
                  <a:gd name="connsiteY16" fmla="*/ 181670 h 533400"/>
                  <a:gd name="connsiteX17" fmla="*/ 346834 w 514350"/>
                  <a:gd name="connsiteY17" fmla="*/ 150047 h 533400"/>
                  <a:gd name="connsiteX18" fmla="*/ 327688 w 514350"/>
                  <a:gd name="connsiteY18" fmla="*/ 132426 h 533400"/>
                  <a:gd name="connsiteX19" fmla="*/ 315496 w 514350"/>
                  <a:gd name="connsiteY19" fmla="*/ 126139 h 533400"/>
                  <a:gd name="connsiteX20" fmla="*/ 301876 w 514350"/>
                  <a:gd name="connsiteY20" fmla="*/ 109661 h 533400"/>
                  <a:gd name="connsiteX21" fmla="*/ 286826 w 514350"/>
                  <a:gd name="connsiteY21" fmla="*/ 88896 h 533400"/>
                  <a:gd name="connsiteX22" fmla="*/ 267586 w 514350"/>
                  <a:gd name="connsiteY22" fmla="*/ 66703 h 533400"/>
                  <a:gd name="connsiteX23" fmla="*/ 246250 w 514350"/>
                  <a:gd name="connsiteY23" fmla="*/ 61084 h 533400"/>
                  <a:gd name="connsiteX24" fmla="*/ 229962 w 514350"/>
                  <a:gd name="connsiteY24" fmla="*/ 32128 h 533400"/>
                  <a:gd name="connsiteX25" fmla="*/ 242154 w 514350"/>
                  <a:gd name="connsiteY25" fmla="*/ 10125 h 533400"/>
                  <a:gd name="connsiteX26" fmla="*/ 126616 w 514350"/>
                  <a:gd name="connsiteY26" fmla="*/ 24698 h 533400"/>
                  <a:gd name="connsiteX27" fmla="*/ 10125 w 514350"/>
                  <a:gd name="connsiteY27" fmla="*/ 39367 h 533400"/>
                  <a:gd name="connsiteX28" fmla="*/ 15649 w 514350"/>
                  <a:gd name="connsiteY28" fmla="*/ 68989 h 533400"/>
                  <a:gd name="connsiteX29" fmla="*/ 25936 w 514350"/>
                  <a:gd name="connsiteY29" fmla="*/ 97755 h 533400"/>
                  <a:gd name="connsiteX30" fmla="*/ 43843 w 514350"/>
                  <a:gd name="connsiteY30" fmla="*/ 158715 h 533400"/>
                  <a:gd name="connsiteX31" fmla="*/ 53654 w 514350"/>
                  <a:gd name="connsiteY31" fmla="*/ 198529 h 533400"/>
                  <a:gd name="connsiteX32" fmla="*/ 57559 w 514350"/>
                  <a:gd name="connsiteY32" fmla="*/ 212341 h 533400"/>
                  <a:gd name="connsiteX33" fmla="*/ 64798 w 514350"/>
                  <a:gd name="connsiteY33" fmla="*/ 240725 h 533400"/>
                  <a:gd name="connsiteX34" fmla="*/ 88611 w 514350"/>
                  <a:gd name="connsiteY34" fmla="*/ 306448 h 533400"/>
                  <a:gd name="connsiteX35" fmla="*/ 94421 w 514350"/>
                  <a:gd name="connsiteY35" fmla="*/ 327498 h 533400"/>
                  <a:gd name="connsiteX36" fmla="*/ 108328 w 514350"/>
                  <a:gd name="connsiteY36" fmla="*/ 340928 h 533400"/>
                  <a:gd name="connsiteX37" fmla="*/ 108232 w 514350"/>
                  <a:gd name="connsiteY37" fmla="*/ 359407 h 533400"/>
                  <a:gd name="connsiteX38" fmla="*/ 101279 w 514350"/>
                  <a:gd name="connsiteY38" fmla="*/ 377980 h 533400"/>
                  <a:gd name="connsiteX39" fmla="*/ 102136 w 514350"/>
                  <a:gd name="connsiteY39" fmla="*/ 422176 h 533400"/>
                  <a:gd name="connsiteX40" fmla="*/ 104327 w 514350"/>
                  <a:gd name="connsiteY40" fmla="*/ 465039 h 533400"/>
                  <a:gd name="connsiteX41" fmla="*/ 107185 w 514350"/>
                  <a:gd name="connsiteY41" fmla="*/ 474564 h 533400"/>
                  <a:gd name="connsiteX42" fmla="*/ 117091 w 514350"/>
                  <a:gd name="connsiteY42" fmla="*/ 497233 h 533400"/>
                  <a:gd name="connsiteX43" fmla="*/ 135569 w 514350"/>
                  <a:gd name="connsiteY43" fmla="*/ 526380 h 533400"/>
                  <a:gd name="connsiteX44" fmla="*/ 398840 w 514350"/>
                  <a:gd name="connsiteY44" fmla="*/ 511330 h 533400"/>
                  <a:gd name="connsiteX45" fmla="*/ 419509 w 514350"/>
                  <a:gd name="connsiteY45" fmla="*/ 509711 h 533400"/>
                  <a:gd name="connsiteX46" fmla="*/ 429225 w 514350"/>
                  <a:gd name="connsiteY46" fmla="*/ 477802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4350" h="533400">
                    <a:moveTo>
                      <a:pt x="429225" y="477802"/>
                    </a:moveTo>
                    <a:cubicBezTo>
                      <a:pt x="449418" y="480279"/>
                      <a:pt x="445608" y="481993"/>
                      <a:pt x="469706" y="480279"/>
                    </a:cubicBezTo>
                    <a:lnTo>
                      <a:pt x="469896" y="474088"/>
                    </a:lnTo>
                    <a:cubicBezTo>
                      <a:pt x="472563" y="462562"/>
                      <a:pt x="471611" y="452466"/>
                      <a:pt x="473516" y="440179"/>
                    </a:cubicBezTo>
                    <a:cubicBezTo>
                      <a:pt x="475230" y="429034"/>
                      <a:pt x="477326" y="419605"/>
                      <a:pt x="478945" y="409127"/>
                    </a:cubicBezTo>
                    <a:cubicBezTo>
                      <a:pt x="478945" y="409032"/>
                      <a:pt x="488470" y="376552"/>
                      <a:pt x="488566" y="376456"/>
                    </a:cubicBezTo>
                    <a:cubicBezTo>
                      <a:pt x="492947" y="367789"/>
                      <a:pt x="484946" y="360169"/>
                      <a:pt x="487422" y="356835"/>
                    </a:cubicBezTo>
                    <a:cubicBezTo>
                      <a:pt x="492280" y="350358"/>
                      <a:pt x="493328" y="345976"/>
                      <a:pt x="495805" y="342166"/>
                    </a:cubicBezTo>
                    <a:cubicBezTo>
                      <a:pt x="504187" y="329022"/>
                      <a:pt x="504282" y="335594"/>
                      <a:pt x="507616" y="317973"/>
                    </a:cubicBezTo>
                    <a:cubicBezTo>
                      <a:pt x="506187" y="317973"/>
                      <a:pt x="497710" y="318163"/>
                      <a:pt x="497138" y="317878"/>
                    </a:cubicBezTo>
                    <a:cubicBezTo>
                      <a:pt x="488946" y="314544"/>
                      <a:pt x="475993" y="312829"/>
                      <a:pt x="476469" y="301209"/>
                    </a:cubicBezTo>
                    <a:cubicBezTo>
                      <a:pt x="477231" y="285493"/>
                      <a:pt x="476374" y="291684"/>
                      <a:pt x="471611" y="284445"/>
                    </a:cubicBezTo>
                    <a:cubicBezTo>
                      <a:pt x="469516" y="277111"/>
                      <a:pt x="458086" y="269110"/>
                      <a:pt x="449894" y="269110"/>
                    </a:cubicBezTo>
                    <a:cubicBezTo>
                      <a:pt x="444751" y="269110"/>
                      <a:pt x="442655" y="247297"/>
                      <a:pt x="438559" y="241487"/>
                    </a:cubicBezTo>
                    <a:cubicBezTo>
                      <a:pt x="431987" y="232248"/>
                      <a:pt x="428082" y="209769"/>
                      <a:pt x="418080" y="207007"/>
                    </a:cubicBezTo>
                    <a:cubicBezTo>
                      <a:pt x="407794" y="204149"/>
                      <a:pt x="404555" y="200434"/>
                      <a:pt x="396459" y="197005"/>
                    </a:cubicBezTo>
                    <a:cubicBezTo>
                      <a:pt x="392744" y="195481"/>
                      <a:pt x="385219" y="183575"/>
                      <a:pt x="384553" y="181670"/>
                    </a:cubicBezTo>
                    <a:cubicBezTo>
                      <a:pt x="378647" y="166430"/>
                      <a:pt x="360550" y="157762"/>
                      <a:pt x="346834" y="150047"/>
                    </a:cubicBezTo>
                    <a:cubicBezTo>
                      <a:pt x="345310" y="149190"/>
                      <a:pt x="341976" y="139093"/>
                      <a:pt x="327688" y="132426"/>
                    </a:cubicBezTo>
                    <a:cubicBezTo>
                      <a:pt x="326545" y="132235"/>
                      <a:pt x="318735" y="126806"/>
                      <a:pt x="315496" y="126139"/>
                    </a:cubicBezTo>
                    <a:cubicBezTo>
                      <a:pt x="299018" y="122806"/>
                      <a:pt x="312353" y="117567"/>
                      <a:pt x="301876" y="109661"/>
                    </a:cubicBezTo>
                    <a:cubicBezTo>
                      <a:pt x="290541" y="101184"/>
                      <a:pt x="288160" y="90135"/>
                      <a:pt x="286826" y="88896"/>
                    </a:cubicBezTo>
                    <a:cubicBezTo>
                      <a:pt x="276825" y="79467"/>
                      <a:pt x="278539" y="64513"/>
                      <a:pt x="267586" y="66703"/>
                    </a:cubicBezTo>
                    <a:cubicBezTo>
                      <a:pt x="260442" y="68132"/>
                      <a:pt x="251488" y="65275"/>
                      <a:pt x="246250" y="61084"/>
                    </a:cubicBezTo>
                    <a:cubicBezTo>
                      <a:pt x="228724" y="46987"/>
                      <a:pt x="217960" y="52606"/>
                      <a:pt x="229962" y="32128"/>
                    </a:cubicBezTo>
                    <a:cubicBezTo>
                      <a:pt x="239487" y="15745"/>
                      <a:pt x="242154" y="27746"/>
                      <a:pt x="242154" y="10125"/>
                    </a:cubicBezTo>
                    <a:lnTo>
                      <a:pt x="126616" y="24698"/>
                    </a:lnTo>
                    <a:lnTo>
                      <a:pt x="10125" y="39367"/>
                    </a:lnTo>
                    <a:lnTo>
                      <a:pt x="15649" y="68989"/>
                    </a:lnTo>
                    <a:cubicBezTo>
                      <a:pt x="13935" y="81658"/>
                      <a:pt x="24888" y="84325"/>
                      <a:pt x="25936" y="97755"/>
                    </a:cubicBezTo>
                    <a:cubicBezTo>
                      <a:pt x="26413" y="103946"/>
                      <a:pt x="41938" y="142141"/>
                      <a:pt x="43843" y="158715"/>
                    </a:cubicBezTo>
                    <a:cubicBezTo>
                      <a:pt x="45177" y="170431"/>
                      <a:pt x="52606" y="181765"/>
                      <a:pt x="53654" y="198529"/>
                    </a:cubicBezTo>
                    <a:cubicBezTo>
                      <a:pt x="53654" y="198815"/>
                      <a:pt x="56702" y="210626"/>
                      <a:pt x="57559" y="212341"/>
                    </a:cubicBezTo>
                    <a:cubicBezTo>
                      <a:pt x="59179" y="219770"/>
                      <a:pt x="63941" y="231391"/>
                      <a:pt x="64798" y="240725"/>
                    </a:cubicBezTo>
                    <a:cubicBezTo>
                      <a:pt x="66894" y="263395"/>
                      <a:pt x="80896" y="285302"/>
                      <a:pt x="88611" y="306448"/>
                    </a:cubicBezTo>
                    <a:cubicBezTo>
                      <a:pt x="91468" y="314258"/>
                      <a:pt x="95278" y="309972"/>
                      <a:pt x="94421" y="327498"/>
                    </a:cubicBezTo>
                    <a:cubicBezTo>
                      <a:pt x="94040" y="334356"/>
                      <a:pt x="102994" y="339309"/>
                      <a:pt x="108328" y="340928"/>
                    </a:cubicBezTo>
                    <a:cubicBezTo>
                      <a:pt x="109566" y="346167"/>
                      <a:pt x="114233" y="344167"/>
                      <a:pt x="108232" y="359407"/>
                    </a:cubicBezTo>
                    <a:cubicBezTo>
                      <a:pt x="107470" y="361216"/>
                      <a:pt x="101279" y="377504"/>
                      <a:pt x="101279" y="377980"/>
                    </a:cubicBezTo>
                    <a:cubicBezTo>
                      <a:pt x="96040" y="389601"/>
                      <a:pt x="94230" y="411985"/>
                      <a:pt x="102136" y="422176"/>
                    </a:cubicBezTo>
                    <a:cubicBezTo>
                      <a:pt x="107851" y="429606"/>
                      <a:pt x="108994" y="454942"/>
                      <a:pt x="104327" y="465039"/>
                    </a:cubicBezTo>
                    <a:cubicBezTo>
                      <a:pt x="103184" y="467420"/>
                      <a:pt x="105375" y="474373"/>
                      <a:pt x="107185" y="474564"/>
                    </a:cubicBezTo>
                    <a:cubicBezTo>
                      <a:pt x="110804" y="481517"/>
                      <a:pt x="117091" y="476850"/>
                      <a:pt x="117091" y="497233"/>
                    </a:cubicBezTo>
                    <a:cubicBezTo>
                      <a:pt x="119758" y="498376"/>
                      <a:pt x="128711" y="523618"/>
                      <a:pt x="135569" y="526380"/>
                    </a:cubicBezTo>
                    <a:lnTo>
                      <a:pt x="398840" y="511330"/>
                    </a:lnTo>
                    <a:cubicBezTo>
                      <a:pt x="398840" y="535619"/>
                      <a:pt x="424177" y="543525"/>
                      <a:pt x="419509" y="509711"/>
                    </a:cubicBezTo>
                    <a:cubicBezTo>
                      <a:pt x="418652" y="501234"/>
                      <a:pt x="399983" y="474183"/>
                      <a:pt x="429225" y="477802"/>
                    </a:cubicBezTo>
                    <a:close/>
                  </a:path>
                </a:pathLst>
              </a:custGeom>
              <a:solidFill>
                <a:srgbClr val="0069AA"/>
              </a:solidFill>
              <a:ln w="6350" cap="flat">
                <a:solidFill>
                  <a:schemeClr val="bg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78E05EE1-BCCA-4F59-A92F-D71D192012C8}"/>
                  </a:ext>
                </a:extLst>
              </p:cNvPr>
              <p:cNvSpPr/>
              <p:nvPr/>
            </p:nvSpPr>
            <p:spPr>
              <a:xfrm>
                <a:off x="-1052470" y="-121491"/>
                <a:ext cx="1656425" cy="1256598"/>
              </a:xfrm>
              <a:custGeom>
                <a:avLst/>
                <a:gdLst>
                  <a:gd name="connsiteX0" fmla="*/ 802343 w 1104900"/>
                  <a:gd name="connsiteY0" fmla="*/ 571814 h 838200"/>
                  <a:gd name="connsiteX1" fmla="*/ 804248 w 1104900"/>
                  <a:gd name="connsiteY1" fmla="*/ 115376 h 838200"/>
                  <a:gd name="connsiteX2" fmla="*/ 727857 w 1104900"/>
                  <a:gd name="connsiteY2" fmla="*/ 98707 h 838200"/>
                  <a:gd name="connsiteX3" fmla="*/ 696139 w 1104900"/>
                  <a:gd name="connsiteY3" fmla="*/ 92611 h 838200"/>
                  <a:gd name="connsiteX4" fmla="*/ 636513 w 1104900"/>
                  <a:gd name="connsiteY4" fmla="*/ 66513 h 838200"/>
                  <a:gd name="connsiteX5" fmla="*/ 592698 w 1104900"/>
                  <a:gd name="connsiteY5" fmla="*/ 40986 h 838200"/>
                  <a:gd name="connsiteX6" fmla="*/ 557265 w 1104900"/>
                  <a:gd name="connsiteY6" fmla="*/ 10125 h 838200"/>
                  <a:gd name="connsiteX7" fmla="*/ 511259 w 1104900"/>
                  <a:gd name="connsiteY7" fmla="*/ 21079 h 838200"/>
                  <a:gd name="connsiteX8" fmla="*/ 467444 w 1104900"/>
                  <a:gd name="connsiteY8" fmla="*/ 31366 h 838200"/>
                  <a:gd name="connsiteX9" fmla="*/ 392577 w 1104900"/>
                  <a:gd name="connsiteY9" fmla="*/ 77276 h 838200"/>
                  <a:gd name="connsiteX10" fmla="*/ 354477 w 1104900"/>
                  <a:gd name="connsiteY10" fmla="*/ 84896 h 838200"/>
                  <a:gd name="connsiteX11" fmla="*/ 381909 w 1104900"/>
                  <a:gd name="connsiteY11" fmla="*/ 153476 h 838200"/>
                  <a:gd name="connsiteX12" fmla="*/ 400102 w 1104900"/>
                  <a:gd name="connsiteY12" fmla="*/ 188528 h 838200"/>
                  <a:gd name="connsiteX13" fmla="*/ 374289 w 1104900"/>
                  <a:gd name="connsiteY13" fmla="*/ 214436 h 838200"/>
                  <a:gd name="connsiteX14" fmla="*/ 337523 w 1104900"/>
                  <a:gd name="connsiteY14" fmla="*/ 186909 h 838200"/>
                  <a:gd name="connsiteX15" fmla="*/ 320473 w 1104900"/>
                  <a:gd name="connsiteY15" fmla="*/ 192052 h 838200"/>
                  <a:gd name="connsiteX16" fmla="*/ 284754 w 1104900"/>
                  <a:gd name="connsiteY16" fmla="*/ 210912 h 838200"/>
                  <a:gd name="connsiteX17" fmla="*/ 297804 w 1104900"/>
                  <a:gd name="connsiteY17" fmla="*/ 263299 h 838200"/>
                  <a:gd name="connsiteX18" fmla="*/ 391339 w 1104900"/>
                  <a:gd name="connsiteY18" fmla="*/ 283492 h 838200"/>
                  <a:gd name="connsiteX19" fmla="*/ 378766 w 1104900"/>
                  <a:gd name="connsiteY19" fmla="*/ 345596 h 838200"/>
                  <a:gd name="connsiteX20" fmla="*/ 329617 w 1104900"/>
                  <a:gd name="connsiteY20" fmla="*/ 354358 h 838200"/>
                  <a:gd name="connsiteX21" fmla="*/ 283897 w 1104900"/>
                  <a:gd name="connsiteY21" fmla="*/ 357787 h 838200"/>
                  <a:gd name="connsiteX22" fmla="*/ 273610 w 1104900"/>
                  <a:gd name="connsiteY22" fmla="*/ 365407 h 838200"/>
                  <a:gd name="connsiteX23" fmla="*/ 256941 w 1104900"/>
                  <a:gd name="connsiteY23" fmla="*/ 426748 h 838200"/>
                  <a:gd name="connsiteX24" fmla="*/ 238558 w 1104900"/>
                  <a:gd name="connsiteY24" fmla="*/ 453799 h 838200"/>
                  <a:gd name="connsiteX25" fmla="*/ 248845 w 1104900"/>
                  <a:gd name="connsiteY25" fmla="*/ 478183 h 838200"/>
                  <a:gd name="connsiteX26" fmla="*/ 302471 w 1104900"/>
                  <a:gd name="connsiteY26" fmla="*/ 513140 h 838200"/>
                  <a:gd name="connsiteX27" fmla="*/ 299423 w 1104900"/>
                  <a:gd name="connsiteY27" fmla="*/ 532952 h 838200"/>
                  <a:gd name="connsiteX28" fmla="*/ 309138 w 1104900"/>
                  <a:gd name="connsiteY28" fmla="*/ 565528 h 838200"/>
                  <a:gd name="connsiteX29" fmla="*/ 331617 w 1104900"/>
                  <a:gd name="connsiteY29" fmla="*/ 565147 h 838200"/>
                  <a:gd name="connsiteX30" fmla="*/ 360573 w 1104900"/>
                  <a:gd name="connsiteY30" fmla="*/ 600199 h 838200"/>
                  <a:gd name="connsiteX31" fmla="*/ 366955 w 1104900"/>
                  <a:gd name="connsiteY31" fmla="*/ 582196 h 838200"/>
                  <a:gd name="connsiteX32" fmla="*/ 409341 w 1104900"/>
                  <a:gd name="connsiteY32" fmla="*/ 583434 h 838200"/>
                  <a:gd name="connsiteX33" fmla="*/ 360573 w 1104900"/>
                  <a:gd name="connsiteY33" fmla="*/ 656587 h 838200"/>
                  <a:gd name="connsiteX34" fmla="*/ 342285 w 1104900"/>
                  <a:gd name="connsiteY34" fmla="*/ 674875 h 838200"/>
                  <a:gd name="connsiteX35" fmla="*/ 295708 w 1104900"/>
                  <a:gd name="connsiteY35" fmla="*/ 689543 h 838200"/>
                  <a:gd name="connsiteX36" fmla="*/ 249798 w 1104900"/>
                  <a:gd name="connsiteY36" fmla="*/ 696115 h 838200"/>
                  <a:gd name="connsiteX37" fmla="*/ 229890 w 1104900"/>
                  <a:gd name="connsiteY37" fmla="*/ 706688 h 838200"/>
                  <a:gd name="connsiteX38" fmla="*/ 176169 w 1104900"/>
                  <a:gd name="connsiteY38" fmla="*/ 719928 h 838200"/>
                  <a:gd name="connsiteX39" fmla="*/ 156357 w 1104900"/>
                  <a:gd name="connsiteY39" fmla="*/ 738883 h 838200"/>
                  <a:gd name="connsiteX40" fmla="*/ 177979 w 1104900"/>
                  <a:gd name="connsiteY40" fmla="*/ 735073 h 838200"/>
                  <a:gd name="connsiteX41" fmla="*/ 230081 w 1104900"/>
                  <a:gd name="connsiteY41" fmla="*/ 730024 h 838200"/>
                  <a:gd name="connsiteX42" fmla="*/ 263990 w 1104900"/>
                  <a:gd name="connsiteY42" fmla="*/ 727738 h 838200"/>
                  <a:gd name="connsiteX43" fmla="*/ 302471 w 1104900"/>
                  <a:gd name="connsiteY43" fmla="*/ 716118 h 838200"/>
                  <a:gd name="connsiteX44" fmla="*/ 316377 w 1104900"/>
                  <a:gd name="connsiteY44" fmla="*/ 715642 h 838200"/>
                  <a:gd name="connsiteX45" fmla="*/ 347905 w 1104900"/>
                  <a:gd name="connsiteY45" fmla="*/ 703735 h 838200"/>
                  <a:gd name="connsiteX46" fmla="*/ 356954 w 1104900"/>
                  <a:gd name="connsiteY46" fmla="*/ 693544 h 838200"/>
                  <a:gd name="connsiteX47" fmla="*/ 387815 w 1104900"/>
                  <a:gd name="connsiteY47" fmla="*/ 685257 h 838200"/>
                  <a:gd name="connsiteX48" fmla="*/ 472683 w 1104900"/>
                  <a:gd name="connsiteY48" fmla="*/ 637156 h 838200"/>
                  <a:gd name="connsiteX49" fmla="*/ 492971 w 1104900"/>
                  <a:gd name="connsiteY49" fmla="*/ 603437 h 838200"/>
                  <a:gd name="connsiteX50" fmla="*/ 484208 w 1104900"/>
                  <a:gd name="connsiteY50" fmla="*/ 586197 h 838200"/>
                  <a:gd name="connsiteX51" fmla="*/ 527451 w 1104900"/>
                  <a:gd name="connsiteY51" fmla="*/ 556193 h 838200"/>
                  <a:gd name="connsiteX52" fmla="*/ 547359 w 1104900"/>
                  <a:gd name="connsiteY52" fmla="*/ 531428 h 838200"/>
                  <a:gd name="connsiteX53" fmla="*/ 561646 w 1104900"/>
                  <a:gd name="connsiteY53" fmla="*/ 521046 h 838200"/>
                  <a:gd name="connsiteX54" fmla="*/ 601270 w 1104900"/>
                  <a:gd name="connsiteY54" fmla="*/ 514378 h 838200"/>
                  <a:gd name="connsiteX55" fmla="*/ 590793 w 1104900"/>
                  <a:gd name="connsiteY55" fmla="*/ 524761 h 838200"/>
                  <a:gd name="connsiteX56" fmla="*/ 563551 w 1104900"/>
                  <a:gd name="connsiteY56" fmla="*/ 530285 h 838200"/>
                  <a:gd name="connsiteX57" fmla="*/ 548597 w 1104900"/>
                  <a:gd name="connsiteY57" fmla="*/ 560289 h 838200"/>
                  <a:gd name="connsiteX58" fmla="*/ 552978 w 1104900"/>
                  <a:gd name="connsiteY58" fmla="*/ 576958 h 838200"/>
                  <a:gd name="connsiteX59" fmla="*/ 544025 w 1104900"/>
                  <a:gd name="connsiteY59" fmla="*/ 588673 h 838200"/>
                  <a:gd name="connsiteX60" fmla="*/ 573743 w 1104900"/>
                  <a:gd name="connsiteY60" fmla="*/ 595817 h 838200"/>
                  <a:gd name="connsiteX61" fmla="*/ 602318 w 1104900"/>
                  <a:gd name="connsiteY61" fmla="*/ 572005 h 838200"/>
                  <a:gd name="connsiteX62" fmla="*/ 628893 w 1104900"/>
                  <a:gd name="connsiteY62" fmla="*/ 572386 h 838200"/>
                  <a:gd name="connsiteX63" fmla="*/ 653658 w 1104900"/>
                  <a:gd name="connsiteY63" fmla="*/ 572862 h 838200"/>
                  <a:gd name="connsiteX64" fmla="*/ 647371 w 1104900"/>
                  <a:gd name="connsiteY64" fmla="*/ 561908 h 838200"/>
                  <a:gd name="connsiteX65" fmla="*/ 641847 w 1104900"/>
                  <a:gd name="connsiteY65" fmla="*/ 539715 h 838200"/>
                  <a:gd name="connsiteX66" fmla="*/ 680423 w 1104900"/>
                  <a:gd name="connsiteY66" fmla="*/ 541715 h 838200"/>
                  <a:gd name="connsiteX67" fmla="*/ 712427 w 1104900"/>
                  <a:gd name="connsiteY67" fmla="*/ 567623 h 838200"/>
                  <a:gd name="connsiteX68" fmla="*/ 741002 w 1104900"/>
                  <a:gd name="connsiteY68" fmla="*/ 577720 h 838200"/>
                  <a:gd name="connsiteX69" fmla="*/ 793294 w 1104900"/>
                  <a:gd name="connsiteY69" fmla="*/ 589340 h 838200"/>
                  <a:gd name="connsiteX70" fmla="*/ 840157 w 1104900"/>
                  <a:gd name="connsiteY70" fmla="*/ 590864 h 838200"/>
                  <a:gd name="connsiteX71" fmla="*/ 840252 w 1104900"/>
                  <a:gd name="connsiteY71" fmla="*/ 612676 h 838200"/>
                  <a:gd name="connsiteX72" fmla="*/ 885115 w 1104900"/>
                  <a:gd name="connsiteY72" fmla="*/ 640489 h 838200"/>
                  <a:gd name="connsiteX73" fmla="*/ 921405 w 1104900"/>
                  <a:gd name="connsiteY73" fmla="*/ 663159 h 838200"/>
                  <a:gd name="connsiteX74" fmla="*/ 926073 w 1104900"/>
                  <a:gd name="connsiteY74" fmla="*/ 685352 h 838200"/>
                  <a:gd name="connsiteX75" fmla="*/ 945504 w 1104900"/>
                  <a:gd name="connsiteY75" fmla="*/ 723738 h 838200"/>
                  <a:gd name="connsiteX76" fmla="*/ 973031 w 1104900"/>
                  <a:gd name="connsiteY76" fmla="*/ 734787 h 838200"/>
                  <a:gd name="connsiteX77" fmla="*/ 981889 w 1104900"/>
                  <a:gd name="connsiteY77" fmla="*/ 742883 h 838200"/>
                  <a:gd name="connsiteX78" fmla="*/ 997986 w 1104900"/>
                  <a:gd name="connsiteY78" fmla="*/ 751265 h 838200"/>
                  <a:gd name="connsiteX79" fmla="*/ 1001415 w 1104900"/>
                  <a:gd name="connsiteY79" fmla="*/ 761743 h 838200"/>
                  <a:gd name="connsiteX80" fmla="*/ 1006083 w 1104900"/>
                  <a:gd name="connsiteY80" fmla="*/ 776697 h 838200"/>
                  <a:gd name="connsiteX81" fmla="*/ 1011607 w 1104900"/>
                  <a:gd name="connsiteY81" fmla="*/ 796604 h 838200"/>
                  <a:gd name="connsiteX82" fmla="*/ 1029990 w 1104900"/>
                  <a:gd name="connsiteY82" fmla="*/ 812511 h 838200"/>
                  <a:gd name="connsiteX83" fmla="*/ 1041897 w 1104900"/>
                  <a:gd name="connsiteY83" fmla="*/ 817083 h 838200"/>
                  <a:gd name="connsiteX84" fmla="*/ 1054279 w 1104900"/>
                  <a:gd name="connsiteY84" fmla="*/ 799366 h 838200"/>
                  <a:gd name="connsiteX85" fmla="*/ 1065709 w 1104900"/>
                  <a:gd name="connsiteY85" fmla="*/ 791556 h 838200"/>
                  <a:gd name="connsiteX86" fmla="*/ 1089998 w 1104900"/>
                  <a:gd name="connsiteY86" fmla="*/ 814606 h 838200"/>
                  <a:gd name="connsiteX87" fmla="*/ 1099047 w 1104900"/>
                  <a:gd name="connsiteY87" fmla="*/ 756885 h 838200"/>
                  <a:gd name="connsiteX88" fmla="*/ 1096951 w 1104900"/>
                  <a:gd name="connsiteY88" fmla="*/ 750598 h 838200"/>
                  <a:gd name="connsiteX89" fmla="*/ 1043230 w 1104900"/>
                  <a:gd name="connsiteY89" fmla="*/ 730596 h 838200"/>
                  <a:gd name="connsiteX90" fmla="*/ 1018751 w 1104900"/>
                  <a:gd name="connsiteY90" fmla="*/ 694972 h 838200"/>
                  <a:gd name="connsiteX91" fmla="*/ 993795 w 1104900"/>
                  <a:gd name="connsiteY91" fmla="*/ 651157 h 838200"/>
                  <a:gd name="connsiteX92" fmla="*/ 975888 w 1104900"/>
                  <a:gd name="connsiteY92" fmla="*/ 638108 h 838200"/>
                  <a:gd name="connsiteX93" fmla="*/ 957219 w 1104900"/>
                  <a:gd name="connsiteY93" fmla="*/ 618106 h 838200"/>
                  <a:gd name="connsiteX94" fmla="*/ 923215 w 1104900"/>
                  <a:gd name="connsiteY94" fmla="*/ 600294 h 838200"/>
                  <a:gd name="connsiteX95" fmla="*/ 903594 w 1104900"/>
                  <a:gd name="connsiteY95" fmla="*/ 630869 h 838200"/>
                  <a:gd name="connsiteX96" fmla="*/ 885687 w 1104900"/>
                  <a:gd name="connsiteY96" fmla="*/ 624392 h 838200"/>
                  <a:gd name="connsiteX97" fmla="*/ 870351 w 1104900"/>
                  <a:gd name="connsiteY97" fmla="*/ 606580 h 838200"/>
                  <a:gd name="connsiteX98" fmla="*/ 851778 w 1104900"/>
                  <a:gd name="connsiteY98" fmla="*/ 582577 h 838200"/>
                  <a:gd name="connsiteX99" fmla="*/ 811868 w 1104900"/>
                  <a:gd name="connsiteY99" fmla="*/ 575719 h 838200"/>
                  <a:gd name="connsiteX100" fmla="*/ 802343 w 1104900"/>
                  <a:gd name="connsiteY100" fmla="*/ 571814 h 838200"/>
                  <a:gd name="connsiteX101" fmla="*/ 802343 w 1104900"/>
                  <a:gd name="connsiteY101" fmla="*/ 571814 h 838200"/>
                  <a:gd name="connsiteX102" fmla="*/ 171693 w 1104900"/>
                  <a:gd name="connsiteY102" fmla="*/ 247012 h 838200"/>
                  <a:gd name="connsiteX103" fmla="*/ 179884 w 1104900"/>
                  <a:gd name="connsiteY103" fmla="*/ 258251 h 838200"/>
                  <a:gd name="connsiteX104" fmla="*/ 186361 w 1104900"/>
                  <a:gd name="connsiteY104" fmla="*/ 264252 h 838200"/>
                  <a:gd name="connsiteX105" fmla="*/ 200268 w 1104900"/>
                  <a:gd name="connsiteY105" fmla="*/ 270253 h 838200"/>
                  <a:gd name="connsiteX106" fmla="*/ 204459 w 1104900"/>
                  <a:gd name="connsiteY106" fmla="*/ 279682 h 838200"/>
                  <a:gd name="connsiteX107" fmla="*/ 209983 w 1104900"/>
                  <a:gd name="connsiteY107" fmla="*/ 291017 h 838200"/>
                  <a:gd name="connsiteX108" fmla="*/ 206554 w 1104900"/>
                  <a:gd name="connsiteY108" fmla="*/ 300447 h 838200"/>
                  <a:gd name="connsiteX109" fmla="*/ 193886 w 1104900"/>
                  <a:gd name="connsiteY109" fmla="*/ 291779 h 838200"/>
                  <a:gd name="connsiteX110" fmla="*/ 187980 w 1104900"/>
                  <a:gd name="connsiteY110" fmla="*/ 281587 h 838200"/>
                  <a:gd name="connsiteX111" fmla="*/ 173788 w 1104900"/>
                  <a:gd name="connsiteY111" fmla="*/ 269109 h 838200"/>
                  <a:gd name="connsiteX112" fmla="*/ 163787 w 1104900"/>
                  <a:gd name="connsiteY112" fmla="*/ 258061 h 838200"/>
                  <a:gd name="connsiteX113" fmla="*/ 169502 w 1104900"/>
                  <a:gd name="connsiteY113" fmla="*/ 247964 h 838200"/>
                  <a:gd name="connsiteX114" fmla="*/ 171693 w 1104900"/>
                  <a:gd name="connsiteY114" fmla="*/ 247012 h 838200"/>
                  <a:gd name="connsiteX115" fmla="*/ 171693 w 1104900"/>
                  <a:gd name="connsiteY115" fmla="*/ 247012 h 838200"/>
                  <a:gd name="connsiteX116" fmla="*/ 187028 w 1104900"/>
                  <a:gd name="connsiteY116" fmla="*/ 447037 h 838200"/>
                  <a:gd name="connsiteX117" fmla="*/ 189314 w 1104900"/>
                  <a:gd name="connsiteY117" fmla="*/ 446560 h 838200"/>
                  <a:gd name="connsiteX118" fmla="*/ 208173 w 1104900"/>
                  <a:gd name="connsiteY118" fmla="*/ 450942 h 838200"/>
                  <a:gd name="connsiteX119" fmla="*/ 217222 w 1104900"/>
                  <a:gd name="connsiteY119" fmla="*/ 453609 h 838200"/>
                  <a:gd name="connsiteX120" fmla="*/ 224366 w 1104900"/>
                  <a:gd name="connsiteY120" fmla="*/ 456276 h 838200"/>
                  <a:gd name="connsiteX121" fmla="*/ 227223 w 1104900"/>
                  <a:gd name="connsiteY121" fmla="*/ 467515 h 838200"/>
                  <a:gd name="connsiteX122" fmla="*/ 218937 w 1104900"/>
                  <a:gd name="connsiteY122" fmla="*/ 478374 h 838200"/>
                  <a:gd name="connsiteX123" fmla="*/ 205125 w 1104900"/>
                  <a:gd name="connsiteY123" fmla="*/ 477612 h 838200"/>
                  <a:gd name="connsiteX124" fmla="*/ 192171 w 1104900"/>
                  <a:gd name="connsiteY124" fmla="*/ 463896 h 838200"/>
                  <a:gd name="connsiteX125" fmla="*/ 187028 w 1104900"/>
                  <a:gd name="connsiteY125" fmla="*/ 447037 h 838200"/>
                  <a:gd name="connsiteX126" fmla="*/ 187028 w 1104900"/>
                  <a:gd name="connsiteY126" fmla="*/ 447037 h 838200"/>
                  <a:gd name="connsiteX127" fmla="*/ 74633 w 1104900"/>
                  <a:gd name="connsiteY127" fmla="*/ 750694 h 838200"/>
                  <a:gd name="connsiteX128" fmla="*/ 78538 w 1104900"/>
                  <a:gd name="connsiteY128" fmla="*/ 739264 h 838200"/>
                  <a:gd name="connsiteX129" fmla="*/ 88635 w 1104900"/>
                  <a:gd name="connsiteY129" fmla="*/ 733739 h 838200"/>
                  <a:gd name="connsiteX130" fmla="*/ 100636 w 1104900"/>
                  <a:gd name="connsiteY130" fmla="*/ 741740 h 838200"/>
                  <a:gd name="connsiteX131" fmla="*/ 98826 w 1104900"/>
                  <a:gd name="connsiteY131" fmla="*/ 752599 h 838200"/>
                  <a:gd name="connsiteX132" fmla="*/ 94254 w 1104900"/>
                  <a:gd name="connsiteY132" fmla="*/ 754504 h 838200"/>
                  <a:gd name="connsiteX133" fmla="*/ 74728 w 1104900"/>
                  <a:gd name="connsiteY133" fmla="*/ 757838 h 838200"/>
                  <a:gd name="connsiteX134" fmla="*/ 73585 w 1104900"/>
                  <a:gd name="connsiteY134" fmla="*/ 751932 h 838200"/>
                  <a:gd name="connsiteX135" fmla="*/ 74633 w 1104900"/>
                  <a:gd name="connsiteY135" fmla="*/ 750694 h 838200"/>
                  <a:gd name="connsiteX136" fmla="*/ 74633 w 1104900"/>
                  <a:gd name="connsiteY136" fmla="*/ 750694 h 838200"/>
                  <a:gd name="connsiteX137" fmla="*/ 55773 w 1104900"/>
                  <a:gd name="connsiteY137" fmla="*/ 744883 h 838200"/>
                  <a:gd name="connsiteX138" fmla="*/ 55964 w 1104900"/>
                  <a:gd name="connsiteY138" fmla="*/ 750884 h 838200"/>
                  <a:gd name="connsiteX139" fmla="*/ 49582 w 1104900"/>
                  <a:gd name="connsiteY139" fmla="*/ 753265 h 838200"/>
                  <a:gd name="connsiteX140" fmla="*/ 39962 w 1104900"/>
                  <a:gd name="connsiteY140" fmla="*/ 753361 h 838200"/>
                  <a:gd name="connsiteX141" fmla="*/ 29294 w 1104900"/>
                  <a:gd name="connsiteY141" fmla="*/ 756218 h 838200"/>
                  <a:gd name="connsiteX142" fmla="*/ 18721 w 1104900"/>
                  <a:gd name="connsiteY142" fmla="*/ 758599 h 838200"/>
                  <a:gd name="connsiteX143" fmla="*/ 10434 w 1104900"/>
                  <a:gd name="connsiteY143" fmla="*/ 759457 h 838200"/>
                  <a:gd name="connsiteX144" fmla="*/ 10530 w 1104900"/>
                  <a:gd name="connsiteY144" fmla="*/ 757361 h 838200"/>
                  <a:gd name="connsiteX145" fmla="*/ 25674 w 1104900"/>
                  <a:gd name="connsiteY145" fmla="*/ 747360 h 838200"/>
                  <a:gd name="connsiteX146" fmla="*/ 44343 w 1104900"/>
                  <a:gd name="connsiteY146" fmla="*/ 741740 h 838200"/>
                  <a:gd name="connsiteX147" fmla="*/ 55773 w 1104900"/>
                  <a:gd name="connsiteY147" fmla="*/ 744883 h 838200"/>
                  <a:gd name="connsiteX148" fmla="*/ 55773 w 1104900"/>
                  <a:gd name="connsiteY148" fmla="*/ 744883 h 838200"/>
                  <a:gd name="connsiteX149" fmla="*/ 516974 w 1104900"/>
                  <a:gd name="connsiteY149" fmla="*/ 629631 h 838200"/>
                  <a:gd name="connsiteX150" fmla="*/ 522594 w 1104900"/>
                  <a:gd name="connsiteY150" fmla="*/ 636870 h 838200"/>
                  <a:gd name="connsiteX151" fmla="*/ 504210 w 1104900"/>
                  <a:gd name="connsiteY151" fmla="*/ 657253 h 838200"/>
                  <a:gd name="connsiteX152" fmla="*/ 499353 w 1104900"/>
                  <a:gd name="connsiteY152" fmla="*/ 693830 h 838200"/>
                  <a:gd name="connsiteX153" fmla="*/ 456871 w 1104900"/>
                  <a:gd name="connsiteY153" fmla="*/ 699544 h 838200"/>
                  <a:gd name="connsiteX154" fmla="*/ 452871 w 1104900"/>
                  <a:gd name="connsiteY154" fmla="*/ 679923 h 838200"/>
                  <a:gd name="connsiteX155" fmla="*/ 480493 w 1104900"/>
                  <a:gd name="connsiteY155" fmla="*/ 653253 h 838200"/>
                  <a:gd name="connsiteX156" fmla="*/ 516974 w 1104900"/>
                  <a:gd name="connsiteY156" fmla="*/ 62963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04900" h="838200">
                    <a:moveTo>
                      <a:pt x="802343" y="571814"/>
                    </a:moveTo>
                    <a:lnTo>
                      <a:pt x="804248" y="115376"/>
                    </a:lnTo>
                    <a:cubicBezTo>
                      <a:pt x="721666" y="68037"/>
                      <a:pt x="769482" y="107185"/>
                      <a:pt x="727857" y="98707"/>
                    </a:cubicBezTo>
                    <a:cubicBezTo>
                      <a:pt x="715665" y="96231"/>
                      <a:pt x="732906" y="83563"/>
                      <a:pt x="696139" y="92611"/>
                    </a:cubicBezTo>
                    <a:cubicBezTo>
                      <a:pt x="690329" y="94040"/>
                      <a:pt x="675756" y="64894"/>
                      <a:pt x="636513" y="66513"/>
                    </a:cubicBezTo>
                    <a:cubicBezTo>
                      <a:pt x="603461" y="67942"/>
                      <a:pt x="632607" y="16792"/>
                      <a:pt x="592698" y="40986"/>
                    </a:cubicBezTo>
                    <a:cubicBezTo>
                      <a:pt x="582887" y="46987"/>
                      <a:pt x="588126" y="11363"/>
                      <a:pt x="557265" y="10125"/>
                    </a:cubicBezTo>
                    <a:cubicBezTo>
                      <a:pt x="557074" y="10125"/>
                      <a:pt x="515640" y="42415"/>
                      <a:pt x="511259" y="21079"/>
                    </a:cubicBezTo>
                    <a:cubicBezTo>
                      <a:pt x="497448" y="16316"/>
                      <a:pt x="503448" y="38700"/>
                      <a:pt x="467444" y="31366"/>
                    </a:cubicBezTo>
                    <a:cubicBezTo>
                      <a:pt x="429534" y="23650"/>
                      <a:pt x="458490" y="77276"/>
                      <a:pt x="392577" y="77276"/>
                    </a:cubicBezTo>
                    <a:cubicBezTo>
                      <a:pt x="376194" y="77276"/>
                      <a:pt x="368860" y="78705"/>
                      <a:pt x="354477" y="84896"/>
                    </a:cubicBezTo>
                    <a:cubicBezTo>
                      <a:pt x="354287" y="90325"/>
                      <a:pt x="382767" y="131759"/>
                      <a:pt x="381909" y="153476"/>
                    </a:cubicBezTo>
                    <a:cubicBezTo>
                      <a:pt x="380957" y="177860"/>
                      <a:pt x="402388" y="169669"/>
                      <a:pt x="400102" y="188528"/>
                    </a:cubicBezTo>
                    <a:cubicBezTo>
                      <a:pt x="398578" y="200720"/>
                      <a:pt x="440583" y="251774"/>
                      <a:pt x="374289" y="214436"/>
                    </a:cubicBezTo>
                    <a:cubicBezTo>
                      <a:pt x="356287" y="204340"/>
                      <a:pt x="400674" y="178813"/>
                      <a:pt x="337523" y="186909"/>
                    </a:cubicBezTo>
                    <a:cubicBezTo>
                      <a:pt x="333999" y="187385"/>
                      <a:pt x="340761" y="203959"/>
                      <a:pt x="320473" y="192052"/>
                    </a:cubicBezTo>
                    <a:cubicBezTo>
                      <a:pt x="319902" y="191671"/>
                      <a:pt x="253417" y="184242"/>
                      <a:pt x="284754" y="210912"/>
                    </a:cubicBezTo>
                    <a:cubicBezTo>
                      <a:pt x="297327" y="221675"/>
                      <a:pt x="296565" y="247488"/>
                      <a:pt x="297804" y="263299"/>
                    </a:cubicBezTo>
                    <a:cubicBezTo>
                      <a:pt x="298756" y="275206"/>
                      <a:pt x="367431" y="300542"/>
                      <a:pt x="391339" y="283492"/>
                    </a:cubicBezTo>
                    <a:cubicBezTo>
                      <a:pt x="405055" y="273682"/>
                      <a:pt x="400483" y="345596"/>
                      <a:pt x="378766" y="345596"/>
                    </a:cubicBezTo>
                    <a:cubicBezTo>
                      <a:pt x="340285" y="345596"/>
                      <a:pt x="363336" y="334356"/>
                      <a:pt x="329617" y="354358"/>
                    </a:cubicBezTo>
                    <a:cubicBezTo>
                      <a:pt x="325426" y="356835"/>
                      <a:pt x="315901" y="317401"/>
                      <a:pt x="283897" y="357787"/>
                    </a:cubicBezTo>
                    <a:cubicBezTo>
                      <a:pt x="283230" y="358645"/>
                      <a:pt x="273896" y="365407"/>
                      <a:pt x="273610" y="365407"/>
                    </a:cubicBezTo>
                    <a:cubicBezTo>
                      <a:pt x="267324" y="379409"/>
                      <a:pt x="218841" y="399888"/>
                      <a:pt x="256941" y="426748"/>
                    </a:cubicBezTo>
                    <a:cubicBezTo>
                      <a:pt x="268943" y="435226"/>
                      <a:pt x="238558" y="453418"/>
                      <a:pt x="238558" y="453799"/>
                    </a:cubicBezTo>
                    <a:cubicBezTo>
                      <a:pt x="238558" y="454466"/>
                      <a:pt x="247035" y="473040"/>
                      <a:pt x="248845" y="478183"/>
                    </a:cubicBezTo>
                    <a:cubicBezTo>
                      <a:pt x="270086" y="537905"/>
                      <a:pt x="313996" y="456752"/>
                      <a:pt x="302471" y="513140"/>
                    </a:cubicBezTo>
                    <a:cubicBezTo>
                      <a:pt x="300375" y="523332"/>
                      <a:pt x="318759" y="529047"/>
                      <a:pt x="299423" y="532952"/>
                    </a:cubicBezTo>
                    <a:cubicBezTo>
                      <a:pt x="297804" y="533333"/>
                      <a:pt x="280087" y="582673"/>
                      <a:pt x="309138" y="565528"/>
                    </a:cubicBezTo>
                    <a:cubicBezTo>
                      <a:pt x="315996" y="561432"/>
                      <a:pt x="325140" y="562861"/>
                      <a:pt x="331617" y="565147"/>
                    </a:cubicBezTo>
                    <a:cubicBezTo>
                      <a:pt x="335713" y="575719"/>
                      <a:pt x="353525" y="571814"/>
                      <a:pt x="360573" y="600199"/>
                    </a:cubicBezTo>
                    <a:cubicBezTo>
                      <a:pt x="362002" y="605914"/>
                      <a:pt x="364955" y="588007"/>
                      <a:pt x="366955" y="582196"/>
                    </a:cubicBezTo>
                    <a:cubicBezTo>
                      <a:pt x="383338" y="576481"/>
                      <a:pt x="369146" y="606104"/>
                      <a:pt x="409341" y="583434"/>
                    </a:cubicBezTo>
                    <a:cubicBezTo>
                      <a:pt x="404579" y="598865"/>
                      <a:pt x="375147" y="656587"/>
                      <a:pt x="360573" y="656587"/>
                    </a:cubicBezTo>
                    <a:cubicBezTo>
                      <a:pt x="344667" y="656587"/>
                      <a:pt x="355144" y="675922"/>
                      <a:pt x="342285" y="674875"/>
                    </a:cubicBezTo>
                    <a:cubicBezTo>
                      <a:pt x="339999" y="681352"/>
                      <a:pt x="305709" y="669922"/>
                      <a:pt x="295708" y="689543"/>
                    </a:cubicBezTo>
                    <a:cubicBezTo>
                      <a:pt x="283230" y="714118"/>
                      <a:pt x="269705" y="681161"/>
                      <a:pt x="249798" y="696115"/>
                    </a:cubicBezTo>
                    <a:cubicBezTo>
                      <a:pt x="239892" y="703545"/>
                      <a:pt x="236463" y="693734"/>
                      <a:pt x="229890" y="706688"/>
                    </a:cubicBezTo>
                    <a:cubicBezTo>
                      <a:pt x="224461" y="717356"/>
                      <a:pt x="185694" y="725167"/>
                      <a:pt x="176169" y="719928"/>
                    </a:cubicBezTo>
                    <a:cubicBezTo>
                      <a:pt x="163120" y="712880"/>
                      <a:pt x="136736" y="730786"/>
                      <a:pt x="156357" y="738883"/>
                    </a:cubicBezTo>
                    <a:cubicBezTo>
                      <a:pt x="167025" y="743264"/>
                      <a:pt x="159405" y="728024"/>
                      <a:pt x="177979" y="735073"/>
                    </a:cubicBezTo>
                    <a:cubicBezTo>
                      <a:pt x="212745" y="748217"/>
                      <a:pt x="199410" y="728881"/>
                      <a:pt x="230081" y="730024"/>
                    </a:cubicBezTo>
                    <a:cubicBezTo>
                      <a:pt x="234462" y="730215"/>
                      <a:pt x="258370" y="716404"/>
                      <a:pt x="263990" y="727738"/>
                    </a:cubicBezTo>
                    <a:cubicBezTo>
                      <a:pt x="269610" y="739073"/>
                      <a:pt x="283802" y="713356"/>
                      <a:pt x="302471" y="716118"/>
                    </a:cubicBezTo>
                    <a:cubicBezTo>
                      <a:pt x="308091" y="716975"/>
                      <a:pt x="296184" y="728596"/>
                      <a:pt x="316377" y="715642"/>
                    </a:cubicBezTo>
                    <a:cubicBezTo>
                      <a:pt x="320664" y="712880"/>
                      <a:pt x="350953" y="723928"/>
                      <a:pt x="347905" y="703735"/>
                    </a:cubicBezTo>
                    <a:cubicBezTo>
                      <a:pt x="347810" y="702973"/>
                      <a:pt x="331236" y="695639"/>
                      <a:pt x="356954" y="693544"/>
                    </a:cubicBezTo>
                    <a:cubicBezTo>
                      <a:pt x="357430" y="693544"/>
                      <a:pt x="380290" y="686781"/>
                      <a:pt x="387815" y="685257"/>
                    </a:cubicBezTo>
                    <a:cubicBezTo>
                      <a:pt x="397054" y="683352"/>
                      <a:pt x="468587" y="642871"/>
                      <a:pt x="472683" y="637156"/>
                    </a:cubicBezTo>
                    <a:cubicBezTo>
                      <a:pt x="476969" y="631346"/>
                      <a:pt x="509830" y="613438"/>
                      <a:pt x="492971" y="603437"/>
                    </a:cubicBezTo>
                    <a:cubicBezTo>
                      <a:pt x="492780" y="603342"/>
                      <a:pt x="476302" y="600961"/>
                      <a:pt x="484208" y="586197"/>
                    </a:cubicBezTo>
                    <a:cubicBezTo>
                      <a:pt x="489637" y="576196"/>
                      <a:pt x="511449" y="580482"/>
                      <a:pt x="527451" y="556193"/>
                    </a:cubicBezTo>
                    <a:cubicBezTo>
                      <a:pt x="530880" y="551050"/>
                      <a:pt x="543168" y="534476"/>
                      <a:pt x="547359" y="531428"/>
                    </a:cubicBezTo>
                    <a:cubicBezTo>
                      <a:pt x="552597" y="527618"/>
                      <a:pt x="547263" y="525427"/>
                      <a:pt x="561646" y="521046"/>
                    </a:cubicBezTo>
                    <a:cubicBezTo>
                      <a:pt x="561837" y="520951"/>
                      <a:pt x="599270" y="497996"/>
                      <a:pt x="601270" y="514378"/>
                    </a:cubicBezTo>
                    <a:cubicBezTo>
                      <a:pt x="601651" y="517522"/>
                      <a:pt x="612795" y="529238"/>
                      <a:pt x="590793" y="524761"/>
                    </a:cubicBezTo>
                    <a:cubicBezTo>
                      <a:pt x="589840" y="524570"/>
                      <a:pt x="577077" y="509616"/>
                      <a:pt x="563551" y="530285"/>
                    </a:cubicBezTo>
                    <a:cubicBezTo>
                      <a:pt x="560503" y="534952"/>
                      <a:pt x="563646" y="546763"/>
                      <a:pt x="548597" y="560289"/>
                    </a:cubicBezTo>
                    <a:cubicBezTo>
                      <a:pt x="547549" y="561241"/>
                      <a:pt x="540120" y="576481"/>
                      <a:pt x="552978" y="576958"/>
                    </a:cubicBezTo>
                    <a:cubicBezTo>
                      <a:pt x="553550" y="576958"/>
                      <a:pt x="563170" y="586292"/>
                      <a:pt x="544025" y="588673"/>
                    </a:cubicBezTo>
                    <a:cubicBezTo>
                      <a:pt x="525261" y="590959"/>
                      <a:pt x="541929" y="615248"/>
                      <a:pt x="573743" y="595817"/>
                    </a:cubicBezTo>
                    <a:cubicBezTo>
                      <a:pt x="587554" y="587340"/>
                      <a:pt x="591364" y="582958"/>
                      <a:pt x="602318" y="572005"/>
                    </a:cubicBezTo>
                    <a:cubicBezTo>
                      <a:pt x="608223" y="566099"/>
                      <a:pt x="615653" y="581911"/>
                      <a:pt x="628893" y="572386"/>
                    </a:cubicBezTo>
                    <a:cubicBezTo>
                      <a:pt x="636036" y="567242"/>
                      <a:pt x="640704" y="603723"/>
                      <a:pt x="653658" y="572862"/>
                    </a:cubicBezTo>
                    <a:cubicBezTo>
                      <a:pt x="657563" y="563527"/>
                      <a:pt x="668517" y="563432"/>
                      <a:pt x="647371" y="561908"/>
                    </a:cubicBezTo>
                    <a:cubicBezTo>
                      <a:pt x="646800" y="561908"/>
                      <a:pt x="637751" y="543144"/>
                      <a:pt x="641847" y="539715"/>
                    </a:cubicBezTo>
                    <a:cubicBezTo>
                      <a:pt x="650229" y="532952"/>
                      <a:pt x="681185" y="518665"/>
                      <a:pt x="680423" y="541715"/>
                    </a:cubicBezTo>
                    <a:cubicBezTo>
                      <a:pt x="679851" y="558860"/>
                      <a:pt x="702902" y="559336"/>
                      <a:pt x="712427" y="567623"/>
                    </a:cubicBezTo>
                    <a:cubicBezTo>
                      <a:pt x="722523" y="576481"/>
                      <a:pt x="729572" y="577720"/>
                      <a:pt x="741002" y="577720"/>
                    </a:cubicBezTo>
                    <a:cubicBezTo>
                      <a:pt x="750908" y="590293"/>
                      <a:pt x="771482" y="575624"/>
                      <a:pt x="793294" y="589340"/>
                    </a:cubicBezTo>
                    <a:cubicBezTo>
                      <a:pt x="818345" y="605152"/>
                      <a:pt x="840157" y="580672"/>
                      <a:pt x="840157" y="590864"/>
                    </a:cubicBezTo>
                    <a:cubicBezTo>
                      <a:pt x="840157" y="603056"/>
                      <a:pt x="828251" y="606485"/>
                      <a:pt x="840252" y="612676"/>
                    </a:cubicBezTo>
                    <a:cubicBezTo>
                      <a:pt x="854635" y="620201"/>
                      <a:pt x="875685" y="627631"/>
                      <a:pt x="885115" y="640489"/>
                    </a:cubicBezTo>
                    <a:cubicBezTo>
                      <a:pt x="893021" y="651348"/>
                      <a:pt x="907689" y="663159"/>
                      <a:pt x="921405" y="663159"/>
                    </a:cubicBezTo>
                    <a:cubicBezTo>
                      <a:pt x="936645" y="663159"/>
                      <a:pt x="903308" y="673541"/>
                      <a:pt x="926073" y="685352"/>
                    </a:cubicBezTo>
                    <a:cubicBezTo>
                      <a:pt x="934740" y="689829"/>
                      <a:pt x="934169" y="724214"/>
                      <a:pt x="945504" y="723738"/>
                    </a:cubicBezTo>
                    <a:cubicBezTo>
                      <a:pt x="961125" y="723071"/>
                      <a:pt x="974174" y="780983"/>
                      <a:pt x="973031" y="734787"/>
                    </a:cubicBezTo>
                    <a:cubicBezTo>
                      <a:pt x="972840" y="727548"/>
                      <a:pt x="979508" y="715070"/>
                      <a:pt x="981889" y="742883"/>
                    </a:cubicBezTo>
                    <a:cubicBezTo>
                      <a:pt x="982842" y="754218"/>
                      <a:pt x="990843" y="773744"/>
                      <a:pt x="997986" y="751265"/>
                    </a:cubicBezTo>
                    <a:cubicBezTo>
                      <a:pt x="1001701" y="739454"/>
                      <a:pt x="1006368" y="754884"/>
                      <a:pt x="1001415" y="761743"/>
                    </a:cubicBezTo>
                    <a:cubicBezTo>
                      <a:pt x="997415" y="767363"/>
                      <a:pt x="1006083" y="776697"/>
                      <a:pt x="1006083" y="776697"/>
                    </a:cubicBezTo>
                    <a:cubicBezTo>
                      <a:pt x="1009512" y="794318"/>
                      <a:pt x="993795" y="795271"/>
                      <a:pt x="1011607" y="796604"/>
                    </a:cubicBezTo>
                    <a:cubicBezTo>
                      <a:pt x="1014465" y="796795"/>
                      <a:pt x="1045992" y="857469"/>
                      <a:pt x="1029990" y="812511"/>
                    </a:cubicBezTo>
                    <a:cubicBezTo>
                      <a:pt x="1025133" y="798795"/>
                      <a:pt x="1034086" y="812797"/>
                      <a:pt x="1041897" y="817083"/>
                    </a:cubicBezTo>
                    <a:cubicBezTo>
                      <a:pt x="1055803" y="824703"/>
                      <a:pt x="1057708" y="828418"/>
                      <a:pt x="1054279" y="799366"/>
                    </a:cubicBezTo>
                    <a:cubicBezTo>
                      <a:pt x="1053708" y="794509"/>
                      <a:pt x="1039896" y="775173"/>
                      <a:pt x="1065709" y="791556"/>
                    </a:cubicBezTo>
                    <a:cubicBezTo>
                      <a:pt x="1070091" y="794318"/>
                      <a:pt x="1089426" y="814416"/>
                      <a:pt x="1089998" y="814606"/>
                    </a:cubicBezTo>
                    <a:cubicBezTo>
                      <a:pt x="1106857" y="790032"/>
                      <a:pt x="1104190" y="790318"/>
                      <a:pt x="1099047" y="756885"/>
                    </a:cubicBezTo>
                    <a:cubicBezTo>
                      <a:pt x="1098856" y="755551"/>
                      <a:pt x="1098189" y="750884"/>
                      <a:pt x="1096951" y="750598"/>
                    </a:cubicBezTo>
                    <a:lnTo>
                      <a:pt x="1043230" y="730596"/>
                    </a:lnTo>
                    <a:cubicBezTo>
                      <a:pt x="1032848" y="713070"/>
                      <a:pt x="1037325" y="707831"/>
                      <a:pt x="1018751" y="694972"/>
                    </a:cubicBezTo>
                    <a:cubicBezTo>
                      <a:pt x="1015989" y="693067"/>
                      <a:pt x="1007226" y="660016"/>
                      <a:pt x="993795" y="651157"/>
                    </a:cubicBezTo>
                    <a:cubicBezTo>
                      <a:pt x="986366" y="646300"/>
                      <a:pt x="993319" y="647252"/>
                      <a:pt x="975888" y="638108"/>
                    </a:cubicBezTo>
                    <a:cubicBezTo>
                      <a:pt x="975603" y="637918"/>
                      <a:pt x="969983" y="626392"/>
                      <a:pt x="957219" y="618106"/>
                    </a:cubicBezTo>
                    <a:cubicBezTo>
                      <a:pt x="948171" y="612200"/>
                      <a:pt x="958458" y="578863"/>
                      <a:pt x="923215" y="600294"/>
                    </a:cubicBezTo>
                    <a:cubicBezTo>
                      <a:pt x="919024" y="602866"/>
                      <a:pt x="925692" y="615915"/>
                      <a:pt x="903594" y="630869"/>
                    </a:cubicBezTo>
                    <a:cubicBezTo>
                      <a:pt x="883591" y="644395"/>
                      <a:pt x="887211" y="626488"/>
                      <a:pt x="885687" y="624392"/>
                    </a:cubicBezTo>
                    <a:cubicBezTo>
                      <a:pt x="881781" y="618868"/>
                      <a:pt x="883401" y="612676"/>
                      <a:pt x="870351" y="606580"/>
                    </a:cubicBezTo>
                    <a:cubicBezTo>
                      <a:pt x="866827" y="604961"/>
                      <a:pt x="851778" y="590864"/>
                      <a:pt x="851778" y="582577"/>
                    </a:cubicBezTo>
                    <a:cubicBezTo>
                      <a:pt x="851778" y="550669"/>
                      <a:pt x="828632" y="589626"/>
                      <a:pt x="811868" y="575719"/>
                    </a:cubicBezTo>
                    <a:cubicBezTo>
                      <a:pt x="811392" y="575529"/>
                      <a:pt x="803486" y="572195"/>
                      <a:pt x="802343" y="571814"/>
                    </a:cubicBezTo>
                    <a:lnTo>
                      <a:pt x="802343" y="571814"/>
                    </a:lnTo>
                    <a:close/>
                    <a:moveTo>
                      <a:pt x="171693" y="247012"/>
                    </a:moveTo>
                    <a:cubicBezTo>
                      <a:pt x="172169" y="248440"/>
                      <a:pt x="179979" y="257584"/>
                      <a:pt x="179884" y="258251"/>
                    </a:cubicBezTo>
                    <a:cubicBezTo>
                      <a:pt x="177598" y="258727"/>
                      <a:pt x="184837" y="263680"/>
                      <a:pt x="186361" y="264252"/>
                    </a:cubicBezTo>
                    <a:cubicBezTo>
                      <a:pt x="187790" y="264823"/>
                      <a:pt x="199982" y="269681"/>
                      <a:pt x="200268" y="270253"/>
                    </a:cubicBezTo>
                    <a:cubicBezTo>
                      <a:pt x="201125" y="272062"/>
                      <a:pt x="202744" y="277301"/>
                      <a:pt x="204459" y="279682"/>
                    </a:cubicBezTo>
                    <a:cubicBezTo>
                      <a:pt x="205983" y="281683"/>
                      <a:pt x="207221" y="287112"/>
                      <a:pt x="209983" y="291017"/>
                    </a:cubicBezTo>
                    <a:cubicBezTo>
                      <a:pt x="213031" y="295303"/>
                      <a:pt x="215412" y="303304"/>
                      <a:pt x="206554" y="300447"/>
                    </a:cubicBezTo>
                    <a:cubicBezTo>
                      <a:pt x="200458" y="298447"/>
                      <a:pt x="195505" y="299875"/>
                      <a:pt x="193886" y="291779"/>
                    </a:cubicBezTo>
                    <a:cubicBezTo>
                      <a:pt x="193886" y="291779"/>
                      <a:pt x="188838" y="283969"/>
                      <a:pt x="187980" y="281587"/>
                    </a:cubicBezTo>
                    <a:cubicBezTo>
                      <a:pt x="185885" y="275587"/>
                      <a:pt x="179694" y="270253"/>
                      <a:pt x="173788" y="269109"/>
                    </a:cubicBezTo>
                    <a:cubicBezTo>
                      <a:pt x="167502" y="267871"/>
                      <a:pt x="162834" y="273110"/>
                      <a:pt x="163787" y="258061"/>
                    </a:cubicBezTo>
                    <a:cubicBezTo>
                      <a:pt x="164168" y="252631"/>
                      <a:pt x="169502" y="250441"/>
                      <a:pt x="169502" y="247964"/>
                    </a:cubicBezTo>
                    <a:cubicBezTo>
                      <a:pt x="169407" y="246535"/>
                      <a:pt x="171407" y="246250"/>
                      <a:pt x="171693" y="247012"/>
                    </a:cubicBezTo>
                    <a:lnTo>
                      <a:pt x="171693" y="247012"/>
                    </a:lnTo>
                    <a:close/>
                    <a:moveTo>
                      <a:pt x="187028" y="447037"/>
                    </a:moveTo>
                    <a:cubicBezTo>
                      <a:pt x="187123" y="446179"/>
                      <a:pt x="187599" y="446560"/>
                      <a:pt x="189314" y="446560"/>
                    </a:cubicBezTo>
                    <a:cubicBezTo>
                      <a:pt x="193410" y="446560"/>
                      <a:pt x="202649" y="450561"/>
                      <a:pt x="208173" y="450942"/>
                    </a:cubicBezTo>
                    <a:cubicBezTo>
                      <a:pt x="212745" y="451323"/>
                      <a:pt x="214841" y="453037"/>
                      <a:pt x="217222" y="453609"/>
                    </a:cubicBezTo>
                    <a:cubicBezTo>
                      <a:pt x="220937" y="454466"/>
                      <a:pt x="221985" y="455514"/>
                      <a:pt x="224366" y="456276"/>
                    </a:cubicBezTo>
                    <a:cubicBezTo>
                      <a:pt x="229319" y="457800"/>
                      <a:pt x="229128" y="465039"/>
                      <a:pt x="227223" y="467515"/>
                    </a:cubicBezTo>
                    <a:cubicBezTo>
                      <a:pt x="223699" y="472087"/>
                      <a:pt x="223128" y="478564"/>
                      <a:pt x="218937" y="478374"/>
                    </a:cubicBezTo>
                    <a:cubicBezTo>
                      <a:pt x="213793" y="478088"/>
                      <a:pt x="209793" y="480469"/>
                      <a:pt x="205125" y="477612"/>
                    </a:cubicBezTo>
                    <a:cubicBezTo>
                      <a:pt x="203030" y="476278"/>
                      <a:pt x="196267" y="467325"/>
                      <a:pt x="192171" y="463896"/>
                    </a:cubicBezTo>
                    <a:cubicBezTo>
                      <a:pt x="189504" y="461705"/>
                      <a:pt x="186837" y="449132"/>
                      <a:pt x="187028" y="447037"/>
                    </a:cubicBezTo>
                    <a:lnTo>
                      <a:pt x="187028" y="447037"/>
                    </a:lnTo>
                    <a:close/>
                    <a:moveTo>
                      <a:pt x="74633" y="750694"/>
                    </a:moveTo>
                    <a:cubicBezTo>
                      <a:pt x="78538" y="743169"/>
                      <a:pt x="78157" y="747741"/>
                      <a:pt x="78538" y="739264"/>
                    </a:cubicBezTo>
                    <a:cubicBezTo>
                      <a:pt x="78824" y="732596"/>
                      <a:pt x="82253" y="733930"/>
                      <a:pt x="88635" y="733739"/>
                    </a:cubicBezTo>
                    <a:cubicBezTo>
                      <a:pt x="91873" y="733644"/>
                      <a:pt x="98064" y="739740"/>
                      <a:pt x="100636" y="741740"/>
                    </a:cubicBezTo>
                    <a:cubicBezTo>
                      <a:pt x="102827" y="743455"/>
                      <a:pt x="103303" y="750598"/>
                      <a:pt x="98826" y="752599"/>
                    </a:cubicBezTo>
                    <a:cubicBezTo>
                      <a:pt x="96064" y="753837"/>
                      <a:pt x="98541" y="753551"/>
                      <a:pt x="94254" y="754504"/>
                    </a:cubicBezTo>
                    <a:cubicBezTo>
                      <a:pt x="92159" y="754980"/>
                      <a:pt x="75490" y="758504"/>
                      <a:pt x="74728" y="757838"/>
                    </a:cubicBezTo>
                    <a:cubicBezTo>
                      <a:pt x="73490" y="756694"/>
                      <a:pt x="66156" y="757456"/>
                      <a:pt x="73585" y="751932"/>
                    </a:cubicBezTo>
                    <a:cubicBezTo>
                      <a:pt x="74442" y="751360"/>
                      <a:pt x="74347" y="751265"/>
                      <a:pt x="74633" y="750694"/>
                    </a:cubicBezTo>
                    <a:lnTo>
                      <a:pt x="74633" y="750694"/>
                    </a:lnTo>
                    <a:close/>
                    <a:moveTo>
                      <a:pt x="55773" y="744883"/>
                    </a:moveTo>
                    <a:cubicBezTo>
                      <a:pt x="57393" y="748027"/>
                      <a:pt x="57678" y="747550"/>
                      <a:pt x="55964" y="750884"/>
                    </a:cubicBezTo>
                    <a:cubicBezTo>
                      <a:pt x="54630" y="753361"/>
                      <a:pt x="52916" y="753837"/>
                      <a:pt x="49582" y="753265"/>
                    </a:cubicBezTo>
                    <a:cubicBezTo>
                      <a:pt x="46058" y="752599"/>
                      <a:pt x="47487" y="749265"/>
                      <a:pt x="39962" y="753361"/>
                    </a:cubicBezTo>
                    <a:cubicBezTo>
                      <a:pt x="38914" y="753932"/>
                      <a:pt x="34152" y="753932"/>
                      <a:pt x="29294" y="756218"/>
                    </a:cubicBezTo>
                    <a:cubicBezTo>
                      <a:pt x="27579" y="757075"/>
                      <a:pt x="23674" y="756409"/>
                      <a:pt x="18721" y="758599"/>
                    </a:cubicBezTo>
                    <a:cubicBezTo>
                      <a:pt x="18721" y="758599"/>
                      <a:pt x="11006" y="760123"/>
                      <a:pt x="10434" y="759457"/>
                    </a:cubicBezTo>
                    <a:cubicBezTo>
                      <a:pt x="10053" y="758980"/>
                      <a:pt x="9958" y="758028"/>
                      <a:pt x="10530" y="757361"/>
                    </a:cubicBezTo>
                    <a:cubicBezTo>
                      <a:pt x="14530" y="752980"/>
                      <a:pt x="19483" y="748408"/>
                      <a:pt x="25674" y="747360"/>
                    </a:cubicBezTo>
                    <a:cubicBezTo>
                      <a:pt x="29199" y="746788"/>
                      <a:pt x="37009" y="740502"/>
                      <a:pt x="44343" y="741740"/>
                    </a:cubicBezTo>
                    <a:cubicBezTo>
                      <a:pt x="46629" y="742216"/>
                      <a:pt x="55202" y="744883"/>
                      <a:pt x="55773" y="744883"/>
                    </a:cubicBezTo>
                    <a:lnTo>
                      <a:pt x="55773" y="744883"/>
                    </a:lnTo>
                    <a:close/>
                    <a:moveTo>
                      <a:pt x="516974" y="629631"/>
                    </a:moveTo>
                    <a:cubicBezTo>
                      <a:pt x="519927" y="629726"/>
                      <a:pt x="518307" y="632679"/>
                      <a:pt x="522594" y="636870"/>
                    </a:cubicBezTo>
                    <a:cubicBezTo>
                      <a:pt x="537453" y="651729"/>
                      <a:pt x="482779" y="658111"/>
                      <a:pt x="504210" y="657253"/>
                    </a:cubicBezTo>
                    <a:cubicBezTo>
                      <a:pt x="513735" y="656872"/>
                      <a:pt x="526880" y="688209"/>
                      <a:pt x="499353" y="693830"/>
                    </a:cubicBezTo>
                    <a:cubicBezTo>
                      <a:pt x="486113" y="696496"/>
                      <a:pt x="459538" y="712403"/>
                      <a:pt x="456871" y="699544"/>
                    </a:cubicBezTo>
                    <a:cubicBezTo>
                      <a:pt x="456109" y="695639"/>
                      <a:pt x="452871" y="702497"/>
                      <a:pt x="452871" y="679923"/>
                    </a:cubicBezTo>
                    <a:cubicBezTo>
                      <a:pt x="452871" y="669350"/>
                      <a:pt x="470968" y="656587"/>
                      <a:pt x="480493" y="653253"/>
                    </a:cubicBezTo>
                    <a:cubicBezTo>
                      <a:pt x="509163" y="643347"/>
                      <a:pt x="496590" y="629155"/>
                      <a:pt x="516974" y="629631"/>
                    </a:cubicBezTo>
                    <a:close/>
                  </a:path>
                </a:pathLst>
              </a:custGeom>
              <a:solidFill>
                <a:srgbClr val="ED2424"/>
              </a:solidFill>
              <a:ln w="6350" cap="flat">
                <a:solidFill>
                  <a:schemeClr val="bg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69E05B49-932F-471C-B3BB-F90A918B3EDF}"/>
                  </a:ext>
                </a:extLst>
              </p:cNvPr>
              <p:cNvSpPr/>
              <p:nvPr/>
            </p:nvSpPr>
            <p:spPr>
              <a:xfrm>
                <a:off x="-77379" y="4153716"/>
                <a:ext cx="457140" cy="299998"/>
              </a:xfrm>
              <a:custGeom>
                <a:avLst/>
                <a:gdLst>
                  <a:gd name="connsiteX0" fmla="*/ 109762 w 609600"/>
                  <a:gd name="connsiteY0" fmla="*/ 39557 h 400050"/>
                  <a:gd name="connsiteX1" fmla="*/ 62899 w 609600"/>
                  <a:gd name="connsiteY1" fmla="*/ 37938 h 400050"/>
                  <a:gd name="connsiteX2" fmla="*/ 65281 w 609600"/>
                  <a:gd name="connsiteY2" fmla="*/ 22031 h 400050"/>
                  <a:gd name="connsiteX3" fmla="*/ 85950 w 609600"/>
                  <a:gd name="connsiteY3" fmla="*/ 10125 h 400050"/>
                  <a:gd name="connsiteX4" fmla="*/ 109762 w 609600"/>
                  <a:gd name="connsiteY4" fmla="*/ 13268 h 400050"/>
                  <a:gd name="connsiteX5" fmla="*/ 113763 w 609600"/>
                  <a:gd name="connsiteY5" fmla="*/ 25936 h 400050"/>
                  <a:gd name="connsiteX6" fmla="*/ 109762 w 609600"/>
                  <a:gd name="connsiteY6" fmla="*/ 39557 h 400050"/>
                  <a:gd name="connsiteX7" fmla="*/ 109762 w 609600"/>
                  <a:gd name="connsiteY7" fmla="*/ 39557 h 400050"/>
                  <a:gd name="connsiteX8" fmla="*/ 468664 w 609600"/>
                  <a:gd name="connsiteY8" fmla="*/ 289684 h 400050"/>
                  <a:gd name="connsiteX9" fmla="*/ 490572 w 609600"/>
                  <a:gd name="connsiteY9" fmla="*/ 271300 h 400050"/>
                  <a:gd name="connsiteX10" fmla="*/ 493239 w 609600"/>
                  <a:gd name="connsiteY10" fmla="*/ 264347 h 400050"/>
                  <a:gd name="connsiteX11" fmla="*/ 492953 w 609600"/>
                  <a:gd name="connsiteY11" fmla="*/ 263681 h 400050"/>
                  <a:gd name="connsiteX12" fmla="*/ 484952 w 609600"/>
                  <a:gd name="connsiteY12" fmla="*/ 242249 h 400050"/>
                  <a:gd name="connsiteX13" fmla="*/ 492286 w 609600"/>
                  <a:gd name="connsiteY13" fmla="*/ 237391 h 400050"/>
                  <a:gd name="connsiteX14" fmla="*/ 549913 w 609600"/>
                  <a:gd name="connsiteY14" fmla="*/ 264824 h 400050"/>
                  <a:gd name="connsiteX15" fmla="*/ 560104 w 609600"/>
                  <a:gd name="connsiteY15" fmla="*/ 270443 h 400050"/>
                  <a:gd name="connsiteX16" fmla="*/ 580107 w 609600"/>
                  <a:gd name="connsiteY16" fmla="*/ 299590 h 400050"/>
                  <a:gd name="connsiteX17" fmla="*/ 587822 w 609600"/>
                  <a:gd name="connsiteY17" fmla="*/ 312734 h 400050"/>
                  <a:gd name="connsiteX18" fmla="*/ 599728 w 609600"/>
                  <a:gd name="connsiteY18" fmla="*/ 321021 h 400050"/>
                  <a:gd name="connsiteX19" fmla="*/ 599157 w 609600"/>
                  <a:gd name="connsiteY19" fmla="*/ 336547 h 400050"/>
                  <a:gd name="connsiteX20" fmla="*/ 587156 w 609600"/>
                  <a:gd name="connsiteY20" fmla="*/ 344548 h 400050"/>
                  <a:gd name="connsiteX21" fmla="*/ 567058 w 609600"/>
                  <a:gd name="connsiteY21" fmla="*/ 353311 h 400050"/>
                  <a:gd name="connsiteX22" fmla="*/ 559819 w 609600"/>
                  <a:gd name="connsiteY22" fmla="*/ 354740 h 400050"/>
                  <a:gd name="connsiteX23" fmla="*/ 547817 w 609600"/>
                  <a:gd name="connsiteY23" fmla="*/ 354740 h 400050"/>
                  <a:gd name="connsiteX24" fmla="*/ 532006 w 609600"/>
                  <a:gd name="connsiteY24" fmla="*/ 369122 h 400050"/>
                  <a:gd name="connsiteX25" fmla="*/ 518671 w 609600"/>
                  <a:gd name="connsiteY25" fmla="*/ 388458 h 400050"/>
                  <a:gd name="connsiteX26" fmla="*/ 515527 w 609600"/>
                  <a:gd name="connsiteY26" fmla="*/ 390934 h 400050"/>
                  <a:gd name="connsiteX27" fmla="*/ 512384 w 609600"/>
                  <a:gd name="connsiteY27" fmla="*/ 392649 h 400050"/>
                  <a:gd name="connsiteX28" fmla="*/ 492763 w 609600"/>
                  <a:gd name="connsiteY28" fmla="*/ 384553 h 400050"/>
                  <a:gd name="connsiteX29" fmla="*/ 487048 w 609600"/>
                  <a:gd name="connsiteY29" fmla="*/ 367693 h 400050"/>
                  <a:gd name="connsiteX30" fmla="*/ 486952 w 609600"/>
                  <a:gd name="connsiteY30" fmla="*/ 342071 h 400050"/>
                  <a:gd name="connsiteX31" fmla="*/ 471236 w 609600"/>
                  <a:gd name="connsiteY31" fmla="*/ 305591 h 400050"/>
                  <a:gd name="connsiteX32" fmla="*/ 468664 w 609600"/>
                  <a:gd name="connsiteY32" fmla="*/ 289684 h 400050"/>
                  <a:gd name="connsiteX33" fmla="*/ 468664 w 609600"/>
                  <a:gd name="connsiteY33" fmla="*/ 289684 h 400050"/>
                  <a:gd name="connsiteX34" fmla="*/ 415039 w 609600"/>
                  <a:gd name="connsiteY34" fmla="*/ 188719 h 400050"/>
                  <a:gd name="connsiteX35" fmla="*/ 396084 w 609600"/>
                  <a:gd name="connsiteY35" fmla="*/ 160429 h 400050"/>
                  <a:gd name="connsiteX36" fmla="*/ 407133 w 609600"/>
                  <a:gd name="connsiteY36" fmla="*/ 146904 h 400050"/>
                  <a:gd name="connsiteX37" fmla="*/ 424373 w 609600"/>
                  <a:gd name="connsiteY37" fmla="*/ 157096 h 400050"/>
                  <a:gd name="connsiteX38" fmla="*/ 434184 w 609600"/>
                  <a:gd name="connsiteY38" fmla="*/ 160810 h 400050"/>
                  <a:gd name="connsiteX39" fmla="*/ 457330 w 609600"/>
                  <a:gd name="connsiteY39" fmla="*/ 166335 h 400050"/>
                  <a:gd name="connsiteX40" fmla="*/ 466950 w 609600"/>
                  <a:gd name="connsiteY40" fmla="*/ 173193 h 400050"/>
                  <a:gd name="connsiteX41" fmla="*/ 472474 w 609600"/>
                  <a:gd name="connsiteY41" fmla="*/ 176812 h 400050"/>
                  <a:gd name="connsiteX42" fmla="*/ 475237 w 609600"/>
                  <a:gd name="connsiteY42" fmla="*/ 189385 h 400050"/>
                  <a:gd name="connsiteX43" fmla="*/ 452472 w 609600"/>
                  <a:gd name="connsiteY43" fmla="*/ 198434 h 400050"/>
                  <a:gd name="connsiteX44" fmla="*/ 434374 w 609600"/>
                  <a:gd name="connsiteY44" fmla="*/ 202625 h 400050"/>
                  <a:gd name="connsiteX45" fmla="*/ 420087 w 609600"/>
                  <a:gd name="connsiteY45" fmla="*/ 193958 h 400050"/>
                  <a:gd name="connsiteX46" fmla="*/ 415039 w 609600"/>
                  <a:gd name="connsiteY46" fmla="*/ 188719 h 400050"/>
                  <a:gd name="connsiteX47" fmla="*/ 415039 w 609600"/>
                  <a:gd name="connsiteY47" fmla="*/ 188719 h 400050"/>
                  <a:gd name="connsiteX48" fmla="*/ 360651 w 609600"/>
                  <a:gd name="connsiteY48" fmla="*/ 161096 h 400050"/>
                  <a:gd name="connsiteX49" fmla="*/ 376367 w 609600"/>
                  <a:gd name="connsiteY49" fmla="*/ 163477 h 400050"/>
                  <a:gd name="connsiteX50" fmla="*/ 384749 w 609600"/>
                  <a:gd name="connsiteY50" fmla="*/ 173002 h 400050"/>
                  <a:gd name="connsiteX51" fmla="*/ 378653 w 609600"/>
                  <a:gd name="connsiteY51" fmla="*/ 181099 h 400050"/>
                  <a:gd name="connsiteX52" fmla="*/ 361318 w 609600"/>
                  <a:gd name="connsiteY52" fmla="*/ 174622 h 400050"/>
                  <a:gd name="connsiteX53" fmla="*/ 360175 w 609600"/>
                  <a:gd name="connsiteY53" fmla="*/ 161191 h 400050"/>
                  <a:gd name="connsiteX54" fmla="*/ 360651 w 609600"/>
                  <a:gd name="connsiteY54" fmla="*/ 161096 h 400050"/>
                  <a:gd name="connsiteX55" fmla="*/ 360651 w 609600"/>
                  <a:gd name="connsiteY55" fmla="*/ 161096 h 400050"/>
                  <a:gd name="connsiteX56" fmla="*/ 394846 w 609600"/>
                  <a:gd name="connsiteY56" fmla="*/ 136903 h 400050"/>
                  <a:gd name="connsiteX57" fmla="*/ 384654 w 609600"/>
                  <a:gd name="connsiteY57" fmla="*/ 148333 h 400050"/>
                  <a:gd name="connsiteX58" fmla="*/ 369604 w 609600"/>
                  <a:gd name="connsiteY58" fmla="*/ 149095 h 400050"/>
                  <a:gd name="connsiteX59" fmla="*/ 351507 w 609600"/>
                  <a:gd name="connsiteY59" fmla="*/ 145570 h 400050"/>
                  <a:gd name="connsiteX60" fmla="*/ 333981 w 609600"/>
                  <a:gd name="connsiteY60" fmla="*/ 136236 h 400050"/>
                  <a:gd name="connsiteX61" fmla="*/ 338553 w 609600"/>
                  <a:gd name="connsiteY61" fmla="*/ 131283 h 400050"/>
                  <a:gd name="connsiteX62" fmla="*/ 351507 w 609600"/>
                  <a:gd name="connsiteY62" fmla="*/ 134807 h 400050"/>
                  <a:gd name="connsiteX63" fmla="*/ 363413 w 609600"/>
                  <a:gd name="connsiteY63" fmla="*/ 135665 h 400050"/>
                  <a:gd name="connsiteX64" fmla="*/ 394846 w 609600"/>
                  <a:gd name="connsiteY64" fmla="*/ 136903 h 400050"/>
                  <a:gd name="connsiteX65" fmla="*/ 394846 w 609600"/>
                  <a:gd name="connsiteY65" fmla="*/ 136903 h 400050"/>
                  <a:gd name="connsiteX66" fmla="*/ 227587 w 609600"/>
                  <a:gd name="connsiteY66" fmla="*/ 96898 h 400050"/>
                  <a:gd name="connsiteX67" fmla="*/ 231206 w 609600"/>
                  <a:gd name="connsiteY67" fmla="*/ 82515 h 400050"/>
                  <a:gd name="connsiteX68" fmla="*/ 236159 w 609600"/>
                  <a:gd name="connsiteY68" fmla="*/ 79181 h 400050"/>
                  <a:gd name="connsiteX69" fmla="*/ 256257 w 609600"/>
                  <a:gd name="connsiteY69" fmla="*/ 68704 h 400050"/>
                  <a:gd name="connsiteX70" fmla="*/ 277974 w 609600"/>
                  <a:gd name="connsiteY70" fmla="*/ 105184 h 400050"/>
                  <a:gd name="connsiteX71" fmla="*/ 291309 w 609600"/>
                  <a:gd name="connsiteY71" fmla="*/ 118996 h 400050"/>
                  <a:gd name="connsiteX72" fmla="*/ 268925 w 609600"/>
                  <a:gd name="connsiteY72" fmla="*/ 122329 h 400050"/>
                  <a:gd name="connsiteX73" fmla="*/ 261210 w 609600"/>
                  <a:gd name="connsiteY73" fmla="*/ 116805 h 400050"/>
                  <a:gd name="connsiteX74" fmla="*/ 242922 w 609600"/>
                  <a:gd name="connsiteY74" fmla="*/ 117662 h 400050"/>
                  <a:gd name="connsiteX75" fmla="*/ 236159 w 609600"/>
                  <a:gd name="connsiteY75" fmla="*/ 108899 h 400050"/>
                  <a:gd name="connsiteX76" fmla="*/ 227872 w 609600"/>
                  <a:gd name="connsiteY76" fmla="*/ 97469 h 400050"/>
                  <a:gd name="connsiteX77" fmla="*/ 227587 w 609600"/>
                  <a:gd name="connsiteY77" fmla="*/ 96898 h 400050"/>
                  <a:gd name="connsiteX78" fmla="*/ 227587 w 609600"/>
                  <a:gd name="connsiteY78" fmla="*/ 96898 h 400050"/>
                  <a:gd name="connsiteX79" fmla="*/ 26419 w 609600"/>
                  <a:gd name="connsiteY79" fmla="*/ 38795 h 400050"/>
                  <a:gd name="connsiteX80" fmla="*/ 22704 w 609600"/>
                  <a:gd name="connsiteY80" fmla="*/ 54131 h 400050"/>
                  <a:gd name="connsiteX81" fmla="*/ 26419 w 609600"/>
                  <a:gd name="connsiteY81" fmla="*/ 3879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9600" h="400050">
                    <a:moveTo>
                      <a:pt x="109762" y="39557"/>
                    </a:moveTo>
                    <a:cubicBezTo>
                      <a:pt x="100523" y="60512"/>
                      <a:pt x="74996" y="48987"/>
                      <a:pt x="62899" y="37938"/>
                    </a:cubicBezTo>
                    <a:lnTo>
                      <a:pt x="65281" y="22031"/>
                    </a:lnTo>
                    <a:lnTo>
                      <a:pt x="85950" y="10125"/>
                    </a:lnTo>
                    <a:lnTo>
                      <a:pt x="109762" y="13268"/>
                    </a:lnTo>
                    <a:lnTo>
                      <a:pt x="113763" y="25936"/>
                    </a:lnTo>
                    <a:lnTo>
                      <a:pt x="109762" y="39557"/>
                    </a:lnTo>
                    <a:lnTo>
                      <a:pt x="109762" y="39557"/>
                    </a:lnTo>
                    <a:close/>
                    <a:moveTo>
                      <a:pt x="468664" y="289684"/>
                    </a:moveTo>
                    <a:cubicBezTo>
                      <a:pt x="473141" y="285588"/>
                      <a:pt x="480571" y="290065"/>
                      <a:pt x="490572" y="271300"/>
                    </a:cubicBezTo>
                    <a:cubicBezTo>
                      <a:pt x="491524" y="269491"/>
                      <a:pt x="494001" y="266633"/>
                      <a:pt x="493239" y="264347"/>
                    </a:cubicBezTo>
                    <a:lnTo>
                      <a:pt x="492953" y="263681"/>
                    </a:lnTo>
                    <a:cubicBezTo>
                      <a:pt x="492001" y="261299"/>
                      <a:pt x="479047" y="249774"/>
                      <a:pt x="484952" y="242249"/>
                    </a:cubicBezTo>
                    <a:cubicBezTo>
                      <a:pt x="485810" y="241106"/>
                      <a:pt x="490096" y="237391"/>
                      <a:pt x="492286" y="237391"/>
                    </a:cubicBezTo>
                    <a:lnTo>
                      <a:pt x="549913" y="264824"/>
                    </a:lnTo>
                    <a:lnTo>
                      <a:pt x="560104" y="270443"/>
                    </a:lnTo>
                    <a:cubicBezTo>
                      <a:pt x="574011" y="276730"/>
                      <a:pt x="572297" y="288350"/>
                      <a:pt x="580107" y="299590"/>
                    </a:cubicBezTo>
                    <a:cubicBezTo>
                      <a:pt x="583155" y="303971"/>
                      <a:pt x="581060" y="305114"/>
                      <a:pt x="587822" y="312734"/>
                    </a:cubicBezTo>
                    <a:cubicBezTo>
                      <a:pt x="590299" y="315496"/>
                      <a:pt x="599443" y="319973"/>
                      <a:pt x="599728" y="321021"/>
                    </a:cubicBezTo>
                    <a:cubicBezTo>
                      <a:pt x="607634" y="321783"/>
                      <a:pt x="606301" y="333023"/>
                      <a:pt x="599157" y="336547"/>
                    </a:cubicBezTo>
                    <a:cubicBezTo>
                      <a:pt x="599062" y="336547"/>
                      <a:pt x="588394" y="344643"/>
                      <a:pt x="587156" y="344548"/>
                    </a:cubicBezTo>
                    <a:cubicBezTo>
                      <a:pt x="580964" y="348548"/>
                      <a:pt x="574487" y="352073"/>
                      <a:pt x="567058" y="353311"/>
                    </a:cubicBezTo>
                    <a:cubicBezTo>
                      <a:pt x="566962" y="353311"/>
                      <a:pt x="566010" y="355597"/>
                      <a:pt x="559819" y="354740"/>
                    </a:cubicBezTo>
                    <a:cubicBezTo>
                      <a:pt x="556961" y="354358"/>
                      <a:pt x="554199" y="349691"/>
                      <a:pt x="547817" y="354740"/>
                    </a:cubicBezTo>
                    <a:cubicBezTo>
                      <a:pt x="544960" y="356930"/>
                      <a:pt x="533530" y="366169"/>
                      <a:pt x="532006" y="369122"/>
                    </a:cubicBezTo>
                    <a:lnTo>
                      <a:pt x="518671" y="388458"/>
                    </a:lnTo>
                    <a:lnTo>
                      <a:pt x="515527" y="390934"/>
                    </a:lnTo>
                    <a:lnTo>
                      <a:pt x="512384" y="392649"/>
                    </a:lnTo>
                    <a:cubicBezTo>
                      <a:pt x="503431" y="394744"/>
                      <a:pt x="502764" y="387982"/>
                      <a:pt x="492763" y="384553"/>
                    </a:cubicBezTo>
                    <a:cubicBezTo>
                      <a:pt x="492191" y="381600"/>
                      <a:pt x="486572" y="384934"/>
                      <a:pt x="487048" y="367693"/>
                    </a:cubicBezTo>
                    <a:cubicBezTo>
                      <a:pt x="487238" y="360264"/>
                      <a:pt x="483523" y="353692"/>
                      <a:pt x="486952" y="342071"/>
                    </a:cubicBezTo>
                    <a:cubicBezTo>
                      <a:pt x="489810" y="332546"/>
                      <a:pt x="478285" y="311306"/>
                      <a:pt x="471236" y="305591"/>
                    </a:cubicBezTo>
                    <a:cubicBezTo>
                      <a:pt x="468664" y="303495"/>
                      <a:pt x="467236" y="292827"/>
                      <a:pt x="468664" y="289684"/>
                    </a:cubicBezTo>
                    <a:lnTo>
                      <a:pt x="468664" y="289684"/>
                    </a:lnTo>
                    <a:close/>
                    <a:moveTo>
                      <a:pt x="415039" y="188719"/>
                    </a:moveTo>
                    <a:lnTo>
                      <a:pt x="396084" y="160429"/>
                    </a:lnTo>
                    <a:lnTo>
                      <a:pt x="407133" y="146904"/>
                    </a:lnTo>
                    <a:cubicBezTo>
                      <a:pt x="413705" y="149190"/>
                      <a:pt x="416944" y="154238"/>
                      <a:pt x="424373" y="157096"/>
                    </a:cubicBezTo>
                    <a:cubicBezTo>
                      <a:pt x="426564" y="157953"/>
                      <a:pt x="430279" y="160906"/>
                      <a:pt x="434184" y="160810"/>
                    </a:cubicBezTo>
                    <a:cubicBezTo>
                      <a:pt x="438947" y="160620"/>
                      <a:pt x="453424" y="162906"/>
                      <a:pt x="457330" y="166335"/>
                    </a:cubicBezTo>
                    <a:cubicBezTo>
                      <a:pt x="459711" y="168335"/>
                      <a:pt x="461997" y="168431"/>
                      <a:pt x="466950" y="173193"/>
                    </a:cubicBezTo>
                    <a:cubicBezTo>
                      <a:pt x="467045" y="173288"/>
                      <a:pt x="472189" y="176908"/>
                      <a:pt x="472474" y="176812"/>
                    </a:cubicBezTo>
                    <a:cubicBezTo>
                      <a:pt x="474094" y="179099"/>
                      <a:pt x="482285" y="184147"/>
                      <a:pt x="475237" y="189385"/>
                    </a:cubicBezTo>
                    <a:cubicBezTo>
                      <a:pt x="469522" y="193576"/>
                      <a:pt x="459330" y="196910"/>
                      <a:pt x="452472" y="198434"/>
                    </a:cubicBezTo>
                    <a:cubicBezTo>
                      <a:pt x="447805" y="199482"/>
                      <a:pt x="438375" y="202625"/>
                      <a:pt x="434374" y="202625"/>
                    </a:cubicBezTo>
                    <a:cubicBezTo>
                      <a:pt x="427135" y="202625"/>
                      <a:pt x="425897" y="197767"/>
                      <a:pt x="420087" y="193958"/>
                    </a:cubicBezTo>
                    <a:cubicBezTo>
                      <a:pt x="418563" y="193005"/>
                      <a:pt x="415610" y="190624"/>
                      <a:pt x="415039" y="188719"/>
                    </a:cubicBezTo>
                    <a:lnTo>
                      <a:pt x="415039" y="188719"/>
                    </a:lnTo>
                    <a:close/>
                    <a:moveTo>
                      <a:pt x="360651" y="161096"/>
                    </a:moveTo>
                    <a:cubicBezTo>
                      <a:pt x="366652" y="161858"/>
                      <a:pt x="370652" y="161382"/>
                      <a:pt x="376367" y="163477"/>
                    </a:cubicBezTo>
                    <a:cubicBezTo>
                      <a:pt x="379606" y="164716"/>
                      <a:pt x="382654" y="170050"/>
                      <a:pt x="384749" y="173002"/>
                    </a:cubicBezTo>
                    <a:cubicBezTo>
                      <a:pt x="386178" y="175193"/>
                      <a:pt x="384464" y="181289"/>
                      <a:pt x="378653" y="181099"/>
                    </a:cubicBezTo>
                    <a:cubicBezTo>
                      <a:pt x="371414" y="180908"/>
                      <a:pt x="372462" y="195100"/>
                      <a:pt x="361318" y="174622"/>
                    </a:cubicBezTo>
                    <a:cubicBezTo>
                      <a:pt x="358936" y="170240"/>
                      <a:pt x="357508" y="165668"/>
                      <a:pt x="360175" y="161191"/>
                    </a:cubicBezTo>
                    <a:cubicBezTo>
                      <a:pt x="360270" y="161001"/>
                      <a:pt x="360175" y="161096"/>
                      <a:pt x="360651" y="161096"/>
                    </a:cubicBezTo>
                    <a:lnTo>
                      <a:pt x="360651" y="161096"/>
                    </a:lnTo>
                    <a:close/>
                    <a:moveTo>
                      <a:pt x="394846" y="136903"/>
                    </a:moveTo>
                    <a:cubicBezTo>
                      <a:pt x="392845" y="141951"/>
                      <a:pt x="390750" y="148047"/>
                      <a:pt x="384654" y="148333"/>
                    </a:cubicBezTo>
                    <a:cubicBezTo>
                      <a:pt x="378272" y="148618"/>
                      <a:pt x="379320" y="151000"/>
                      <a:pt x="369604" y="149095"/>
                    </a:cubicBezTo>
                    <a:cubicBezTo>
                      <a:pt x="360556" y="147380"/>
                      <a:pt x="360270" y="149857"/>
                      <a:pt x="351507" y="145570"/>
                    </a:cubicBezTo>
                    <a:cubicBezTo>
                      <a:pt x="346744" y="143189"/>
                      <a:pt x="333981" y="141379"/>
                      <a:pt x="333981" y="136236"/>
                    </a:cubicBezTo>
                    <a:cubicBezTo>
                      <a:pt x="333981" y="132521"/>
                      <a:pt x="334457" y="130426"/>
                      <a:pt x="338553" y="131283"/>
                    </a:cubicBezTo>
                    <a:cubicBezTo>
                      <a:pt x="341410" y="131283"/>
                      <a:pt x="345411" y="133950"/>
                      <a:pt x="351507" y="134807"/>
                    </a:cubicBezTo>
                    <a:cubicBezTo>
                      <a:pt x="354555" y="135188"/>
                      <a:pt x="357508" y="140903"/>
                      <a:pt x="363413" y="135665"/>
                    </a:cubicBezTo>
                    <a:cubicBezTo>
                      <a:pt x="364937" y="134331"/>
                      <a:pt x="391988" y="135855"/>
                      <a:pt x="394846" y="136903"/>
                    </a:cubicBezTo>
                    <a:lnTo>
                      <a:pt x="394846" y="136903"/>
                    </a:lnTo>
                    <a:close/>
                    <a:moveTo>
                      <a:pt x="227587" y="96898"/>
                    </a:moveTo>
                    <a:cubicBezTo>
                      <a:pt x="225301" y="95278"/>
                      <a:pt x="225491" y="82706"/>
                      <a:pt x="231206" y="82515"/>
                    </a:cubicBezTo>
                    <a:cubicBezTo>
                      <a:pt x="233206" y="82420"/>
                      <a:pt x="235016" y="80705"/>
                      <a:pt x="236159" y="79181"/>
                    </a:cubicBezTo>
                    <a:lnTo>
                      <a:pt x="256257" y="68704"/>
                    </a:lnTo>
                    <a:lnTo>
                      <a:pt x="277974" y="105184"/>
                    </a:lnTo>
                    <a:cubicBezTo>
                      <a:pt x="281403" y="109661"/>
                      <a:pt x="295310" y="113852"/>
                      <a:pt x="291309" y="118996"/>
                    </a:cubicBezTo>
                    <a:cubicBezTo>
                      <a:pt x="285118" y="126901"/>
                      <a:pt x="278260" y="121949"/>
                      <a:pt x="268925" y="122329"/>
                    </a:cubicBezTo>
                    <a:cubicBezTo>
                      <a:pt x="265972" y="122425"/>
                      <a:pt x="262829" y="116710"/>
                      <a:pt x="261210" y="116805"/>
                    </a:cubicBezTo>
                    <a:cubicBezTo>
                      <a:pt x="256543" y="120234"/>
                      <a:pt x="247018" y="122901"/>
                      <a:pt x="242922" y="117662"/>
                    </a:cubicBezTo>
                    <a:cubicBezTo>
                      <a:pt x="238731" y="112328"/>
                      <a:pt x="241112" y="118139"/>
                      <a:pt x="236159" y="108899"/>
                    </a:cubicBezTo>
                    <a:cubicBezTo>
                      <a:pt x="235397" y="107566"/>
                      <a:pt x="229111" y="98422"/>
                      <a:pt x="227872" y="97469"/>
                    </a:cubicBezTo>
                    <a:cubicBezTo>
                      <a:pt x="227777" y="97374"/>
                      <a:pt x="227682" y="97088"/>
                      <a:pt x="227587" y="96898"/>
                    </a:cubicBezTo>
                    <a:lnTo>
                      <a:pt x="227587" y="96898"/>
                    </a:lnTo>
                    <a:close/>
                    <a:moveTo>
                      <a:pt x="26419" y="38795"/>
                    </a:moveTo>
                    <a:cubicBezTo>
                      <a:pt x="7559" y="38319"/>
                      <a:pt x="3463" y="72418"/>
                      <a:pt x="22704" y="54131"/>
                    </a:cubicBezTo>
                    <a:cubicBezTo>
                      <a:pt x="26419" y="50701"/>
                      <a:pt x="36515" y="38986"/>
                      <a:pt x="26419" y="38795"/>
                    </a:cubicBezTo>
                    <a:close/>
                  </a:path>
                </a:pathLst>
              </a:custGeom>
              <a:solidFill>
                <a:srgbClr val="ED2424"/>
              </a:solidFill>
              <a:ln w="6350" cap="flat">
                <a:solidFill>
                  <a:schemeClr val="bg1"/>
                </a:solid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998FE2AF-FBD0-410C-9E8C-40449ECCC903}"/>
                  </a:ext>
                </a:extLst>
              </p:cNvPr>
              <p:cNvSpPr/>
              <p:nvPr/>
            </p:nvSpPr>
            <p:spPr>
              <a:xfrm>
                <a:off x="6573481" y="1953338"/>
                <a:ext cx="154243" cy="400405"/>
              </a:xfrm>
              <a:custGeom>
                <a:avLst/>
                <a:gdLst>
                  <a:gd name="connsiteX0" fmla="*/ 35176 w 161925"/>
                  <a:gd name="connsiteY0" fmla="*/ 193767 h 304800"/>
                  <a:gd name="connsiteX1" fmla="*/ 65465 w 161925"/>
                  <a:gd name="connsiteY1" fmla="*/ 252822 h 304800"/>
                  <a:gd name="connsiteX2" fmla="*/ 69847 w 161925"/>
                  <a:gd name="connsiteY2" fmla="*/ 299875 h 304800"/>
                  <a:gd name="connsiteX3" fmla="*/ 138712 w 161925"/>
                  <a:gd name="connsiteY3" fmla="*/ 286826 h 304800"/>
                  <a:gd name="connsiteX4" fmla="*/ 133378 w 161925"/>
                  <a:gd name="connsiteY4" fmla="*/ 277111 h 304800"/>
                  <a:gd name="connsiteX5" fmla="*/ 128807 w 161925"/>
                  <a:gd name="connsiteY5" fmla="*/ 238630 h 304800"/>
                  <a:gd name="connsiteX6" fmla="*/ 130521 w 161925"/>
                  <a:gd name="connsiteY6" fmla="*/ 108804 h 304800"/>
                  <a:gd name="connsiteX7" fmla="*/ 159286 w 161925"/>
                  <a:gd name="connsiteY7" fmla="*/ 70418 h 304800"/>
                  <a:gd name="connsiteX8" fmla="*/ 149476 w 161925"/>
                  <a:gd name="connsiteY8" fmla="*/ 10125 h 304800"/>
                  <a:gd name="connsiteX9" fmla="*/ 10125 w 161925"/>
                  <a:gd name="connsiteY9" fmla="*/ 46891 h 304800"/>
                  <a:gd name="connsiteX10" fmla="*/ 22603 w 161925"/>
                  <a:gd name="connsiteY10" fmla="*/ 157762 h 304800"/>
                  <a:gd name="connsiteX11" fmla="*/ 35176 w 161925"/>
                  <a:gd name="connsiteY11" fmla="*/ 193767 h 304800"/>
                  <a:gd name="connsiteX0" fmla="*/ 25051 w 149860"/>
                  <a:gd name="connsiteY0" fmla="*/ 183642 h 289750"/>
                  <a:gd name="connsiteX1" fmla="*/ 55340 w 149860"/>
                  <a:gd name="connsiteY1" fmla="*/ 242697 h 289750"/>
                  <a:gd name="connsiteX2" fmla="*/ 59722 w 149860"/>
                  <a:gd name="connsiteY2" fmla="*/ 289750 h 289750"/>
                  <a:gd name="connsiteX3" fmla="*/ 97005 w 149860"/>
                  <a:gd name="connsiteY3" fmla="*/ 284597 h 289750"/>
                  <a:gd name="connsiteX4" fmla="*/ 123253 w 149860"/>
                  <a:gd name="connsiteY4" fmla="*/ 266986 h 289750"/>
                  <a:gd name="connsiteX5" fmla="*/ 118682 w 149860"/>
                  <a:gd name="connsiteY5" fmla="*/ 228505 h 289750"/>
                  <a:gd name="connsiteX6" fmla="*/ 120396 w 149860"/>
                  <a:gd name="connsiteY6" fmla="*/ 98679 h 289750"/>
                  <a:gd name="connsiteX7" fmla="*/ 149161 w 149860"/>
                  <a:gd name="connsiteY7" fmla="*/ 60293 h 289750"/>
                  <a:gd name="connsiteX8" fmla="*/ 139351 w 149860"/>
                  <a:gd name="connsiteY8" fmla="*/ 0 h 289750"/>
                  <a:gd name="connsiteX9" fmla="*/ 0 w 149860"/>
                  <a:gd name="connsiteY9" fmla="*/ 36766 h 289750"/>
                  <a:gd name="connsiteX10" fmla="*/ 12478 w 149860"/>
                  <a:gd name="connsiteY10" fmla="*/ 147637 h 289750"/>
                  <a:gd name="connsiteX11" fmla="*/ 25051 w 149860"/>
                  <a:gd name="connsiteY11" fmla="*/ 183642 h 289750"/>
                  <a:gd name="connsiteX0" fmla="*/ 25051 w 149860"/>
                  <a:gd name="connsiteY0" fmla="*/ 183642 h 289750"/>
                  <a:gd name="connsiteX1" fmla="*/ 55340 w 149860"/>
                  <a:gd name="connsiteY1" fmla="*/ 242697 h 289750"/>
                  <a:gd name="connsiteX2" fmla="*/ 59722 w 149860"/>
                  <a:gd name="connsiteY2" fmla="*/ 289750 h 289750"/>
                  <a:gd name="connsiteX3" fmla="*/ 97005 w 149860"/>
                  <a:gd name="connsiteY3" fmla="*/ 284597 h 289750"/>
                  <a:gd name="connsiteX4" fmla="*/ 118682 w 149860"/>
                  <a:gd name="connsiteY4" fmla="*/ 228505 h 289750"/>
                  <a:gd name="connsiteX5" fmla="*/ 120396 w 149860"/>
                  <a:gd name="connsiteY5" fmla="*/ 98679 h 289750"/>
                  <a:gd name="connsiteX6" fmla="*/ 149161 w 149860"/>
                  <a:gd name="connsiteY6" fmla="*/ 60293 h 289750"/>
                  <a:gd name="connsiteX7" fmla="*/ 139351 w 149860"/>
                  <a:gd name="connsiteY7" fmla="*/ 0 h 289750"/>
                  <a:gd name="connsiteX8" fmla="*/ 0 w 149860"/>
                  <a:gd name="connsiteY8" fmla="*/ 36766 h 289750"/>
                  <a:gd name="connsiteX9" fmla="*/ 12478 w 149860"/>
                  <a:gd name="connsiteY9" fmla="*/ 147637 h 289750"/>
                  <a:gd name="connsiteX10" fmla="*/ 25051 w 149860"/>
                  <a:gd name="connsiteY10" fmla="*/ 183642 h 289750"/>
                  <a:gd name="connsiteX0" fmla="*/ 25051 w 149860"/>
                  <a:gd name="connsiteY0" fmla="*/ 183642 h 289750"/>
                  <a:gd name="connsiteX1" fmla="*/ 55340 w 149860"/>
                  <a:gd name="connsiteY1" fmla="*/ 242697 h 289750"/>
                  <a:gd name="connsiteX2" fmla="*/ 59722 w 149860"/>
                  <a:gd name="connsiteY2" fmla="*/ 289750 h 289750"/>
                  <a:gd name="connsiteX3" fmla="*/ 97005 w 149860"/>
                  <a:gd name="connsiteY3" fmla="*/ 284597 h 289750"/>
                  <a:gd name="connsiteX4" fmla="*/ 98943 w 149860"/>
                  <a:gd name="connsiteY4" fmla="*/ 224558 h 289750"/>
                  <a:gd name="connsiteX5" fmla="*/ 120396 w 149860"/>
                  <a:gd name="connsiteY5" fmla="*/ 98679 h 289750"/>
                  <a:gd name="connsiteX6" fmla="*/ 149161 w 149860"/>
                  <a:gd name="connsiteY6" fmla="*/ 60293 h 289750"/>
                  <a:gd name="connsiteX7" fmla="*/ 139351 w 149860"/>
                  <a:gd name="connsiteY7" fmla="*/ 0 h 289750"/>
                  <a:gd name="connsiteX8" fmla="*/ 0 w 149860"/>
                  <a:gd name="connsiteY8" fmla="*/ 36766 h 289750"/>
                  <a:gd name="connsiteX9" fmla="*/ 12478 w 149860"/>
                  <a:gd name="connsiteY9" fmla="*/ 147637 h 289750"/>
                  <a:gd name="connsiteX10" fmla="*/ 25051 w 149860"/>
                  <a:gd name="connsiteY10" fmla="*/ 183642 h 289750"/>
                  <a:gd name="connsiteX0" fmla="*/ 25051 w 149860"/>
                  <a:gd name="connsiteY0" fmla="*/ 183642 h 289750"/>
                  <a:gd name="connsiteX1" fmla="*/ 55340 w 149860"/>
                  <a:gd name="connsiteY1" fmla="*/ 242697 h 289750"/>
                  <a:gd name="connsiteX2" fmla="*/ 59722 w 149860"/>
                  <a:gd name="connsiteY2" fmla="*/ 289750 h 289750"/>
                  <a:gd name="connsiteX3" fmla="*/ 97005 w 149860"/>
                  <a:gd name="connsiteY3" fmla="*/ 284597 h 289750"/>
                  <a:gd name="connsiteX4" fmla="*/ 98943 w 149860"/>
                  <a:gd name="connsiteY4" fmla="*/ 224558 h 289750"/>
                  <a:gd name="connsiteX5" fmla="*/ 86840 w 149860"/>
                  <a:gd name="connsiteY5" fmla="*/ 120393 h 289750"/>
                  <a:gd name="connsiteX6" fmla="*/ 149161 w 149860"/>
                  <a:gd name="connsiteY6" fmla="*/ 60293 h 289750"/>
                  <a:gd name="connsiteX7" fmla="*/ 139351 w 149860"/>
                  <a:gd name="connsiteY7" fmla="*/ 0 h 289750"/>
                  <a:gd name="connsiteX8" fmla="*/ 0 w 149860"/>
                  <a:gd name="connsiteY8" fmla="*/ 36766 h 289750"/>
                  <a:gd name="connsiteX9" fmla="*/ 12478 w 149860"/>
                  <a:gd name="connsiteY9" fmla="*/ 147637 h 289750"/>
                  <a:gd name="connsiteX10" fmla="*/ 25051 w 149860"/>
                  <a:gd name="connsiteY10" fmla="*/ 183642 h 289750"/>
                  <a:gd name="connsiteX0" fmla="*/ 25051 w 139351"/>
                  <a:gd name="connsiteY0" fmla="*/ 183642 h 289750"/>
                  <a:gd name="connsiteX1" fmla="*/ 55340 w 139351"/>
                  <a:gd name="connsiteY1" fmla="*/ 242697 h 289750"/>
                  <a:gd name="connsiteX2" fmla="*/ 59722 w 139351"/>
                  <a:gd name="connsiteY2" fmla="*/ 289750 h 289750"/>
                  <a:gd name="connsiteX3" fmla="*/ 97005 w 139351"/>
                  <a:gd name="connsiteY3" fmla="*/ 284597 h 289750"/>
                  <a:gd name="connsiteX4" fmla="*/ 98943 w 139351"/>
                  <a:gd name="connsiteY4" fmla="*/ 224558 h 289750"/>
                  <a:gd name="connsiteX5" fmla="*/ 86840 w 139351"/>
                  <a:gd name="connsiteY5" fmla="*/ 120393 h 289750"/>
                  <a:gd name="connsiteX6" fmla="*/ 91917 w 139351"/>
                  <a:gd name="connsiteY6" fmla="*/ 60293 h 289750"/>
                  <a:gd name="connsiteX7" fmla="*/ 139351 w 139351"/>
                  <a:gd name="connsiteY7" fmla="*/ 0 h 289750"/>
                  <a:gd name="connsiteX8" fmla="*/ 0 w 139351"/>
                  <a:gd name="connsiteY8" fmla="*/ 36766 h 289750"/>
                  <a:gd name="connsiteX9" fmla="*/ 12478 w 139351"/>
                  <a:gd name="connsiteY9" fmla="*/ 147637 h 289750"/>
                  <a:gd name="connsiteX10" fmla="*/ 25051 w 139351"/>
                  <a:gd name="connsiteY10" fmla="*/ 183642 h 289750"/>
                  <a:gd name="connsiteX0" fmla="*/ 25051 w 102428"/>
                  <a:gd name="connsiteY0" fmla="*/ 167851 h 273959"/>
                  <a:gd name="connsiteX1" fmla="*/ 55340 w 102428"/>
                  <a:gd name="connsiteY1" fmla="*/ 226906 h 273959"/>
                  <a:gd name="connsiteX2" fmla="*/ 59722 w 102428"/>
                  <a:gd name="connsiteY2" fmla="*/ 273959 h 273959"/>
                  <a:gd name="connsiteX3" fmla="*/ 97005 w 102428"/>
                  <a:gd name="connsiteY3" fmla="*/ 268806 h 273959"/>
                  <a:gd name="connsiteX4" fmla="*/ 98943 w 102428"/>
                  <a:gd name="connsiteY4" fmla="*/ 208767 h 273959"/>
                  <a:gd name="connsiteX5" fmla="*/ 86840 w 102428"/>
                  <a:gd name="connsiteY5" fmla="*/ 104602 h 273959"/>
                  <a:gd name="connsiteX6" fmla="*/ 91917 w 102428"/>
                  <a:gd name="connsiteY6" fmla="*/ 44502 h 273959"/>
                  <a:gd name="connsiteX7" fmla="*/ 86055 w 102428"/>
                  <a:gd name="connsiteY7" fmla="*/ 0 h 273959"/>
                  <a:gd name="connsiteX8" fmla="*/ 0 w 102428"/>
                  <a:gd name="connsiteY8" fmla="*/ 20975 h 273959"/>
                  <a:gd name="connsiteX9" fmla="*/ 12478 w 102428"/>
                  <a:gd name="connsiteY9" fmla="*/ 131846 h 273959"/>
                  <a:gd name="connsiteX10" fmla="*/ 25051 w 102428"/>
                  <a:gd name="connsiteY10" fmla="*/ 167851 h 273959"/>
                  <a:gd name="connsiteX0" fmla="*/ 25051 w 102428"/>
                  <a:gd name="connsiteY0" fmla="*/ 160978 h 267086"/>
                  <a:gd name="connsiteX1" fmla="*/ 55340 w 102428"/>
                  <a:gd name="connsiteY1" fmla="*/ 220033 h 267086"/>
                  <a:gd name="connsiteX2" fmla="*/ 59722 w 102428"/>
                  <a:gd name="connsiteY2" fmla="*/ 267086 h 267086"/>
                  <a:gd name="connsiteX3" fmla="*/ 97005 w 102428"/>
                  <a:gd name="connsiteY3" fmla="*/ 261933 h 267086"/>
                  <a:gd name="connsiteX4" fmla="*/ 98943 w 102428"/>
                  <a:gd name="connsiteY4" fmla="*/ 201894 h 267086"/>
                  <a:gd name="connsiteX5" fmla="*/ 86840 w 102428"/>
                  <a:gd name="connsiteY5" fmla="*/ 97729 h 267086"/>
                  <a:gd name="connsiteX6" fmla="*/ 91917 w 102428"/>
                  <a:gd name="connsiteY6" fmla="*/ 37629 h 267086"/>
                  <a:gd name="connsiteX7" fmla="*/ 67155 w 102428"/>
                  <a:gd name="connsiteY7" fmla="*/ 0 h 267086"/>
                  <a:gd name="connsiteX8" fmla="*/ 0 w 102428"/>
                  <a:gd name="connsiteY8" fmla="*/ 14102 h 267086"/>
                  <a:gd name="connsiteX9" fmla="*/ 12478 w 102428"/>
                  <a:gd name="connsiteY9" fmla="*/ 124973 h 267086"/>
                  <a:gd name="connsiteX10" fmla="*/ 25051 w 102428"/>
                  <a:gd name="connsiteY10" fmla="*/ 160978 h 267086"/>
                  <a:gd name="connsiteX0" fmla="*/ 25051 w 102428"/>
                  <a:gd name="connsiteY0" fmla="*/ 160978 h 267086"/>
                  <a:gd name="connsiteX1" fmla="*/ 55340 w 102428"/>
                  <a:gd name="connsiteY1" fmla="*/ 220033 h 267086"/>
                  <a:gd name="connsiteX2" fmla="*/ 59722 w 102428"/>
                  <a:gd name="connsiteY2" fmla="*/ 267086 h 267086"/>
                  <a:gd name="connsiteX3" fmla="*/ 97005 w 102428"/>
                  <a:gd name="connsiteY3" fmla="*/ 261933 h 267086"/>
                  <a:gd name="connsiteX4" fmla="*/ 98943 w 102428"/>
                  <a:gd name="connsiteY4" fmla="*/ 201894 h 267086"/>
                  <a:gd name="connsiteX5" fmla="*/ 86840 w 102428"/>
                  <a:gd name="connsiteY5" fmla="*/ 97729 h 267086"/>
                  <a:gd name="connsiteX6" fmla="*/ 67863 w 102428"/>
                  <a:gd name="connsiteY6" fmla="*/ 51375 h 267086"/>
                  <a:gd name="connsiteX7" fmla="*/ 67155 w 102428"/>
                  <a:gd name="connsiteY7" fmla="*/ 0 h 267086"/>
                  <a:gd name="connsiteX8" fmla="*/ 0 w 102428"/>
                  <a:gd name="connsiteY8" fmla="*/ 14102 h 267086"/>
                  <a:gd name="connsiteX9" fmla="*/ 12478 w 102428"/>
                  <a:gd name="connsiteY9" fmla="*/ 124973 h 267086"/>
                  <a:gd name="connsiteX10" fmla="*/ 25051 w 102428"/>
                  <a:gd name="connsiteY10" fmla="*/ 160978 h 267086"/>
                  <a:gd name="connsiteX0" fmla="*/ 25051 w 102886"/>
                  <a:gd name="connsiteY0" fmla="*/ 160978 h 267086"/>
                  <a:gd name="connsiteX1" fmla="*/ 55340 w 102886"/>
                  <a:gd name="connsiteY1" fmla="*/ 220033 h 267086"/>
                  <a:gd name="connsiteX2" fmla="*/ 59722 w 102886"/>
                  <a:gd name="connsiteY2" fmla="*/ 267086 h 267086"/>
                  <a:gd name="connsiteX3" fmla="*/ 97005 w 102886"/>
                  <a:gd name="connsiteY3" fmla="*/ 261933 h 267086"/>
                  <a:gd name="connsiteX4" fmla="*/ 98943 w 102886"/>
                  <a:gd name="connsiteY4" fmla="*/ 201894 h 267086"/>
                  <a:gd name="connsiteX5" fmla="*/ 78249 w 102886"/>
                  <a:gd name="connsiteY5" fmla="*/ 109757 h 267086"/>
                  <a:gd name="connsiteX6" fmla="*/ 67863 w 102886"/>
                  <a:gd name="connsiteY6" fmla="*/ 51375 h 267086"/>
                  <a:gd name="connsiteX7" fmla="*/ 67155 w 102886"/>
                  <a:gd name="connsiteY7" fmla="*/ 0 h 267086"/>
                  <a:gd name="connsiteX8" fmla="*/ 0 w 102886"/>
                  <a:gd name="connsiteY8" fmla="*/ 14102 h 267086"/>
                  <a:gd name="connsiteX9" fmla="*/ 12478 w 102886"/>
                  <a:gd name="connsiteY9" fmla="*/ 124973 h 267086"/>
                  <a:gd name="connsiteX10" fmla="*/ 25051 w 102886"/>
                  <a:gd name="connsiteY10" fmla="*/ 160978 h 26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86" h="267086">
                    <a:moveTo>
                      <a:pt x="25051" y="160978"/>
                    </a:moveTo>
                    <a:cubicBezTo>
                      <a:pt x="24765" y="168217"/>
                      <a:pt x="52007" y="181742"/>
                      <a:pt x="55340" y="220033"/>
                    </a:cubicBezTo>
                    <a:cubicBezTo>
                      <a:pt x="57055" y="239559"/>
                      <a:pt x="58579" y="253847"/>
                      <a:pt x="59722" y="267086"/>
                    </a:cubicBezTo>
                    <a:cubicBezTo>
                      <a:pt x="82677" y="262736"/>
                      <a:pt x="74050" y="266283"/>
                      <a:pt x="97005" y="261933"/>
                    </a:cubicBezTo>
                    <a:cubicBezTo>
                      <a:pt x="106832" y="251726"/>
                      <a:pt x="102069" y="227257"/>
                      <a:pt x="98943" y="201894"/>
                    </a:cubicBezTo>
                    <a:cubicBezTo>
                      <a:pt x="95817" y="176531"/>
                      <a:pt x="83429" y="134844"/>
                      <a:pt x="78249" y="109757"/>
                    </a:cubicBezTo>
                    <a:cubicBezTo>
                      <a:pt x="73069" y="84670"/>
                      <a:pt x="64244" y="80712"/>
                      <a:pt x="67863" y="51375"/>
                    </a:cubicBezTo>
                    <a:cubicBezTo>
                      <a:pt x="71769" y="19847"/>
                      <a:pt x="67155" y="50197"/>
                      <a:pt x="67155" y="0"/>
                    </a:cubicBezTo>
                    <a:lnTo>
                      <a:pt x="0" y="14102"/>
                    </a:lnTo>
                    <a:cubicBezTo>
                      <a:pt x="0" y="62204"/>
                      <a:pt x="14954" y="63442"/>
                      <a:pt x="12478" y="124973"/>
                    </a:cubicBezTo>
                    <a:cubicBezTo>
                      <a:pt x="12097" y="134594"/>
                      <a:pt x="26384" y="128498"/>
                      <a:pt x="25051" y="160978"/>
                    </a:cubicBezTo>
                    <a:close/>
                  </a:path>
                </a:pathLst>
              </a:custGeom>
              <a:solidFill>
                <a:srgbClr val="EB5AA1"/>
              </a:solidFill>
              <a:ln w="6350" cap="flat">
                <a:solidFill>
                  <a:schemeClr val="bg1"/>
                </a:solidFill>
                <a:prstDash val="solid"/>
                <a:miter/>
              </a:ln>
            </p:spPr>
            <p:txBody>
              <a:bodyPr rtlCol="0" anchor="ctr"/>
              <a:lstStyle/>
              <a:p>
                <a:endParaRPr lang="en-US" dirty="0"/>
              </a:p>
            </p:txBody>
          </p:sp>
        </p:grpSp>
        <p:grpSp>
          <p:nvGrpSpPr>
            <p:cNvPr id="13" name="Group 12">
              <a:extLst>
                <a:ext uri="{FF2B5EF4-FFF2-40B4-BE49-F238E27FC236}">
                  <a16:creationId xmlns:a16="http://schemas.microsoft.com/office/drawing/2014/main" id="{AE7742EA-B3AF-4BCB-BFAC-067BB3C17DFE}"/>
                </a:ext>
              </a:extLst>
            </p:cNvPr>
            <p:cNvGrpSpPr/>
            <p:nvPr/>
          </p:nvGrpSpPr>
          <p:grpSpPr>
            <a:xfrm>
              <a:off x="3178611" y="2873830"/>
              <a:ext cx="4144061" cy="2168443"/>
              <a:chOff x="3178611" y="2873830"/>
              <a:chExt cx="4144061" cy="2168443"/>
            </a:xfrm>
          </p:grpSpPr>
          <p:sp>
            <p:nvSpPr>
              <p:cNvPr id="14" name="TextBox 13">
                <a:extLst>
                  <a:ext uri="{FF2B5EF4-FFF2-40B4-BE49-F238E27FC236}">
                    <a16:creationId xmlns:a16="http://schemas.microsoft.com/office/drawing/2014/main" id="{8E16F589-BBDF-48D5-A6FC-E3EE5D2C34A3}"/>
                  </a:ext>
                </a:extLst>
              </p:cNvPr>
              <p:cNvSpPr txBox="1"/>
              <p:nvPr/>
            </p:nvSpPr>
            <p:spPr>
              <a:xfrm>
                <a:off x="3178611" y="2985796"/>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ED2424"/>
                    </a:solidFill>
                  </a:rPr>
                  <a:t>Region</a:t>
                </a:r>
                <a:br>
                  <a:rPr lang="en-US" sz="1100" dirty="0">
                    <a:solidFill>
                      <a:srgbClr val="ED2424"/>
                    </a:solidFill>
                  </a:rPr>
                </a:br>
                <a:r>
                  <a:rPr lang="en-US" sz="1200" b="1" dirty="0">
                    <a:solidFill>
                      <a:srgbClr val="ED2424"/>
                    </a:solidFill>
                  </a:rPr>
                  <a:t>06</a:t>
                </a:r>
                <a:endParaRPr lang="en-US" sz="1100" b="1" dirty="0">
                  <a:solidFill>
                    <a:srgbClr val="ED2424"/>
                  </a:solidFill>
                </a:endParaRPr>
              </a:p>
            </p:txBody>
          </p:sp>
          <p:sp>
            <p:nvSpPr>
              <p:cNvPr id="15" name="TextBox 14">
                <a:extLst>
                  <a:ext uri="{FF2B5EF4-FFF2-40B4-BE49-F238E27FC236}">
                    <a16:creationId xmlns:a16="http://schemas.microsoft.com/office/drawing/2014/main" id="{0DB67E7E-2E1C-431B-90B5-67D413005E0C}"/>
                  </a:ext>
                </a:extLst>
              </p:cNvPr>
              <p:cNvSpPr txBox="1"/>
              <p:nvPr/>
            </p:nvSpPr>
            <p:spPr>
              <a:xfrm>
                <a:off x="3303020" y="4130351"/>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864A9D"/>
                    </a:solidFill>
                  </a:rPr>
                  <a:t>Region</a:t>
                </a:r>
                <a:br>
                  <a:rPr lang="en-US" sz="1100" dirty="0">
                    <a:solidFill>
                      <a:srgbClr val="864A9D"/>
                    </a:solidFill>
                  </a:rPr>
                </a:br>
                <a:r>
                  <a:rPr lang="en-US" sz="1200" b="1" dirty="0">
                    <a:solidFill>
                      <a:srgbClr val="864A9D"/>
                    </a:solidFill>
                  </a:rPr>
                  <a:t>05</a:t>
                </a:r>
                <a:endParaRPr lang="en-US" sz="1100" b="1" dirty="0">
                  <a:solidFill>
                    <a:srgbClr val="864A9D"/>
                  </a:solidFill>
                </a:endParaRPr>
              </a:p>
            </p:txBody>
          </p:sp>
          <p:sp>
            <p:nvSpPr>
              <p:cNvPr id="16" name="TextBox 15">
                <a:extLst>
                  <a:ext uri="{FF2B5EF4-FFF2-40B4-BE49-F238E27FC236}">
                    <a16:creationId xmlns:a16="http://schemas.microsoft.com/office/drawing/2014/main" id="{E8E06872-F7A7-44E6-B6E3-330571851446}"/>
                  </a:ext>
                </a:extLst>
              </p:cNvPr>
              <p:cNvSpPr txBox="1"/>
              <p:nvPr/>
            </p:nvSpPr>
            <p:spPr>
              <a:xfrm>
                <a:off x="4634187" y="4746173"/>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8CC63F"/>
                    </a:solidFill>
                  </a:rPr>
                  <a:t>Region</a:t>
                </a:r>
                <a:br>
                  <a:rPr lang="en-US" sz="1100" dirty="0">
                    <a:solidFill>
                      <a:srgbClr val="8CC63F"/>
                    </a:solidFill>
                  </a:rPr>
                </a:br>
                <a:r>
                  <a:rPr lang="en-US" sz="1200" b="1" dirty="0">
                    <a:solidFill>
                      <a:srgbClr val="8CC63F"/>
                    </a:solidFill>
                  </a:rPr>
                  <a:t>04</a:t>
                </a:r>
                <a:endParaRPr lang="en-US" sz="1100" b="1" dirty="0">
                  <a:solidFill>
                    <a:srgbClr val="8CC63F"/>
                  </a:solidFill>
                </a:endParaRPr>
              </a:p>
            </p:txBody>
          </p:sp>
          <p:sp>
            <p:nvSpPr>
              <p:cNvPr id="17" name="TextBox 16">
                <a:extLst>
                  <a:ext uri="{FF2B5EF4-FFF2-40B4-BE49-F238E27FC236}">
                    <a16:creationId xmlns:a16="http://schemas.microsoft.com/office/drawing/2014/main" id="{80A43AE9-D1D3-4EDC-AD64-98E6DB89F8A2}"/>
                  </a:ext>
                </a:extLst>
              </p:cNvPr>
              <p:cNvSpPr txBox="1"/>
              <p:nvPr/>
            </p:nvSpPr>
            <p:spPr>
              <a:xfrm>
                <a:off x="4453795" y="3918858"/>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F5821F"/>
                    </a:solidFill>
                  </a:rPr>
                  <a:t>Region</a:t>
                </a:r>
                <a:br>
                  <a:rPr lang="en-US" sz="1100" dirty="0">
                    <a:solidFill>
                      <a:srgbClr val="F5821F"/>
                    </a:solidFill>
                  </a:rPr>
                </a:br>
                <a:r>
                  <a:rPr lang="en-US" sz="1200" b="1" dirty="0">
                    <a:solidFill>
                      <a:srgbClr val="F5821F"/>
                    </a:solidFill>
                  </a:rPr>
                  <a:t>08</a:t>
                </a:r>
                <a:endParaRPr lang="en-US" sz="1100" b="1" dirty="0">
                  <a:solidFill>
                    <a:srgbClr val="F5821F"/>
                  </a:solidFill>
                </a:endParaRPr>
              </a:p>
            </p:txBody>
          </p:sp>
          <p:sp>
            <p:nvSpPr>
              <p:cNvPr id="18" name="TextBox 17">
                <a:extLst>
                  <a:ext uri="{FF2B5EF4-FFF2-40B4-BE49-F238E27FC236}">
                    <a16:creationId xmlns:a16="http://schemas.microsoft.com/office/drawing/2014/main" id="{C4C536AA-00DA-4E03-8BA3-9B8397A7E962}"/>
                  </a:ext>
                </a:extLst>
              </p:cNvPr>
              <p:cNvSpPr txBox="1"/>
              <p:nvPr/>
            </p:nvSpPr>
            <p:spPr>
              <a:xfrm>
                <a:off x="4808357" y="3222172"/>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D6AD00"/>
                    </a:solidFill>
                  </a:rPr>
                  <a:t>Region</a:t>
                </a:r>
                <a:br>
                  <a:rPr lang="en-US" sz="1100" dirty="0">
                    <a:solidFill>
                      <a:srgbClr val="D6AD00"/>
                    </a:solidFill>
                  </a:rPr>
                </a:br>
                <a:r>
                  <a:rPr lang="en-US" sz="1200" b="1" dirty="0">
                    <a:solidFill>
                      <a:srgbClr val="D6AD00"/>
                    </a:solidFill>
                  </a:rPr>
                  <a:t>07</a:t>
                </a:r>
                <a:endParaRPr lang="en-US" sz="1100" b="1" dirty="0">
                  <a:solidFill>
                    <a:srgbClr val="D6AD00"/>
                  </a:solidFill>
                </a:endParaRPr>
              </a:p>
            </p:txBody>
          </p:sp>
          <p:sp>
            <p:nvSpPr>
              <p:cNvPr id="19" name="TextBox 18">
                <a:extLst>
                  <a:ext uri="{FF2B5EF4-FFF2-40B4-BE49-F238E27FC236}">
                    <a16:creationId xmlns:a16="http://schemas.microsoft.com/office/drawing/2014/main" id="{30F76A49-933E-40B8-A07D-E7D30B0297EC}"/>
                  </a:ext>
                </a:extLst>
              </p:cNvPr>
              <p:cNvSpPr txBox="1"/>
              <p:nvPr/>
            </p:nvSpPr>
            <p:spPr>
              <a:xfrm>
                <a:off x="5629452" y="4702632"/>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0069AA"/>
                    </a:solidFill>
                  </a:rPr>
                  <a:t>Region</a:t>
                </a:r>
                <a:br>
                  <a:rPr lang="en-US" sz="1100" dirty="0">
                    <a:solidFill>
                      <a:srgbClr val="0069AA"/>
                    </a:solidFill>
                  </a:rPr>
                </a:br>
                <a:r>
                  <a:rPr lang="en-US" sz="1200" b="1" dirty="0">
                    <a:solidFill>
                      <a:srgbClr val="0069AA"/>
                    </a:solidFill>
                  </a:rPr>
                  <a:t>03</a:t>
                </a:r>
                <a:endParaRPr lang="en-US" sz="1100" b="1" dirty="0">
                  <a:solidFill>
                    <a:srgbClr val="0069AA"/>
                  </a:solidFill>
                </a:endParaRPr>
              </a:p>
            </p:txBody>
          </p:sp>
          <p:sp>
            <p:nvSpPr>
              <p:cNvPr id="20" name="TextBox 19">
                <a:extLst>
                  <a:ext uri="{FF2B5EF4-FFF2-40B4-BE49-F238E27FC236}">
                    <a16:creationId xmlns:a16="http://schemas.microsoft.com/office/drawing/2014/main" id="{25F0C1A8-EAD9-4A3F-85FA-CA0A107D2DEE}"/>
                  </a:ext>
                </a:extLst>
              </p:cNvPr>
              <p:cNvSpPr txBox="1"/>
              <p:nvPr/>
            </p:nvSpPr>
            <p:spPr>
              <a:xfrm>
                <a:off x="6724245" y="2873830"/>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8B5E3B"/>
                    </a:solidFill>
                  </a:rPr>
                  <a:t>Region</a:t>
                </a:r>
                <a:br>
                  <a:rPr lang="en-US" sz="1100" dirty="0">
                    <a:solidFill>
                      <a:srgbClr val="8B5E3B"/>
                    </a:solidFill>
                  </a:rPr>
                </a:br>
                <a:r>
                  <a:rPr lang="en-US" sz="1200" b="1" dirty="0">
                    <a:solidFill>
                      <a:srgbClr val="8B5E3B"/>
                    </a:solidFill>
                  </a:rPr>
                  <a:t>01</a:t>
                </a:r>
                <a:endParaRPr lang="en-US" sz="1100" b="1" dirty="0">
                  <a:solidFill>
                    <a:srgbClr val="8B5E3B"/>
                  </a:solidFill>
                </a:endParaRPr>
              </a:p>
            </p:txBody>
          </p:sp>
          <p:sp>
            <p:nvSpPr>
              <p:cNvPr id="21" name="TextBox 20">
                <a:extLst>
                  <a:ext uri="{FF2B5EF4-FFF2-40B4-BE49-F238E27FC236}">
                    <a16:creationId xmlns:a16="http://schemas.microsoft.com/office/drawing/2014/main" id="{450EF021-ED8F-446E-8D88-97D41A14AC20}"/>
                  </a:ext>
                </a:extLst>
              </p:cNvPr>
              <p:cNvSpPr txBox="1"/>
              <p:nvPr/>
            </p:nvSpPr>
            <p:spPr>
              <a:xfrm>
                <a:off x="6295036" y="3147528"/>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EB5AA1"/>
                    </a:solidFill>
                  </a:rPr>
                  <a:t>Region</a:t>
                </a:r>
                <a:br>
                  <a:rPr lang="en-US" sz="1100" dirty="0">
                    <a:solidFill>
                      <a:srgbClr val="EB5AA1"/>
                    </a:solidFill>
                  </a:rPr>
                </a:br>
                <a:r>
                  <a:rPr lang="en-US" sz="1200" b="1" dirty="0">
                    <a:solidFill>
                      <a:srgbClr val="EB5AA1"/>
                    </a:solidFill>
                  </a:rPr>
                  <a:t>09</a:t>
                </a:r>
                <a:endParaRPr lang="en-US" sz="1100" b="1" dirty="0">
                  <a:solidFill>
                    <a:srgbClr val="EB5AA1"/>
                  </a:solidFill>
                </a:endParaRPr>
              </a:p>
            </p:txBody>
          </p:sp>
          <p:sp>
            <p:nvSpPr>
              <p:cNvPr id="22" name="TextBox 21">
                <a:extLst>
                  <a:ext uri="{FF2B5EF4-FFF2-40B4-BE49-F238E27FC236}">
                    <a16:creationId xmlns:a16="http://schemas.microsoft.com/office/drawing/2014/main" id="{F5D90498-719D-496C-A2E9-C9AAD8C6F130}"/>
                  </a:ext>
                </a:extLst>
              </p:cNvPr>
              <p:cNvSpPr txBox="1"/>
              <p:nvPr/>
            </p:nvSpPr>
            <p:spPr>
              <a:xfrm>
                <a:off x="5872049" y="3782010"/>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40C4F2"/>
                    </a:solidFill>
                  </a:rPr>
                  <a:t>Region</a:t>
                </a:r>
                <a:br>
                  <a:rPr lang="en-US" sz="1100" dirty="0">
                    <a:solidFill>
                      <a:srgbClr val="40C4F2"/>
                    </a:solidFill>
                  </a:rPr>
                </a:br>
                <a:r>
                  <a:rPr lang="en-US" sz="1200" b="1" dirty="0">
                    <a:solidFill>
                      <a:srgbClr val="40C4F2"/>
                    </a:solidFill>
                  </a:rPr>
                  <a:t>10</a:t>
                </a:r>
                <a:endParaRPr lang="en-US" sz="1100" b="1" dirty="0">
                  <a:solidFill>
                    <a:srgbClr val="40C4F2"/>
                  </a:solidFill>
                </a:endParaRPr>
              </a:p>
            </p:txBody>
          </p:sp>
          <p:sp>
            <p:nvSpPr>
              <p:cNvPr id="23" name="TextBox 22">
                <a:extLst>
                  <a:ext uri="{FF2B5EF4-FFF2-40B4-BE49-F238E27FC236}">
                    <a16:creationId xmlns:a16="http://schemas.microsoft.com/office/drawing/2014/main" id="{722D2B39-E923-447B-BA31-0D212437ED48}"/>
                  </a:ext>
                </a:extLst>
              </p:cNvPr>
              <p:cNvSpPr txBox="1"/>
              <p:nvPr/>
            </p:nvSpPr>
            <p:spPr>
              <a:xfrm>
                <a:off x="6991721" y="3769569"/>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6D6E71"/>
                    </a:solidFill>
                  </a:rPr>
                  <a:t>Region</a:t>
                </a:r>
                <a:br>
                  <a:rPr lang="en-US" sz="1100" dirty="0">
                    <a:solidFill>
                      <a:srgbClr val="6D6E71"/>
                    </a:solidFill>
                  </a:rPr>
                </a:br>
                <a:r>
                  <a:rPr lang="en-US" sz="1200" b="1" dirty="0">
                    <a:solidFill>
                      <a:srgbClr val="6D6E71"/>
                    </a:solidFill>
                  </a:rPr>
                  <a:t>02</a:t>
                </a:r>
                <a:endParaRPr lang="en-US" sz="1100" b="1" dirty="0">
                  <a:solidFill>
                    <a:srgbClr val="6D6E71"/>
                  </a:solidFill>
                </a:endParaRPr>
              </a:p>
            </p:txBody>
          </p:sp>
          <p:sp>
            <p:nvSpPr>
              <p:cNvPr id="24" name="TextBox 23">
                <a:extLst>
                  <a:ext uri="{FF2B5EF4-FFF2-40B4-BE49-F238E27FC236}">
                    <a16:creationId xmlns:a16="http://schemas.microsoft.com/office/drawing/2014/main" id="{51162B2C-1FB5-4B70-8523-4347466272BE}"/>
                  </a:ext>
                </a:extLst>
              </p:cNvPr>
              <p:cNvSpPr txBox="1"/>
              <p:nvPr/>
            </p:nvSpPr>
            <p:spPr>
              <a:xfrm>
                <a:off x="6374352" y="4301763"/>
                <a:ext cx="330951" cy="296100"/>
              </a:xfrm>
              <a:prstGeom prst="rect">
                <a:avLst/>
              </a:prstGeom>
              <a:solidFill>
                <a:schemeClr val="bg1"/>
              </a:solidFill>
              <a:ln>
                <a:solidFill>
                  <a:schemeClr val="bg2"/>
                </a:solidFill>
              </a:ln>
            </p:spPr>
            <p:txBody>
              <a:bodyPr wrap="none" lIns="18288" tIns="18288" rIns="18288" bIns="18288" rtlCol="0">
                <a:spAutoFit/>
              </a:bodyPr>
              <a:lstStyle/>
              <a:p>
                <a:pPr algn="ctr">
                  <a:lnSpc>
                    <a:spcPct val="85000"/>
                  </a:lnSpc>
                </a:pPr>
                <a:r>
                  <a:rPr lang="en-US" sz="700" dirty="0">
                    <a:solidFill>
                      <a:srgbClr val="0B9444"/>
                    </a:solidFill>
                  </a:rPr>
                  <a:t>Region</a:t>
                </a:r>
                <a:br>
                  <a:rPr lang="en-US" sz="1100" dirty="0">
                    <a:solidFill>
                      <a:srgbClr val="0B9444"/>
                    </a:solidFill>
                  </a:rPr>
                </a:br>
                <a:r>
                  <a:rPr lang="en-US" sz="1200" b="1" dirty="0">
                    <a:solidFill>
                      <a:srgbClr val="0B9444"/>
                    </a:solidFill>
                  </a:rPr>
                  <a:t>11</a:t>
                </a:r>
                <a:endParaRPr lang="en-US" sz="1100" b="1" dirty="0">
                  <a:solidFill>
                    <a:srgbClr val="0B9444"/>
                  </a:solidFill>
                </a:endParaRPr>
              </a:p>
            </p:txBody>
          </p:sp>
        </p:grpSp>
      </p:grpSp>
      <p:sp>
        <p:nvSpPr>
          <p:cNvPr id="78" name="TextBox 77">
            <a:extLst>
              <a:ext uri="{FF2B5EF4-FFF2-40B4-BE49-F238E27FC236}">
                <a16:creationId xmlns:a16="http://schemas.microsoft.com/office/drawing/2014/main" id="{4E812DF1-845C-4F71-AB23-0B75F52F8984}"/>
              </a:ext>
            </a:extLst>
          </p:cNvPr>
          <p:cNvSpPr txBox="1"/>
          <p:nvPr/>
        </p:nvSpPr>
        <p:spPr>
          <a:xfrm>
            <a:off x="8349796" y="2899098"/>
            <a:ext cx="2355026" cy="369332"/>
          </a:xfrm>
          <a:prstGeom prst="rect">
            <a:avLst/>
          </a:prstGeom>
          <a:noFill/>
        </p:spPr>
        <p:txBody>
          <a:bodyPr wrap="square" rtlCol="0">
            <a:spAutoFit/>
          </a:bodyPr>
          <a:lstStyle/>
          <a:p>
            <a:pPr algn="ctr"/>
            <a:r>
              <a:rPr lang="en-US" b="1" dirty="0">
                <a:solidFill>
                  <a:schemeClr val="accent3"/>
                </a:solidFill>
              </a:rPr>
              <a:t>OPTN Regions</a:t>
            </a:r>
            <a:r>
              <a:rPr lang="en-US" b="1" baseline="30000" dirty="0">
                <a:solidFill>
                  <a:schemeClr val="accent3"/>
                </a:solidFill>
              </a:rPr>
              <a:t>4</a:t>
            </a:r>
          </a:p>
        </p:txBody>
      </p:sp>
      <p:sp>
        <p:nvSpPr>
          <p:cNvPr id="79" name="TextBox 78">
            <a:extLst>
              <a:ext uri="{FF2B5EF4-FFF2-40B4-BE49-F238E27FC236}">
                <a16:creationId xmlns:a16="http://schemas.microsoft.com/office/drawing/2014/main" id="{E78046E3-01B8-4E83-A777-31601F9F1ED0}"/>
              </a:ext>
            </a:extLst>
          </p:cNvPr>
          <p:cNvSpPr txBox="1"/>
          <p:nvPr/>
        </p:nvSpPr>
        <p:spPr>
          <a:xfrm>
            <a:off x="2476857" y="2899098"/>
            <a:ext cx="2355026" cy="369332"/>
          </a:xfrm>
          <a:prstGeom prst="rect">
            <a:avLst/>
          </a:prstGeom>
          <a:noFill/>
        </p:spPr>
        <p:txBody>
          <a:bodyPr wrap="square" rtlCol="0">
            <a:spAutoFit/>
          </a:bodyPr>
          <a:lstStyle/>
          <a:p>
            <a:pPr algn="ctr"/>
            <a:r>
              <a:rPr lang="en-US" b="1" dirty="0">
                <a:solidFill>
                  <a:schemeClr val="accent3"/>
                </a:solidFill>
              </a:rPr>
              <a:t>Local DSAs</a:t>
            </a:r>
            <a:r>
              <a:rPr lang="en-US" b="1" baseline="30000" dirty="0">
                <a:solidFill>
                  <a:schemeClr val="accent3"/>
                </a:solidFill>
              </a:rPr>
              <a:t>4</a:t>
            </a:r>
          </a:p>
        </p:txBody>
      </p:sp>
      <p:grpSp>
        <p:nvGrpSpPr>
          <p:cNvPr id="80" name="Group 79">
            <a:extLst>
              <a:ext uri="{FF2B5EF4-FFF2-40B4-BE49-F238E27FC236}">
                <a16:creationId xmlns:a16="http://schemas.microsoft.com/office/drawing/2014/main" id="{96BC7B8B-E69E-4322-9F7C-0401AED2024B}"/>
              </a:ext>
            </a:extLst>
          </p:cNvPr>
          <p:cNvGrpSpPr/>
          <p:nvPr/>
        </p:nvGrpSpPr>
        <p:grpSpPr>
          <a:xfrm>
            <a:off x="1678925" y="2989173"/>
            <a:ext cx="3776442" cy="2811204"/>
            <a:chOff x="1006864" y="2428453"/>
            <a:chExt cx="5035209" cy="3606953"/>
          </a:xfrm>
        </p:grpSpPr>
        <p:grpSp>
          <p:nvGrpSpPr>
            <p:cNvPr id="81" name="Group 80">
              <a:extLst>
                <a:ext uri="{FF2B5EF4-FFF2-40B4-BE49-F238E27FC236}">
                  <a16:creationId xmlns:a16="http://schemas.microsoft.com/office/drawing/2014/main" id="{001097E4-B820-48DE-BCAC-3A758A8B8386}"/>
                </a:ext>
              </a:extLst>
            </p:cNvPr>
            <p:cNvGrpSpPr/>
            <p:nvPr/>
          </p:nvGrpSpPr>
          <p:grpSpPr>
            <a:xfrm>
              <a:off x="1006864" y="2428453"/>
              <a:ext cx="5035209" cy="3568759"/>
              <a:chOff x="1006864" y="2428453"/>
              <a:chExt cx="5035209" cy="3568759"/>
            </a:xfrm>
          </p:grpSpPr>
          <p:sp>
            <p:nvSpPr>
              <p:cNvPr id="178" name="Freeform: Shape 177">
                <a:extLst>
                  <a:ext uri="{FF2B5EF4-FFF2-40B4-BE49-F238E27FC236}">
                    <a16:creationId xmlns:a16="http://schemas.microsoft.com/office/drawing/2014/main" id="{46001529-3720-4B7F-A90D-96B8A9903180}"/>
                  </a:ext>
                </a:extLst>
              </p:cNvPr>
              <p:cNvSpPr/>
              <p:nvPr/>
            </p:nvSpPr>
            <p:spPr>
              <a:xfrm>
                <a:off x="1532538" y="3917744"/>
                <a:ext cx="703119" cy="1181365"/>
              </a:xfrm>
              <a:custGeom>
                <a:avLst/>
                <a:gdLst>
                  <a:gd name="connsiteX0" fmla="*/ 289260 w 752475"/>
                  <a:gd name="connsiteY0" fmla="*/ 70704 h 1276350"/>
                  <a:gd name="connsiteX1" fmla="*/ 86949 w 752475"/>
                  <a:gd name="connsiteY1" fmla="*/ 10125 h 1276350"/>
                  <a:gd name="connsiteX2" fmla="*/ 64566 w 752475"/>
                  <a:gd name="connsiteY2" fmla="*/ 106708 h 1276350"/>
                  <a:gd name="connsiteX3" fmla="*/ 37800 w 752475"/>
                  <a:gd name="connsiteY3" fmla="*/ 146999 h 1276350"/>
                  <a:gd name="connsiteX4" fmla="*/ 24084 w 752475"/>
                  <a:gd name="connsiteY4" fmla="*/ 159858 h 1276350"/>
                  <a:gd name="connsiteX5" fmla="*/ 13131 w 752475"/>
                  <a:gd name="connsiteY5" fmla="*/ 208816 h 1276350"/>
                  <a:gd name="connsiteX6" fmla="*/ 27990 w 752475"/>
                  <a:gd name="connsiteY6" fmla="*/ 313210 h 1276350"/>
                  <a:gd name="connsiteX7" fmla="*/ 20274 w 752475"/>
                  <a:gd name="connsiteY7" fmla="*/ 359216 h 1276350"/>
                  <a:gd name="connsiteX8" fmla="*/ 57612 w 752475"/>
                  <a:gd name="connsiteY8" fmla="*/ 455895 h 1276350"/>
                  <a:gd name="connsiteX9" fmla="*/ 69900 w 752475"/>
                  <a:gd name="connsiteY9" fmla="*/ 502567 h 1276350"/>
                  <a:gd name="connsiteX10" fmla="*/ 79044 w 752475"/>
                  <a:gd name="connsiteY10" fmla="*/ 595150 h 1276350"/>
                  <a:gd name="connsiteX11" fmla="*/ 81711 w 752475"/>
                  <a:gd name="connsiteY11" fmla="*/ 600199 h 1276350"/>
                  <a:gd name="connsiteX12" fmla="*/ 121811 w 752475"/>
                  <a:gd name="connsiteY12" fmla="*/ 656968 h 1276350"/>
                  <a:gd name="connsiteX13" fmla="*/ 98094 w 752475"/>
                  <a:gd name="connsiteY13" fmla="*/ 716689 h 1276350"/>
                  <a:gd name="connsiteX14" fmla="*/ 158292 w 752475"/>
                  <a:gd name="connsiteY14" fmla="*/ 844515 h 1276350"/>
                  <a:gd name="connsiteX15" fmla="*/ 169436 w 752475"/>
                  <a:gd name="connsiteY15" fmla="*/ 884901 h 1276350"/>
                  <a:gd name="connsiteX16" fmla="*/ 194010 w 752475"/>
                  <a:gd name="connsiteY16" fmla="*/ 959482 h 1276350"/>
                  <a:gd name="connsiteX17" fmla="*/ 253161 w 752475"/>
                  <a:gd name="connsiteY17" fmla="*/ 977674 h 1276350"/>
                  <a:gd name="connsiteX18" fmla="*/ 304786 w 752475"/>
                  <a:gd name="connsiteY18" fmla="*/ 1039396 h 1276350"/>
                  <a:gd name="connsiteX19" fmla="*/ 338600 w 752475"/>
                  <a:gd name="connsiteY19" fmla="*/ 1074734 h 1276350"/>
                  <a:gd name="connsiteX20" fmla="*/ 332980 w 752475"/>
                  <a:gd name="connsiteY20" fmla="*/ 1076830 h 1276350"/>
                  <a:gd name="connsiteX21" fmla="*/ 386796 w 752475"/>
                  <a:gd name="connsiteY21" fmla="*/ 1111977 h 1276350"/>
                  <a:gd name="connsiteX22" fmla="*/ 411561 w 752475"/>
                  <a:gd name="connsiteY22" fmla="*/ 1146553 h 1276350"/>
                  <a:gd name="connsiteX23" fmla="*/ 424420 w 752475"/>
                  <a:gd name="connsiteY23" fmla="*/ 1212561 h 1276350"/>
                  <a:gd name="connsiteX24" fmla="*/ 425754 w 752475"/>
                  <a:gd name="connsiteY24" fmla="*/ 1240469 h 1276350"/>
                  <a:gd name="connsiteX25" fmla="*/ 665403 w 752475"/>
                  <a:gd name="connsiteY25" fmla="*/ 1275235 h 1276350"/>
                  <a:gd name="connsiteX26" fmla="*/ 679500 w 752475"/>
                  <a:gd name="connsiteY26" fmla="*/ 1243136 h 1276350"/>
                  <a:gd name="connsiteX27" fmla="*/ 687215 w 752475"/>
                  <a:gd name="connsiteY27" fmla="*/ 1192749 h 1276350"/>
                  <a:gd name="connsiteX28" fmla="*/ 737602 w 752475"/>
                  <a:gd name="connsiteY28" fmla="*/ 1117978 h 1276350"/>
                  <a:gd name="connsiteX29" fmla="*/ 732459 w 752475"/>
                  <a:gd name="connsiteY29" fmla="*/ 1057399 h 1276350"/>
                  <a:gd name="connsiteX30" fmla="*/ 719600 w 752475"/>
                  <a:gd name="connsiteY30" fmla="*/ 1013584 h 1276350"/>
                  <a:gd name="connsiteX31" fmla="*/ 342029 w 752475"/>
                  <a:gd name="connsiteY31" fmla="*/ 445608 h 1276350"/>
                  <a:gd name="connsiteX32" fmla="*/ 432231 w 752475"/>
                  <a:gd name="connsiteY32" fmla="*/ 106708 h 1276350"/>
                  <a:gd name="connsiteX33" fmla="*/ 289260 w 752475"/>
                  <a:gd name="connsiteY33" fmla="*/ 70704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2475" h="1276350">
                    <a:moveTo>
                      <a:pt x="289260" y="70704"/>
                    </a:moveTo>
                    <a:lnTo>
                      <a:pt x="86949" y="10125"/>
                    </a:lnTo>
                    <a:cubicBezTo>
                      <a:pt x="65804" y="26984"/>
                      <a:pt x="87997" y="64322"/>
                      <a:pt x="64566" y="106708"/>
                    </a:cubicBezTo>
                    <a:cubicBezTo>
                      <a:pt x="53231" y="127282"/>
                      <a:pt x="61803" y="127759"/>
                      <a:pt x="37800" y="146999"/>
                    </a:cubicBezTo>
                    <a:cubicBezTo>
                      <a:pt x="25894" y="156524"/>
                      <a:pt x="41706" y="150714"/>
                      <a:pt x="24084" y="159858"/>
                    </a:cubicBezTo>
                    <a:cubicBezTo>
                      <a:pt x="22465" y="160715"/>
                      <a:pt x="2748" y="194243"/>
                      <a:pt x="13131" y="208816"/>
                    </a:cubicBezTo>
                    <a:cubicBezTo>
                      <a:pt x="30466" y="233105"/>
                      <a:pt x="46849" y="286636"/>
                      <a:pt x="27990" y="313210"/>
                    </a:cubicBezTo>
                    <a:cubicBezTo>
                      <a:pt x="27132" y="314449"/>
                      <a:pt x="23989" y="350167"/>
                      <a:pt x="20274" y="359216"/>
                    </a:cubicBezTo>
                    <a:cubicBezTo>
                      <a:pt x="17798" y="365122"/>
                      <a:pt x="52088" y="440845"/>
                      <a:pt x="57612" y="455895"/>
                    </a:cubicBezTo>
                    <a:cubicBezTo>
                      <a:pt x="66185" y="479326"/>
                      <a:pt x="45516" y="468373"/>
                      <a:pt x="69900" y="502567"/>
                    </a:cubicBezTo>
                    <a:cubicBezTo>
                      <a:pt x="107619" y="555336"/>
                      <a:pt x="68376" y="542763"/>
                      <a:pt x="79044" y="595150"/>
                    </a:cubicBezTo>
                    <a:cubicBezTo>
                      <a:pt x="79044" y="595246"/>
                      <a:pt x="81425" y="599437"/>
                      <a:pt x="81711" y="600199"/>
                    </a:cubicBezTo>
                    <a:cubicBezTo>
                      <a:pt x="102094" y="644680"/>
                      <a:pt x="129907" y="616772"/>
                      <a:pt x="121811" y="656968"/>
                    </a:cubicBezTo>
                    <a:cubicBezTo>
                      <a:pt x="118477" y="673446"/>
                      <a:pt x="80282" y="663445"/>
                      <a:pt x="98094" y="716689"/>
                    </a:cubicBezTo>
                    <a:cubicBezTo>
                      <a:pt x="115048" y="723166"/>
                      <a:pt x="129050" y="819655"/>
                      <a:pt x="158292" y="844515"/>
                    </a:cubicBezTo>
                    <a:cubicBezTo>
                      <a:pt x="160197" y="846134"/>
                      <a:pt x="169436" y="880519"/>
                      <a:pt x="169436" y="884901"/>
                    </a:cubicBezTo>
                    <a:cubicBezTo>
                      <a:pt x="169436" y="928144"/>
                      <a:pt x="134574" y="949766"/>
                      <a:pt x="194010" y="959482"/>
                    </a:cubicBezTo>
                    <a:cubicBezTo>
                      <a:pt x="210203" y="962149"/>
                      <a:pt x="220966" y="978913"/>
                      <a:pt x="253161" y="977674"/>
                    </a:cubicBezTo>
                    <a:cubicBezTo>
                      <a:pt x="270306" y="977008"/>
                      <a:pt x="269639" y="1033491"/>
                      <a:pt x="304786" y="1039396"/>
                    </a:cubicBezTo>
                    <a:cubicBezTo>
                      <a:pt x="319074" y="1041778"/>
                      <a:pt x="358031" y="1051969"/>
                      <a:pt x="338600" y="1074734"/>
                    </a:cubicBezTo>
                    <a:cubicBezTo>
                      <a:pt x="338124" y="1075306"/>
                      <a:pt x="333837" y="1076639"/>
                      <a:pt x="332980" y="1076830"/>
                    </a:cubicBezTo>
                    <a:cubicBezTo>
                      <a:pt x="337457" y="1106167"/>
                      <a:pt x="362317" y="1062637"/>
                      <a:pt x="386796" y="1111977"/>
                    </a:cubicBezTo>
                    <a:cubicBezTo>
                      <a:pt x="393464" y="1125312"/>
                      <a:pt x="406513" y="1125979"/>
                      <a:pt x="411561" y="1146553"/>
                    </a:cubicBezTo>
                    <a:cubicBezTo>
                      <a:pt x="419848" y="1179700"/>
                      <a:pt x="424420" y="1150363"/>
                      <a:pt x="424420" y="1212561"/>
                    </a:cubicBezTo>
                    <a:cubicBezTo>
                      <a:pt x="424420" y="1219609"/>
                      <a:pt x="425754" y="1229706"/>
                      <a:pt x="425754" y="1240469"/>
                    </a:cubicBezTo>
                    <a:lnTo>
                      <a:pt x="665403" y="1275235"/>
                    </a:lnTo>
                    <a:cubicBezTo>
                      <a:pt x="693501" y="1275235"/>
                      <a:pt x="702550" y="1247041"/>
                      <a:pt x="679500" y="1243136"/>
                    </a:cubicBezTo>
                    <a:cubicBezTo>
                      <a:pt x="670451" y="1241612"/>
                      <a:pt x="666546" y="1198273"/>
                      <a:pt x="687215" y="1192749"/>
                    </a:cubicBezTo>
                    <a:cubicBezTo>
                      <a:pt x="713028" y="1185891"/>
                      <a:pt x="689977" y="1134456"/>
                      <a:pt x="737602" y="1117978"/>
                    </a:cubicBezTo>
                    <a:cubicBezTo>
                      <a:pt x="766653" y="1107976"/>
                      <a:pt x="732459" y="1094356"/>
                      <a:pt x="732459" y="1057399"/>
                    </a:cubicBezTo>
                    <a:cubicBezTo>
                      <a:pt x="732459" y="1045492"/>
                      <a:pt x="710646" y="1036444"/>
                      <a:pt x="719600" y="1013584"/>
                    </a:cubicBezTo>
                    <a:lnTo>
                      <a:pt x="342029" y="445608"/>
                    </a:lnTo>
                    <a:lnTo>
                      <a:pt x="432231" y="106708"/>
                    </a:lnTo>
                    <a:lnTo>
                      <a:pt x="289260" y="70704"/>
                    </a:lnTo>
                    <a:close/>
                  </a:path>
                </a:pathLst>
              </a:custGeom>
              <a:solidFill>
                <a:srgbClr val="F7C407"/>
              </a:solidFill>
              <a:ln w="6350" cap="flat">
                <a:noFill/>
                <a:prstDash val="solid"/>
                <a:miter/>
              </a:ln>
            </p:spPr>
            <p:txBody>
              <a:bodyPr rtlCol="0" anchor="ctr"/>
              <a:lstStyle/>
              <a:p>
                <a:endParaRPr lang="en-US" sz="1600" dirty="0"/>
              </a:p>
            </p:txBody>
          </p:sp>
          <p:sp>
            <p:nvSpPr>
              <p:cNvPr id="179" name="Freeform: Shape 178">
                <a:extLst>
                  <a:ext uri="{FF2B5EF4-FFF2-40B4-BE49-F238E27FC236}">
                    <a16:creationId xmlns:a16="http://schemas.microsoft.com/office/drawing/2014/main" id="{9762D9BF-14A6-4FF2-A9B1-B3560E89FE08}"/>
                  </a:ext>
                </a:extLst>
              </p:cNvPr>
              <p:cNvSpPr/>
              <p:nvPr/>
            </p:nvSpPr>
            <p:spPr>
              <a:xfrm>
                <a:off x="1593638" y="3489102"/>
                <a:ext cx="703119" cy="581866"/>
              </a:xfrm>
              <a:custGeom>
                <a:avLst/>
                <a:gdLst>
                  <a:gd name="connsiteX0" fmla="*/ 223871 w 752475"/>
                  <a:gd name="connsiteY0" fmla="*/ 533810 h 628650"/>
                  <a:gd name="connsiteX1" fmla="*/ 366937 w 752475"/>
                  <a:gd name="connsiteY1" fmla="*/ 569910 h 628650"/>
                  <a:gd name="connsiteX2" fmla="*/ 615539 w 752475"/>
                  <a:gd name="connsiteY2" fmla="*/ 626774 h 628650"/>
                  <a:gd name="connsiteX3" fmla="*/ 660592 w 752475"/>
                  <a:gd name="connsiteY3" fmla="*/ 429607 h 628650"/>
                  <a:gd name="connsiteX4" fmla="*/ 667736 w 752475"/>
                  <a:gd name="connsiteY4" fmla="*/ 415605 h 628650"/>
                  <a:gd name="connsiteX5" fmla="*/ 659545 w 752475"/>
                  <a:gd name="connsiteY5" fmla="*/ 359788 h 628650"/>
                  <a:gd name="connsiteX6" fmla="*/ 690215 w 752475"/>
                  <a:gd name="connsiteY6" fmla="*/ 315307 h 628650"/>
                  <a:gd name="connsiteX7" fmla="*/ 737554 w 752475"/>
                  <a:gd name="connsiteY7" fmla="*/ 245203 h 628650"/>
                  <a:gd name="connsiteX8" fmla="*/ 725934 w 752475"/>
                  <a:gd name="connsiteY8" fmla="*/ 177004 h 628650"/>
                  <a:gd name="connsiteX9" fmla="*/ 577058 w 752475"/>
                  <a:gd name="connsiteY9" fmla="*/ 139666 h 628650"/>
                  <a:gd name="connsiteX10" fmla="*/ 499144 w 752475"/>
                  <a:gd name="connsiteY10" fmla="*/ 139285 h 628650"/>
                  <a:gd name="connsiteX11" fmla="*/ 491428 w 752475"/>
                  <a:gd name="connsiteY11" fmla="*/ 136713 h 628650"/>
                  <a:gd name="connsiteX12" fmla="*/ 466759 w 752475"/>
                  <a:gd name="connsiteY12" fmla="*/ 139285 h 628650"/>
                  <a:gd name="connsiteX13" fmla="*/ 430278 w 752475"/>
                  <a:gd name="connsiteY13" fmla="*/ 135094 h 628650"/>
                  <a:gd name="connsiteX14" fmla="*/ 411037 w 752475"/>
                  <a:gd name="connsiteY14" fmla="*/ 135189 h 628650"/>
                  <a:gd name="connsiteX15" fmla="*/ 391225 w 752475"/>
                  <a:gd name="connsiteY15" fmla="*/ 132331 h 628650"/>
                  <a:gd name="connsiteX16" fmla="*/ 354649 w 752475"/>
                  <a:gd name="connsiteY16" fmla="*/ 116139 h 628650"/>
                  <a:gd name="connsiteX17" fmla="*/ 326646 w 752475"/>
                  <a:gd name="connsiteY17" fmla="*/ 111281 h 628650"/>
                  <a:gd name="connsiteX18" fmla="*/ 296833 w 752475"/>
                  <a:gd name="connsiteY18" fmla="*/ 117282 h 628650"/>
                  <a:gd name="connsiteX19" fmla="*/ 256542 w 752475"/>
                  <a:gd name="connsiteY19" fmla="*/ 90326 h 628650"/>
                  <a:gd name="connsiteX20" fmla="*/ 258447 w 752475"/>
                  <a:gd name="connsiteY20" fmla="*/ 59846 h 628650"/>
                  <a:gd name="connsiteX21" fmla="*/ 253399 w 752475"/>
                  <a:gd name="connsiteY21" fmla="*/ 38986 h 628650"/>
                  <a:gd name="connsiteX22" fmla="*/ 225109 w 752475"/>
                  <a:gd name="connsiteY22" fmla="*/ 22032 h 628650"/>
                  <a:gd name="connsiteX23" fmla="*/ 214060 w 752475"/>
                  <a:gd name="connsiteY23" fmla="*/ 11364 h 628650"/>
                  <a:gd name="connsiteX24" fmla="*/ 157101 w 752475"/>
                  <a:gd name="connsiteY24" fmla="*/ 72800 h 628650"/>
                  <a:gd name="connsiteX25" fmla="*/ 131098 w 752475"/>
                  <a:gd name="connsiteY25" fmla="*/ 142904 h 628650"/>
                  <a:gd name="connsiteX26" fmla="*/ 24894 w 752475"/>
                  <a:gd name="connsiteY26" fmla="*/ 358836 h 628650"/>
                  <a:gd name="connsiteX27" fmla="*/ 19560 w 752475"/>
                  <a:gd name="connsiteY27" fmla="*/ 407890 h 628650"/>
                  <a:gd name="connsiteX28" fmla="*/ 21370 w 752475"/>
                  <a:gd name="connsiteY28" fmla="*/ 473326 h 628650"/>
                  <a:gd name="connsiteX29" fmla="*/ 223871 w 752475"/>
                  <a:gd name="connsiteY29" fmla="*/ 53381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475" h="628650">
                    <a:moveTo>
                      <a:pt x="223871" y="533810"/>
                    </a:moveTo>
                    <a:lnTo>
                      <a:pt x="366937" y="569910"/>
                    </a:lnTo>
                    <a:lnTo>
                      <a:pt x="615539" y="626774"/>
                    </a:lnTo>
                    <a:lnTo>
                      <a:pt x="660592" y="429607"/>
                    </a:lnTo>
                    <a:cubicBezTo>
                      <a:pt x="660402" y="427797"/>
                      <a:pt x="666212" y="417986"/>
                      <a:pt x="667736" y="415605"/>
                    </a:cubicBezTo>
                    <a:cubicBezTo>
                      <a:pt x="704598" y="358169"/>
                      <a:pt x="644019" y="369504"/>
                      <a:pt x="659545" y="359788"/>
                    </a:cubicBezTo>
                    <a:cubicBezTo>
                      <a:pt x="652020" y="340453"/>
                      <a:pt x="676404" y="320164"/>
                      <a:pt x="690215" y="315307"/>
                    </a:cubicBezTo>
                    <a:cubicBezTo>
                      <a:pt x="696502" y="313116"/>
                      <a:pt x="713837" y="259204"/>
                      <a:pt x="737554" y="245203"/>
                    </a:cubicBezTo>
                    <a:cubicBezTo>
                      <a:pt x="776035" y="222438"/>
                      <a:pt x="724410" y="201197"/>
                      <a:pt x="725934" y="177004"/>
                    </a:cubicBezTo>
                    <a:lnTo>
                      <a:pt x="577058" y="139666"/>
                    </a:lnTo>
                    <a:lnTo>
                      <a:pt x="499144" y="139285"/>
                    </a:lnTo>
                    <a:cubicBezTo>
                      <a:pt x="497143" y="139475"/>
                      <a:pt x="492857" y="138046"/>
                      <a:pt x="491428" y="136713"/>
                    </a:cubicBezTo>
                    <a:cubicBezTo>
                      <a:pt x="484666" y="130617"/>
                      <a:pt x="476569" y="138332"/>
                      <a:pt x="466759" y="139285"/>
                    </a:cubicBezTo>
                    <a:cubicBezTo>
                      <a:pt x="453043" y="140618"/>
                      <a:pt x="441232" y="146809"/>
                      <a:pt x="430278" y="135094"/>
                    </a:cubicBezTo>
                    <a:cubicBezTo>
                      <a:pt x="424468" y="128807"/>
                      <a:pt x="422182" y="133474"/>
                      <a:pt x="411037" y="135189"/>
                    </a:cubicBezTo>
                    <a:cubicBezTo>
                      <a:pt x="395416" y="137475"/>
                      <a:pt x="398655" y="134236"/>
                      <a:pt x="391225" y="132331"/>
                    </a:cubicBezTo>
                    <a:cubicBezTo>
                      <a:pt x="384463" y="130617"/>
                      <a:pt x="369508" y="115472"/>
                      <a:pt x="354649" y="116139"/>
                    </a:cubicBezTo>
                    <a:cubicBezTo>
                      <a:pt x="345886" y="116520"/>
                      <a:pt x="331980" y="106328"/>
                      <a:pt x="326646" y="111281"/>
                    </a:cubicBezTo>
                    <a:cubicBezTo>
                      <a:pt x="318264" y="119092"/>
                      <a:pt x="308548" y="118139"/>
                      <a:pt x="296833" y="117282"/>
                    </a:cubicBezTo>
                    <a:cubicBezTo>
                      <a:pt x="287308" y="116615"/>
                      <a:pt x="250636" y="98708"/>
                      <a:pt x="256542" y="90326"/>
                    </a:cubicBezTo>
                    <a:cubicBezTo>
                      <a:pt x="260066" y="85373"/>
                      <a:pt x="258447" y="66895"/>
                      <a:pt x="258447" y="59846"/>
                    </a:cubicBezTo>
                    <a:cubicBezTo>
                      <a:pt x="258447" y="41749"/>
                      <a:pt x="259018" y="49845"/>
                      <a:pt x="253399" y="38986"/>
                    </a:cubicBezTo>
                    <a:cubicBezTo>
                      <a:pt x="242635" y="18031"/>
                      <a:pt x="224728" y="32700"/>
                      <a:pt x="225109" y="22032"/>
                    </a:cubicBezTo>
                    <a:cubicBezTo>
                      <a:pt x="225490" y="13269"/>
                      <a:pt x="219775" y="7459"/>
                      <a:pt x="214060" y="11364"/>
                    </a:cubicBezTo>
                    <a:cubicBezTo>
                      <a:pt x="180818" y="16888"/>
                      <a:pt x="159101" y="50416"/>
                      <a:pt x="157101" y="72800"/>
                    </a:cubicBezTo>
                    <a:cubicBezTo>
                      <a:pt x="152815" y="122521"/>
                      <a:pt x="131955" y="133093"/>
                      <a:pt x="131098" y="142904"/>
                    </a:cubicBezTo>
                    <a:cubicBezTo>
                      <a:pt x="126145" y="199959"/>
                      <a:pt x="62994" y="312544"/>
                      <a:pt x="24894" y="358836"/>
                    </a:cubicBezTo>
                    <a:cubicBezTo>
                      <a:pt x="1843" y="365503"/>
                      <a:pt x="28228" y="395698"/>
                      <a:pt x="19560" y="407890"/>
                    </a:cubicBezTo>
                    <a:cubicBezTo>
                      <a:pt x="-2633" y="439132"/>
                      <a:pt x="21274" y="472755"/>
                      <a:pt x="21370" y="473326"/>
                    </a:cubicBezTo>
                    <a:lnTo>
                      <a:pt x="223871" y="533810"/>
                    </a:lnTo>
                    <a:close/>
                  </a:path>
                </a:pathLst>
              </a:custGeom>
              <a:solidFill>
                <a:srgbClr val="CFA789"/>
              </a:solidFill>
              <a:ln w="6350" cap="flat">
                <a:noFill/>
                <a:prstDash val="solid"/>
                <a:miter/>
              </a:ln>
            </p:spPr>
            <p:txBody>
              <a:bodyPr rtlCol="0" anchor="ctr"/>
              <a:lstStyle/>
              <a:p>
                <a:endParaRPr lang="en-US" sz="1600" dirty="0"/>
              </a:p>
            </p:txBody>
          </p:sp>
          <p:sp>
            <p:nvSpPr>
              <p:cNvPr id="180" name="Freeform: Shape 179">
                <a:extLst>
                  <a:ext uri="{FF2B5EF4-FFF2-40B4-BE49-F238E27FC236}">
                    <a16:creationId xmlns:a16="http://schemas.microsoft.com/office/drawing/2014/main" id="{61E07A34-B308-4F99-AFA0-08253CDEA320}"/>
                  </a:ext>
                </a:extLst>
              </p:cNvPr>
              <p:cNvSpPr/>
              <p:nvPr/>
            </p:nvSpPr>
            <p:spPr>
              <a:xfrm>
                <a:off x="1750762" y="3225324"/>
                <a:ext cx="587416" cy="431991"/>
              </a:xfrm>
              <a:custGeom>
                <a:avLst/>
                <a:gdLst>
                  <a:gd name="connsiteX0" fmla="*/ 186591 w 628650"/>
                  <a:gd name="connsiteY0" fmla="*/ 401126 h 466725"/>
                  <a:gd name="connsiteX1" fmla="*/ 223167 w 628650"/>
                  <a:gd name="connsiteY1" fmla="*/ 417319 h 466725"/>
                  <a:gd name="connsiteX2" fmla="*/ 242979 w 628650"/>
                  <a:gd name="connsiteY2" fmla="*/ 420176 h 466725"/>
                  <a:gd name="connsiteX3" fmla="*/ 262220 w 628650"/>
                  <a:gd name="connsiteY3" fmla="*/ 420081 h 466725"/>
                  <a:gd name="connsiteX4" fmla="*/ 298700 w 628650"/>
                  <a:gd name="connsiteY4" fmla="*/ 424272 h 466725"/>
                  <a:gd name="connsiteX5" fmla="*/ 323370 w 628650"/>
                  <a:gd name="connsiteY5" fmla="*/ 421700 h 466725"/>
                  <a:gd name="connsiteX6" fmla="*/ 331085 w 628650"/>
                  <a:gd name="connsiteY6" fmla="*/ 424272 h 466725"/>
                  <a:gd name="connsiteX7" fmla="*/ 409000 w 628650"/>
                  <a:gd name="connsiteY7" fmla="*/ 424653 h 466725"/>
                  <a:gd name="connsiteX8" fmla="*/ 557876 w 628650"/>
                  <a:gd name="connsiteY8" fmla="*/ 461991 h 466725"/>
                  <a:gd name="connsiteX9" fmla="*/ 558542 w 628650"/>
                  <a:gd name="connsiteY9" fmla="*/ 457895 h 466725"/>
                  <a:gd name="connsiteX10" fmla="*/ 557971 w 628650"/>
                  <a:gd name="connsiteY10" fmla="*/ 410651 h 466725"/>
                  <a:gd name="connsiteX11" fmla="*/ 624551 w 628650"/>
                  <a:gd name="connsiteY11" fmla="*/ 123568 h 466725"/>
                  <a:gd name="connsiteX12" fmla="*/ 196116 w 628650"/>
                  <a:gd name="connsiteY12" fmla="*/ 10125 h 466725"/>
                  <a:gd name="connsiteX13" fmla="*/ 207832 w 628650"/>
                  <a:gd name="connsiteY13" fmla="*/ 56035 h 466725"/>
                  <a:gd name="connsiteX14" fmla="*/ 207927 w 628650"/>
                  <a:gd name="connsiteY14" fmla="*/ 64989 h 466725"/>
                  <a:gd name="connsiteX15" fmla="*/ 199736 w 628650"/>
                  <a:gd name="connsiteY15" fmla="*/ 103946 h 466725"/>
                  <a:gd name="connsiteX16" fmla="*/ 206689 w 628650"/>
                  <a:gd name="connsiteY16" fmla="*/ 132331 h 466725"/>
                  <a:gd name="connsiteX17" fmla="*/ 184400 w 628650"/>
                  <a:gd name="connsiteY17" fmla="*/ 114519 h 466725"/>
                  <a:gd name="connsiteX18" fmla="*/ 179924 w 628650"/>
                  <a:gd name="connsiteY18" fmla="*/ 110899 h 466725"/>
                  <a:gd name="connsiteX19" fmla="*/ 188020 w 628650"/>
                  <a:gd name="connsiteY19" fmla="*/ 82991 h 466725"/>
                  <a:gd name="connsiteX20" fmla="*/ 167351 w 628650"/>
                  <a:gd name="connsiteY20" fmla="*/ 101851 h 466725"/>
                  <a:gd name="connsiteX21" fmla="*/ 74672 w 628650"/>
                  <a:gd name="connsiteY21" fmla="*/ 70513 h 466725"/>
                  <a:gd name="connsiteX22" fmla="*/ 44192 w 628650"/>
                  <a:gd name="connsiteY22" fmla="*/ 48606 h 466725"/>
                  <a:gd name="connsiteX23" fmla="*/ 25142 w 628650"/>
                  <a:gd name="connsiteY23" fmla="*/ 48796 h 466725"/>
                  <a:gd name="connsiteX24" fmla="*/ 23047 w 628650"/>
                  <a:gd name="connsiteY24" fmla="*/ 95945 h 466725"/>
                  <a:gd name="connsiteX25" fmla="*/ 39335 w 628650"/>
                  <a:gd name="connsiteY25" fmla="*/ 202911 h 466725"/>
                  <a:gd name="connsiteX26" fmla="*/ 20666 w 628650"/>
                  <a:gd name="connsiteY26" fmla="*/ 220342 h 466725"/>
                  <a:gd name="connsiteX27" fmla="*/ 17046 w 628650"/>
                  <a:gd name="connsiteY27" fmla="*/ 262918 h 466725"/>
                  <a:gd name="connsiteX28" fmla="*/ 16189 w 628650"/>
                  <a:gd name="connsiteY28" fmla="*/ 283588 h 466725"/>
                  <a:gd name="connsiteX29" fmla="*/ 46193 w 628650"/>
                  <a:gd name="connsiteY29" fmla="*/ 296161 h 466725"/>
                  <a:gd name="connsiteX30" fmla="*/ 57242 w 628650"/>
                  <a:gd name="connsiteY30" fmla="*/ 306829 h 466725"/>
                  <a:gd name="connsiteX31" fmla="*/ 85531 w 628650"/>
                  <a:gd name="connsiteY31" fmla="*/ 323783 h 466725"/>
                  <a:gd name="connsiteX32" fmla="*/ 90579 w 628650"/>
                  <a:gd name="connsiteY32" fmla="*/ 344643 h 466725"/>
                  <a:gd name="connsiteX33" fmla="*/ 88674 w 628650"/>
                  <a:gd name="connsiteY33" fmla="*/ 375123 h 466725"/>
                  <a:gd name="connsiteX34" fmla="*/ 128965 w 628650"/>
                  <a:gd name="connsiteY34" fmla="*/ 402079 h 466725"/>
                  <a:gd name="connsiteX35" fmla="*/ 158778 w 628650"/>
                  <a:gd name="connsiteY35" fmla="*/ 396078 h 466725"/>
                  <a:gd name="connsiteX36" fmla="*/ 186591 w 628650"/>
                  <a:gd name="connsiteY36" fmla="*/ 401126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466725">
                    <a:moveTo>
                      <a:pt x="186591" y="401126"/>
                    </a:moveTo>
                    <a:cubicBezTo>
                      <a:pt x="201450" y="400459"/>
                      <a:pt x="216404" y="415604"/>
                      <a:pt x="223167" y="417319"/>
                    </a:cubicBezTo>
                    <a:cubicBezTo>
                      <a:pt x="230597" y="419224"/>
                      <a:pt x="227358" y="422462"/>
                      <a:pt x="242979" y="420176"/>
                    </a:cubicBezTo>
                    <a:cubicBezTo>
                      <a:pt x="254028" y="418557"/>
                      <a:pt x="256314" y="413890"/>
                      <a:pt x="262220" y="420081"/>
                    </a:cubicBezTo>
                    <a:cubicBezTo>
                      <a:pt x="273173" y="431797"/>
                      <a:pt x="284984" y="425605"/>
                      <a:pt x="298700" y="424272"/>
                    </a:cubicBezTo>
                    <a:cubicBezTo>
                      <a:pt x="308416" y="423319"/>
                      <a:pt x="316607" y="415604"/>
                      <a:pt x="323370" y="421700"/>
                    </a:cubicBezTo>
                    <a:cubicBezTo>
                      <a:pt x="324799" y="423034"/>
                      <a:pt x="329085" y="424367"/>
                      <a:pt x="331085" y="424272"/>
                    </a:cubicBezTo>
                    <a:lnTo>
                      <a:pt x="409000" y="424653"/>
                    </a:lnTo>
                    <a:lnTo>
                      <a:pt x="557876" y="461991"/>
                    </a:lnTo>
                    <a:lnTo>
                      <a:pt x="558542" y="457895"/>
                    </a:lnTo>
                    <a:cubicBezTo>
                      <a:pt x="563781" y="432178"/>
                      <a:pt x="557971" y="437797"/>
                      <a:pt x="557971" y="410651"/>
                    </a:cubicBezTo>
                    <a:lnTo>
                      <a:pt x="624551" y="123568"/>
                    </a:lnTo>
                    <a:lnTo>
                      <a:pt x="196116" y="10125"/>
                    </a:lnTo>
                    <a:cubicBezTo>
                      <a:pt x="185543" y="13744"/>
                      <a:pt x="205546" y="47368"/>
                      <a:pt x="207832" y="56035"/>
                    </a:cubicBezTo>
                    <a:cubicBezTo>
                      <a:pt x="207832" y="57559"/>
                      <a:pt x="208022" y="64036"/>
                      <a:pt x="207927" y="64989"/>
                    </a:cubicBezTo>
                    <a:cubicBezTo>
                      <a:pt x="206784" y="74038"/>
                      <a:pt x="199736" y="68513"/>
                      <a:pt x="199736" y="103946"/>
                    </a:cubicBezTo>
                    <a:cubicBezTo>
                      <a:pt x="199736" y="118329"/>
                      <a:pt x="208118" y="129949"/>
                      <a:pt x="206689" y="132331"/>
                    </a:cubicBezTo>
                    <a:cubicBezTo>
                      <a:pt x="196497" y="149476"/>
                      <a:pt x="187448" y="120424"/>
                      <a:pt x="184400" y="114519"/>
                    </a:cubicBezTo>
                    <a:cubicBezTo>
                      <a:pt x="182591" y="114709"/>
                      <a:pt x="179924" y="110899"/>
                      <a:pt x="179924" y="110899"/>
                    </a:cubicBezTo>
                    <a:cubicBezTo>
                      <a:pt x="172685" y="84515"/>
                      <a:pt x="188020" y="103089"/>
                      <a:pt x="188020" y="82991"/>
                    </a:cubicBezTo>
                    <a:cubicBezTo>
                      <a:pt x="183734" y="70513"/>
                      <a:pt x="168017" y="101184"/>
                      <a:pt x="167351" y="101851"/>
                    </a:cubicBezTo>
                    <a:cubicBezTo>
                      <a:pt x="134204" y="101851"/>
                      <a:pt x="104771" y="84134"/>
                      <a:pt x="74672" y="70513"/>
                    </a:cubicBezTo>
                    <a:cubicBezTo>
                      <a:pt x="56194" y="62131"/>
                      <a:pt x="51146" y="52225"/>
                      <a:pt x="44192" y="48606"/>
                    </a:cubicBezTo>
                    <a:cubicBezTo>
                      <a:pt x="41144" y="29556"/>
                      <a:pt x="24476" y="32318"/>
                      <a:pt x="25142" y="48796"/>
                    </a:cubicBezTo>
                    <a:cubicBezTo>
                      <a:pt x="25904" y="66608"/>
                      <a:pt x="14189" y="86992"/>
                      <a:pt x="23047" y="95945"/>
                    </a:cubicBezTo>
                    <a:cubicBezTo>
                      <a:pt x="34667" y="107566"/>
                      <a:pt x="15332" y="191100"/>
                      <a:pt x="39335" y="202911"/>
                    </a:cubicBezTo>
                    <a:cubicBezTo>
                      <a:pt x="69719" y="217960"/>
                      <a:pt x="20666" y="204625"/>
                      <a:pt x="20666" y="220342"/>
                    </a:cubicBezTo>
                    <a:cubicBezTo>
                      <a:pt x="20666" y="240535"/>
                      <a:pt x="62290" y="248440"/>
                      <a:pt x="17046" y="262918"/>
                    </a:cubicBezTo>
                    <a:cubicBezTo>
                      <a:pt x="3521" y="262918"/>
                      <a:pt x="13522" y="283778"/>
                      <a:pt x="16189" y="283588"/>
                    </a:cubicBezTo>
                    <a:cubicBezTo>
                      <a:pt x="15332" y="294351"/>
                      <a:pt x="30286" y="275872"/>
                      <a:pt x="46193" y="296161"/>
                    </a:cubicBezTo>
                    <a:cubicBezTo>
                      <a:pt x="51908" y="292255"/>
                      <a:pt x="57623" y="298066"/>
                      <a:pt x="57242" y="306829"/>
                    </a:cubicBezTo>
                    <a:cubicBezTo>
                      <a:pt x="56765" y="317497"/>
                      <a:pt x="74768" y="302828"/>
                      <a:pt x="85531" y="323783"/>
                    </a:cubicBezTo>
                    <a:cubicBezTo>
                      <a:pt x="91055" y="334642"/>
                      <a:pt x="90579" y="326450"/>
                      <a:pt x="90579" y="344643"/>
                    </a:cubicBezTo>
                    <a:cubicBezTo>
                      <a:pt x="90579" y="351691"/>
                      <a:pt x="92103" y="370170"/>
                      <a:pt x="88674" y="375123"/>
                    </a:cubicBezTo>
                    <a:cubicBezTo>
                      <a:pt x="82769" y="383505"/>
                      <a:pt x="119440" y="401317"/>
                      <a:pt x="128965" y="402079"/>
                    </a:cubicBezTo>
                    <a:cubicBezTo>
                      <a:pt x="140585" y="402936"/>
                      <a:pt x="150396" y="403888"/>
                      <a:pt x="158778" y="396078"/>
                    </a:cubicBezTo>
                    <a:cubicBezTo>
                      <a:pt x="163826" y="391220"/>
                      <a:pt x="177733" y="401507"/>
                      <a:pt x="186591" y="401126"/>
                    </a:cubicBezTo>
                    <a:close/>
                  </a:path>
                </a:pathLst>
              </a:custGeom>
              <a:solidFill>
                <a:srgbClr val="EA3F9F"/>
              </a:solidFill>
              <a:ln w="6350" cap="flat">
                <a:noFill/>
                <a:prstDash val="solid"/>
                <a:miter/>
              </a:ln>
            </p:spPr>
            <p:txBody>
              <a:bodyPr rtlCol="0" anchor="ctr"/>
              <a:lstStyle/>
              <a:p>
                <a:endParaRPr lang="en-US" sz="1600" dirty="0"/>
              </a:p>
            </p:txBody>
          </p:sp>
          <p:sp>
            <p:nvSpPr>
              <p:cNvPr id="181" name="Freeform: Shape 180">
                <a:extLst>
                  <a:ext uri="{FF2B5EF4-FFF2-40B4-BE49-F238E27FC236}">
                    <a16:creationId xmlns:a16="http://schemas.microsoft.com/office/drawing/2014/main" id="{BC1D7580-E68B-46E7-9401-69B24162127D}"/>
                  </a:ext>
                </a:extLst>
              </p:cNvPr>
              <p:cNvSpPr/>
              <p:nvPr/>
            </p:nvSpPr>
            <p:spPr>
              <a:xfrm>
                <a:off x="2159343" y="3330148"/>
                <a:ext cx="525114" cy="837535"/>
              </a:xfrm>
              <a:custGeom>
                <a:avLst/>
                <a:gdLst>
                  <a:gd name="connsiteX0" fmla="*/ 132140 w 561975"/>
                  <a:gd name="connsiteY0" fmla="*/ 416842 h 904875"/>
                  <a:gd name="connsiteX1" fmla="*/ 84801 w 561975"/>
                  <a:gd name="connsiteY1" fmla="*/ 486946 h 904875"/>
                  <a:gd name="connsiteX2" fmla="*/ 54130 w 561975"/>
                  <a:gd name="connsiteY2" fmla="*/ 531428 h 904875"/>
                  <a:gd name="connsiteX3" fmla="*/ 62322 w 561975"/>
                  <a:gd name="connsiteY3" fmla="*/ 587245 h 904875"/>
                  <a:gd name="connsiteX4" fmla="*/ 55178 w 561975"/>
                  <a:gd name="connsiteY4" fmla="*/ 601246 h 904875"/>
                  <a:gd name="connsiteX5" fmla="*/ 10125 w 561975"/>
                  <a:gd name="connsiteY5" fmla="*/ 798414 h 904875"/>
                  <a:gd name="connsiteX6" fmla="*/ 258727 w 561975"/>
                  <a:gd name="connsiteY6" fmla="*/ 855278 h 904875"/>
                  <a:gd name="connsiteX7" fmla="*/ 510187 w 561975"/>
                  <a:gd name="connsiteY7" fmla="*/ 898522 h 904875"/>
                  <a:gd name="connsiteX8" fmla="*/ 558384 w 561975"/>
                  <a:gd name="connsiteY8" fmla="*/ 608390 h 904875"/>
                  <a:gd name="connsiteX9" fmla="*/ 543811 w 561975"/>
                  <a:gd name="connsiteY9" fmla="*/ 590007 h 904875"/>
                  <a:gd name="connsiteX10" fmla="*/ 520189 w 561975"/>
                  <a:gd name="connsiteY10" fmla="*/ 583149 h 904875"/>
                  <a:gd name="connsiteX11" fmla="*/ 463515 w 561975"/>
                  <a:gd name="connsiteY11" fmla="*/ 587435 h 904875"/>
                  <a:gd name="connsiteX12" fmla="*/ 411794 w 561975"/>
                  <a:gd name="connsiteY12" fmla="*/ 590959 h 904875"/>
                  <a:gd name="connsiteX13" fmla="*/ 397030 w 561975"/>
                  <a:gd name="connsiteY13" fmla="*/ 564766 h 904875"/>
                  <a:gd name="connsiteX14" fmla="*/ 367312 w 561975"/>
                  <a:gd name="connsiteY14" fmla="*/ 516569 h 904875"/>
                  <a:gd name="connsiteX15" fmla="*/ 359883 w 561975"/>
                  <a:gd name="connsiteY15" fmla="*/ 483517 h 904875"/>
                  <a:gd name="connsiteX16" fmla="*/ 352263 w 561975"/>
                  <a:gd name="connsiteY16" fmla="*/ 452466 h 904875"/>
                  <a:gd name="connsiteX17" fmla="*/ 317116 w 561975"/>
                  <a:gd name="connsiteY17" fmla="*/ 452275 h 904875"/>
                  <a:gd name="connsiteX18" fmla="*/ 302352 w 561975"/>
                  <a:gd name="connsiteY18" fmla="*/ 417985 h 904875"/>
                  <a:gd name="connsiteX19" fmla="*/ 336832 w 561975"/>
                  <a:gd name="connsiteY19" fmla="*/ 314734 h 904875"/>
                  <a:gd name="connsiteX20" fmla="*/ 318259 w 561975"/>
                  <a:gd name="connsiteY20" fmla="*/ 308162 h 904875"/>
                  <a:gd name="connsiteX21" fmla="*/ 285016 w 561975"/>
                  <a:gd name="connsiteY21" fmla="*/ 256632 h 904875"/>
                  <a:gd name="connsiteX22" fmla="*/ 274158 w 561975"/>
                  <a:gd name="connsiteY22" fmla="*/ 227581 h 904875"/>
                  <a:gd name="connsiteX23" fmla="*/ 256537 w 561975"/>
                  <a:gd name="connsiteY23" fmla="*/ 211960 h 904875"/>
                  <a:gd name="connsiteX24" fmla="*/ 255584 w 561975"/>
                  <a:gd name="connsiteY24" fmla="*/ 174812 h 904875"/>
                  <a:gd name="connsiteX25" fmla="*/ 237868 w 561975"/>
                  <a:gd name="connsiteY25" fmla="*/ 132426 h 904875"/>
                  <a:gd name="connsiteX26" fmla="*/ 262537 w 561975"/>
                  <a:gd name="connsiteY26" fmla="*/ 25174 h 904875"/>
                  <a:gd name="connsiteX27" fmla="*/ 187385 w 561975"/>
                  <a:gd name="connsiteY27" fmla="*/ 10125 h 904875"/>
                  <a:gd name="connsiteX28" fmla="*/ 120615 w 561975"/>
                  <a:gd name="connsiteY28" fmla="*/ 297304 h 904875"/>
                  <a:gd name="connsiteX29" fmla="*/ 121186 w 561975"/>
                  <a:gd name="connsiteY29" fmla="*/ 344548 h 904875"/>
                  <a:gd name="connsiteX30" fmla="*/ 120520 w 561975"/>
                  <a:gd name="connsiteY30" fmla="*/ 348643 h 904875"/>
                  <a:gd name="connsiteX31" fmla="*/ 132140 w 561975"/>
                  <a:gd name="connsiteY31" fmla="*/ 41684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1975" h="904875">
                    <a:moveTo>
                      <a:pt x="132140" y="416842"/>
                    </a:moveTo>
                    <a:cubicBezTo>
                      <a:pt x="108423" y="430844"/>
                      <a:pt x="90992" y="484851"/>
                      <a:pt x="84801" y="486946"/>
                    </a:cubicBezTo>
                    <a:cubicBezTo>
                      <a:pt x="70990" y="491709"/>
                      <a:pt x="46606" y="511997"/>
                      <a:pt x="54130" y="531428"/>
                    </a:cubicBezTo>
                    <a:cubicBezTo>
                      <a:pt x="38605" y="541144"/>
                      <a:pt x="99184" y="529809"/>
                      <a:pt x="62322" y="587245"/>
                    </a:cubicBezTo>
                    <a:cubicBezTo>
                      <a:pt x="60798" y="589626"/>
                      <a:pt x="54988" y="599437"/>
                      <a:pt x="55178" y="601246"/>
                    </a:cubicBezTo>
                    <a:lnTo>
                      <a:pt x="10125" y="798414"/>
                    </a:lnTo>
                    <a:lnTo>
                      <a:pt x="258727" y="855278"/>
                    </a:lnTo>
                    <a:lnTo>
                      <a:pt x="510187" y="898522"/>
                    </a:lnTo>
                    <a:lnTo>
                      <a:pt x="558384" y="608390"/>
                    </a:lnTo>
                    <a:cubicBezTo>
                      <a:pt x="550383" y="609057"/>
                      <a:pt x="544096" y="593531"/>
                      <a:pt x="543811" y="590007"/>
                    </a:cubicBezTo>
                    <a:cubicBezTo>
                      <a:pt x="542001" y="568004"/>
                      <a:pt x="520760" y="577243"/>
                      <a:pt x="520189" y="583149"/>
                    </a:cubicBezTo>
                    <a:cubicBezTo>
                      <a:pt x="517617" y="612581"/>
                      <a:pt x="479231" y="576386"/>
                      <a:pt x="463515" y="587435"/>
                    </a:cubicBezTo>
                    <a:cubicBezTo>
                      <a:pt x="446179" y="599722"/>
                      <a:pt x="421129" y="573052"/>
                      <a:pt x="411794" y="590959"/>
                    </a:cubicBezTo>
                    <a:cubicBezTo>
                      <a:pt x="402745" y="608390"/>
                      <a:pt x="395887" y="572957"/>
                      <a:pt x="397030" y="564766"/>
                    </a:cubicBezTo>
                    <a:cubicBezTo>
                      <a:pt x="401126" y="534667"/>
                      <a:pt x="366931" y="536191"/>
                      <a:pt x="367312" y="516569"/>
                    </a:cubicBezTo>
                    <a:cubicBezTo>
                      <a:pt x="367312" y="513426"/>
                      <a:pt x="361121" y="488185"/>
                      <a:pt x="359883" y="483517"/>
                    </a:cubicBezTo>
                    <a:cubicBezTo>
                      <a:pt x="357406" y="474564"/>
                      <a:pt x="349691" y="459419"/>
                      <a:pt x="352263" y="452466"/>
                    </a:cubicBezTo>
                    <a:cubicBezTo>
                      <a:pt x="369027" y="407032"/>
                      <a:pt x="322640" y="456276"/>
                      <a:pt x="317116" y="452275"/>
                    </a:cubicBezTo>
                    <a:cubicBezTo>
                      <a:pt x="300066" y="440083"/>
                      <a:pt x="302352" y="437321"/>
                      <a:pt x="302352" y="417985"/>
                    </a:cubicBezTo>
                    <a:cubicBezTo>
                      <a:pt x="302352" y="405698"/>
                      <a:pt x="345881" y="315877"/>
                      <a:pt x="336832" y="314734"/>
                    </a:cubicBezTo>
                    <a:cubicBezTo>
                      <a:pt x="309400" y="311210"/>
                      <a:pt x="327117" y="314925"/>
                      <a:pt x="318259" y="308162"/>
                    </a:cubicBezTo>
                    <a:cubicBezTo>
                      <a:pt x="289588" y="286540"/>
                      <a:pt x="298732" y="276349"/>
                      <a:pt x="285016" y="256632"/>
                    </a:cubicBezTo>
                    <a:cubicBezTo>
                      <a:pt x="276158" y="243964"/>
                      <a:pt x="280159" y="229676"/>
                      <a:pt x="274158" y="227581"/>
                    </a:cubicBezTo>
                    <a:cubicBezTo>
                      <a:pt x="250917" y="219484"/>
                      <a:pt x="265681" y="221770"/>
                      <a:pt x="256537" y="211960"/>
                    </a:cubicBezTo>
                    <a:cubicBezTo>
                      <a:pt x="242440" y="196910"/>
                      <a:pt x="255013" y="185480"/>
                      <a:pt x="255584" y="174812"/>
                    </a:cubicBezTo>
                    <a:lnTo>
                      <a:pt x="237868" y="132426"/>
                    </a:lnTo>
                    <a:lnTo>
                      <a:pt x="262537" y="25174"/>
                    </a:lnTo>
                    <a:lnTo>
                      <a:pt x="187385" y="10125"/>
                    </a:lnTo>
                    <a:lnTo>
                      <a:pt x="120615" y="297304"/>
                    </a:lnTo>
                    <a:cubicBezTo>
                      <a:pt x="120615" y="324545"/>
                      <a:pt x="126425" y="318830"/>
                      <a:pt x="121186" y="344548"/>
                    </a:cubicBezTo>
                    <a:lnTo>
                      <a:pt x="120520" y="348643"/>
                    </a:lnTo>
                    <a:cubicBezTo>
                      <a:pt x="118900" y="372932"/>
                      <a:pt x="170621" y="394173"/>
                      <a:pt x="132140" y="416842"/>
                    </a:cubicBezTo>
                    <a:close/>
                  </a:path>
                </a:pathLst>
              </a:custGeom>
              <a:solidFill>
                <a:srgbClr val="85B808"/>
              </a:solidFill>
              <a:ln w="6350" cap="flat">
                <a:noFill/>
                <a:prstDash val="solid"/>
                <a:miter/>
              </a:ln>
            </p:spPr>
            <p:txBody>
              <a:bodyPr rtlCol="0" anchor="ctr"/>
              <a:lstStyle/>
              <a:p>
                <a:endParaRPr lang="en-US" sz="1600" dirty="0"/>
              </a:p>
            </p:txBody>
          </p:sp>
          <p:sp>
            <p:nvSpPr>
              <p:cNvPr id="182" name="Freeform: Shape 181">
                <a:extLst>
                  <a:ext uri="{FF2B5EF4-FFF2-40B4-BE49-F238E27FC236}">
                    <a16:creationId xmlns:a16="http://schemas.microsoft.com/office/drawing/2014/main" id="{071ABD68-6525-434B-AA5E-1DF55725241B}"/>
                  </a:ext>
                </a:extLst>
              </p:cNvPr>
              <p:cNvSpPr/>
              <p:nvPr/>
            </p:nvSpPr>
            <p:spPr>
              <a:xfrm>
                <a:off x="1842672" y="4007228"/>
                <a:ext cx="560715" cy="855167"/>
              </a:xfrm>
              <a:custGeom>
                <a:avLst/>
                <a:gdLst>
                  <a:gd name="connsiteX0" fmla="*/ 597532 w 600075"/>
                  <a:gd name="connsiteY0" fmla="*/ 123853 h 923925"/>
                  <a:gd name="connsiteX1" fmla="*/ 348929 w 600075"/>
                  <a:gd name="connsiteY1" fmla="*/ 66989 h 923925"/>
                  <a:gd name="connsiteX2" fmla="*/ 100327 w 600075"/>
                  <a:gd name="connsiteY2" fmla="*/ 10125 h 923925"/>
                  <a:gd name="connsiteX3" fmla="*/ 10125 w 600075"/>
                  <a:gd name="connsiteY3" fmla="*/ 348929 h 923925"/>
                  <a:gd name="connsiteX4" fmla="*/ 387601 w 600075"/>
                  <a:gd name="connsiteY4" fmla="*/ 917095 h 923925"/>
                  <a:gd name="connsiteX5" fmla="*/ 397792 w 600075"/>
                  <a:gd name="connsiteY5" fmla="*/ 907761 h 923925"/>
                  <a:gd name="connsiteX6" fmla="*/ 403793 w 600075"/>
                  <a:gd name="connsiteY6" fmla="*/ 869756 h 923925"/>
                  <a:gd name="connsiteX7" fmla="*/ 402841 w 600075"/>
                  <a:gd name="connsiteY7" fmla="*/ 847468 h 923925"/>
                  <a:gd name="connsiteX8" fmla="*/ 407127 w 600075"/>
                  <a:gd name="connsiteY8" fmla="*/ 809177 h 923925"/>
                  <a:gd name="connsiteX9" fmla="*/ 419605 w 600075"/>
                  <a:gd name="connsiteY9" fmla="*/ 786889 h 923925"/>
                  <a:gd name="connsiteX10" fmla="*/ 435416 w 600075"/>
                  <a:gd name="connsiteY10" fmla="*/ 793175 h 923925"/>
                  <a:gd name="connsiteX11" fmla="*/ 445036 w 600075"/>
                  <a:gd name="connsiteY11" fmla="*/ 800509 h 923925"/>
                  <a:gd name="connsiteX12" fmla="*/ 472945 w 600075"/>
                  <a:gd name="connsiteY12" fmla="*/ 779935 h 923925"/>
                  <a:gd name="connsiteX13" fmla="*/ 488566 w 600075"/>
                  <a:gd name="connsiteY13" fmla="*/ 697449 h 923925"/>
                  <a:gd name="connsiteX14" fmla="*/ 597532 w 600075"/>
                  <a:gd name="connsiteY14" fmla="*/ 12385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923925">
                    <a:moveTo>
                      <a:pt x="597532" y="123853"/>
                    </a:moveTo>
                    <a:lnTo>
                      <a:pt x="348929" y="66989"/>
                    </a:lnTo>
                    <a:lnTo>
                      <a:pt x="100327" y="10125"/>
                    </a:lnTo>
                    <a:lnTo>
                      <a:pt x="10125" y="348929"/>
                    </a:lnTo>
                    <a:lnTo>
                      <a:pt x="387601" y="917095"/>
                    </a:lnTo>
                    <a:cubicBezTo>
                      <a:pt x="390744" y="917381"/>
                      <a:pt x="396364" y="909761"/>
                      <a:pt x="397792" y="907761"/>
                    </a:cubicBezTo>
                    <a:cubicBezTo>
                      <a:pt x="404650" y="898141"/>
                      <a:pt x="407603" y="880043"/>
                      <a:pt x="403793" y="869756"/>
                    </a:cubicBezTo>
                    <a:cubicBezTo>
                      <a:pt x="396364" y="849468"/>
                      <a:pt x="403126" y="855088"/>
                      <a:pt x="402841" y="847468"/>
                    </a:cubicBezTo>
                    <a:cubicBezTo>
                      <a:pt x="401983" y="826989"/>
                      <a:pt x="410365" y="820893"/>
                      <a:pt x="407127" y="809177"/>
                    </a:cubicBezTo>
                    <a:cubicBezTo>
                      <a:pt x="403603" y="796414"/>
                      <a:pt x="403984" y="785650"/>
                      <a:pt x="419605" y="786889"/>
                    </a:cubicBezTo>
                    <a:cubicBezTo>
                      <a:pt x="426748" y="787460"/>
                      <a:pt x="431987" y="795652"/>
                      <a:pt x="435416" y="793175"/>
                    </a:cubicBezTo>
                    <a:cubicBezTo>
                      <a:pt x="441607" y="788698"/>
                      <a:pt x="444751" y="796699"/>
                      <a:pt x="445036" y="800509"/>
                    </a:cubicBezTo>
                    <a:cubicBezTo>
                      <a:pt x="446179" y="814035"/>
                      <a:pt x="472754" y="804129"/>
                      <a:pt x="472945" y="779935"/>
                    </a:cubicBezTo>
                    <a:lnTo>
                      <a:pt x="488566" y="697449"/>
                    </a:lnTo>
                    <a:lnTo>
                      <a:pt x="597532" y="123853"/>
                    </a:lnTo>
                    <a:close/>
                  </a:path>
                </a:pathLst>
              </a:custGeom>
              <a:solidFill>
                <a:srgbClr val="CFD4D8"/>
              </a:solidFill>
              <a:ln w="6350" cap="flat">
                <a:noFill/>
                <a:prstDash val="solid"/>
                <a:miter/>
              </a:ln>
            </p:spPr>
            <p:txBody>
              <a:bodyPr rtlCol="0" anchor="ctr"/>
              <a:lstStyle/>
              <a:p>
                <a:endParaRPr lang="en-US" sz="1600" dirty="0"/>
              </a:p>
            </p:txBody>
          </p:sp>
          <p:sp>
            <p:nvSpPr>
              <p:cNvPr id="183" name="Freeform: Shape 182">
                <a:extLst>
                  <a:ext uri="{FF2B5EF4-FFF2-40B4-BE49-F238E27FC236}">
                    <a16:creationId xmlns:a16="http://schemas.microsoft.com/office/drawing/2014/main" id="{D4B14AAC-03D6-4892-8B09-6F2FD7D51DB7}"/>
                  </a:ext>
                </a:extLst>
              </p:cNvPr>
              <p:cNvSpPr/>
              <p:nvPr/>
            </p:nvSpPr>
            <p:spPr>
              <a:xfrm>
                <a:off x="2131596" y="4643402"/>
                <a:ext cx="596316" cy="687660"/>
              </a:xfrm>
              <a:custGeom>
                <a:avLst/>
                <a:gdLst>
                  <a:gd name="connsiteX0" fmla="*/ 631036 w 638175"/>
                  <a:gd name="connsiteY0" fmla="*/ 85182 h 742950"/>
                  <a:gd name="connsiteX1" fmla="*/ 179360 w 638175"/>
                  <a:gd name="connsiteY1" fmla="*/ 10125 h 742950"/>
                  <a:gd name="connsiteX2" fmla="*/ 163739 w 638175"/>
                  <a:gd name="connsiteY2" fmla="*/ 92611 h 742950"/>
                  <a:gd name="connsiteX3" fmla="*/ 135831 w 638175"/>
                  <a:gd name="connsiteY3" fmla="*/ 113185 h 742950"/>
                  <a:gd name="connsiteX4" fmla="*/ 126211 w 638175"/>
                  <a:gd name="connsiteY4" fmla="*/ 105851 h 742950"/>
                  <a:gd name="connsiteX5" fmla="*/ 110399 w 638175"/>
                  <a:gd name="connsiteY5" fmla="*/ 99565 h 742950"/>
                  <a:gd name="connsiteX6" fmla="*/ 97921 w 638175"/>
                  <a:gd name="connsiteY6" fmla="*/ 121853 h 742950"/>
                  <a:gd name="connsiteX7" fmla="*/ 93635 w 638175"/>
                  <a:gd name="connsiteY7" fmla="*/ 160144 h 742950"/>
                  <a:gd name="connsiteX8" fmla="*/ 94588 w 638175"/>
                  <a:gd name="connsiteY8" fmla="*/ 182432 h 742950"/>
                  <a:gd name="connsiteX9" fmla="*/ 88587 w 638175"/>
                  <a:gd name="connsiteY9" fmla="*/ 220437 h 742950"/>
                  <a:gd name="connsiteX10" fmla="*/ 78395 w 638175"/>
                  <a:gd name="connsiteY10" fmla="*/ 229771 h 742950"/>
                  <a:gd name="connsiteX11" fmla="*/ 91254 w 638175"/>
                  <a:gd name="connsiteY11" fmla="*/ 273586 h 742950"/>
                  <a:gd name="connsiteX12" fmla="*/ 96397 w 638175"/>
                  <a:gd name="connsiteY12" fmla="*/ 334165 h 742950"/>
                  <a:gd name="connsiteX13" fmla="*/ 46010 w 638175"/>
                  <a:gd name="connsiteY13" fmla="*/ 408937 h 742950"/>
                  <a:gd name="connsiteX14" fmla="*/ 38295 w 638175"/>
                  <a:gd name="connsiteY14" fmla="*/ 459324 h 742950"/>
                  <a:gd name="connsiteX15" fmla="*/ 24198 w 638175"/>
                  <a:gd name="connsiteY15" fmla="*/ 491423 h 742950"/>
                  <a:gd name="connsiteX16" fmla="*/ 13530 w 638175"/>
                  <a:gd name="connsiteY16" fmla="*/ 504472 h 742950"/>
                  <a:gd name="connsiteX17" fmla="*/ 10291 w 638175"/>
                  <a:gd name="connsiteY17" fmla="*/ 512854 h 742950"/>
                  <a:gd name="connsiteX18" fmla="*/ 23055 w 638175"/>
                  <a:gd name="connsiteY18" fmla="*/ 523713 h 742950"/>
                  <a:gd name="connsiteX19" fmla="*/ 343285 w 638175"/>
                  <a:gd name="connsiteY19" fmla="*/ 710308 h 742950"/>
                  <a:gd name="connsiteX20" fmla="*/ 543882 w 638175"/>
                  <a:gd name="connsiteY20" fmla="*/ 739835 h 742950"/>
                  <a:gd name="connsiteX21" fmla="*/ 631036 w 638175"/>
                  <a:gd name="connsiteY21" fmla="*/ 8518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8175" h="742950">
                    <a:moveTo>
                      <a:pt x="631036" y="85182"/>
                    </a:moveTo>
                    <a:lnTo>
                      <a:pt x="179360" y="10125"/>
                    </a:lnTo>
                    <a:lnTo>
                      <a:pt x="163739" y="92611"/>
                    </a:lnTo>
                    <a:cubicBezTo>
                      <a:pt x="163549" y="116805"/>
                      <a:pt x="136879" y="126711"/>
                      <a:pt x="135831" y="113185"/>
                    </a:cubicBezTo>
                    <a:cubicBezTo>
                      <a:pt x="135545" y="109375"/>
                      <a:pt x="132497" y="101470"/>
                      <a:pt x="126211" y="105851"/>
                    </a:cubicBezTo>
                    <a:cubicBezTo>
                      <a:pt x="122782" y="108328"/>
                      <a:pt x="117543" y="100136"/>
                      <a:pt x="110399" y="99565"/>
                    </a:cubicBezTo>
                    <a:cubicBezTo>
                      <a:pt x="94778" y="98326"/>
                      <a:pt x="94397" y="109090"/>
                      <a:pt x="97921" y="121853"/>
                    </a:cubicBezTo>
                    <a:cubicBezTo>
                      <a:pt x="101160" y="133569"/>
                      <a:pt x="92778" y="139760"/>
                      <a:pt x="93635" y="160144"/>
                    </a:cubicBezTo>
                    <a:cubicBezTo>
                      <a:pt x="93921" y="167859"/>
                      <a:pt x="87158" y="162239"/>
                      <a:pt x="94588" y="182432"/>
                    </a:cubicBezTo>
                    <a:cubicBezTo>
                      <a:pt x="98398" y="192719"/>
                      <a:pt x="95445" y="210817"/>
                      <a:pt x="88587" y="220437"/>
                    </a:cubicBezTo>
                    <a:cubicBezTo>
                      <a:pt x="87158" y="222342"/>
                      <a:pt x="81634" y="229962"/>
                      <a:pt x="78395" y="229771"/>
                    </a:cubicBezTo>
                    <a:cubicBezTo>
                      <a:pt x="69537" y="252631"/>
                      <a:pt x="91254" y="261680"/>
                      <a:pt x="91254" y="273586"/>
                    </a:cubicBezTo>
                    <a:cubicBezTo>
                      <a:pt x="91254" y="310543"/>
                      <a:pt x="125449" y="324069"/>
                      <a:pt x="96397" y="334165"/>
                    </a:cubicBezTo>
                    <a:cubicBezTo>
                      <a:pt x="48772" y="350644"/>
                      <a:pt x="71823" y="402079"/>
                      <a:pt x="46010" y="408937"/>
                    </a:cubicBezTo>
                    <a:cubicBezTo>
                      <a:pt x="25341" y="414461"/>
                      <a:pt x="29246" y="457800"/>
                      <a:pt x="38295" y="459324"/>
                    </a:cubicBezTo>
                    <a:cubicBezTo>
                      <a:pt x="61441" y="463229"/>
                      <a:pt x="52297" y="491423"/>
                      <a:pt x="24198" y="491423"/>
                    </a:cubicBezTo>
                    <a:cubicBezTo>
                      <a:pt x="24198" y="491995"/>
                      <a:pt x="14673" y="503234"/>
                      <a:pt x="13530" y="504472"/>
                    </a:cubicBezTo>
                    <a:cubicBezTo>
                      <a:pt x="10577" y="507901"/>
                      <a:pt x="9720" y="509044"/>
                      <a:pt x="10291" y="512854"/>
                    </a:cubicBezTo>
                    <a:cubicBezTo>
                      <a:pt x="10863" y="516379"/>
                      <a:pt x="20864" y="523427"/>
                      <a:pt x="23055" y="523713"/>
                    </a:cubicBezTo>
                    <a:lnTo>
                      <a:pt x="343285" y="710308"/>
                    </a:lnTo>
                    <a:lnTo>
                      <a:pt x="543882" y="739835"/>
                    </a:lnTo>
                    <a:lnTo>
                      <a:pt x="631036" y="85182"/>
                    </a:lnTo>
                    <a:close/>
                  </a:path>
                </a:pathLst>
              </a:custGeom>
              <a:solidFill>
                <a:srgbClr val="F47E41"/>
              </a:solidFill>
              <a:ln w="6350" cap="flat">
                <a:noFill/>
                <a:prstDash val="solid"/>
                <a:miter/>
              </a:ln>
            </p:spPr>
            <p:txBody>
              <a:bodyPr rtlCol="0" anchor="ctr"/>
              <a:lstStyle/>
              <a:p>
                <a:endParaRPr lang="en-US" sz="1600" dirty="0"/>
              </a:p>
            </p:txBody>
          </p:sp>
          <p:sp>
            <p:nvSpPr>
              <p:cNvPr id="184" name="Freeform: Shape 183">
                <a:extLst>
                  <a:ext uri="{FF2B5EF4-FFF2-40B4-BE49-F238E27FC236}">
                    <a16:creationId xmlns:a16="http://schemas.microsoft.com/office/drawing/2014/main" id="{A61A552C-9D17-4A93-927E-8F0D80ED27EF}"/>
                  </a:ext>
                </a:extLst>
              </p:cNvPr>
              <p:cNvSpPr/>
              <p:nvPr/>
            </p:nvSpPr>
            <p:spPr>
              <a:xfrm>
                <a:off x="2289820" y="4112493"/>
                <a:ext cx="498413" cy="617131"/>
              </a:xfrm>
              <a:custGeom>
                <a:avLst/>
                <a:gdLst>
                  <a:gd name="connsiteX0" fmla="*/ 10125 w 533400"/>
                  <a:gd name="connsiteY0" fmla="*/ 583720 h 666750"/>
                  <a:gd name="connsiteX1" fmla="*/ 461705 w 533400"/>
                  <a:gd name="connsiteY1" fmla="*/ 658777 h 666750"/>
                  <a:gd name="connsiteX2" fmla="*/ 524284 w 533400"/>
                  <a:gd name="connsiteY2" fmla="*/ 196243 h 666750"/>
                  <a:gd name="connsiteX3" fmla="*/ 355787 w 533400"/>
                  <a:gd name="connsiteY3" fmla="*/ 174241 h 666750"/>
                  <a:gd name="connsiteX4" fmla="*/ 370456 w 533400"/>
                  <a:gd name="connsiteY4" fmla="*/ 53368 h 666750"/>
                  <a:gd name="connsiteX5" fmla="*/ 118996 w 533400"/>
                  <a:gd name="connsiteY5"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66750">
                    <a:moveTo>
                      <a:pt x="10125" y="583720"/>
                    </a:moveTo>
                    <a:lnTo>
                      <a:pt x="461705" y="658777"/>
                    </a:lnTo>
                    <a:lnTo>
                      <a:pt x="524284" y="196243"/>
                    </a:lnTo>
                    <a:lnTo>
                      <a:pt x="355787" y="174241"/>
                    </a:lnTo>
                    <a:lnTo>
                      <a:pt x="370456" y="53368"/>
                    </a:lnTo>
                    <a:lnTo>
                      <a:pt x="118996" y="10125"/>
                    </a:lnTo>
                    <a:close/>
                  </a:path>
                </a:pathLst>
              </a:custGeom>
              <a:solidFill>
                <a:srgbClr val="85B808"/>
              </a:solidFill>
              <a:ln w="6350" cap="flat">
                <a:noFill/>
                <a:prstDash val="solid"/>
                <a:miter/>
              </a:ln>
            </p:spPr>
            <p:txBody>
              <a:bodyPr rtlCol="0" anchor="ctr"/>
              <a:lstStyle/>
              <a:p>
                <a:endParaRPr lang="en-US" sz="1600" dirty="0"/>
              </a:p>
            </p:txBody>
          </p:sp>
          <p:sp>
            <p:nvSpPr>
              <p:cNvPr id="185" name="Freeform: Shape 184">
                <a:extLst>
                  <a:ext uri="{FF2B5EF4-FFF2-40B4-BE49-F238E27FC236}">
                    <a16:creationId xmlns:a16="http://schemas.microsoft.com/office/drawing/2014/main" id="{1878502F-C870-4AC4-BECA-008D5F2C41C7}"/>
                  </a:ext>
                </a:extLst>
              </p:cNvPr>
              <p:cNvSpPr/>
              <p:nvPr/>
            </p:nvSpPr>
            <p:spPr>
              <a:xfrm>
                <a:off x="2630432" y="4712873"/>
                <a:ext cx="614117" cy="625947"/>
              </a:xfrm>
              <a:custGeom>
                <a:avLst/>
                <a:gdLst>
                  <a:gd name="connsiteX0" fmla="*/ 97183 w 657225"/>
                  <a:gd name="connsiteY0" fmla="*/ 10125 h 676275"/>
                  <a:gd name="connsiteX1" fmla="*/ 10125 w 657225"/>
                  <a:gd name="connsiteY1" fmla="*/ 664683 h 676275"/>
                  <a:gd name="connsiteX2" fmla="*/ 87182 w 657225"/>
                  <a:gd name="connsiteY2" fmla="*/ 673255 h 676275"/>
                  <a:gd name="connsiteX3" fmla="*/ 94421 w 657225"/>
                  <a:gd name="connsiteY3" fmla="*/ 621344 h 676275"/>
                  <a:gd name="connsiteX4" fmla="*/ 251869 w 657225"/>
                  <a:gd name="connsiteY4" fmla="*/ 642585 h 676275"/>
                  <a:gd name="connsiteX5" fmla="*/ 251774 w 657225"/>
                  <a:gd name="connsiteY5" fmla="*/ 621344 h 676275"/>
                  <a:gd name="connsiteX6" fmla="*/ 602389 w 657225"/>
                  <a:gd name="connsiteY6" fmla="*/ 651824 h 676275"/>
                  <a:gd name="connsiteX7" fmla="*/ 640013 w 657225"/>
                  <a:gd name="connsiteY7" fmla="*/ 131188 h 676275"/>
                  <a:gd name="connsiteX8" fmla="*/ 648586 w 657225"/>
                  <a:gd name="connsiteY8" fmla="*/ 130902 h 676275"/>
                  <a:gd name="connsiteX9" fmla="*/ 649633 w 657225"/>
                  <a:gd name="connsiteY9" fmla="*/ 69561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76275">
                    <a:moveTo>
                      <a:pt x="97183" y="10125"/>
                    </a:moveTo>
                    <a:lnTo>
                      <a:pt x="10125" y="664683"/>
                    </a:lnTo>
                    <a:lnTo>
                      <a:pt x="87182" y="673255"/>
                    </a:lnTo>
                    <a:lnTo>
                      <a:pt x="94421" y="621344"/>
                    </a:lnTo>
                    <a:lnTo>
                      <a:pt x="251869" y="642585"/>
                    </a:lnTo>
                    <a:lnTo>
                      <a:pt x="251774" y="621344"/>
                    </a:lnTo>
                    <a:lnTo>
                      <a:pt x="602389" y="651824"/>
                    </a:lnTo>
                    <a:lnTo>
                      <a:pt x="640013" y="131188"/>
                    </a:lnTo>
                    <a:lnTo>
                      <a:pt x="648586" y="130902"/>
                    </a:lnTo>
                    <a:lnTo>
                      <a:pt x="649633" y="69561"/>
                    </a:lnTo>
                    <a:close/>
                  </a:path>
                </a:pathLst>
              </a:custGeom>
              <a:solidFill>
                <a:srgbClr val="DAB5E7"/>
              </a:solidFill>
              <a:ln w="6350" cap="flat">
                <a:noFill/>
                <a:prstDash val="solid"/>
                <a:miter/>
              </a:ln>
            </p:spPr>
            <p:txBody>
              <a:bodyPr rtlCol="0" anchor="ctr"/>
              <a:lstStyle/>
              <a:p>
                <a:endParaRPr lang="en-US" sz="1600" dirty="0"/>
              </a:p>
            </p:txBody>
          </p:sp>
          <p:sp>
            <p:nvSpPr>
              <p:cNvPr id="186" name="Freeform: Shape 185">
                <a:extLst>
                  <a:ext uri="{FF2B5EF4-FFF2-40B4-BE49-F238E27FC236}">
                    <a16:creationId xmlns:a16="http://schemas.microsoft.com/office/drawing/2014/main" id="{8DFD35A3-CB14-4CBF-8B0D-42636816EB58}"/>
                  </a:ext>
                </a:extLst>
              </p:cNvPr>
              <p:cNvSpPr/>
              <p:nvPr/>
            </p:nvSpPr>
            <p:spPr>
              <a:xfrm>
                <a:off x="2711780" y="4284761"/>
                <a:ext cx="640817" cy="502521"/>
              </a:xfrm>
              <a:custGeom>
                <a:avLst/>
                <a:gdLst>
                  <a:gd name="connsiteX0" fmla="*/ 10125 w 685800"/>
                  <a:gd name="connsiteY0" fmla="*/ 472659 h 542925"/>
                  <a:gd name="connsiteX1" fmla="*/ 562575 w 685800"/>
                  <a:gd name="connsiteY1" fmla="*/ 532095 h 542925"/>
                  <a:gd name="connsiteX2" fmla="*/ 649633 w 685800"/>
                  <a:gd name="connsiteY2" fmla="*/ 539429 h 542925"/>
                  <a:gd name="connsiteX3" fmla="*/ 672874 w 685800"/>
                  <a:gd name="connsiteY3" fmla="*/ 189957 h 542925"/>
                  <a:gd name="connsiteX4" fmla="*/ 680780 w 685800"/>
                  <a:gd name="connsiteY4" fmla="*/ 70513 h 542925"/>
                  <a:gd name="connsiteX5" fmla="*/ 504949 w 685800"/>
                  <a:gd name="connsiteY5" fmla="*/ 57655 h 542925"/>
                  <a:gd name="connsiteX6" fmla="*/ 72704 w 685800"/>
                  <a:gd name="connsiteY6" fmla="*/ 10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542925">
                    <a:moveTo>
                      <a:pt x="10125" y="472659"/>
                    </a:moveTo>
                    <a:lnTo>
                      <a:pt x="562575" y="532095"/>
                    </a:lnTo>
                    <a:lnTo>
                      <a:pt x="649633" y="539429"/>
                    </a:lnTo>
                    <a:lnTo>
                      <a:pt x="672874" y="189957"/>
                    </a:lnTo>
                    <a:lnTo>
                      <a:pt x="680780" y="70513"/>
                    </a:lnTo>
                    <a:lnTo>
                      <a:pt x="504949" y="57655"/>
                    </a:lnTo>
                    <a:lnTo>
                      <a:pt x="72704" y="10125"/>
                    </a:lnTo>
                    <a:close/>
                  </a:path>
                </a:pathLst>
              </a:custGeom>
              <a:solidFill>
                <a:srgbClr val="FDE73F"/>
              </a:solidFill>
              <a:ln w="6350" cap="flat">
                <a:noFill/>
                <a:prstDash val="solid"/>
                <a:miter/>
              </a:ln>
            </p:spPr>
            <p:txBody>
              <a:bodyPr rtlCol="0" anchor="ctr"/>
              <a:lstStyle/>
              <a:p>
                <a:endParaRPr lang="en-US" sz="1600" dirty="0"/>
              </a:p>
            </p:txBody>
          </p:sp>
          <p:sp>
            <p:nvSpPr>
              <p:cNvPr id="187" name="Freeform: Shape 186">
                <a:extLst>
                  <a:ext uri="{FF2B5EF4-FFF2-40B4-BE49-F238E27FC236}">
                    <a16:creationId xmlns:a16="http://schemas.microsoft.com/office/drawing/2014/main" id="{221A4725-C797-4745-95F3-24471FC943EC}"/>
                  </a:ext>
                </a:extLst>
              </p:cNvPr>
              <p:cNvSpPr/>
              <p:nvPr/>
            </p:nvSpPr>
            <p:spPr>
              <a:xfrm>
                <a:off x="2612809" y="3831081"/>
                <a:ext cx="614117" cy="511337"/>
              </a:xfrm>
              <a:custGeom>
                <a:avLst/>
                <a:gdLst>
                  <a:gd name="connsiteX0" fmla="*/ 178622 w 657225"/>
                  <a:gd name="connsiteY0" fmla="*/ 500281 h 552450"/>
                  <a:gd name="connsiteX1" fmla="*/ 610867 w 657225"/>
                  <a:gd name="connsiteY1" fmla="*/ 547906 h 552450"/>
                  <a:gd name="connsiteX2" fmla="*/ 630964 w 657225"/>
                  <a:gd name="connsiteY2" fmla="*/ 314258 h 552450"/>
                  <a:gd name="connsiteX3" fmla="*/ 651062 w 657225"/>
                  <a:gd name="connsiteY3" fmla="*/ 80610 h 552450"/>
                  <a:gd name="connsiteX4" fmla="*/ 82039 w 657225"/>
                  <a:gd name="connsiteY4" fmla="*/ 10125 h 552450"/>
                  <a:gd name="connsiteX5" fmla="*/ 72990 w 657225"/>
                  <a:gd name="connsiteY5" fmla="*/ 67275 h 552450"/>
                  <a:gd name="connsiteX6" fmla="*/ 24793 w 657225"/>
                  <a:gd name="connsiteY6" fmla="*/ 357406 h 552450"/>
                  <a:gd name="connsiteX7" fmla="*/ 10125 w 657225"/>
                  <a:gd name="connsiteY7" fmla="*/ 478279 h 552450"/>
                  <a:gd name="connsiteX8" fmla="*/ 178622 w 657225"/>
                  <a:gd name="connsiteY8" fmla="*/ 50028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225" h="552450">
                    <a:moveTo>
                      <a:pt x="178622" y="500281"/>
                    </a:moveTo>
                    <a:lnTo>
                      <a:pt x="610867" y="547906"/>
                    </a:lnTo>
                    <a:lnTo>
                      <a:pt x="630964" y="314258"/>
                    </a:lnTo>
                    <a:lnTo>
                      <a:pt x="651062" y="80610"/>
                    </a:lnTo>
                    <a:cubicBezTo>
                      <a:pt x="459324" y="65465"/>
                      <a:pt x="269300" y="43081"/>
                      <a:pt x="82039" y="10125"/>
                    </a:cubicBezTo>
                    <a:lnTo>
                      <a:pt x="72990" y="67275"/>
                    </a:lnTo>
                    <a:lnTo>
                      <a:pt x="24793" y="357406"/>
                    </a:lnTo>
                    <a:lnTo>
                      <a:pt x="10125" y="478279"/>
                    </a:lnTo>
                    <a:lnTo>
                      <a:pt x="178622" y="500281"/>
                    </a:lnTo>
                    <a:close/>
                  </a:path>
                </a:pathLst>
              </a:custGeom>
              <a:solidFill>
                <a:srgbClr val="FDE73F"/>
              </a:solidFill>
              <a:ln w="6350" cap="flat">
                <a:noFill/>
                <a:prstDash val="solid"/>
                <a:miter/>
              </a:ln>
            </p:spPr>
            <p:txBody>
              <a:bodyPr rtlCol="0" anchor="ctr"/>
              <a:lstStyle/>
              <a:p>
                <a:endParaRPr lang="en-US" sz="1600" dirty="0"/>
              </a:p>
            </p:txBody>
          </p:sp>
          <p:sp>
            <p:nvSpPr>
              <p:cNvPr id="188" name="Freeform: Shape 187">
                <a:extLst>
                  <a:ext uri="{FF2B5EF4-FFF2-40B4-BE49-F238E27FC236}">
                    <a16:creationId xmlns:a16="http://schemas.microsoft.com/office/drawing/2014/main" id="{8D7B5747-CC48-4BC7-B1C1-95A3D0F8FDA1}"/>
                  </a:ext>
                </a:extLst>
              </p:cNvPr>
              <p:cNvSpPr/>
              <p:nvPr/>
            </p:nvSpPr>
            <p:spPr>
              <a:xfrm>
                <a:off x="2371970" y="3344166"/>
                <a:ext cx="890024" cy="564234"/>
              </a:xfrm>
              <a:custGeom>
                <a:avLst/>
                <a:gdLst>
                  <a:gd name="connsiteX0" fmla="*/ 339785 w 952500"/>
                  <a:gd name="connsiteY0" fmla="*/ 536095 h 609600"/>
                  <a:gd name="connsiteX1" fmla="*/ 908809 w 952500"/>
                  <a:gd name="connsiteY1" fmla="*/ 606580 h 609600"/>
                  <a:gd name="connsiteX2" fmla="*/ 918238 w 952500"/>
                  <a:gd name="connsiteY2" fmla="*/ 498567 h 609600"/>
                  <a:gd name="connsiteX3" fmla="*/ 948814 w 952500"/>
                  <a:gd name="connsiteY3" fmla="*/ 148428 h 609600"/>
                  <a:gd name="connsiteX4" fmla="*/ 34795 w 952500"/>
                  <a:gd name="connsiteY4" fmla="*/ 10125 h 609600"/>
                  <a:gd name="connsiteX5" fmla="*/ 10125 w 952500"/>
                  <a:gd name="connsiteY5" fmla="*/ 117376 h 609600"/>
                  <a:gd name="connsiteX6" fmla="*/ 27841 w 952500"/>
                  <a:gd name="connsiteY6" fmla="*/ 159763 h 609600"/>
                  <a:gd name="connsiteX7" fmla="*/ 28794 w 952500"/>
                  <a:gd name="connsiteY7" fmla="*/ 196910 h 609600"/>
                  <a:gd name="connsiteX8" fmla="*/ 46415 w 952500"/>
                  <a:gd name="connsiteY8" fmla="*/ 212531 h 609600"/>
                  <a:gd name="connsiteX9" fmla="*/ 57274 w 952500"/>
                  <a:gd name="connsiteY9" fmla="*/ 241582 h 609600"/>
                  <a:gd name="connsiteX10" fmla="*/ 90516 w 952500"/>
                  <a:gd name="connsiteY10" fmla="*/ 293113 h 609600"/>
                  <a:gd name="connsiteX11" fmla="*/ 109090 w 952500"/>
                  <a:gd name="connsiteY11" fmla="*/ 299685 h 609600"/>
                  <a:gd name="connsiteX12" fmla="*/ 74609 w 952500"/>
                  <a:gd name="connsiteY12" fmla="*/ 402936 h 609600"/>
                  <a:gd name="connsiteX13" fmla="*/ 89373 w 952500"/>
                  <a:gd name="connsiteY13" fmla="*/ 437226 h 609600"/>
                  <a:gd name="connsiteX14" fmla="*/ 124520 w 952500"/>
                  <a:gd name="connsiteY14" fmla="*/ 437416 h 609600"/>
                  <a:gd name="connsiteX15" fmla="*/ 132140 w 952500"/>
                  <a:gd name="connsiteY15" fmla="*/ 468468 h 609600"/>
                  <a:gd name="connsiteX16" fmla="*/ 139570 w 952500"/>
                  <a:gd name="connsiteY16" fmla="*/ 501520 h 609600"/>
                  <a:gd name="connsiteX17" fmla="*/ 169288 w 952500"/>
                  <a:gd name="connsiteY17" fmla="*/ 549716 h 609600"/>
                  <a:gd name="connsiteX18" fmla="*/ 184051 w 952500"/>
                  <a:gd name="connsiteY18" fmla="*/ 575910 h 609600"/>
                  <a:gd name="connsiteX19" fmla="*/ 235772 w 952500"/>
                  <a:gd name="connsiteY19" fmla="*/ 572386 h 609600"/>
                  <a:gd name="connsiteX20" fmla="*/ 292446 w 952500"/>
                  <a:gd name="connsiteY20" fmla="*/ 568099 h 609600"/>
                  <a:gd name="connsiteX21" fmla="*/ 316068 w 952500"/>
                  <a:gd name="connsiteY21" fmla="*/ 574957 h 609600"/>
                  <a:gd name="connsiteX22" fmla="*/ 330641 w 952500"/>
                  <a:gd name="connsiteY22" fmla="*/ 593341 h 609600"/>
                  <a:gd name="connsiteX23" fmla="*/ 339785 w 952500"/>
                  <a:gd name="connsiteY23" fmla="*/ 53609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0" h="609600">
                    <a:moveTo>
                      <a:pt x="339785" y="536095"/>
                    </a:moveTo>
                    <a:cubicBezTo>
                      <a:pt x="527047" y="569147"/>
                      <a:pt x="717070" y="591531"/>
                      <a:pt x="908809" y="606580"/>
                    </a:cubicBezTo>
                    <a:lnTo>
                      <a:pt x="918238" y="498567"/>
                    </a:lnTo>
                    <a:lnTo>
                      <a:pt x="948814" y="148428"/>
                    </a:lnTo>
                    <a:cubicBezTo>
                      <a:pt x="669731" y="123187"/>
                      <a:pt x="385124" y="78800"/>
                      <a:pt x="34795" y="10125"/>
                    </a:cubicBezTo>
                    <a:lnTo>
                      <a:pt x="10125" y="117376"/>
                    </a:lnTo>
                    <a:lnTo>
                      <a:pt x="27841" y="159763"/>
                    </a:lnTo>
                    <a:cubicBezTo>
                      <a:pt x="27270" y="170431"/>
                      <a:pt x="14697" y="181861"/>
                      <a:pt x="28794" y="196910"/>
                    </a:cubicBezTo>
                    <a:cubicBezTo>
                      <a:pt x="37938" y="206721"/>
                      <a:pt x="23079" y="204435"/>
                      <a:pt x="46415" y="212531"/>
                    </a:cubicBezTo>
                    <a:cubicBezTo>
                      <a:pt x="52416" y="214627"/>
                      <a:pt x="48415" y="228914"/>
                      <a:pt x="57274" y="241582"/>
                    </a:cubicBezTo>
                    <a:cubicBezTo>
                      <a:pt x="70990" y="261204"/>
                      <a:pt x="61846" y="271491"/>
                      <a:pt x="90516" y="293113"/>
                    </a:cubicBezTo>
                    <a:cubicBezTo>
                      <a:pt x="99469" y="299780"/>
                      <a:pt x="81658" y="296161"/>
                      <a:pt x="109090" y="299685"/>
                    </a:cubicBezTo>
                    <a:cubicBezTo>
                      <a:pt x="118138" y="300828"/>
                      <a:pt x="74609" y="390649"/>
                      <a:pt x="74609" y="402936"/>
                    </a:cubicBezTo>
                    <a:cubicBezTo>
                      <a:pt x="74609" y="422272"/>
                      <a:pt x="72228" y="425034"/>
                      <a:pt x="89373" y="437226"/>
                    </a:cubicBezTo>
                    <a:cubicBezTo>
                      <a:pt x="94993" y="441226"/>
                      <a:pt x="141284" y="392077"/>
                      <a:pt x="124520" y="437416"/>
                    </a:cubicBezTo>
                    <a:cubicBezTo>
                      <a:pt x="121948" y="444370"/>
                      <a:pt x="129759" y="459610"/>
                      <a:pt x="132140" y="468468"/>
                    </a:cubicBezTo>
                    <a:cubicBezTo>
                      <a:pt x="133474" y="473230"/>
                      <a:pt x="139570" y="498376"/>
                      <a:pt x="139570" y="501520"/>
                    </a:cubicBezTo>
                    <a:cubicBezTo>
                      <a:pt x="139189" y="521141"/>
                      <a:pt x="173479" y="519617"/>
                      <a:pt x="169288" y="549716"/>
                    </a:cubicBezTo>
                    <a:cubicBezTo>
                      <a:pt x="168145" y="557908"/>
                      <a:pt x="175003" y="593341"/>
                      <a:pt x="184051" y="575910"/>
                    </a:cubicBezTo>
                    <a:cubicBezTo>
                      <a:pt x="193386" y="558003"/>
                      <a:pt x="218437" y="584673"/>
                      <a:pt x="235772" y="572386"/>
                    </a:cubicBezTo>
                    <a:cubicBezTo>
                      <a:pt x="251488" y="561337"/>
                      <a:pt x="289969" y="597436"/>
                      <a:pt x="292446" y="568099"/>
                    </a:cubicBezTo>
                    <a:cubicBezTo>
                      <a:pt x="292922" y="562194"/>
                      <a:pt x="314258" y="553050"/>
                      <a:pt x="316068" y="574957"/>
                    </a:cubicBezTo>
                    <a:cubicBezTo>
                      <a:pt x="316354" y="578482"/>
                      <a:pt x="322640" y="593912"/>
                      <a:pt x="330641" y="593341"/>
                    </a:cubicBezTo>
                    <a:lnTo>
                      <a:pt x="339785" y="536095"/>
                    </a:lnTo>
                    <a:close/>
                  </a:path>
                </a:pathLst>
              </a:custGeom>
              <a:solidFill>
                <a:srgbClr val="EA3F9F"/>
              </a:solidFill>
              <a:ln w="6350" cap="flat">
                <a:noFill/>
                <a:prstDash val="solid"/>
                <a:miter/>
              </a:ln>
            </p:spPr>
            <p:txBody>
              <a:bodyPr rtlCol="0" anchor="ctr"/>
              <a:lstStyle/>
              <a:p>
                <a:endParaRPr lang="en-US" sz="1600" dirty="0"/>
              </a:p>
            </p:txBody>
          </p:sp>
          <p:sp>
            <p:nvSpPr>
              <p:cNvPr id="189" name="Freeform: Shape 188">
                <a:extLst>
                  <a:ext uri="{FF2B5EF4-FFF2-40B4-BE49-F238E27FC236}">
                    <a16:creationId xmlns:a16="http://schemas.microsoft.com/office/drawing/2014/main" id="{131F93BA-D428-47B8-9182-8FC59D18E837}"/>
                  </a:ext>
                </a:extLst>
              </p:cNvPr>
              <p:cNvSpPr/>
              <p:nvPr/>
            </p:nvSpPr>
            <p:spPr>
              <a:xfrm>
                <a:off x="2856320" y="4824663"/>
                <a:ext cx="1219333" cy="1172549"/>
              </a:xfrm>
              <a:custGeom>
                <a:avLst/>
                <a:gdLst>
                  <a:gd name="connsiteX0" fmla="*/ 680971 w 1304925"/>
                  <a:gd name="connsiteY0" fmla="*/ 22888 h 1266825"/>
                  <a:gd name="connsiteX1" fmla="*/ 406841 w 1304925"/>
                  <a:gd name="connsiteY1" fmla="*/ 10125 h 1266825"/>
                  <a:gd name="connsiteX2" fmla="*/ 398269 w 1304925"/>
                  <a:gd name="connsiteY2" fmla="*/ 10506 h 1266825"/>
                  <a:gd name="connsiteX3" fmla="*/ 360740 w 1304925"/>
                  <a:gd name="connsiteY3" fmla="*/ 531047 h 1266825"/>
                  <a:gd name="connsiteX4" fmla="*/ 10125 w 1304925"/>
                  <a:gd name="connsiteY4" fmla="*/ 500662 h 1266825"/>
                  <a:gd name="connsiteX5" fmla="*/ 10125 w 1304925"/>
                  <a:gd name="connsiteY5" fmla="*/ 521903 h 1266825"/>
                  <a:gd name="connsiteX6" fmla="*/ 32413 w 1304925"/>
                  <a:gd name="connsiteY6" fmla="*/ 532095 h 1266825"/>
                  <a:gd name="connsiteX7" fmla="*/ 44224 w 1304925"/>
                  <a:gd name="connsiteY7" fmla="*/ 552002 h 1266825"/>
                  <a:gd name="connsiteX8" fmla="*/ 62417 w 1304925"/>
                  <a:gd name="connsiteY8" fmla="*/ 571909 h 1266825"/>
                  <a:gd name="connsiteX9" fmla="*/ 86325 w 1304925"/>
                  <a:gd name="connsiteY9" fmla="*/ 602199 h 1266825"/>
                  <a:gd name="connsiteX10" fmla="*/ 95754 w 1304925"/>
                  <a:gd name="connsiteY10" fmla="*/ 612962 h 1266825"/>
                  <a:gd name="connsiteX11" fmla="*/ 128616 w 1304925"/>
                  <a:gd name="connsiteY11" fmla="*/ 646776 h 1266825"/>
                  <a:gd name="connsiteX12" fmla="*/ 152238 w 1304925"/>
                  <a:gd name="connsiteY12" fmla="*/ 661349 h 1266825"/>
                  <a:gd name="connsiteX13" fmla="*/ 167383 w 1304925"/>
                  <a:gd name="connsiteY13" fmla="*/ 682590 h 1266825"/>
                  <a:gd name="connsiteX14" fmla="*/ 176527 w 1304925"/>
                  <a:gd name="connsiteY14" fmla="*/ 703545 h 1266825"/>
                  <a:gd name="connsiteX15" fmla="*/ 184051 w 1304925"/>
                  <a:gd name="connsiteY15" fmla="*/ 721547 h 1266825"/>
                  <a:gd name="connsiteX16" fmla="*/ 214150 w 1304925"/>
                  <a:gd name="connsiteY16" fmla="*/ 806034 h 1266825"/>
                  <a:gd name="connsiteX17" fmla="*/ 251298 w 1304925"/>
                  <a:gd name="connsiteY17" fmla="*/ 834228 h 1266825"/>
                  <a:gd name="connsiteX18" fmla="*/ 281587 w 1304925"/>
                  <a:gd name="connsiteY18" fmla="*/ 860517 h 1266825"/>
                  <a:gd name="connsiteX19" fmla="*/ 303590 w 1304925"/>
                  <a:gd name="connsiteY19" fmla="*/ 871090 h 1266825"/>
                  <a:gd name="connsiteX20" fmla="*/ 320830 w 1304925"/>
                  <a:gd name="connsiteY20" fmla="*/ 879186 h 1266825"/>
                  <a:gd name="connsiteX21" fmla="*/ 349310 w 1304925"/>
                  <a:gd name="connsiteY21" fmla="*/ 847277 h 1266825"/>
                  <a:gd name="connsiteX22" fmla="*/ 358073 w 1304925"/>
                  <a:gd name="connsiteY22" fmla="*/ 826227 h 1266825"/>
                  <a:gd name="connsiteX23" fmla="*/ 393792 w 1304925"/>
                  <a:gd name="connsiteY23" fmla="*/ 791175 h 1266825"/>
                  <a:gd name="connsiteX24" fmla="*/ 420271 w 1304925"/>
                  <a:gd name="connsiteY24" fmla="*/ 781078 h 1266825"/>
                  <a:gd name="connsiteX25" fmla="*/ 433987 w 1304925"/>
                  <a:gd name="connsiteY25" fmla="*/ 792509 h 1266825"/>
                  <a:gd name="connsiteX26" fmla="*/ 487613 w 1304925"/>
                  <a:gd name="connsiteY26" fmla="*/ 797366 h 1266825"/>
                  <a:gd name="connsiteX27" fmla="*/ 525142 w 1304925"/>
                  <a:gd name="connsiteY27" fmla="*/ 813844 h 1266825"/>
                  <a:gd name="connsiteX28" fmla="*/ 537143 w 1304925"/>
                  <a:gd name="connsiteY28" fmla="*/ 833275 h 1266825"/>
                  <a:gd name="connsiteX29" fmla="*/ 552955 w 1304925"/>
                  <a:gd name="connsiteY29" fmla="*/ 849182 h 1266825"/>
                  <a:gd name="connsiteX30" fmla="*/ 553336 w 1304925"/>
                  <a:gd name="connsiteY30" fmla="*/ 849754 h 1266825"/>
                  <a:gd name="connsiteX31" fmla="*/ 576386 w 1304925"/>
                  <a:gd name="connsiteY31" fmla="*/ 879091 h 1266825"/>
                  <a:gd name="connsiteX32" fmla="*/ 583816 w 1304925"/>
                  <a:gd name="connsiteY32" fmla="*/ 897760 h 1266825"/>
                  <a:gd name="connsiteX33" fmla="*/ 597246 w 1304925"/>
                  <a:gd name="connsiteY33" fmla="*/ 933002 h 1266825"/>
                  <a:gd name="connsiteX34" fmla="*/ 613248 w 1304925"/>
                  <a:gd name="connsiteY34" fmla="*/ 970912 h 1266825"/>
                  <a:gd name="connsiteX35" fmla="*/ 630298 w 1304925"/>
                  <a:gd name="connsiteY35" fmla="*/ 990819 h 1266825"/>
                  <a:gd name="connsiteX36" fmla="*/ 630964 w 1304925"/>
                  <a:gd name="connsiteY36" fmla="*/ 991391 h 1266825"/>
                  <a:gd name="connsiteX37" fmla="*/ 643061 w 1304925"/>
                  <a:gd name="connsiteY37" fmla="*/ 1013012 h 1266825"/>
                  <a:gd name="connsiteX38" fmla="*/ 662778 w 1304925"/>
                  <a:gd name="connsiteY38" fmla="*/ 1043492 h 1266825"/>
                  <a:gd name="connsiteX39" fmla="*/ 696592 w 1304925"/>
                  <a:gd name="connsiteY39" fmla="*/ 1070638 h 1266825"/>
                  <a:gd name="connsiteX40" fmla="*/ 696687 w 1304925"/>
                  <a:gd name="connsiteY40" fmla="*/ 1101404 h 1266825"/>
                  <a:gd name="connsiteX41" fmla="*/ 698211 w 1304925"/>
                  <a:gd name="connsiteY41" fmla="*/ 1125312 h 1266825"/>
                  <a:gd name="connsiteX42" fmla="*/ 700687 w 1304925"/>
                  <a:gd name="connsiteY42" fmla="*/ 1135980 h 1266825"/>
                  <a:gd name="connsiteX43" fmla="*/ 703831 w 1304925"/>
                  <a:gd name="connsiteY43" fmla="*/ 1139028 h 1266825"/>
                  <a:gd name="connsiteX44" fmla="*/ 722595 w 1304925"/>
                  <a:gd name="connsiteY44" fmla="*/ 1178938 h 1266825"/>
                  <a:gd name="connsiteX45" fmla="*/ 734311 w 1304925"/>
                  <a:gd name="connsiteY45" fmla="*/ 1201131 h 1266825"/>
                  <a:gd name="connsiteX46" fmla="*/ 775649 w 1304925"/>
                  <a:gd name="connsiteY46" fmla="*/ 1218371 h 1266825"/>
                  <a:gd name="connsiteX47" fmla="*/ 809177 w 1304925"/>
                  <a:gd name="connsiteY47" fmla="*/ 1229135 h 1266825"/>
                  <a:gd name="connsiteX48" fmla="*/ 819274 w 1304925"/>
                  <a:gd name="connsiteY48" fmla="*/ 1238374 h 1266825"/>
                  <a:gd name="connsiteX49" fmla="*/ 877090 w 1304925"/>
                  <a:gd name="connsiteY49" fmla="*/ 1249804 h 1266825"/>
                  <a:gd name="connsiteX50" fmla="*/ 908047 w 1304925"/>
                  <a:gd name="connsiteY50" fmla="*/ 1264568 h 1266825"/>
                  <a:gd name="connsiteX51" fmla="*/ 912904 w 1304925"/>
                  <a:gd name="connsiteY51" fmla="*/ 1260567 h 1266825"/>
                  <a:gd name="connsiteX52" fmla="*/ 894521 w 1304925"/>
                  <a:gd name="connsiteY52" fmla="*/ 1162269 h 1266825"/>
                  <a:gd name="connsiteX53" fmla="*/ 908332 w 1304925"/>
                  <a:gd name="connsiteY53" fmla="*/ 1049874 h 1266825"/>
                  <a:gd name="connsiteX54" fmla="*/ 944337 w 1304925"/>
                  <a:gd name="connsiteY54" fmla="*/ 1022537 h 1266825"/>
                  <a:gd name="connsiteX55" fmla="*/ 1004249 w 1304925"/>
                  <a:gd name="connsiteY55" fmla="*/ 983770 h 1266825"/>
                  <a:gd name="connsiteX56" fmla="*/ 1133218 w 1304925"/>
                  <a:gd name="connsiteY56" fmla="*/ 907475 h 1266825"/>
                  <a:gd name="connsiteX57" fmla="*/ 1185605 w 1304925"/>
                  <a:gd name="connsiteY57" fmla="*/ 858993 h 1266825"/>
                  <a:gd name="connsiteX58" fmla="*/ 1269711 w 1304925"/>
                  <a:gd name="connsiteY58" fmla="*/ 824512 h 1266825"/>
                  <a:gd name="connsiteX59" fmla="*/ 1271425 w 1304925"/>
                  <a:gd name="connsiteY59" fmla="*/ 803272 h 1266825"/>
                  <a:gd name="connsiteX60" fmla="*/ 1281236 w 1304925"/>
                  <a:gd name="connsiteY60" fmla="*/ 767553 h 1266825"/>
                  <a:gd name="connsiteX61" fmla="*/ 1277331 w 1304925"/>
                  <a:gd name="connsiteY61" fmla="*/ 749075 h 1266825"/>
                  <a:gd name="connsiteX62" fmla="*/ 1279141 w 1304925"/>
                  <a:gd name="connsiteY62" fmla="*/ 727548 h 1266825"/>
                  <a:gd name="connsiteX63" fmla="*/ 1292285 w 1304925"/>
                  <a:gd name="connsiteY63" fmla="*/ 700497 h 1266825"/>
                  <a:gd name="connsiteX64" fmla="*/ 1295143 w 1304925"/>
                  <a:gd name="connsiteY64" fmla="*/ 670969 h 1266825"/>
                  <a:gd name="connsiteX65" fmla="*/ 1295047 w 1304925"/>
                  <a:gd name="connsiteY65" fmla="*/ 656015 h 1266825"/>
                  <a:gd name="connsiteX66" fmla="*/ 1286380 w 1304925"/>
                  <a:gd name="connsiteY66" fmla="*/ 641347 h 1266825"/>
                  <a:gd name="connsiteX67" fmla="*/ 1283046 w 1304925"/>
                  <a:gd name="connsiteY67" fmla="*/ 629726 h 1266825"/>
                  <a:gd name="connsiteX68" fmla="*/ 1271330 w 1304925"/>
                  <a:gd name="connsiteY68" fmla="*/ 611343 h 1266825"/>
                  <a:gd name="connsiteX69" fmla="*/ 1262186 w 1304925"/>
                  <a:gd name="connsiteY69" fmla="*/ 580577 h 1266825"/>
                  <a:gd name="connsiteX70" fmla="*/ 1257614 w 1304925"/>
                  <a:gd name="connsiteY70" fmla="*/ 571528 h 1266825"/>
                  <a:gd name="connsiteX71" fmla="*/ 1255233 w 1304925"/>
                  <a:gd name="connsiteY71" fmla="*/ 568099 h 1266825"/>
                  <a:gd name="connsiteX72" fmla="*/ 1243231 w 1304925"/>
                  <a:gd name="connsiteY72" fmla="*/ 557812 h 1266825"/>
                  <a:gd name="connsiteX73" fmla="*/ 1240374 w 1304925"/>
                  <a:gd name="connsiteY73" fmla="*/ 437416 h 1266825"/>
                  <a:gd name="connsiteX74" fmla="*/ 1238850 w 1304925"/>
                  <a:gd name="connsiteY74" fmla="*/ 375694 h 1266825"/>
                  <a:gd name="connsiteX75" fmla="*/ 1216466 w 1304925"/>
                  <a:gd name="connsiteY75" fmla="*/ 372742 h 1266825"/>
                  <a:gd name="connsiteX76" fmla="*/ 1206084 w 1304925"/>
                  <a:gd name="connsiteY76" fmla="*/ 373408 h 1266825"/>
                  <a:gd name="connsiteX77" fmla="*/ 1196368 w 1304925"/>
                  <a:gd name="connsiteY77" fmla="*/ 366550 h 1266825"/>
                  <a:gd name="connsiteX78" fmla="*/ 1190177 w 1304925"/>
                  <a:gd name="connsiteY78" fmla="*/ 364360 h 1266825"/>
                  <a:gd name="connsiteX79" fmla="*/ 1172556 w 1304925"/>
                  <a:gd name="connsiteY79" fmla="*/ 356454 h 1266825"/>
                  <a:gd name="connsiteX80" fmla="*/ 1160078 w 1304925"/>
                  <a:gd name="connsiteY80" fmla="*/ 353120 h 1266825"/>
                  <a:gd name="connsiteX81" fmla="*/ 1145600 w 1304925"/>
                  <a:gd name="connsiteY81" fmla="*/ 338833 h 1266825"/>
                  <a:gd name="connsiteX82" fmla="*/ 1137409 w 1304925"/>
                  <a:gd name="connsiteY82" fmla="*/ 332546 h 1266825"/>
                  <a:gd name="connsiteX83" fmla="*/ 1125407 w 1304925"/>
                  <a:gd name="connsiteY83" fmla="*/ 328736 h 1266825"/>
                  <a:gd name="connsiteX84" fmla="*/ 1112072 w 1304925"/>
                  <a:gd name="connsiteY84" fmla="*/ 338166 h 1266825"/>
                  <a:gd name="connsiteX85" fmla="*/ 1083402 w 1304925"/>
                  <a:gd name="connsiteY85" fmla="*/ 335118 h 1266825"/>
                  <a:gd name="connsiteX86" fmla="*/ 1069972 w 1304925"/>
                  <a:gd name="connsiteY86" fmla="*/ 341690 h 1266825"/>
                  <a:gd name="connsiteX87" fmla="*/ 1046064 w 1304925"/>
                  <a:gd name="connsiteY87" fmla="*/ 342262 h 1266825"/>
                  <a:gd name="connsiteX88" fmla="*/ 1036348 w 1304925"/>
                  <a:gd name="connsiteY88" fmla="*/ 350263 h 1266825"/>
                  <a:gd name="connsiteX89" fmla="*/ 1032538 w 1304925"/>
                  <a:gd name="connsiteY89" fmla="*/ 353406 h 1266825"/>
                  <a:gd name="connsiteX90" fmla="*/ 1021585 w 1304925"/>
                  <a:gd name="connsiteY90" fmla="*/ 357121 h 1266825"/>
                  <a:gd name="connsiteX91" fmla="*/ 1007106 w 1304925"/>
                  <a:gd name="connsiteY91" fmla="*/ 348262 h 1266825"/>
                  <a:gd name="connsiteX92" fmla="*/ 989104 w 1304925"/>
                  <a:gd name="connsiteY92" fmla="*/ 336356 h 1266825"/>
                  <a:gd name="connsiteX93" fmla="*/ 973198 w 1304925"/>
                  <a:gd name="connsiteY93" fmla="*/ 340928 h 1266825"/>
                  <a:gd name="connsiteX94" fmla="*/ 965101 w 1304925"/>
                  <a:gd name="connsiteY94" fmla="*/ 331879 h 1266825"/>
                  <a:gd name="connsiteX95" fmla="*/ 955005 w 1304925"/>
                  <a:gd name="connsiteY95" fmla="*/ 337499 h 1266825"/>
                  <a:gd name="connsiteX96" fmla="*/ 944623 w 1304925"/>
                  <a:gd name="connsiteY96" fmla="*/ 354358 h 1266825"/>
                  <a:gd name="connsiteX97" fmla="*/ 936812 w 1304925"/>
                  <a:gd name="connsiteY97" fmla="*/ 334927 h 1266825"/>
                  <a:gd name="connsiteX98" fmla="*/ 921667 w 1304925"/>
                  <a:gd name="connsiteY98" fmla="*/ 339785 h 1266825"/>
                  <a:gd name="connsiteX99" fmla="*/ 912714 w 1304925"/>
                  <a:gd name="connsiteY99" fmla="*/ 337690 h 1266825"/>
                  <a:gd name="connsiteX100" fmla="*/ 899474 w 1304925"/>
                  <a:gd name="connsiteY100" fmla="*/ 327307 h 1266825"/>
                  <a:gd name="connsiteX101" fmla="*/ 875281 w 1304925"/>
                  <a:gd name="connsiteY101" fmla="*/ 338737 h 1266825"/>
                  <a:gd name="connsiteX102" fmla="*/ 866518 w 1304925"/>
                  <a:gd name="connsiteY102" fmla="*/ 335880 h 1266825"/>
                  <a:gd name="connsiteX103" fmla="*/ 863660 w 1304925"/>
                  <a:gd name="connsiteY103" fmla="*/ 320449 h 1266825"/>
                  <a:gd name="connsiteX104" fmla="*/ 855373 w 1304925"/>
                  <a:gd name="connsiteY104" fmla="*/ 316163 h 1266825"/>
                  <a:gd name="connsiteX105" fmla="*/ 845848 w 1304925"/>
                  <a:gd name="connsiteY105" fmla="*/ 305971 h 1266825"/>
                  <a:gd name="connsiteX106" fmla="*/ 823369 w 1304925"/>
                  <a:gd name="connsiteY106" fmla="*/ 307591 h 1266825"/>
                  <a:gd name="connsiteX107" fmla="*/ 795271 w 1304925"/>
                  <a:gd name="connsiteY107" fmla="*/ 303019 h 1266825"/>
                  <a:gd name="connsiteX108" fmla="*/ 776792 w 1304925"/>
                  <a:gd name="connsiteY108" fmla="*/ 300161 h 1266825"/>
                  <a:gd name="connsiteX109" fmla="*/ 749551 w 1304925"/>
                  <a:gd name="connsiteY109" fmla="*/ 293589 h 1266825"/>
                  <a:gd name="connsiteX110" fmla="*/ 734025 w 1304925"/>
                  <a:gd name="connsiteY110" fmla="*/ 268443 h 1266825"/>
                  <a:gd name="connsiteX111" fmla="*/ 722023 w 1304925"/>
                  <a:gd name="connsiteY111" fmla="*/ 273777 h 1266825"/>
                  <a:gd name="connsiteX112" fmla="*/ 706117 w 1304925"/>
                  <a:gd name="connsiteY112" fmla="*/ 274444 h 1266825"/>
                  <a:gd name="connsiteX113" fmla="*/ 688400 w 1304925"/>
                  <a:gd name="connsiteY113" fmla="*/ 261109 h 1266825"/>
                  <a:gd name="connsiteX114" fmla="*/ 681066 w 1304925"/>
                  <a:gd name="connsiteY114" fmla="*/ 254346 h 1266825"/>
                  <a:gd name="connsiteX115" fmla="*/ 674017 w 1304925"/>
                  <a:gd name="connsiteY115" fmla="*/ 249583 h 1266825"/>
                  <a:gd name="connsiteX116" fmla="*/ 680971 w 1304925"/>
                  <a:gd name="connsiteY116" fmla="*/ 22888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04925" h="1266825">
                    <a:moveTo>
                      <a:pt x="680971" y="22888"/>
                    </a:moveTo>
                    <a:lnTo>
                      <a:pt x="406841" y="10125"/>
                    </a:lnTo>
                    <a:lnTo>
                      <a:pt x="398269" y="10506"/>
                    </a:lnTo>
                    <a:lnTo>
                      <a:pt x="360740" y="531047"/>
                    </a:lnTo>
                    <a:lnTo>
                      <a:pt x="10125" y="500662"/>
                    </a:lnTo>
                    <a:lnTo>
                      <a:pt x="10125" y="521903"/>
                    </a:lnTo>
                    <a:cubicBezTo>
                      <a:pt x="14411" y="522475"/>
                      <a:pt x="30127" y="528475"/>
                      <a:pt x="32413" y="532095"/>
                    </a:cubicBezTo>
                    <a:cubicBezTo>
                      <a:pt x="36985" y="539334"/>
                      <a:pt x="41367" y="544096"/>
                      <a:pt x="44224" y="552002"/>
                    </a:cubicBezTo>
                    <a:cubicBezTo>
                      <a:pt x="48606" y="564099"/>
                      <a:pt x="45367" y="566956"/>
                      <a:pt x="62417" y="571909"/>
                    </a:cubicBezTo>
                    <a:cubicBezTo>
                      <a:pt x="79657" y="576958"/>
                      <a:pt x="72990" y="591721"/>
                      <a:pt x="86325" y="602199"/>
                    </a:cubicBezTo>
                    <a:cubicBezTo>
                      <a:pt x="86611" y="602389"/>
                      <a:pt x="95659" y="612867"/>
                      <a:pt x="95754" y="612962"/>
                    </a:cubicBezTo>
                    <a:cubicBezTo>
                      <a:pt x="98517" y="617344"/>
                      <a:pt x="124425" y="646681"/>
                      <a:pt x="128616" y="646776"/>
                    </a:cubicBezTo>
                    <a:cubicBezTo>
                      <a:pt x="135855" y="647062"/>
                      <a:pt x="149666" y="652110"/>
                      <a:pt x="152238" y="661349"/>
                    </a:cubicBezTo>
                    <a:cubicBezTo>
                      <a:pt x="156334" y="675922"/>
                      <a:pt x="168145" y="665540"/>
                      <a:pt x="167383" y="682590"/>
                    </a:cubicBezTo>
                    <a:cubicBezTo>
                      <a:pt x="167097" y="688400"/>
                      <a:pt x="174431" y="697354"/>
                      <a:pt x="176527" y="703545"/>
                    </a:cubicBezTo>
                    <a:cubicBezTo>
                      <a:pt x="176527" y="704497"/>
                      <a:pt x="183194" y="714499"/>
                      <a:pt x="184051" y="721547"/>
                    </a:cubicBezTo>
                    <a:cubicBezTo>
                      <a:pt x="189671" y="769553"/>
                      <a:pt x="173669" y="767172"/>
                      <a:pt x="214150" y="806034"/>
                    </a:cubicBezTo>
                    <a:cubicBezTo>
                      <a:pt x="224437" y="815940"/>
                      <a:pt x="234439" y="833371"/>
                      <a:pt x="251298" y="834228"/>
                    </a:cubicBezTo>
                    <a:cubicBezTo>
                      <a:pt x="263680" y="834895"/>
                      <a:pt x="271777" y="858136"/>
                      <a:pt x="281587" y="860517"/>
                    </a:cubicBezTo>
                    <a:cubicBezTo>
                      <a:pt x="287398" y="861946"/>
                      <a:pt x="298446" y="869280"/>
                      <a:pt x="303590" y="871090"/>
                    </a:cubicBezTo>
                    <a:cubicBezTo>
                      <a:pt x="307019" y="872042"/>
                      <a:pt x="317878" y="877186"/>
                      <a:pt x="320830" y="879186"/>
                    </a:cubicBezTo>
                    <a:cubicBezTo>
                      <a:pt x="322259" y="878138"/>
                      <a:pt x="347977" y="849944"/>
                      <a:pt x="349310" y="847277"/>
                    </a:cubicBezTo>
                    <a:cubicBezTo>
                      <a:pt x="354358" y="837276"/>
                      <a:pt x="356930" y="840419"/>
                      <a:pt x="358073" y="826227"/>
                    </a:cubicBezTo>
                    <a:cubicBezTo>
                      <a:pt x="359597" y="807844"/>
                      <a:pt x="378266" y="795842"/>
                      <a:pt x="393792" y="791175"/>
                    </a:cubicBezTo>
                    <a:cubicBezTo>
                      <a:pt x="395697" y="790603"/>
                      <a:pt x="420271" y="781078"/>
                      <a:pt x="420271" y="781078"/>
                    </a:cubicBezTo>
                    <a:lnTo>
                      <a:pt x="433987" y="792509"/>
                    </a:lnTo>
                    <a:cubicBezTo>
                      <a:pt x="450942" y="795461"/>
                      <a:pt x="471992" y="794033"/>
                      <a:pt x="487613" y="797366"/>
                    </a:cubicBezTo>
                    <a:cubicBezTo>
                      <a:pt x="504949" y="800986"/>
                      <a:pt x="512378" y="799747"/>
                      <a:pt x="525142" y="813844"/>
                    </a:cubicBezTo>
                    <a:cubicBezTo>
                      <a:pt x="528285" y="817274"/>
                      <a:pt x="522760" y="819655"/>
                      <a:pt x="537143" y="833275"/>
                    </a:cubicBezTo>
                    <a:cubicBezTo>
                      <a:pt x="540382" y="836324"/>
                      <a:pt x="549621" y="847468"/>
                      <a:pt x="552955" y="849182"/>
                    </a:cubicBezTo>
                    <a:cubicBezTo>
                      <a:pt x="553240" y="849373"/>
                      <a:pt x="553240" y="849468"/>
                      <a:pt x="553336" y="849754"/>
                    </a:cubicBezTo>
                    <a:cubicBezTo>
                      <a:pt x="577720" y="867756"/>
                      <a:pt x="563527" y="859564"/>
                      <a:pt x="576386" y="879091"/>
                    </a:cubicBezTo>
                    <a:cubicBezTo>
                      <a:pt x="578863" y="882901"/>
                      <a:pt x="584387" y="880424"/>
                      <a:pt x="583816" y="897760"/>
                    </a:cubicBezTo>
                    <a:cubicBezTo>
                      <a:pt x="583530" y="905475"/>
                      <a:pt x="594484" y="923858"/>
                      <a:pt x="597246" y="933002"/>
                    </a:cubicBezTo>
                    <a:cubicBezTo>
                      <a:pt x="600008" y="942051"/>
                      <a:pt x="613248" y="965578"/>
                      <a:pt x="613248" y="970912"/>
                    </a:cubicBezTo>
                    <a:cubicBezTo>
                      <a:pt x="613248" y="986152"/>
                      <a:pt x="613915" y="983866"/>
                      <a:pt x="630298" y="990819"/>
                    </a:cubicBezTo>
                    <a:lnTo>
                      <a:pt x="630964" y="991391"/>
                    </a:lnTo>
                    <a:cubicBezTo>
                      <a:pt x="633631" y="996534"/>
                      <a:pt x="642109" y="1007297"/>
                      <a:pt x="643061" y="1013012"/>
                    </a:cubicBezTo>
                    <a:cubicBezTo>
                      <a:pt x="643347" y="1014727"/>
                      <a:pt x="658777" y="1039587"/>
                      <a:pt x="662778" y="1043492"/>
                    </a:cubicBezTo>
                    <a:cubicBezTo>
                      <a:pt x="679066" y="1059304"/>
                      <a:pt x="686781" y="1052160"/>
                      <a:pt x="696592" y="1070638"/>
                    </a:cubicBezTo>
                    <a:cubicBezTo>
                      <a:pt x="701259" y="1079497"/>
                      <a:pt x="681352" y="1099499"/>
                      <a:pt x="696687" y="1101404"/>
                    </a:cubicBezTo>
                    <a:cubicBezTo>
                      <a:pt x="705831" y="1102547"/>
                      <a:pt x="699925" y="1120930"/>
                      <a:pt x="698211" y="1125312"/>
                    </a:cubicBezTo>
                    <a:cubicBezTo>
                      <a:pt x="695258" y="1132837"/>
                      <a:pt x="694306" y="1129598"/>
                      <a:pt x="700687" y="1135980"/>
                    </a:cubicBezTo>
                    <a:lnTo>
                      <a:pt x="703831" y="1139028"/>
                    </a:lnTo>
                    <a:cubicBezTo>
                      <a:pt x="723262" y="1145124"/>
                      <a:pt x="717928" y="1163126"/>
                      <a:pt x="722595" y="1178938"/>
                    </a:cubicBezTo>
                    <a:cubicBezTo>
                      <a:pt x="724881" y="1186748"/>
                      <a:pt x="729453" y="1194463"/>
                      <a:pt x="734311" y="1201131"/>
                    </a:cubicBezTo>
                    <a:cubicBezTo>
                      <a:pt x="735835" y="1203322"/>
                      <a:pt x="771744" y="1217514"/>
                      <a:pt x="775649" y="1218371"/>
                    </a:cubicBezTo>
                    <a:cubicBezTo>
                      <a:pt x="788222" y="1221229"/>
                      <a:pt x="799081" y="1220467"/>
                      <a:pt x="809177" y="1229135"/>
                    </a:cubicBezTo>
                    <a:cubicBezTo>
                      <a:pt x="810034" y="1229896"/>
                      <a:pt x="819274" y="1238374"/>
                      <a:pt x="819274" y="1238374"/>
                    </a:cubicBezTo>
                    <a:cubicBezTo>
                      <a:pt x="838419" y="1247137"/>
                      <a:pt x="865089" y="1238755"/>
                      <a:pt x="877090" y="1249804"/>
                    </a:cubicBezTo>
                    <a:cubicBezTo>
                      <a:pt x="879281" y="1251804"/>
                      <a:pt x="905189" y="1271140"/>
                      <a:pt x="908047" y="1264568"/>
                    </a:cubicBezTo>
                    <a:cubicBezTo>
                      <a:pt x="908237" y="1264091"/>
                      <a:pt x="912904" y="1260567"/>
                      <a:pt x="912904" y="1260567"/>
                    </a:cubicBezTo>
                    <a:cubicBezTo>
                      <a:pt x="920905" y="1240469"/>
                      <a:pt x="901665" y="1185034"/>
                      <a:pt x="894521" y="1162269"/>
                    </a:cubicBezTo>
                    <a:cubicBezTo>
                      <a:pt x="884901" y="1131313"/>
                      <a:pt x="935860" y="1069210"/>
                      <a:pt x="908332" y="1049874"/>
                    </a:cubicBezTo>
                    <a:cubicBezTo>
                      <a:pt x="892997" y="1039111"/>
                      <a:pt x="937479" y="1046254"/>
                      <a:pt x="944337" y="1022537"/>
                    </a:cubicBezTo>
                    <a:cubicBezTo>
                      <a:pt x="948528" y="1007964"/>
                      <a:pt x="987866" y="1005678"/>
                      <a:pt x="1004249" y="983770"/>
                    </a:cubicBezTo>
                    <a:cubicBezTo>
                      <a:pt x="1014346" y="970150"/>
                      <a:pt x="1093403" y="948337"/>
                      <a:pt x="1133218" y="907475"/>
                    </a:cubicBezTo>
                    <a:cubicBezTo>
                      <a:pt x="1157887" y="882139"/>
                      <a:pt x="1159316" y="891854"/>
                      <a:pt x="1185605" y="858993"/>
                    </a:cubicBezTo>
                    <a:cubicBezTo>
                      <a:pt x="1188939" y="854802"/>
                      <a:pt x="1259900" y="824512"/>
                      <a:pt x="1269711" y="824512"/>
                    </a:cubicBezTo>
                    <a:cubicBezTo>
                      <a:pt x="1269616" y="816988"/>
                      <a:pt x="1271711" y="812797"/>
                      <a:pt x="1271425" y="803272"/>
                    </a:cubicBezTo>
                    <a:cubicBezTo>
                      <a:pt x="1271330" y="799747"/>
                      <a:pt x="1282665" y="787460"/>
                      <a:pt x="1281236" y="767553"/>
                    </a:cubicBezTo>
                    <a:cubicBezTo>
                      <a:pt x="1279903" y="749265"/>
                      <a:pt x="1282474" y="763457"/>
                      <a:pt x="1277331" y="749075"/>
                    </a:cubicBezTo>
                    <a:cubicBezTo>
                      <a:pt x="1275140" y="742978"/>
                      <a:pt x="1286761" y="737549"/>
                      <a:pt x="1279141" y="727548"/>
                    </a:cubicBezTo>
                    <a:cubicBezTo>
                      <a:pt x="1275426" y="722690"/>
                      <a:pt x="1291428" y="704021"/>
                      <a:pt x="1292285" y="700497"/>
                    </a:cubicBezTo>
                    <a:cubicBezTo>
                      <a:pt x="1295714" y="693258"/>
                      <a:pt x="1294381" y="671827"/>
                      <a:pt x="1295143" y="670969"/>
                    </a:cubicBezTo>
                    <a:cubicBezTo>
                      <a:pt x="1299048" y="666874"/>
                      <a:pt x="1296952" y="661540"/>
                      <a:pt x="1295047" y="656015"/>
                    </a:cubicBezTo>
                    <a:cubicBezTo>
                      <a:pt x="1294285" y="653729"/>
                      <a:pt x="1288475" y="645728"/>
                      <a:pt x="1286380" y="641347"/>
                    </a:cubicBezTo>
                    <a:cubicBezTo>
                      <a:pt x="1283998" y="636298"/>
                      <a:pt x="1283046" y="638489"/>
                      <a:pt x="1283046" y="629726"/>
                    </a:cubicBezTo>
                    <a:cubicBezTo>
                      <a:pt x="1283046" y="621916"/>
                      <a:pt x="1276760" y="619630"/>
                      <a:pt x="1271330" y="611343"/>
                    </a:cubicBezTo>
                    <a:cubicBezTo>
                      <a:pt x="1263329" y="598960"/>
                      <a:pt x="1268568" y="592483"/>
                      <a:pt x="1262186" y="580577"/>
                    </a:cubicBezTo>
                    <a:cubicBezTo>
                      <a:pt x="1259519" y="575529"/>
                      <a:pt x="1261710" y="578291"/>
                      <a:pt x="1257614" y="571528"/>
                    </a:cubicBezTo>
                    <a:cubicBezTo>
                      <a:pt x="1257233" y="570862"/>
                      <a:pt x="1255709" y="568099"/>
                      <a:pt x="1255233" y="568099"/>
                    </a:cubicBezTo>
                    <a:cubicBezTo>
                      <a:pt x="1255138" y="565432"/>
                      <a:pt x="1245327" y="558574"/>
                      <a:pt x="1243231" y="557812"/>
                    </a:cubicBezTo>
                    <a:lnTo>
                      <a:pt x="1240374" y="437416"/>
                    </a:lnTo>
                    <a:lnTo>
                      <a:pt x="1238850" y="375694"/>
                    </a:lnTo>
                    <a:cubicBezTo>
                      <a:pt x="1237326" y="370932"/>
                      <a:pt x="1221419" y="370075"/>
                      <a:pt x="1216466" y="372742"/>
                    </a:cubicBezTo>
                    <a:cubicBezTo>
                      <a:pt x="1214847" y="373599"/>
                      <a:pt x="1207989" y="375694"/>
                      <a:pt x="1206084" y="373408"/>
                    </a:cubicBezTo>
                    <a:cubicBezTo>
                      <a:pt x="1199226" y="365122"/>
                      <a:pt x="1199226" y="366741"/>
                      <a:pt x="1196368" y="366550"/>
                    </a:cubicBezTo>
                    <a:cubicBezTo>
                      <a:pt x="1195130" y="366455"/>
                      <a:pt x="1193320" y="366074"/>
                      <a:pt x="1190177" y="364360"/>
                    </a:cubicBezTo>
                    <a:cubicBezTo>
                      <a:pt x="1182081" y="359978"/>
                      <a:pt x="1182843" y="358835"/>
                      <a:pt x="1172556" y="356454"/>
                    </a:cubicBezTo>
                    <a:cubicBezTo>
                      <a:pt x="1168651" y="355501"/>
                      <a:pt x="1175032" y="352644"/>
                      <a:pt x="1160078" y="353120"/>
                    </a:cubicBezTo>
                    <a:cubicBezTo>
                      <a:pt x="1157983" y="353215"/>
                      <a:pt x="1145981" y="343786"/>
                      <a:pt x="1145600" y="338833"/>
                    </a:cubicBezTo>
                    <a:cubicBezTo>
                      <a:pt x="1145600" y="338452"/>
                      <a:pt x="1138361" y="333403"/>
                      <a:pt x="1137409" y="332546"/>
                    </a:cubicBezTo>
                    <a:cubicBezTo>
                      <a:pt x="1133218" y="328546"/>
                      <a:pt x="1131884" y="327593"/>
                      <a:pt x="1125407" y="328736"/>
                    </a:cubicBezTo>
                    <a:cubicBezTo>
                      <a:pt x="1124073" y="328927"/>
                      <a:pt x="1117501" y="336451"/>
                      <a:pt x="1112072" y="338166"/>
                    </a:cubicBezTo>
                    <a:cubicBezTo>
                      <a:pt x="1097308" y="342738"/>
                      <a:pt x="1092831" y="322354"/>
                      <a:pt x="1083402" y="335118"/>
                    </a:cubicBezTo>
                    <a:cubicBezTo>
                      <a:pt x="1081783" y="337213"/>
                      <a:pt x="1073496" y="345024"/>
                      <a:pt x="1069972" y="341690"/>
                    </a:cubicBezTo>
                    <a:cubicBezTo>
                      <a:pt x="1066066" y="337975"/>
                      <a:pt x="1051779" y="338356"/>
                      <a:pt x="1046064" y="342262"/>
                    </a:cubicBezTo>
                    <a:cubicBezTo>
                      <a:pt x="1038158" y="347596"/>
                      <a:pt x="1040920" y="341119"/>
                      <a:pt x="1036348" y="350263"/>
                    </a:cubicBezTo>
                    <a:cubicBezTo>
                      <a:pt x="1035777" y="351501"/>
                      <a:pt x="1033872" y="353120"/>
                      <a:pt x="1032538" y="353406"/>
                    </a:cubicBezTo>
                    <a:cubicBezTo>
                      <a:pt x="1032348" y="354930"/>
                      <a:pt x="1024633" y="357121"/>
                      <a:pt x="1021585" y="357121"/>
                    </a:cubicBezTo>
                    <a:cubicBezTo>
                      <a:pt x="1011774" y="356835"/>
                      <a:pt x="1018632" y="350263"/>
                      <a:pt x="1007106" y="348262"/>
                    </a:cubicBezTo>
                    <a:cubicBezTo>
                      <a:pt x="990343" y="345405"/>
                      <a:pt x="997296" y="331117"/>
                      <a:pt x="989104" y="336356"/>
                    </a:cubicBezTo>
                    <a:cubicBezTo>
                      <a:pt x="986056" y="338261"/>
                      <a:pt x="981580" y="348834"/>
                      <a:pt x="973198" y="340928"/>
                    </a:cubicBezTo>
                    <a:cubicBezTo>
                      <a:pt x="970150" y="338071"/>
                      <a:pt x="965673" y="337213"/>
                      <a:pt x="965101" y="331879"/>
                    </a:cubicBezTo>
                    <a:cubicBezTo>
                      <a:pt x="964720" y="328736"/>
                      <a:pt x="957196" y="329879"/>
                      <a:pt x="955005" y="337499"/>
                    </a:cubicBezTo>
                    <a:cubicBezTo>
                      <a:pt x="954529" y="339214"/>
                      <a:pt x="947385" y="354358"/>
                      <a:pt x="944623" y="354358"/>
                    </a:cubicBezTo>
                    <a:cubicBezTo>
                      <a:pt x="933669" y="354358"/>
                      <a:pt x="948052" y="335308"/>
                      <a:pt x="936812" y="334927"/>
                    </a:cubicBezTo>
                    <a:cubicBezTo>
                      <a:pt x="923858" y="334546"/>
                      <a:pt x="930526" y="336356"/>
                      <a:pt x="921667" y="339785"/>
                    </a:cubicBezTo>
                    <a:cubicBezTo>
                      <a:pt x="918238" y="341119"/>
                      <a:pt x="913571" y="341976"/>
                      <a:pt x="912714" y="337690"/>
                    </a:cubicBezTo>
                    <a:cubicBezTo>
                      <a:pt x="911190" y="329879"/>
                      <a:pt x="903475" y="335880"/>
                      <a:pt x="899474" y="327307"/>
                    </a:cubicBezTo>
                    <a:cubicBezTo>
                      <a:pt x="894140" y="315782"/>
                      <a:pt x="878805" y="337404"/>
                      <a:pt x="875281" y="338737"/>
                    </a:cubicBezTo>
                    <a:cubicBezTo>
                      <a:pt x="873280" y="339499"/>
                      <a:pt x="866708" y="339976"/>
                      <a:pt x="866518" y="335880"/>
                    </a:cubicBezTo>
                    <a:cubicBezTo>
                      <a:pt x="866327" y="332641"/>
                      <a:pt x="866422" y="320354"/>
                      <a:pt x="863660" y="320449"/>
                    </a:cubicBezTo>
                    <a:cubicBezTo>
                      <a:pt x="858612" y="320640"/>
                      <a:pt x="856516" y="320830"/>
                      <a:pt x="855373" y="316163"/>
                    </a:cubicBezTo>
                    <a:cubicBezTo>
                      <a:pt x="854230" y="313591"/>
                      <a:pt x="856421" y="297685"/>
                      <a:pt x="845848" y="305971"/>
                    </a:cubicBezTo>
                    <a:cubicBezTo>
                      <a:pt x="841467" y="309400"/>
                      <a:pt x="827941" y="299113"/>
                      <a:pt x="823369" y="307591"/>
                    </a:cubicBezTo>
                    <a:cubicBezTo>
                      <a:pt x="814892" y="323593"/>
                      <a:pt x="804034" y="296065"/>
                      <a:pt x="795271" y="303019"/>
                    </a:cubicBezTo>
                    <a:cubicBezTo>
                      <a:pt x="793366" y="304543"/>
                      <a:pt x="780412" y="302923"/>
                      <a:pt x="776792" y="300161"/>
                    </a:cubicBezTo>
                    <a:cubicBezTo>
                      <a:pt x="764029" y="290541"/>
                      <a:pt x="752694" y="296923"/>
                      <a:pt x="749551" y="293589"/>
                    </a:cubicBezTo>
                    <a:cubicBezTo>
                      <a:pt x="749551" y="272253"/>
                      <a:pt x="743264" y="280159"/>
                      <a:pt x="734025" y="268443"/>
                    </a:cubicBezTo>
                    <a:cubicBezTo>
                      <a:pt x="729739" y="263014"/>
                      <a:pt x="726976" y="282159"/>
                      <a:pt x="722023" y="273777"/>
                    </a:cubicBezTo>
                    <a:cubicBezTo>
                      <a:pt x="716975" y="265300"/>
                      <a:pt x="709355" y="274444"/>
                      <a:pt x="706117" y="274444"/>
                    </a:cubicBezTo>
                    <a:cubicBezTo>
                      <a:pt x="699354" y="274444"/>
                      <a:pt x="693829" y="264252"/>
                      <a:pt x="688400" y="261109"/>
                    </a:cubicBezTo>
                    <a:cubicBezTo>
                      <a:pt x="685638" y="259489"/>
                      <a:pt x="683066" y="256537"/>
                      <a:pt x="681066" y="254346"/>
                    </a:cubicBezTo>
                    <a:cubicBezTo>
                      <a:pt x="681066" y="254346"/>
                      <a:pt x="674684" y="250822"/>
                      <a:pt x="674017" y="249583"/>
                    </a:cubicBezTo>
                    <a:lnTo>
                      <a:pt x="680971" y="22888"/>
                    </a:lnTo>
                    <a:close/>
                  </a:path>
                </a:pathLst>
              </a:custGeom>
              <a:solidFill>
                <a:srgbClr val="8982BC"/>
              </a:solidFill>
              <a:ln w="6350" cap="flat">
                <a:noFill/>
                <a:prstDash val="solid"/>
                <a:miter/>
              </a:ln>
            </p:spPr>
            <p:txBody>
              <a:bodyPr rtlCol="0" anchor="ctr"/>
              <a:lstStyle/>
              <a:p>
                <a:endParaRPr lang="en-US" sz="1600" dirty="0"/>
              </a:p>
            </p:txBody>
          </p:sp>
          <p:sp>
            <p:nvSpPr>
              <p:cNvPr id="190" name="Freeform: Shape 189">
                <a:extLst>
                  <a:ext uri="{FF2B5EF4-FFF2-40B4-BE49-F238E27FC236}">
                    <a16:creationId xmlns:a16="http://schemas.microsoft.com/office/drawing/2014/main" id="{D69ECE06-065B-429C-A12A-3EE47A8BF0F8}"/>
                  </a:ext>
                </a:extLst>
              </p:cNvPr>
              <p:cNvSpPr/>
              <p:nvPr/>
            </p:nvSpPr>
            <p:spPr>
              <a:xfrm>
                <a:off x="3226926" y="4767710"/>
                <a:ext cx="756521" cy="396727"/>
              </a:xfrm>
              <a:custGeom>
                <a:avLst/>
                <a:gdLst>
                  <a:gd name="connsiteX0" fmla="*/ 284350 w 809625"/>
                  <a:gd name="connsiteY0" fmla="*/ 84420 h 428625"/>
                  <a:gd name="connsiteX1" fmla="*/ 277301 w 809625"/>
                  <a:gd name="connsiteY1" fmla="*/ 311020 h 428625"/>
                  <a:gd name="connsiteX2" fmla="*/ 284350 w 809625"/>
                  <a:gd name="connsiteY2" fmla="*/ 315782 h 428625"/>
                  <a:gd name="connsiteX3" fmla="*/ 291684 w 809625"/>
                  <a:gd name="connsiteY3" fmla="*/ 322545 h 428625"/>
                  <a:gd name="connsiteX4" fmla="*/ 309400 w 809625"/>
                  <a:gd name="connsiteY4" fmla="*/ 335880 h 428625"/>
                  <a:gd name="connsiteX5" fmla="*/ 325307 w 809625"/>
                  <a:gd name="connsiteY5" fmla="*/ 335213 h 428625"/>
                  <a:gd name="connsiteX6" fmla="*/ 337309 w 809625"/>
                  <a:gd name="connsiteY6" fmla="*/ 329879 h 428625"/>
                  <a:gd name="connsiteX7" fmla="*/ 352834 w 809625"/>
                  <a:gd name="connsiteY7" fmla="*/ 355025 h 428625"/>
                  <a:gd name="connsiteX8" fmla="*/ 380076 w 809625"/>
                  <a:gd name="connsiteY8" fmla="*/ 361597 h 428625"/>
                  <a:gd name="connsiteX9" fmla="*/ 398554 w 809625"/>
                  <a:gd name="connsiteY9" fmla="*/ 364455 h 428625"/>
                  <a:gd name="connsiteX10" fmla="*/ 426653 w 809625"/>
                  <a:gd name="connsiteY10" fmla="*/ 369027 h 428625"/>
                  <a:gd name="connsiteX11" fmla="*/ 449132 w 809625"/>
                  <a:gd name="connsiteY11" fmla="*/ 367408 h 428625"/>
                  <a:gd name="connsiteX12" fmla="*/ 458657 w 809625"/>
                  <a:gd name="connsiteY12" fmla="*/ 377599 h 428625"/>
                  <a:gd name="connsiteX13" fmla="*/ 466944 w 809625"/>
                  <a:gd name="connsiteY13" fmla="*/ 381886 h 428625"/>
                  <a:gd name="connsiteX14" fmla="*/ 469801 w 809625"/>
                  <a:gd name="connsiteY14" fmla="*/ 397316 h 428625"/>
                  <a:gd name="connsiteX15" fmla="*/ 478564 w 809625"/>
                  <a:gd name="connsiteY15" fmla="*/ 400174 h 428625"/>
                  <a:gd name="connsiteX16" fmla="*/ 502758 w 809625"/>
                  <a:gd name="connsiteY16" fmla="*/ 388744 h 428625"/>
                  <a:gd name="connsiteX17" fmla="*/ 515998 w 809625"/>
                  <a:gd name="connsiteY17" fmla="*/ 399126 h 428625"/>
                  <a:gd name="connsiteX18" fmla="*/ 524951 w 809625"/>
                  <a:gd name="connsiteY18" fmla="*/ 401221 h 428625"/>
                  <a:gd name="connsiteX19" fmla="*/ 540096 w 809625"/>
                  <a:gd name="connsiteY19" fmla="*/ 396364 h 428625"/>
                  <a:gd name="connsiteX20" fmla="*/ 547906 w 809625"/>
                  <a:gd name="connsiteY20" fmla="*/ 415795 h 428625"/>
                  <a:gd name="connsiteX21" fmla="*/ 558289 w 809625"/>
                  <a:gd name="connsiteY21" fmla="*/ 398935 h 428625"/>
                  <a:gd name="connsiteX22" fmla="*/ 568385 w 809625"/>
                  <a:gd name="connsiteY22" fmla="*/ 393316 h 428625"/>
                  <a:gd name="connsiteX23" fmla="*/ 576481 w 809625"/>
                  <a:gd name="connsiteY23" fmla="*/ 402364 h 428625"/>
                  <a:gd name="connsiteX24" fmla="*/ 592388 w 809625"/>
                  <a:gd name="connsiteY24" fmla="*/ 397792 h 428625"/>
                  <a:gd name="connsiteX25" fmla="*/ 610390 w 809625"/>
                  <a:gd name="connsiteY25" fmla="*/ 409699 h 428625"/>
                  <a:gd name="connsiteX26" fmla="*/ 624868 w 809625"/>
                  <a:gd name="connsiteY26" fmla="*/ 418557 h 428625"/>
                  <a:gd name="connsiteX27" fmla="*/ 635822 w 809625"/>
                  <a:gd name="connsiteY27" fmla="*/ 414842 h 428625"/>
                  <a:gd name="connsiteX28" fmla="*/ 639632 w 809625"/>
                  <a:gd name="connsiteY28" fmla="*/ 411699 h 428625"/>
                  <a:gd name="connsiteX29" fmla="*/ 649348 w 809625"/>
                  <a:gd name="connsiteY29" fmla="*/ 403698 h 428625"/>
                  <a:gd name="connsiteX30" fmla="*/ 673255 w 809625"/>
                  <a:gd name="connsiteY30" fmla="*/ 403126 h 428625"/>
                  <a:gd name="connsiteX31" fmla="*/ 686685 w 809625"/>
                  <a:gd name="connsiteY31" fmla="*/ 396554 h 428625"/>
                  <a:gd name="connsiteX32" fmla="*/ 715356 w 809625"/>
                  <a:gd name="connsiteY32" fmla="*/ 399602 h 428625"/>
                  <a:gd name="connsiteX33" fmla="*/ 728691 w 809625"/>
                  <a:gd name="connsiteY33" fmla="*/ 390172 h 428625"/>
                  <a:gd name="connsiteX34" fmla="*/ 740692 w 809625"/>
                  <a:gd name="connsiteY34" fmla="*/ 393982 h 428625"/>
                  <a:gd name="connsiteX35" fmla="*/ 748884 w 809625"/>
                  <a:gd name="connsiteY35" fmla="*/ 400269 h 428625"/>
                  <a:gd name="connsiteX36" fmla="*/ 763362 w 809625"/>
                  <a:gd name="connsiteY36" fmla="*/ 414556 h 428625"/>
                  <a:gd name="connsiteX37" fmla="*/ 775840 w 809625"/>
                  <a:gd name="connsiteY37" fmla="*/ 417890 h 428625"/>
                  <a:gd name="connsiteX38" fmla="*/ 793461 w 809625"/>
                  <a:gd name="connsiteY38" fmla="*/ 425796 h 428625"/>
                  <a:gd name="connsiteX39" fmla="*/ 799652 w 809625"/>
                  <a:gd name="connsiteY39" fmla="*/ 427987 h 428625"/>
                  <a:gd name="connsiteX40" fmla="*/ 780697 w 809625"/>
                  <a:gd name="connsiteY40" fmla="*/ 90706 h 428625"/>
                  <a:gd name="connsiteX41" fmla="*/ 777840 w 809625"/>
                  <a:gd name="connsiteY41" fmla="*/ 77943 h 428625"/>
                  <a:gd name="connsiteX42" fmla="*/ 777840 w 809625"/>
                  <a:gd name="connsiteY42" fmla="*/ 33937 h 428625"/>
                  <a:gd name="connsiteX43" fmla="*/ 98326 w 809625"/>
                  <a:gd name="connsiteY43" fmla="*/ 17459 h 428625"/>
                  <a:gd name="connsiteX44" fmla="*/ 11173 w 809625"/>
                  <a:gd name="connsiteY44" fmla="*/ 10125 h 428625"/>
                  <a:gd name="connsiteX45" fmla="*/ 10125 w 809625"/>
                  <a:gd name="connsiteY45" fmla="*/ 71466 h 428625"/>
                  <a:gd name="connsiteX46" fmla="*/ 284350 w 809625"/>
                  <a:gd name="connsiteY46" fmla="*/ 8442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9625" h="428625">
                    <a:moveTo>
                      <a:pt x="284350" y="84420"/>
                    </a:moveTo>
                    <a:lnTo>
                      <a:pt x="277301" y="311020"/>
                    </a:lnTo>
                    <a:cubicBezTo>
                      <a:pt x="277968" y="312353"/>
                      <a:pt x="284350" y="315782"/>
                      <a:pt x="284350" y="315782"/>
                    </a:cubicBezTo>
                    <a:cubicBezTo>
                      <a:pt x="286350" y="317973"/>
                      <a:pt x="288922" y="320926"/>
                      <a:pt x="291684" y="322545"/>
                    </a:cubicBezTo>
                    <a:cubicBezTo>
                      <a:pt x="297018" y="325688"/>
                      <a:pt x="302638" y="335880"/>
                      <a:pt x="309400" y="335880"/>
                    </a:cubicBezTo>
                    <a:cubicBezTo>
                      <a:pt x="312639" y="335880"/>
                      <a:pt x="320259" y="326736"/>
                      <a:pt x="325307" y="335213"/>
                    </a:cubicBezTo>
                    <a:cubicBezTo>
                      <a:pt x="330260" y="343595"/>
                      <a:pt x="333022" y="324450"/>
                      <a:pt x="337309" y="329879"/>
                    </a:cubicBezTo>
                    <a:cubicBezTo>
                      <a:pt x="346453" y="341500"/>
                      <a:pt x="352834" y="333689"/>
                      <a:pt x="352834" y="355025"/>
                    </a:cubicBezTo>
                    <a:cubicBezTo>
                      <a:pt x="355978" y="358264"/>
                      <a:pt x="367312" y="351882"/>
                      <a:pt x="380076" y="361597"/>
                    </a:cubicBezTo>
                    <a:cubicBezTo>
                      <a:pt x="383695" y="364360"/>
                      <a:pt x="396649" y="365979"/>
                      <a:pt x="398554" y="364455"/>
                    </a:cubicBezTo>
                    <a:cubicBezTo>
                      <a:pt x="407317" y="357502"/>
                      <a:pt x="418176" y="385029"/>
                      <a:pt x="426653" y="369027"/>
                    </a:cubicBezTo>
                    <a:cubicBezTo>
                      <a:pt x="431225" y="360454"/>
                      <a:pt x="444751" y="370837"/>
                      <a:pt x="449132" y="367408"/>
                    </a:cubicBezTo>
                    <a:cubicBezTo>
                      <a:pt x="459705" y="359121"/>
                      <a:pt x="457514" y="375123"/>
                      <a:pt x="458657" y="377599"/>
                    </a:cubicBezTo>
                    <a:cubicBezTo>
                      <a:pt x="459895" y="382267"/>
                      <a:pt x="461896" y="382076"/>
                      <a:pt x="466944" y="381886"/>
                    </a:cubicBezTo>
                    <a:cubicBezTo>
                      <a:pt x="469706" y="381790"/>
                      <a:pt x="469611" y="393982"/>
                      <a:pt x="469801" y="397316"/>
                    </a:cubicBezTo>
                    <a:cubicBezTo>
                      <a:pt x="469992" y="401412"/>
                      <a:pt x="476659" y="400936"/>
                      <a:pt x="478564" y="400174"/>
                    </a:cubicBezTo>
                    <a:cubicBezTo>
                      <a:pt x="482089" y="398840"/>
                      <a:pt x="497424" y="377218"/>
                      <a:pt x="502758" y="388744"/>
                    </a:cubicBezTo>
                    <a:cubicBezTo>
                      <a:pt x="506758" y="397316"/>
                      <a:pt x="514569" y="391315"/>
                      <a:pt x="515998" y="399126"/>
                    </a:cubicBezTo>
                    <a:cubicBezTo>
                      <a:pt x="516855" y="403412"/>
                      <a:pt x="521427" y="402650"/>
                      <a:pt x="524951" y="401221"/>
                    </a:cubicBezTo>
                    <a:cubicBezTo>
                      <a:pt x="533809" y="397697"/>
                      <a:pt x="527142" y="395983"/>
                      <a:pt x="540096" y="396364"/>
                    </a:cubicBezTo>
                    <a:cubicBezTo>
                      <a:pt x="551335" y="396745"/>
                      <a:pt x="536953" y="415795"/>
                      <a:pt x="547906" y="415795"/>
                    </a:cubicBezTo>
                    <a:cubicBezTo>
                      <a:pt x="550669" y="415795"/>
                      <a:pt x="557812" y="400650"/>
                      <a:pt x="558289" y="398935"/>
                    </a:cubicBezTo>
                    <a:cubicBezTo>
                      <a:pt x="560384" y="391315"/>
                      <a:pt x="568004" y="390268"/>
                      <a:pt x="568385" y="393316"/>
                    </a:cubicBezTo>
                    <a:cubicBezTo>
                      <a:pt x="568957" y="398650"/>
                      <a:pt x="573529" y="399507"/>
                      <a:pt x="576481" y="402364"/>
                    </a:cubicBezTo>
                    <a:cubicBezTo>
                      <a:pt x="584863" y="410270"/>
                      <a:pt x="589340" y="399697"/>
                      <a:pt x="592388" y="397792"/>
                    </a:cubicBezTo>
                    <a:cubicBezTo>
                      <a:pt x="600580" y="392649"/>
                      <a:pt x="593626" y="406841"/>
                      <a:pt x="610390" y="409699"/>
                    </a:cubicBezTo>
                    <a:cubicBezTo>
                      <a:pt x="621916" y="411699"/>
                      <a:pt x="614962" y="418366"/>
                      <a:pt x="624868" y="418557"/>
                    </a:cubicBezTo>
                    <a:cubicBezTo>
                      <a:pt x="627916" y="418557"/>
                      <a:pt x="635632" y="416366"/>
                      <a:pt x="635822" y="414842"/>
                    </a:cubicBezTo>
                    <a:cubicBezTo>
                      <a:pt x="637156" y="414556"/>
                      <a:pt x="639060" y="412937"/>
                      <a:pt x="639632" y="411699"/>
                    </a:cubicBezTo>
                    <a:cubicBezTo>
                      <a:pt x="644204" y="402460"/>
                      <a:pt x="641442" y="409032"/>
                      <a:pt x="649348" y="403698"/>
                    </a:cubicBezTo>
                    <a:cubicBezTo>
                      <a:pt x="655063" y="399793"/>
                      <a:pt x="669350" y="399412"/>
                      <a:pt x="673255" y="403126"/>
                    </a:cubicBezTo>
                    <a:cubicBezTo>
                      <a:pt x="676780" y="406460"/>
                      <a:pt x="685162" y="398650"/>
                      <a:pt x="686685" y="396554"/>
                    </a:cubicBezTo>
                    <a:cubicBezTo>
                      <a:pt x="696210" y="383791"/>
                      <a:pt x="700592" y="404079"/>
                      <a:pt x="715356" y="399602"/>
                    </a:cubicBezTo>
                    <a:cubicBezTo>
                      <a:pt x="720785" y="397983"/>
                      <a:pt x="727357" y="390458"/>
                      <a:pt x="728691" y="390172"/>
                    </a:cubicBezTo>
                    <a:cubicBezTo>
                      <a:pt x="735168" y="389125"/>
                      <a:pt x="736501" y="389982"/>
                      <a:pt x="740692" y="393982"/>
                    </a:cubicBezTo>
                    <a:cubicBezTo>
                      <a:pt x="741645" y="394935"/>
                      <a:pt x="748884" y="399888"/>
                      <a:pt x="748884" y="400269"/>
                    </a:cubicBezTo>
                    <a:cubicBezTo>
                      <a:pt x="749360" y="405222"/>
                      <a:pt x="761362" y="414556"/>
                      <a:pt x="763362" y="414556"/>
                    </a:cubicBezTo>
                    <a:cubicBezTo>
                      <a:pt x="778316" y="414080"/>
                      <a:pt x="772030" y="416938"/>
                      <a:pt x="775840" y="417890"/>
                    </a:cubicBezTo>
                    <a:cubicBezTo>
                      <a:pt x="786126" y="420271"/>
                      <a:pt x="785365" y="421414"/>
                      <a:pt x="793461" y="425796"/>
                    </a:cubicBezTo>
                    <a:cubicBezTo>
                      <a:pt x="796604" y="427510"/>
                      <a:pt x="798414" y="427891"/>
                      <a:pt x="799652" y="427987"/>
                    </a:cubicBezTo>
                    <a:cubicBezTo>
                      <a:pt x="799652" y="327879"/>
                      <a:pt x="800700" y="187004"/>
                      <a:pt x="780697" y="90706"/>
                    </a:cubicBezTo>
                    <a:cubicBezTo>
                      <a:pt x="779745" y="86325"/>
                      <a:pt x="778888" y="82134"/>
                      <a:pt x="777840" y="77943"/>
                    </a:cubicBezTo>
                    <a:lnTo>
                      <a:pt x="777840" y="33937"/>
                    </a:lnTo>
                    <a:lnTo>
                      <a:pt x="98326" y="17459"/>
                    </a:lnTo>
                    <a:lnTo>
                      <a:pt x="11173" y="10125"/>
                    </a:lnTo>
                    <a:lnTo>
                      <a:pt x="10125" y="71466"/>
                    </a:lnTo>
                    <a:lnTo>
                      <a:pt x="284350" y="84420"/>
                    </a:lnTo>
                    <a:close/>
                  </a:path>
                </a:pathLst>
              </a:custGeom>
              <a:solidFill>
                <a:srgbClr val="F1831F"/>
              </a:solidFill>
              <a:ln w="6350" cap="flat">
                <a:noFill/>
                <a:prstDash val="solid"/>
                <a:miter/>
              </a:ln>
            </p:spPr>
            <p:txBody>
              <a:bodyPr rtlCol="0" anchor="ctr"/>
              <a:lstStyle/>
              <a:p>
                <a:endParaRPr lang="en-US" sz="1600" dirty="0"/>
              </a:p>
            </p:txBody>
          </p:sp>
          <p:sp>
            <p:nvSpPr>
              <p:cNvPr id="191" name="Freeform: Shape 190">
                <a:extLst>
                  <a:ext uri="{FF2B5EF4-FFF2-40B4-BE49-F238E27FC236}">
                    <a16:creationId xmlns:a16="http://schemas.microsoft.com/office/drawing/2014/main" id="{F65A3117-8293-42E3-8A59-FCCFDB1C137C}"/>
                  </a:ext>
                </a:extLst>
              </p:cNvPr>
              <p:cNvSpPr/>
              <p:nvPr/>
            </p:nvSpPr>
            <p:spPr>
              <a:xfrm>
                <a:off x="3309343" y="4451210"/>
                <a:ext cx="649718" cy="352646"/>
              </a:xfrm>
              <a:custGeom>
                <a:avLst/>
                <a:gdLst>
                  <a:gd name="connsiteX0" fmla="*/ 10125 w 695325"/>
                  <a:gd name="connsiteY0" fmla="*/ 359597 h 381000"/>
                  <a:gd name="connsiteX1" fmla="*/ 689638 w 695325"/>
                  <a:gd name="connsiteY1" fmla="*/ 376075 h 381000"/>
                  <a:gd name="connsiteX2" fmla="*/ 690115 w 695325"/>
                  <a:gd name="connsiteY2" fmla="*/ 125282 h 381000"/>
                  <a:gd name="connsiteX3" fmla="*/ 674875 w 695325"/>
                  <a:gd name="connsiteY3" fmla="*/ 112138 h 381000"/>
                  <a:gd name="connsiteX4" fmla="*/ 660301 w 695325"/>
                  <a:gd name="connsiteY4" fmla="*/ 89278 h 381000"/>
                  <a:gd name="connsiteX5" fmla="*/ 656587 w 695325"/>
                  <a:gd name="connsiteY5" fmla="*/ 35842 h 381000"/>
                  <a:gd name="connsiteX6" fmla="*/ 625440 w 695325"/>
                  <a:gd name="connsiteY6" fmla="*/ 22793 h 381000"/>
                  <a:gd name="connsiteX7" fmla="*/ 33271 w 695325"/>
                  <a:gd name="connsiteY7" fmla="*/ 10125 h 381000"/>
                  <a:gd name="connsiteX8" fmla="*/ 10125 w 695325"/>
                  <a:gd name="connsiteY8" fmla="*/ 35959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81000">
                    <a:moveTo>
                      <a:pt x="10125" y="359597"/>
                    </a:moveTo>
                    <a:lnTo>
                      <a:pt x="689638" y="376075"/>
                    </a:lnTo>
                    <a:lnTo>
                      <a:pt x="690115" y="125282"/>
                    </a:lnTo>
                    <a:cubicBezTo>
                      <a:pt x="688686" y="121186"/>
                      <a:pt x="679351" y="116138"/>
                      <a:pt x="674875" y="112138"/>
                    </a:cubicBezTo>
                    <a:cubicBezTo>
                      <a:pt x="659825" y="98612"/>
                      <a:pt x="666493" y="92897"/>
                      <a:pt x="660301" y="89278"/>
                    </a:cubicBezTo>
                    <a:cubicBezTo>
                      <a:pt x="628774" y="71180"/>
                      <a:pt x="683638" y="51844"/>
                      <a:pt x="656587" y="35842"/>
                    </a:cubicBezTo>
                    <a:cubicBezTo>
                      <a:pt x="653825" y="34223"/>
                      <a:pt x="647633" y="38033"/>
                      <a:pt x="625440" y="22793"/>
                    </a:cubicBezTo>
                    <a:lnTo>
                      <a:pt x="33271" y="10125"/>
                    </a:lnTo>
                    <a:lnTo>
                      <a:pt x="10125" y="359597"/>
                    </a:lnTo>
                    <a:close/>
                  </a:path>
                </a:pathLst>
              </a:custGeom>
              <a:solidFill>
                <a:srgbClr val="F9CB7D"/>
              </a:solidFill>
              <a:ln w="6350" cap="flat">
                <a:noFill/>
                <a:prstDash val="solid"/>
                <a:miter/>
              </a:ln>
            </p:spPr>
            <p:txBody>
              <a:bodyPr rtlCol="0" anchor="ctr"/>
              <a:lstStyle/>
              <a:p>
                <a:endParaRPr lang="en-US" sz="1600" dirty="0"/>
              </a:p>
            </p:txBody>
          </p:sp>
          <p:sp>
            <p:nvSpPr>
              <p:cNvPr id="192" name="Freeform: Shape 191">
                <a:extLst>
                  <a:ext uri="{FF2B5EF4-FFF2-40B4-BE49-F238E27FC236}">
                    <a16:creationId xmlns:a16="http://schemas.microsoft.com/office/drawing/2014/main" id="{8CCD8327-CCAF-450E-B47E-F16619348AB6}"/>
                  </a:ext>
                </a:extLst>
              </p:cNvPr>
              <p:cNvSpPr/>
              <p:nvPr/>
            </p:nvSpPr>
            <p:spPr>
              <a:xfrm>
                <a:off x="3174327" y="4112405"/>
                <a:ext cx="720920" cy="361462"/>
              </a:xfrm>
              <a:custGeom>
                <a:avLst/>
                <a:gdLst>
                  <a:gd name="connsiteX0" fmla="*/ 177860 w 771525"/>
                  <a:gd name="connsiteY0" fmla="*/ 376171 h 390525"/>
                  <a:gd name="connsiteX1" fmla="*/ 770030 w 771525"/>
                  <a:gd name="connsiteY1" fmla="*/ 388839 h 390525"/>
                  <a:gd name="connsiteX2" fmla="*/ 735358 w 771525"/>
                  <a:gd name="connsiteY2" fmla="*/ 321116 h 390525"/>
                  <a:gd name="connsiteX3" fmla="*/ 726024 w 771525"/>
                  <a:gd name="connsiteY3" fmla="*/ 295780 h 390525"/>
                  <a:gd name="connsiteX4" fmla="*/ 706783 w 771525"/>
                  <a:gd name="connsiteY4" fmla="*/ 201482 h 390525"/>
                  <a:gd name="connsiteX5" fmla="*/ 678780 w 771525"/>
                  <a:gd name="connsiteY5" fmla="*/ 97088 h 390525"/>
                  <a:gd name="connsiteX6" fmla="*/ 647538 w 771525"/>
                  <a:gd name="connsiteY6" fmla="*/ 87087 h 390525"/>
                  <a:gd name="connsiteX7" fmla="*/ 606771 w 771525"/>
                  <a:gd name="connsiteY7" fmla="*/ 61084 h 390525"/>
                  <a:gd name="connsiteX8" fmla="*/ 522760 w 771525"/>
                  <a:gd name="connsiteY8" fmla="*/ 55369 h 390525"/>
                  <a:gd name="connsiteX9" fmla="*/ 483422 w 771525"/>
                  <a:gd name="connsiteY9" fmla="*/ 32699 h 390525"/>
                  <a:gd name="connsiteX10" fmla="*/ 30223 w 771525"/>
                  <a:gd name="connsiteY10" fmla="*/ 10125 h 390525"/>
                  <a:gd name="connsiteX11" fmla="*/ 10125 w 771525"/>
                  <a:gd name="connsiteY11" fmla="*/ 243773 h 390525"/>
                  <a:gd name="connsiteX12" fmla="*/ 185956 w 771525"/>
                  <a:gd name="connsiteY12" fmla="*/ 256632 h 390525"/>
                  <a:gd name="connsiteX13" fmla="*/ 177860 w 771525"/>
                  <a:gd name="connsiteY13" fmla="*/ 37617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390525">
                    <a:moveTo>
                      <a:pt x="177860" y="376171"/>
                    </a:moveTo>
                    <a:lnTo>
                      <a:pt x="770030" y="388839"/>
                    </a:lnTo>
                    <a:cubicBezTo>
                      <a:pt x="764029" y="366550"/>
                      <a:pt x="741931" y="355692"/>
                      <a:pt x="735358" y="321116"/>
                    </a:cubicBezTo>
                    <a:cubicBezTo>
                      <a:pt x="732406" y="312258"/>
                      <a:pt x="725167" y="303971"/>
                      <a:pt x="726024" y="295780"/>
                    </a:cubicBezTo>
                    <a:cubicBezTo>
                      <a:pt x="730120" y="255584"/>
                      <a:pt x="710593" y="232153"/>
                      <a:pt x="706783" y="201482"/>
                    </a:cubicBezTo>
                    <a:cubicBezTo>
                      <a:pt x="700592" y="150809"/>
                      <a:pt x="678780" y="148714"/>
                      <a:pt x="678780" y="97088"/>
                    </a:cubicBezTo>
                    <a:cubicBezTo>
                      <a:pt x="666588" y="101279"/>
                      <a:pt x="654872" y="100612"/>
                      <a:pt x="647538" y="87087"/>
                    </a:cubicBezTo>
                    <a:cubicBezTo>
                      <a:pt x="634203" y="62417"/>
                      <a:pt x="619820" y="74133"/>
                      <a:pt x="606771" y="61084"/>
                    </a:cubicBezTo>
                    <a:cubicBezTo>
                      <a:pt x="585244" y="39557"/>
                      <a:pt x="530571" y="78991"/>
                      <a:pt x="522760" y="55369"/>
                    </a:cubicBezTo>
                    <a:cubicBezTo>
                      <a:pt x="498853" y="48034"/>
                      <a:pt x="514855" y="25746"/>
                      <a:pt x="483422" y="32699"/>
                    </a:cubicBezTo>
                    <a:lnTo>
                      <a:pt x="30223" y="10125"/>
                    </a:lnTo>
                    <a:lnTo>
                      <a:pt x="10125" y="243773"/>
                    </a:lnTo>
                    <a:lnTo>
                      <a:pt x="185956" y="256632"/>
                    </a:lnTo>
                    <a:lnTo>
                      <a:pt x="177860" y="376171"/>
                    </a:lnTo>
                    <a:close/>
                  </a:path>
                </a:pathLst>
              </a:custGeom>
              <a:solidFill>
                <a:srgbClr val="DF5657"/>
              </a:solidFill>
              <a:ln w="6350" cap="flat">
                <a:noFill/>
                <a:prstDash val="solid"/>
                <a:miter/>
              </a:ln>
            </p:spPr>
            <p:txBody>
              <a:bodyPr rtlCol="0" anchor="ctr"/>
              <a:lstStyle/>
              <a:p>
                <a:endParaRPr lang="en-US" sz="1600" dirty="0"/>
              </a:p>
            </p:txBody>
          </p:sp>
          <p:sp>
            <p:nvSpPr>
              <p:cNvPr id="193" name="Freeform: Shape 192">
                <a:extLst>
                  <a:ext uri="{FF2B5EF4-FFF2-40B4-BE49-F238E27FC236}">
                    <a16:creationId xmlns:a16="http://schemas.microsoft.com/office/drawing/2014/main" id="{6A51E529-6FC9-4EFF-8EA1-DBCC6BEA9116}"/>
                  </a:ext>
                </a:extLst>
              </p:cNvPr>
              <p:cNvSpPr/>
              <p:nvPr/>
            </p:nvSpPr>
            <p:spPr>
              <a:xfrm>
                <a:off x="3192927" y="3796346"/>
                <a:ext cx="623017" cy="414359"/>
              </a:xfrm>
              <a:custGeom>
                <a:avLst/>
                <a:gdLst>
                  <a:gd name="connsiteX0" fmla="*/ 10125 w 666750"/>
                  <a:gd name="connsiteY0" fmla="*/ 351691 h 447675"/>
                  <a:gd name="connsiteX1" fmla="*/ 463324 w 666750"/>
                  <a:gd name="connsiteY1" fmla="*/ 374266 h 447675"/>
                  <a:gd name="connsiteX2" fmla="*/ 502663 w 666750"/>
                  <a:gd name="connsiteY2" fmla="*/ 396935 h 447675"/>
                  <a:gd name="connsiteX3" fmla="*/ 586673 w 666750"/>
                  <a:gd name="connsiteY3" fmla="*/ 402650 h 447675"/>
                  <a:gd name="connsiteX4" fmla="*/ 627440 w 666750"/>
                  <a:gd name="connsiteY4" fmla="*/ 428653 h 447675"/>
                  <a:gd name="connsiteX5" fmla="*/ 658682 w 666750"/>
                  <a:gd name="connsiteY5" fmla="*/ 438655 h 447675"/>
                  <a:gd name="connsiteX6" fmla="*/ 650396 w 666750"/>
                  <a:gd name="connsiteY6" fmla="*/ 389887 h 447675"/>
                  <a:gd name="connsiteX7" fmla="*/ 647538 w 666750"/>
                  <a:gd name="connsiteY7" fmla="*/ 354644 h 447675"/>
                  <a:gd name="connsiteX8" fmla="*/ 644585 w 666750"/>
                  <a:gd name="connsiteY8" fmla="*/ 319021 h 447675"/>
                  <a:gd name="connsiteX9" fmla="*/ 658301 w 666750"/>
                  <a:gd name="connsiteY9" fmla="*/ 318830 h 447675"/>
                  <a:gd name="connsiteX10" fmla="*/ 655348 w 666750"/>
                  <a:gd name="connsiteY10" fmla="*/ 115471 h 447675"/>
                  <a:gd name="connsiteX11" fmla="*/ 654015 w 666750"/>
                  <a:gd name="connsiteY11" fmla="*/ 110804 h 447675"/>
                  <a:gd name="connsiteX12" fmla="*/ 645062 w 666750"/>
                  <a:gd name="connsiteY12" fmla="*/ 36985 h 447675"/>
                  <a:gd name="connsiteX13" fmla="*/ 39652 w 666750"/>
                  <a:gd name="connsiteY13" fmla="*/ 10125 h 447675"/>
                  <a:gd name="connsiteX14" fmla="*/ 30223 w 666750"/>
                  <a:gd name="connsiteY14" fmla="*/ 118138 h 447675"/>
                  <a:gd name="connsiteX15" fmla="*/ 10125 w 666750"/>
                  <a:gd name="connsiteY15" fmla="*/ 3516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447675">
                    <a:moveTo>
                      <a:pt x="10125" y="351691"/>
                    </a:moveTo>
                    <a:lnTo>
                      <a:pt x="463324" y="374266"/>
                    </a:lnTo>
                    <a:cubicBezTo>
                      <a:pt x="494852" y="367312"/>
                      <a:pt x="478755" y="389601"/>
                      <a:pt x="502663" y="396935"/>
                    </a:cubicBezTo>
                    <a:cubicBezTo>
                      <a:pt x="510568" y="420557"/>
                      <a:pt x="565147" y="381028"/>
                      <a:pt x="586673" y="402650"/>
                    </a:cubicBezTo>
                    <a:cubicBezTo>
                      <a:pt x="599722" y="415699"/>
                      <a:pt x="614105" y="403984"/>
                      <a:pt x="627440" y="428653"/>
                    </a:cubicBezTo>
                    <a:cubicBezTo>
                      <a:pt x="634774" y="442179"/>
                      <a:pt x="646490" y="442941"/>
                      <a:pt x="658682" y="438655"/>
                    </a:cubicBezTo>
                    <a:cubicBezTo>
                      <a:pt x="645823" y="408270"/>
                      <a:pt x="631822" y="426653"/>
                      <a:pt x="650396" y="389887"/>
                    </a:cubicBezTo>
                    <a:cubicBezTo>
                      <a:pt x="654205" y="382362"/>
                      <a:pt x="659349" y="361312"/>
                      <a:pt x="647538" y="354644"/>
                    </a:cubicBezTo>
                    <a:cubicBezTo>
                      <a:pt x="634108" y="347024"/>
                      <a:pt x="642109" y="327403"/>
                      <a:pt x="644585" y="319021"/>
                    </a:cubicBezTo>
                    <a:lnTo>
                      <a:pt x="658301" y="318830"/>
                    </a:lnTo>
                    <a:lnTo>
                      <a:pt x="655348" y="115471"/>
                    </a:lnTo>
                    <a:cubicBezTo>
                      <a:pt x="655539" y="112423"/>
                      <a:pt x="655825" y="113090"/>
                      <a:pt x="654015" y="110804"/>
                    </a:cubicBezTo>
                    <a:cubicBezTo>
                      <a:pt x="598579" y="40891"/>
                      <a:pt x="633155" y="86992"/>
                      <a:pt x="645062" y="36985"/>
                    </a:cubicBezTo>
                    <a:lnTo>
                      <a:pt x="39652" y="10125"/>
                    </a:lnTo>
                    <a:lnTo>
                      <a:pt x="30223" y="118138"/>
                    </a:lnTo>
                    <a:lnTo>
                      <a:pt x="10125" y="351691"/>
                    </a:lnTo>
                    <a:close/>
                  </a:path>
                </a:pathLst>
              </a:custGeom>
              <a:solidFill>
                <a:srgbClr val="01AF94"/>
              </a:solidFill>
              <a:ln w="6350" cap="flat">
                <a:noFill/>
                <a:prstDash val="solid"/>
                <a:miter/>
              </a:ln>
            </p:spPr>
            <p:txBody>
              <a:bodyPr rtlCol="0" anchor="ctr"/>
              <a:lstStyle/>
              <a:p>
                <a:endParaRPr lang="en-US" sz="1600" dirty="0"/>
              </a:p>
            </p:txBody>
          </p:sp>
          <p:sp>
            <p:nvSpPr>
              <p:cNvPr id="194" name="Freeform: Shape 193">
                <a:extLst>
                  <a:ext uri="{FF2B5EF4-FFF2-40B4-BE49-F238E27FC236}">
                    <a16:creationId xmlns:a16="http://schemas.microsoft.com/office/drawing/2014/main" id="{62737367-676E-4B45-A352-482671B55647}"/>
                  </a:ext>
                </a:extLst>
              </p:cNvPr>
              <p:cNvSpPr/>
              <p:nvPr/>
            </p:nvSpPr>
            <p:spPr>
              <a:xfrm>
                <a:off x="3220518" y="3472176"/>
                <a:ext cx="578516" cy="361462"/>
              </a:xfrm>
              <a:custGeom>
                <a:avLst/>
                <a:gdLst>
                  <a:gd name="connsiteX0" fmla="*/ 10125 w 619125"/>
                  <a:gd name="connsiteY0" fmla="*/ 360264 h 390525"/>
                  <a:gd name="connsiteX1" fmla="*/ 615534 w 619125"/>
                  <a:gd name="connsiteY1" fmla="*/ 387124 h 390525"/>
                  <a:gd name="connsiteX2" fmla="*/ 592769 w 619125"/>
                  <a:gd name="connsiteY2" fmla="*/ 248726 h 390525"/>
                  <a:gd name="connsiteX3" fmla="*/ 576386 w 619125"/>
                  <a:gd name="connsiteY3" fmla="*/ 130997 h 390525"/>
                  <a:gd name="connsiteX4" fmla="*/ 563813 w 619125"/>
                  <a:gd name="connsiteY4" fmla="*/ 36319 h 390525"/>
                  <a:gd name="connsiteX5" fmla="*/ 40605 w 619125"/>
                  <a:gd name="connsiteY5" fmla="*/ 10125 h 390525"/>
                  <a:gd name="connsiteX6" fmla="*/ 10125 w 619125"/>
                  <a:gd name="connsiteY6" fmla="*/ 36026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390525">
                    <a:moveTo>
                      <a:pt x="10125" y="360264"/>
                    </a:moveTo>
                    <a:lnTo>
                      <a:pt x="615534" y="387124"/>
                    </a:lnTo>
                    <a:cubicBezTo>
                      <a:pt x="615534" y="327307"/>
                      <a:pt x="592769" y="278254"/>
                      <a:pt x="592769" y="248726"/>
                    </a:cubicBezTo>
                    <a:cubicBezTo>
                      <a:pt x="592769" y="168430"/>
                      <a:pt x="583911" y="192148"/>
                      <a:pt x="576386" y="130997"/>
                    </a:cubicBezTo>
                    <a:cubicBezTo>
                      <a:pt x="570004" y="79276"/>
                      <a:pt x="578386" y="78324"/>
                      <a:pt x="563813" y="36319"/>
                    </a:cubicBezTo>
                    <a:cubicBezTo>
                      <a:pt x="382171" y="34033"/>
                      <a:pt x="212436" y="25651"/>
                      <a:pt x="40605" y="10125"/>
                    </a:cubicBezTo>
                    <a:lnTo>
                      <a:pt x="10125" y="360264"/>
                    </a:lnTo>
                    <a:close/>
                  </a:path>
                </a:pathLst>
              </a:custGeom>
              <a:solidFill>
                <a:srgbClr val="01AF94"/>
              </a:solidFill>
              <a:ln w="6350" cap="flat">
                <a:noFill/>
                <a:prstDash val="solid"/>
                <a:miter/>
              </a:ln>
            </p:spPr>
            <p:txBody>
              <a:bodyPr rtlCol="0" anchor="ctr"/>
              <a:lstStyle/>
              <a:p>
                <a:endParaRPr lang="en-US" sz="1600" dirty="0"/>
              </a:p>
            </p:txBody>
          </p:sp>
          <p:sp>
            <p:nvSpPr>
              <p:cNvPr id="195" name="Freeform: Shape 194">
                <a:extLst>
                  <a:ext uri="{FF2B5EF4-FFF2-40B4-BE49-F238E27FC236}">
                    <a16:creationId xmlns:a16="http://schemas.microsoft.com/office/drawing/2014/main" id="{0FCC0F83-DEF4-45E9-A58E-006A13BE5413}"/>
                  </a:ext>
                </a:extLst>
              </p:cNvPr>
              <p:cNvSpPr/>
              <p:nvPr/>
            </p:nvSpPr>
            <p:spPr>
              <a:xfrm>
                <a:off x="3738246" y="3455681"/>
                <a:ext cx="578516" cy="643579"/>
              </a:xfrm>
              <a:custGeom>
                <a:avLst/>
                <a:gdLst>
                  <a:gd name="connsiteX0" fmla="*/ 38795 w 619125"/>
                  <a:gd name="connsiteY0" fmla="*/ 266643 h 695325"/>
                  <a:gd name="connsiteX1" fmla="*/ 61560 w 619125"/>
                  <a:gd name="connsiteY1" fmla="*/ 405041 h 695325"/>
                  <a:gd name="connsiteX2" fmla="*/ 70513 w 619125"/>
                  <a:gd name="connsiteY2" fmla="*/ 478860 h 695325"/>
                  <a:gd name="connsiteX3" fmla="*/ 71847 w 619125"/>
                  <a:gd name="connsiteY3" fmla="*/ 483527 h 695325"/>
                  <a:gd name="connsiteX4" fmla="*/ 74800 w 619125"/>
                  <a:gd name="connsiteY4" fmla="*/ 686886 h 695325"/>
                  <a:gd name="connsiteX5" fmla="*/ 509997 w 619125"/>
                  <a:gd name="connsiteY5" fmla="*/ 680600 h 695325"/>
                  <a:gd name="connsiteX6" fmla="*/ 439036 w 619125"/>
                  <a:gd name="connsiteY6" fmla="*/ 579158 h 695325"/>
                  <a:gd name="connsiteX7" fmla="*/ 374456 w 619125"/>
                  <a:gd name="connsiteY7" fmla="*/ 525437 h 695325"/>
                  <a:gd name="connsiteX8" fmla="*/ 382743 w 619125"/>
                  <a:gd name="connsiteY8" fmla="*/ 461715 h 695325"/>
                  <a:gd name="connsiteX9" fmla="*/ 375313 w 619125"/>
                  <a:gd name="connsiteY9" fmla="*/ 405137 h 695325"/>
                  <a:gd name="connsiteX10" fmla="*/ 408746 w 619125"/>
                  <a:gd name="connsiteY10" fmla="*/ 322174 h 695325"/>
                  <a:gd name="connsiteX11" fmla="*/ 417319 w 619125"/>
                  <a:gd name="connsiteY11" fmla="*/ 307505 h 695325"/>
                  <a:gd name="connsiteX12" fmla="*/ 432273 w 619125"/>
                  <a:gd name="connsiteY12" fmla="*/ 284264 h 695325"/>
                  <a:gd name="connsiteX13" fmla="*/ 463896 w 619125"/>
                  <a:gd name="connsiteY13" fmla="*/ 259595 h 695325"/>
                  <a:gd name="connsiteX14" fmla="*/ 523999 w 619125"/>
                  <a:gd name="connsiteY14" fmla="*/ 195777 h 695325"/>
                  <a:gd name="connsiteX15" fmla="*/ 570671 w 619125"/>
                  <a:gd name="connsiteY15" fmla="*/ 171393 h 695325"/>
                  <a:gd name="connsiteX16" fmla="*/ 616486 w 619125"/>
                  <a:gd name="connsiteY16" fmla="*/ 151676 h 695325"/>
                  <a:gd name="connsiteX17" fmla="*/ 612581 w 619125"/>
                  <a:gd name="connsiteY17" fmla="*/ 151581 h 695325"/>
                  <a:gd name="connsiteX18" fmla="*/ 578767 w 619125"/>
                  <a:gd name="connsiteY18" fmla="*/ 150819 h 695325"/>
                  <a:gd name="connsiteX19" fmla="*/ 535334 w 619125"/>
                  <a:gd name="connsiteY19" fmla="*/ 140913 h 695325"/>
                  <a:gd name="connsiteX20" fmla="*/ 493995 w 619125"/>
                  <a:gd name="connsiteY20" fmla="*/ 139294 h 695325"/>
                  <a:gd name="connsiteX21" fmla="*/ 451609 w 619125"/>
                  <a:gd name="connsiteY21" fmla="*/ 150343 h 695325"/>
                  <a:gd name="connsiteX22" fmla="*/ 436369 w 619125"/>
                  <a:gd name="connsiteY22" fmla="*/ 137484 h 695325"/>
                  <a:gd name="connsiteX23" fmla="*/ 411794 w 619125"/>
                  <a:gd name="connsiteY23" fmla="*/ 123959 h 695325"/>
                  <a:gd name="connsiteX24" fmla="*/ 394459 w 619125"/>
                  <a:gd name="connsiteY24" fmla="*/ 121577 h 695325"/>
                  <a:gd name="connsiteX25" fmla="*/ 346262 w 619125"/>
                  <a:gd name="connsiteY25" fmla="*/ 96336 h 695325"/>
                  <a:gd name="connsiteX26" fmla="*/ 327403 w 619125"/>
                  <a:gd name="connsiteY26" fmla="*/ 91574 h 695325"/>
                  <a:gd name="connsiteX27" fmla="*/ 276063 w 619125"/>
                  <a:gd name="connsiteY27" fmla="*/ 104909 h 695325"/>
                  <a:gd name="connsiteX28" fmla="*/ 244154 w 619125"/>
                  <a:gd name="connsiteY28" fmla="*/ 92621 h 695325"/>
                  <a:gd name="connsiteX29" fmla="*/ 219103 w 619125"/>
                  <a:gd name="connsiteY29" fmla="*/ 86525 h 695325"/>
                  <a:gd name="connsiteX30" fmla="*/ 199958 w 619125"/>
                  <a:gd name="connsiteY30" fmla="*/ 50426 h 695325"/>
                  <a:gd name="connsiteX31" fmla="*/ 176431 w 619125"/>
                  <a:gd name="connsiteY31" fmla="*/ 10135 h 695325"/>
                  <a:gd name="connsiteX32" fmla="*/ 175479 w 619125"/>
                  <a:gd name="connsiteY32" fmla="*/ 54807 h 695325"/>
                  <a:gd name="connsiteX33" fmla="*/ 10125 w 619125"/>
                  <a:gd name="connsiteY33" fmla="*/ 54331 h 695325"/>
                  <a:gd name="connsiteX34" fmla="*/ 22698 w 619125"/>
                  <a:gd name="connsiteY34" fmla="*/ 149009 h 695325"/>
                  <a:gd name="connsiteX35" fmla="*/ 38795 w 619125"/>
                  <a:gd name="connsiteY35" fmla="*/ 26664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9125" h="695325">
                    <a:moveTo>
                      <a:pt x="38795" y="266643"/>
                    </a:moveTo>
                    <a:cubicBezTo>
                      <a:pt x="38795" y="296171"/>
                      <a:pt x="61560" y="345129"/>
                      <a:pt x="61560" y="405041"/>
                    </a:cubicBezTo>
                    <a:cubicBezTo>
                      <a:pt x="49654" y="455048"/>
                      <a:pt x="15078" y="408947"/>
                      <a:pt x="70513" y="478860"/>
                    </a:cubicBezTo>
                    <a:cubicBezTo>
                      <a:pt x="72323" y="481146"/>
                      <a:pt x="72133" y="480479"/>
                      <a:pt x="71847" y="483527"/>
                    </a:cubicBezTo>
                    <a:lnTo>
                      <a:pt x="74800" y="686886"/>
                    </a:lnTo>
                    <a:lnTo>
                      <a:pt x="509997" y="680600"/>
                    </a:lnTo>
                    <a:cubicBezTo>
                      <a:pt x="521617" y="625355"/>
                      <a:pt x="465610" y="628593"/>
                      <a:pt x="439036" y="579158"/>
                    </a:cubicBezTo>
                    <a:cubicBezTo>
                      <a:pt x="429606" y="561632"/>
                      <a:pt x="372932" y="559156"/>
                      <a:pt x="374456" y="525437"/>
                    </a:cubicBezTo>
                    <a:cubicBezTo>
                      <a:pt x="376552" y="479813"/>
                      <a:pt x="362931" y="509626"/>
                      <a:pt x="382743" y="461715"/>
                    </a:cubicBezTo>
                    <a:cubicBezTo>
                      <a:pt x="387220" y="450952"/>
                      <a:pt x="341690" y="447523"/>
                      <a:pt x="375313" y="405137"/>
                    </a:cubicBezTo>
                    <a:cubicBezTo>
                      <a:pt x="398554" y="375895"/>
                      <a:pt x="412746" y="414947"/>
                      <a:pt x="408746" y="322174"/>
                    </a:cubicBezTo>
                    <a:cubicBezTo>
                      <a:pt x="408651" y="319031"/>
                      <a:pt x="414175" y="308553"/>
                      <a:pt x="417319" y="307505"/>
                    </a:cubicBezTo>
                    <a:cubicBezTo>
                      <a:pt x="421129" y="294837"/>
                      <a:pt x="429606" y="284645"/>
                      <a:pt x="432273" y="284264"/>
                    </a:cubicBezTo>
                    <a:cubicBezTo>
                      <a:pt x="455323" y="281597"/>
                      <a:pt x="458562" y="262262"/>
                      <a:pt x="463896" y="259595"/>
                    </a:cubicBezTo>
                    <a:cubicBezTo>
                      <a:pt x="490185" y="246164"/>
                      <a:pt x="503139" y="200063"/>
                      <a:pt x="523999" y="195777"/>
                    </a:cubicBezTo>
                    <a:cubicBezTo>
                      <a:pt x="532952" y="193967"/>
                      <a:pt x="569909" y="171298"/>
                      <a:pt x="570671" y="171393"/>
                    </a:cubicBezTo>
                    <a:cubicBezTo>
                      <a:pt x="588864" y="172155"/>
                      <a:pt x="602009" y="161297"/>
                      <a:pt x="616486" y="151676"/>
                    </a:cubicBezTo>
                    <a:cubicBezTo>
                      <a:pt x="615629" y="151676"/>
                      <a:pt x="613153" y="151867"/>
                      <a:pt x="612581" y="151581"/>
                    </a:cubicBezTo>
                    <a:cubicBezTo>
                      <a:pt x="598294" y="144247"/>
                      <a:pt x="603818" y="155963"/>
                      <a:pt x="578767" y="150819"/>
                    </a:cubicBezTo>
                    <a:cubicBezTo>
                      <a:pt x="576481" y="139580"/>
                      <a:pt x="535905" y="140532"/>
                      <a:pt x="535334" y="140913"/>
                    </a:cubicBezTo>
                    <a:cubicBezTo>
                      <a:pt x="506949" y="157677"/>
                      <a:pt x="517045" y="120720"/>
                      <a:pt x="493995" y="139294"/>
                    </a:cubicBezTo>
                    <a:cubicBezTo>
                      <a:pt x="472183" y="156915"/>
                      <a:pt x="481993" y="158153"/>
                      <a:pt x="451609" y="150343"/>
                    </a:cubicBezTo>
                    <a:cubicBezTo>
                      <a:pt x="429892" y="144723"/>
                      <a:pt x="442655" y="137294"/>
                      <a:pt x="436369" y="137484"/>
                    </a:cubicBezTo>
                    <a:cubicBezTo>
                      <a:pt x="421605" y="138056"/>
                      <a:pt x="414937" y="123292"/>
                      <a:pt x="411794" y="123959"/>
                    </a:cubicBezTo>
                    <a:cubicBezTo>
                      <a:pt x="395602" y="127769"/>
                      <a:pt x="403507" y="122339"/>
                      <a:pt x="394459" y="121577"/>
                    </a:cubicBezTo>
                    <a:cubicBezTo>
                      <a:pt x="384362" y="120720"/>
                      <a:pt x="346738" y="96336"/>
                      <a:pt x="346262" y="96336"/>
                    </a:cubicBezTo>
                    <a:cubicBezTo>
                      <a:pt x="327593" y="98051"/>
                      <a:pt x="330070" y="92050"/>
                      <a:pt x="327403" y="91574"/>
                    </a:cubicBezTo>
                    <a:cubicBezTo>
                      <a:pt x="305590" y="87097"/>
                      <a:pt x="322450" y="115958"/>
                      <a:pt x="276063" y="104909"/>
                    </a:cubicBezTo>
                    <a:cubicBezTo>
                      <a:pt x="274158" y="86144"/>
                      <a:pt x="248059" y="97193"/>
                      <a:pt x="244154" y="92621"/>
                    </a:cubicBezTo>
                    <a:cubicBezTo>
                      <a:pt x="235867" y="82906"/>
                      <a:pt x="232153" y="92717"/>
                      <a:pt x="219103" y="86525"/>
                    </a:cubicBezTo>
                    <a:cubicBezTo>
                      <a:pt x="201006" y="77953"/>
                      <a:pt x="202816" y="57093"/>
                      <a:pt x="199958" y="50426"/>
                    </a:cubicBezTo>
                    <a:cubicBezTo>
                      <a:pt x="192814" y="33662"/>
                      <a:pt x="203387" y="9563"/>
                      <a:pt x="176431" y="10135"/>
                    </a:cubicBezTo>
                    <a:lnTo>
                      <a:pt x="175479" y="54807"/>
                    </a:lnTo>
                    <a:cubicBezTo>
                      <a:pt x="119091" y="55093"/>
                      <a:pt x="64036" y="54998"/>
                      <a:pt x="10125" y="54331"/>
                    </a:cubicBezTo>
                    <a:cubicBezTo>
                      <a:pt x="24698" y="96336"/>
                      <a:pt x="16316" y="97289"/>
                      <a:pt x="22698" y="149009"/>
                    </a:cubicBezTo>
                    <a:cubicBezTo>
                      <a:pt x="29937" y="210065"/>
                      <a:pt x="38795" y="186347"/>
                      <a:pt x="38795" y="266643"/>
                    </a:cubicBezTo>
                    <a:close/>
                  </a:path>
                </a:pathLst>
              </a:custGeom>
              <a:solidFill>
                <a:srgbClr val="01AF94"/>
              </a:solidFill>
              <a:ln w="6350" cap="flat">
                <a:noFill/>
                <a:prstDash val="solid"/>
                <a:miter/>
              </a:ln>
            </p:spPr>
            <p:txBody>
              <a:bodyPr rtlCol="0" anchor="ctr"/>
              <a:lstStyle/>
              <a:p>
                <a:endParaRPr lang="en-US" sz="1600" dirty="0"/>
              </a:p>
            </p:txBody>
          </p:sp>
          <p:sp>
            <p:nvSpPr>
              <p:cNvPr id="196" name="Freeform: Shape 195">
                <a:extLst>
                  <a:ext uri="{FF2B5EF4-FFF2-40B4-BE49-F238E27FC236}">
                    <a16:creationId xmlns:a16="http://schemas.microsoft.com/office/drawing/2014/main" id="{B98979C1-BEB5-4830-80F2-BEC442E5CA30}"/>
                  </a:ext>
                </a:extLst>
              </p:cNvPr>
              <p:cNvSpPr/>
              <p:nvPr/>
            </p:nvSpPr>
            <p:spPr>
              <a:xfrm>
                <a:off x="3781449" y="4076171"/>
                <a:ext cx="534014" cy="352646"/>
              </a:xfrm>
              <a:custGeom>
                <a:avLst/>
                <a:gdLst>
                  <a:gd name="connsiteX0" fmla="*/ 463666 w 571500"/>
                  <a:gd name="connsiteY0" fmla="*/ 10125 h 381000"/>
                  <a:gd name="connsiteX1" fmla="*/ 28468 w 571500"/>
                  <a:gd name="connsiteY1" fmla="*/ 16411 h 381000"/>
                  <a:gd name="connsiteX2" fmla="*/ 14752 w 571500"/>
                  <a:gd name="connsiteY2" fmla="*/ 16602 h 381000"/>
                  <a:gd name="connsiteX3" fmla="*/ 17705 w 571500"/>
                  <a:gd name="connsiteY3" fmla="*/ 52225 h 381000"/>
                  <a:gd name="connsiteX4" fmla="*/ 20563 w 571500"/>
                  <a:gd name="connsiteY4" fmla="*/ 87468 h 381000"/>
                  <a:gd name="connsiteX5" fmla="*/ 28850 w 571500"/>
                  <a:gd name="connsiteY5" fmla="*/ 136236 h 381000"/>
                  <a:gd name="connsiteX6" fmla="*/ 56853 w 571500"/>
                  <a:gd name="connsiteY6" fmla="*/ 240630 h 381000"/>
                  <a:gd name="connsiteX7" fmla="*/ 76093 w 571500"/>
                  <a:gd name="connsiteY7" fmla="*/ 334927 h 381000"/>
                  <a:gd name="connsiteX8" fmla="*/ 85428 w 571500"/>
                  <a:gd name="connsiteY8" fmla="*/ 360264 h 381000"/>
                  <a:gd name="connsiteX9" fmla="*/ 436901 w 571500"/>
                  <a:gd name="connsiteY9" fmla="*/ 347691 h 381000"/>
                  <a:gd name="connsiteX10" fmla="*/ 460523 w 571500"/>
                  <a:gd name="connsiteY10" fmla="*/ 377599 h 381000"/>
                  <a:gd name="connsiteX11" fmla="*/ 490907 w 571500"/>
                  <a:gd name="connsiteY11" fmla="*/ 343119 h 381000"/>
                  <a:gd name="connsiteX12" fmla="*/ 499289 w 571500"/>
                  <a:gd name="connsiteY12" fmla="*/ 287493 h 381000"/>
                  <a:gd name="connsiteX13" fmla="*/ 505576 w 571500"/>
                  <a:gd name="connsiteY13" fmla="*/ 249202 h 381000"/>
                  <a:gd name="connsiteX14" fmla="*/ 558820 w 571500"/>
                  <a:gd name="connsiteY14" fmla="*/ 199863 h 381000"/>
                  <a:gd name="connsiteX15" fmla="*/ 534341 w 571500"/>
                  <a:gd name="connsiteY15" fmla="*/ 140522 h 381000"/>
                  <a:gd name="connsiteX16" fmla="*/ 516815 w 571500"/>
                  <a:gd name="connsiteY16" fmla="*/ 119853 h 381000"/>
                  <a:gd name="connsiteX17" fmla="*/ 501956 w 571500"/>
                  <a:gd name="connsiteY17" fmla="*/ 102232 h 381000"/>
                  <a:gd name="connsiteX18" fmla="*/ 471191 w 571500"/>
                  <a:gd name="connsiteY18" fmla="*/ 53749 h 381000"/>
                  <a:gd name="connsiteX19" fmla="*/ 463666 w 571500"/>
                  <a:gd name="connsiteY19" fmla="*/ 10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381000">
                    <a:moveTo>
                      <a:pt x="463666" y="10125"/>
                    </a:moveTo>
                    <a:lnTo>
                      <a:pt x="28468" y="16411"/>
                    </a:lnTo>
                    <a:lnTo>
                      <a:pt x="14752" y="16602"/>
                    </a:lnTo>
                    <a:cubicBezTo>
                      <a:pt x="12276" y="24984"/>
                      <a:pt x="4275" y="44605"/>
                      <a:pt x="17705" y="52225"/>
                    </a:cubicBezTo>
                    <a:cubicBezTo>
                      <a:pt x="29516" y="58988"/>
                      <a:pt x="24277" y="80038"/>
                      <a:pt x="20563" y="87468"/>
                    </a:cubicBezTo>
                    <a:cubicBezTo>
                      <a:pt x="2084" y="124234"/>
                      <a:pt x="16086" y="105851"/>
                      <a:pt x="28850" y="136236"/>
                    </a:cubicBezTo>
                    <a:cubicBezTo>
                      <a:pt x="28850" y="187861"/>
                      <a:pt x="50662" y="189957"/>
                      <a:pt x="56853" y="240630"/>
                    </a:cubicBezTo>
                    <a:cubicBezTo>
                      <a:pt x="60663" y="271300"/>
                      <a:pt x="80189" y="294637"/>
                      <a:pt x="76093" y="334927"/>
                    </a:cubicBezTo>
                    <a:cubicBezTo>
                      <a:pt x="75236" y="343119"/>
                      <a:pt x="82475" y="351406"/>
                      <a:pt x="85428" y="360264"/>
                    </a:cubicBezTo>
                    <a:lnTo>
                      <a:pt x="436901" y="347691"/>
                    </a:lnTo>
                    <a:lnTo>
                      <a:pt x="460523" y="377599"/>
                    </a:lnTo>
                    <a:cubicBezTo>
                      <a:pt x="486240" y="338737"/>
                      <a:pt x="458046" y="354454"/>
                      <a:pt x="490907" y="343119"/>
                    </a:cubicBezTo>
                    <a:cubicBezTo>
                      <a:pt x="492241" y="339214"/>
                      <a:pt x="505290" y="289112"/>
                      <a:pt x="499289" y="287493"/>
                    </a:cubicBezTo>
                    <a:cubicBezTo>
                      <a:pt x="490717" y="285207"/>
                      <a:pt x="480335" y="247202"/>
                      <a:pt x="505576" y="249202"/>
                    </a:cubicBezTo>
                    <a:cubicBezTo>
                      <a:pt x="536627" y="251679"/>
                      <a:pt x="547962" y="221485"/>
                      <a:pt x="558820" y="199863"/>
                    </a:cubicBezTo>
                    <a:cubicBezTo>
                      <a:pt x="575013" y="167764"/>
                      <a:pt x="540533" y="163763"/>
                      <a:pt x="534341" y="140522"/>
                    </a:cubicBezTo>
                    <a:cubicBezTo>
                      <a:pt x="531293" y="129092"/>
                      <a:pt x="516815" y="130616"/>
                      <a:pt x="516815" y="119853"/>
                    </a:cubicBezTo>
                    <a:cubicBezTo>
                      <a:pt x="516815" y="110899"/>
                      <a:pt x="508052" y="102041"/>
                      <a:pt x="501956" y="102232"/>
                    </a:cubicBezTo>
                    <a:cubicBezTo>
                      <a:pt x="470524" y="103184"/>
                      <a:pt x="465761" y="62893"/>
                      <a:pt x="471191" y="53749"/>
                    </a:cubicBezTo>
                    <a:cubicBezTo>
                      <a:pt x="491479" y="19459"/>
                      <a:pt x="463666" y="42319"/>
                      <a:pt x="463666" y="10125"/>
                    </a:cubicBezTo>
                    <a:close/>
                  </a:path>
                </a:pathLst>
              </a:custGeom>
              <a:solidFill>
                <a:srgbClr val="A95797"/>
              </a:solidFill>
              <a:ln w="6350" cap="flat">
                <a:noFill/>
                <a:prstDash val="solid"/>
                <a:miter/>
              </a:ln>
            </p:spPr>
            <p:txBody>
              <a:bodyPr rtlCol="0" anchor="ctr"/>
              <a:lstStyle/>
              <a:p>
                <a:endParaRPr lang="en-US" sz="1600" dirty="0"/>
              </a:p>
            </p:txBody>
          </p:sp>
          <p:sp>
            <p:nvSpPr>
              <p:cNvPr id="197" name="Freeform: Shape 196">
                <a:extLst>
                  <a:ext uri="{FF2B5EF4-FFF2-40B4-BE49-F238E27FC236}">
                    <a16:creationId xmlns:a16="http://schemas.microsoft.com/office/drawing/2014/main" id="{C9F5B77F-760C-4C8E-A776-83A8E75AFD6F}"/>
                  </a:ext>
                </a:extLst>
              </p:cNvPr>
              <p:cNvSpPr/>
              <p:nvPr/>
            </p:nvSpPr>
            <p:spPr>
              <a:xfrm>
                <a:off x="3851901" y="4388615"/>
                <a:ext cx="587416" cy="511337"/>
              </a:xfrm>
              <a:custGeom>
                <a:avLst/>
                <a:gdLst>
                  <a:gd name="connsiteX0" fmla="*/ 361598 w 628650"/>
                  <a:gd name="connsiteY0" fmla="*/ 10125 h 552450"/>
                  <a:gd name="connsiteX1" fmla="*/ 10125 w 628650"/>
                  <a:gd name="connsiteY1" fmla="*/ 22698 h 552450"/>
                  <a:gd name="connsiteX2" fmla="*/ 44796 w 628650"/>
                  <a:gd name="connsiteY2" fmla="*/ 90421 h 552450"/>
                  <a:gd name="connsiteX3" fmla="*/ 75943 w 628650"/>
                  <a:gd name="connsiteY3" fmla="*/ 103470 h 552450"/>
                  <a:gd name="connsiteX4" fmla="*/ 79658 w 628650"/>
                  <a:gd name="connsiteY4" fmla="*/ 156905 h 552450"/>
                  <a:gd name="connsiteX5" fmla="*/ 94231 w 628650"/>
                  <a:gd name="connsiteY5" fmla="*/ 179765 h 552450"/>
                  <a:gd name="connsiteX6" fmla="*/ 109471 w 628650"/>
                  <a:gd name="connsiteY6" fmla="*/ 192910 h 552450"/>
                  <a:gd name="connsiteX7" fmla="*/ 108994 w 628650"/>
                  <a:gd name="connsiteY7" fmla="*/ 443703 h 552450"/>
                  <a:gd name="connsiteX8" fmla="*/ 108994 w 628650"/>
                  <a:gd name="connsiteY8" fmla="*/ 487708 h 552450"/>
                  <a:gd name="connsiteX9" fmla="*/ 111852 w 628650"/>
                  <a:gd name="connsiteY9" fmla="*/ 500472 h 552450"/>
                  <a:gd name="connsiteX10" fmla="*/ 525618 w 628650"/>
                  <a:gd name="connsiteY10" fmla="*/ 488280 h 552450"/>
                  <a:gd name="connsiteX11" fmla="*/ 531809 w 628650"/>
                  <a:gd name="connsiteY11" fmla="*/ 515426 h 552450"/>
                  <a:gd name="connsiteX12" fmla="*/ 511331 w 628650"/>
                  <a:gd name="connsiteY12" fmla="*/ 547811 h 552450"/>
                  <a:gd name="connsiteX13" fmla="*/ 570290 w 628650"/>
                  <a:gd name="connsiteY13" fmla="*/ 546668 h 552450"/>
                  <a:gd name="connsiteX14" fmla="*/ 582101 w 628650"/>
                  <a:gd name="connsiteY14" fmla="*/ 489994 h 552450"/>
                  <a:gd name="connsiteX15" fmla="*/ 582101 w 628650"/>
                  <a:gd name="connsiteY15" fmla="*/ 480088 h 552450"/>
                  <a:gd name="connsiteX16" fmla="*/ 589626 w 628650"/>
                  <a:gd name="connsiteY16" fmla="*/ 474469 h 552450"/>
                  <a:gd name="connsiteX17" fmla="*/ 609438 w 628650"/>
                  <a:gd name="connsiteY17" fmla="*/ 418747 h 552450"/>
                  <a:gd name="connsiteX18" fmla="*/ 582292 w 628650"/>
                  <a:gd name="connsiteY18" fmla="*/ 393030 h 552450"/>
                  <a:gd name="connsiteX19" fmla="*/ 571624 w 628650"/>
                  <a:gd name="connsiteY19" fmla="*/ 353596 h 552450"/>
                  <a:gd name="connsiteX20" fmla="*/ 536095 w 628650"/>
                  <a:gd name="connsiteY20" fmla="*/ 320926 h 552450"/>
                  <a:gd name="connsiteX21" fmla="*/ 500282 w 628650"/>
                  <a:gd name="connsiteY21" fmla="*/ 285874 h 552450"/>
                  <a:gd name="connsiteX22" fmla="*/ 513045 w 628650"/>
                  <a:gd name="connsiteY22" fmla="*/ 206911 h 552450"/>
                  <a:gd name="connsiteX23" fmla="*/ 454561 w 628650"/>
                  <a:gd name="connsiteY23" fmla="*/ 166335 h 552450"/>
                  <a:gd name="connsiteX24" fmla="*/ 415128 w 628650"/>
                  <a:gd name="connsiteY24" fmla="*/ 133283 h 552450"/>
                  <a:gd name="connsiteX25" fmla="*/ 391125 w 628650"/>
                  <a:gd name="connsiteY25" fmla="*/ 86515 h 552450"/>
                  <a:gd name="connsiteX26" fmla="*/ 385219 w 628650"/>
                  <a:gd name="connsiteY26" fmla="*/ 40033 h 552450"/>
                  <a:gd name="connsiteX27" fmla="*/ 361598 w 628650"/>
                  <a:gd name="connsiteY27" fmla="*/ 1012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650" h="552450">
                    <a:moveTo>
                      <a:pt x="361598" y="10125"/>
                    </a:moveTo>
                    <a:lnTo>
                      <a:pt x="10125" y="22698"/>
                    </a:lnTo>
                    <a:cubicBezTo>
                      <a:pt x="16697" y="57274"/>
                      <a:pt x="38795" y="68132"/>
                      <a:pt x="44796" y="90421"/>
                    </a:cubicBezTo>
                    <a:cubicBezTo>
                      <a:pt x="66894" y="105661"/>
                      <a:pt x="73181" y="101755"/>
                      <a:pt x="75943" y="103470"/>
                    </a:cubicBezTo>
                    <a:cubicBezTo>
                      <a:pt x="102994" y="119472"/>
                      <a:pt x="48130" y="138808"/>
                      <a:pt x="79658" y="156905"/>
                    </a:cubicBezTo>
                    <a:cubicBezTo>
                      <a:pt x="85849" y="160429"/>
                      <a:pt x="79181" y="166144"/>
                      <a:pt x="94231" y="179765"/>
                    </a:cubicBezTo>
                    <a:cubicBezTo>
                      <a:pt x="98708" y="183766"/>
                      <a:pt x="108042" y="188814"/>
                      <a:pt x="109471" y="192910"/>
                    </a:cubicBezTo>
                    <a:lnTo>
                      <a:pt x="108994" y="443703"/>
                    </a:lnTo>
                    <a:lnTo>
                      <a:pt x="108994" y="487708"/>
                    </a:lnTo>
                    <a:cubicBezTo>
                      <a:pt x="109947" y="491899"/>
                      <a:pt x="110900" y="496090"/>
                      <a:pt x="111852" y="500472"/>
                    </a:cubicBezTo>
                    <a:lnTo>
                      <a:pt x="525618" y="488280"/>
                    </a:lnTo>
                    <a:cubicBezTo>
                      <a:pt x="530381" y="499615"/>
                      <a:pt x="543049" y="497710"/>
                      <a:pt x="531809" y="515426"/>
                    </a:cubicBezTo>
                    <a:cubicBezTo>
                      <a:pt x="526190" y="524284"/>
                      <a:pt x="511331" y="539620"/>
                      <a:pt x="511331" y="547811"/>
                    </a:cubicBezTo>
                    <a:lnTo>
                      <a:pt x="570290" y="546668"/>
                    </a:lnTo>
                    <a:cubicBezTo>
                      <a:pt x="578767" y="518665"/>
                      <a:pt x="582101" y="525999"/>
                      <a:pt x="582101" y="489994"/>
                    </a:cubicBezTo>
                    <a:lnTo>
                      <a:pt x="582101" y="480088"/>
                    </a:lnTo>
                    <a:cubicBezTo>
                      <a:pt x="584673" y="477802"/>
                      <a:pt x="587721" y="476088"/>
                      <a:pt x="589626" y="474469"/>
                    </a:cubicBezTo>
                    <a:cubicBezTo>
                      <a:pt x="626774" y="442750"/>
                      <a:pt x="621916" y="428653"/>
                      <a:pt x="609438" y="418747"/>
                    </a:cubicBezTo>
                    <a:cubicBezTo>
                      <a:pt x="598579" y="410080"/>
                      <a:pt x="581816" y="404555"/>
                      <a:pt x="582292" y="393030"/>
                    </a:cubicBezTo>
                    <a:cubicBezTo>
                      <a:pt x="583816" y="353311"/>
                      <a:pt x="582387" y="383695"/>
                      <a:pt x="571624" y="353596"/>
                    </a:cubicBezTo>
                    <a:cubicBezTo>
                      <a:pt x="555526" y="308353"/>
                      <a:pt x="564290" y="337499"/>
                      <a:pt x="536095" y="320926"/>
                    </a:cubicBezTo>
                    <a:cubicBezTo>
                      <a:pt x="515236" y="308638"/>
                      <a:pt x="501806" y="286350"/>
                      <a:pt x="500282" y="285874"/>
                    </a:cubicBezTo>
                    <a:cubicBezTo>
                      <a:pt x="478565" y="278349"/>
                      <a:pt x="526570" y="209674"/>
                      <a:pt x="513045" y="206911"/>
                    </a:cubicBezTo>
                    <a:cubicBezTo>
                      <a:pt x="421033" y="188147"/>
                      <a:pt x="481136" y="178336"/>
                      <a:pt x="454561" y="166335"/>
                    </a:cubicBezTo>
                    <a:cubicBezTo>
                      <a:pt x="414747" y="148333"/>
                      <a:pt x="432368" y="148428"/>
                      <a:pt x="415128" y="133283"/>
                    </a:cubicBezTo>
                    <a:cubicBezTo>
                      <a:pt x="383315" y="105184"/>
                      <a:pt x="395792" y="97564"/>
                      <a:pt x="391125" y="86515"/>
                    </a:cubicBezTo>
                    <a:cubicBezTo>
                      <a:pt x="373504" y="45272"/>
                      <a:pt x="386362" y="64798"/>
                      <a:pt x="385219" y="40033"/>
                    </a:cubicBezTo>
                    <a:lnTo>
                      <a:pt x="361598" y="10125"/>
                    </a:lnTo>
                    <a:close/>
                  </a:path>
                </a:pathLst>
              </a:custGeom>
              <a:solidFill>
                <a:srgbClr val="9ECA85"/>
              </a:solidFill>
              <a:ln w="6350" cap="flat">
                <a:noFill/>
                <a:prstDash val="solid"/>
                <a:miter/>
              </a:ln>
            </p:spPr>
            <p:txBody>
              <a:bodyPr rtlCol="0" anchor="ctr"/>
              <a:lstStyle/>
              <a:p>
                <a:endParaRPr lang="en-US" sz="1600" dirty="0"/>
              </a:p>
            </p:txBody>
          </p:sp>
          <p:sp>
            <p:nvSpPr>
              <p:cNvPr id="198" name="Freeform: Shape 197">
                <a:extLst>
                  <a:ext uri="{FF2B5EF4-FFF2-40B4-BE49-F238E27FC236}">
                    <a16:creationId xmlns:a16="http://schemas.microsoft.com/office/drawing/2014/main" id="{FEA98936-C2C5-437F-B2D2-06B91C3FF2E6}"/>
                  </a:ext>
                </a:extLst>
              </p:cNvPr>
              <p:cNvSpPr/>
              <p:nvPr/>
            </p:nvSpPr>
            <p:spPr>
              <a:xfrm>
                <a:off x="3946956" y="4831186"/>
                <a:ext cx="445012" cy="405543"/>
              </a:xfrm>
              <a:custGeom>
                <a:avLst/>
                <a:gdLst>
                  <a:gd name="connsiteX0" fmla="*/ 423891 w 476250"/>
                  <a:gd name="connsiteY0" fmla="*/ 10125 h 438150"/>
                  <a:gd name="connsiteX1" fmla="*/ 10125 w 476250"/>
                  <a:gd name="connsiteY1" fmla="*/ 22317 h 438150"/>
                  <a:gd name="connsiteX2" fmla="*/ 29079 w 476250"/>
                  <a:gd name="connsiteY2" fmla="*/ 359597 h 438150"/>
                  <a:gd name="connsiteX3" fmla="*/ 38795 w 476250"/>
                  <a:gd name="connsiteY3" fmla="*/ 366455 h 438150"/>
                  <a:gd name="connsiteX4" fmla="*/ 49177 w 476250"/>
                  <a:gd name="connsiteY4" fmla="*/ 365788 h 438150"/>
                  <a:gd name="connsiteX5" fmla="*/ 71561 w 476250"/>
                  <a:gd name="connsiteY5" fmla="*/ 368741 h 438150"/>
                  <a:gd name="connsiteX6" fmla="*/ 73085 w 476250"/>
                  <a:gd name="connsiteY6" fmla="*/ 430463 h 438150"/>
                  <a:gd name="connsiteX7" fmla="*/ 348738 w 476250"/>
                  <a:gd name="connsiteY7" fmla="*/ 424272 h 438150"/>
                  <a:gd name="connsiteX8" fmla="*/ 353406 w 476250"/>
                  <a:gd name="connsiteY8" fmla="*/ 324259 h 438150"/>
                  <a:gd name="connsiteX9" fmla="*/ 366931 w 476250"/>
                  <a:gd name="connsiteY9" fmla="*/ 298351 h 438150"/>
                  <a:gd name="connsiteX10" fmla="*/ 378647 w 476250"/>
                  <a:gd name="connsiteY10" fmla="*/ 273872 h 438150"/>
                  <a:gd name="connsiteX11" fmla="*/ 396268 w 476250"/>
                  <a:gd name="connsiteY11" fmla="*/ 253584 h 438150"/>
                  <a:gd name="connsiteX12" fmla="*/ 412175 w 476250"/>
                  <a:gd name="connsiteY12" fmla="*/ 206816 h 438150"/>
                  <a:gd name="connsiteX13" fmla="*/ 429701 w 476250"/>
                  <a:gd name="connsiteY13" fmla="*/ 180051 h 438150"/>
                  <a:gd name="connsiteX14" fmla="*/ 431701 w 476250"/>
                  <a:gd name="connsiteY14" fmla="*/ 176336 h 438150"/>
                  <a:gd name="connsiteX15" fmla="*/ 438083 w 476250"/>
                  <a:gd name="connsiteY15" fmla="*/ 139951 h 438150"/>
                  <a:gd name="connsiteX16" fmla="*/ 459133 w 476250"/>
                  <a:gd name="connsiteY16" fmla="*/ 103565 h 438150"/>
                  <a:gd name="connsiteX17" fmla="*/ 468468 w 476250"/>
                  <a:gd name="connsiteY17" fmla="*/ 68323 h 438150"/>
                  <a:gd name="connsiteX18" fmla="*/ 409508 w 476250"/>
                  <a:gd name="connsiteY18" fmla="*/ 69466 h 438150"/>
                  <a:gd name="connsiteX19" fmla="*/ 429987 w 476250"/>
                  <a:gd name="connsiteY19" fmla="*/ 37081 h 438150"/>
                  <a:gd name="connsiteX20" fmla="*/ 423891 w 476250"/>
                  <a:gd name="connsiteY20" fmla="*/ 101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438150">
                    <a:moveTo>
                      <a:pt x="423891" y="10125"/>
                    </a:moveTo>
                    <a:lnTo>
                      <a:pt x="10125" y="22317"/>
                    </a:lnTo>
                    <a:cubicBezTo>
                      <a:pt x="30032" y="118615"/>
                      <a:pt x="29079" y="259489"/>
                      <a:pt x="29079" y="359597"/>
                    </a:cubicBezTo>
                    <a:cubicBezTo>
                      <a:pt x="32032" y="359788"/>
                      <a:pt x="31937" y="358168"/>
                      <a:pt x="38795" y="366455"/>
                    </a:cubicBezTo>
                    <a:cubicBezTo>
                      <a:pt x="40700" y="368836"/>
                      <a:pt x="47558" y="366646"/>
                      <a:pt x="49177" y="365788"/>
                    </a:cubicBezTo>
                    <a:cubicBezTo>
                      <a:pt x="54130" y="363217"/>
                      <a:pt x="70037" y="364074"/>
                      <a:pt x="71561" y="368741"/>
                    </a:cubicBezTo>
                    <a:lnTo>
                      <a:pt x="73085" y="430463"/>
                    </a:lnTo>
                    <a:lnTo>
                      <a:pt x="348738" y="424272"/>
                    </a:lnTo>
                    <a:cubicBezTo>
                      <a:pt x="370170" y="406460"/>
                      <a:pt x="336070" y="348548"/>
                      <a:pt x="353406" y="324259"/>
                    </a:cubicBezTo>
                    <a:cubicBezTo>
                      <a:pt x="354930" y="322164"/>
                      <a:pt x="349310" y="303209"/>
                      <a:pt x="366931" y="298351"/>
                    </a:cubicBezTo>
                    <a:cubicBezTo>
                      <a:pt x="373313" y="296637"/>
                      <a:pt x="362931" y="283302"/>
                      <a:pt x="378647" y="273872"/>
                    </a:cubicBezTo>
                    <a:cubicBezTo>
                      <a:pt x="388363" y="268062"/>
                      <a:pt x="371122" y="270062"/>
                      <a:pt x="396268" y="253584"/>
                    </a:cubicBezTo>
                    <a:cubicBezTo>
                      <a:pt x="401031" y="250441"/>
                      <a:pt x="405888" y="212531"/>
                      <a:pt x="412175" y="206816"/>
                    </a:cubicBezTo>
                    <a:cubicBezTo>
                      <a:pt x="420462" y="199387"/>
                      <a:pt x="429701" y="192624"/>
                      <a:pt x="429701" y="180051"/>
                    </a:cubicBezTo>
                    <a:cubicBezTo>
                      <a:pt x="429796" y="178813"/>
                      <a:pt x="431320" y="177384"/>
                      <a:pt x="431701" y="176336"/>
                    </a:cubicBezTo>
                    <a:cubicBezTo>
                      <a:pt x="440560" y="151381"/>
                      <a:pt x="442083" y="172240"/>
                      <a:pt x="438083" y="139951"/>
                    </a:cubicBezTo>
                    <a:cubicBezTo>
                      <a:pt x="435225" y="116519"/>
                      <a:pt x="455133" y="135950"/>
                      <a:pt x="459133" y="103565"/>
                    </a:cubicBezTo>
                    <a:cubicBezTo>
                      <a:pt x="460943" y="88706"/>
                      <a:pt x="467706" y="73942"/>
                      <a:pt x="468468" y="68323"/>
                    </a:cubicBezTo>
                    <a:lnTo>
                      <a:pt x="409508" y="69466"/>
                    </a:lnTo>
                    <a:cubicBezTo>
                      <a:pt x="409508" y="61274"/>
                      <a:pt x="424367" y="46034"/>
                      <a:pt x="429987" y="37081"/>
                    </a:cubicBezTo>
                    <a:cubicBezTo>
                      <a:pt x="441321" y="19459"/>
                      <a:pt x="428558" y="21460"/>
                      <a:pt x="423891" y="10125"/>
                    </a:cubicBezTo>
                    <a:close/>
                  </a:path>
                </a:pathLst>
              </a:custGeom>
              <a:solidFill>
                <a:srgbClr val="B7CCD9"/>
              </a:solidFill>
              <a:ln w="6350" cap="flat">
                <a:noFill/>
                <a:prstDash val="solid"/>
                <a:miter/>
              </a:ln>
            </p:spPr>
            <p:txBody>
              <a:bodyPr rtlCol="0" anchor="ctr"/>
              <a:lstStyle/>
              <a:p>
                <a:endParaRPr lang="en-US" sz="1600" dirty="0"/>
              </a:p>
            </p:txBody>
          </p:sp>
          <p:sp>
            <p:nvSpPr>
              <p:cNvPr id="199" name="Freeform: Shape 198">
                <a:extLst>
                  <a:ext uri="{FF2B5EF4-FFF2-40B4-BE49-F238E27FC236}">
                    <a16:creationId xmlns:a16="http://schemas.microsoft.com/office/drawing/2014/main" id="{BC43991B-0EF1-4FB0-B7AF-E3115AEDD2C3}"/>
                  </a:ext>
                </a:extLst>
              </p:cNvPr>
              <p:cNvSpPr/>
              <p:nvPr/>
            </p:nvSpPr>
            <p:spPr>
              <a:xfrm>
                <a:off x="4005787" y="5214601"/>
                <a:ext cx="498413" cy="440808"/>
              </a:xfrm>
              <a:custGeom>
                <a:avLst/>
                <a:gdLst>
                  <a:gd name="connsiteX0" fmla="*/ 285778 w 533400"/>
                  <a:gd name="connsiteY0" fmla="*/ 10125 h 476250"/>
                  <a:gd name="connsiteX1" fmla="*/ 10125 w 533400"/>
                  <a:gd name="connsiteY1" fmla="*/ 16316 h 476250"/>
                  <a:gd name="connsiteX2" fmla="*/ 12982 w 533400"/>
                  <a:gd name="connsiteY2" fmla="*/ 136712 h 476250"/>
                  <a:gd name="connsiteX3" fmla="*/ 24984 w 533400"/>
                  <a:gd name="connsiteY3" fmla="*/ 146999 h 476250"/>
                  <a:gd name="connsiteX4" fmla="*/ 27365 w 533400"/>
                  <a:gd name="connsiteY4" fmla="*/ 150428 h 476250"/>
                  <a:gd name="connsiteX5" fmla="*/ 31937 w 533400"/>
                  <a:gd name="connsiteY5" fmla="*/ 159477 h 476250"/>
                  <a:gd name="connsiteX6" fmla="*/ 41081 w 533400"/>
                  <a:gd name="connsiteY6" fmla="*/ 190242 h 476250"/>
                  <a:gd name="connsiteX7" fmla="*/ 52797 w 533400"/>
                  <a:gd name="connsiteY7" fmla="*/ 208626 h 476250"/>
                  <a:gd name="connsiteX8" fmla="*/ 56131 w 533400"/>
                  <a:gd name="connsiteY8" fmla="*/ 220246 h 476250"/>
                  <a:gd name="connsiteX9" fmla="*/ 64798 w 533400"/>
                  <a:gd name="connsiteY9" fmla="*/ 234915 h 476250"/>
                  <a:gd name="connsiteX10" fmla="*/ 64894 w 533400"/>
                  <a:gd name="connsiteY10" fmla="*/ 249869 h 476250"/>
                  <a:gd name="connsiteX11" fmla="*/ 62036 w 533400"/>
                  <a:gd name="connsiteY11" fmla="*/ 279396 h 476250"/>
                  <a:gd name="connsiteX12" fmla="*/ 48892 w 533400"/>
                  <a:gd name="connsiteY12" fmla="*/ 306447 h 476250"/>
                  <a:gd name="connsiteX13" fmla="*/ 47082 w 533400"/>
                  <a:gd name="connsiteY13" fmla="*/ 327974 h 476250"/>
                  <a:gd name="connsiteX14" fmla="*/ 50987 w 533400"/>
                  <a:gd name="connsiteY14" fmla="*/ 346453 h 476250"/>
                  <a:gd name="connsiteX15" fmla="*/ 41176 w 533400"/>
                  <a:gd name="connsiteY15" fmla="*/ 382171 h 476250"/>
                  <a:gd name="connsiteX16" fmla="*/ 39462 w 533400"/>
                  <a:gd name="connsiteY16" fmla="*/ 403412 h 476250"/>
                  <a:gd name="connsiteX17" fmla="*/ 46987 w 533400"/>
                  <a:gd name="connsiteY17" fmla="*/ 402079 h 476250"/>
                  <a:gd name="connsiteX18" fmla="*/ 84039 w 533400"/>
                  <a:gd name="connsiteY18" fmla="*/ 391125 h 476250"/>
                  <a:gd name="connsiteX19" fmla="*/ 146809 w 533400"/>
                  <a:gd name="connsiteY19" fmla="*/ 406651 h 476250"/>
                  <a:gd name="connsiteX20" fmla="*/ 225771 w 533400"/>
                  <a:gd name="connsiteY20" fmla="*/ 413889 h 476250"/>
                  <a:gd name="connsiteX21" fmla="*/ 234153 w 533400"/>
                  <a:gd name="connsiteY21" fmla="*/ 407413 h 476250"/>
                  <a:gd name="connsiteX22" fmla="*/ 210817 w 533400"/>
                  <a:gd name="connsiteY22" fmla="*/ 392363 h 476250"/>
                  <a:gd name="connsiteX23" fmla="*/ 244250 w 533400"/>
                  <a:gd name="connsiteY23" fmla="*/ 391792 h 476250"/>
                  <a:gd name="connsiteX24" fmla="*/ 273301 w 533400"/>
                  <a:gd name="connsiteY24" fmla="*/ 407508 h 476250"/>
                  <a:gd name="connsiteX25" fmla="*/ 307019 w 533400"/>
                  <a:gd name="connsiteY25" fmla="*/ 428844 h 476250"/>
                  <a:gd name="connsiteX26" fmla="*/ 327879 w 533400"/>
                  <a:gd name="connsiteY26" fmla="*/ 463038 h 476250"/>
                  <a:gd name="connsiteX27" fmla="*/ 368932 w 533400"/>
                  <a:gd name="connsiteY27" fmla="*/ 455704 h 476250"/>
                  <a:gd name="connsiteX28" fmla="*/ 405031 w 533400"/>
                  <a:gd name="connsiteY28" fmla="*/ 454752 h 476250"/>
                  <a:gd name="connsiteX29" fmla="*/ 420367 w 533400"/>
                  <a:gd name="connsiteY29" fmla="*/ 438369 h 476250"/>
                  <a:gd name="connsiteX30" fmla="*/ 426653 w 533400"/>
                  <a:gd name="connsiteY30" fmla="*/ 417700 h 476250"/>
                  <a:gd name="connsiteX31" fmla="*/ 445227 w 533400"/>
                  <a:gd name="connsiteY31" fmla="*/ 411508 h 476250"/>
                  <a:gd name="connsiteX32" fmla="*/ 489232 w 533400"/>
                  <a:gd name="connsiteY32" fmla="*/ 446846 h 476250"/>
                  <a:gd name="connsiteX33" fmla="*/ 520093 w 533400"/>
                  <a:gd name="connsiteY33" fmla="*/ 453418 h 476250"/>
                  <a:gd name="connsiteX34" fmla="*/ 522094 w 533400"/>
                  <a:gd name="connsiteY34" fmla="*/ 432368 h 476250"/>
                  <a:gd name="connsiteX35" fmla="*/ 455704 w 533400"/>
                  <a:gd name="connsiteY35" fmla="*/ 398173 h 476250"/>
                  <a:gd name="connsiteX36" fmla="*/ 477898 w 533400"/>
                  <a:gd name="connsiteY36" fmla="*/ 378266 h 476250"/>
                  <a:gd name="connsiteX37" fmla="*/ 484375 w 533400"/>
                  <a:gd name="connsiteY37" fmla="*/ 340452 h 476250"/>
                  <a:gd name="connsiteX38" fmla="*/ 463801 w 533400"/>
                  <a:gd name="connsiteY38" fmla="*/ 365121 h 476250"/>
                  <a:gd name="connsiteX39" fmla="*/ 464848 w 533400"/>
                  <a:gd name="connsiteY39" fmla="*/ 327021 h 476250"/>
                  <a:gd name="connsiteX40" fmla="*/ 450751 w 533400"/>
                  <a:gd name="connsiteY40" fmla="*/ 294732 h 476250"/>
                  <a:gd name="connsiteX41" fmla="*/ 442179 w 533400"/>
                  <a:gd name="connsiteY41" fmla="*/ 234343 h 476250"/>
                  <a:gd name="connsiteX42" fmla="*/ 256918 w 533400"/>
                  <a:gd name="connsiteY42" fmla="*/ 242535 h 476250"/>
                  <a:gd name="connsiteX43" fmla="*/ 259013 w 533400"/>
                  <a:gd name="connsiteY43" fmla="*/ 189004 h 476250"/>
                  <a:gd name="connsiteX44" fmla="*/ 293970 w 533400"/>
                  <a:gd name="connsiteY44" fmla="*/ 128044 h 476250"/>
                  <a:gd name="connsiteX45" fmla="*/ 303304 w 533400"/>
                  <a:gd name="connsiteY45" fmla="*/ 93564 h 476250"/>
                  <a:gd name="connsiteX46" fmla="*/ 297113 w 533400"/>
                  <a:gd name="connsiteY46" fmla="*/ 67561 h 476250"/>
                  <a:gd name="connsiteX47" fmla="*/ 285778 w 533400"/>
                  <a:gd name="connsiteY47" fmla="*/ 101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476250">
                    <a:moveTo>
                      <a:pt x="285778" y="10125"/>
                    </a:moveTo>
                    <a:lnTo>
                      <a:pt x="10125" y="16316"/>
                    </a:lnTo>
                    <a:lnTo>
                      <a:pt x="12982" y="136712"/>
                    </a:lnTo>
                    <a:cubicBezTo>
                      <a:pt x="15173" y="137474"/>
                      <a:pt x="24888" y="144332"/>
                      <a:pt x="24984" y="146999"/>
                    </a:cubicBezTo>
                    <a:cubicBezTo>
                      <a:pt x="25460" y="146999"/>
                      <a:pt x="26889" y="149761"/>
                      <a:pt x="27365" y="150428"/>
                    </a:cubicBezTo>
                    <a:cubicBezTo>
                      <a:pt x="31461" y="157191"/>
                      <a:pt x="29270" y="154429"/>
                      <a:pt x="31937" y="159477"/>
                    </a:cubicBezTo>
                    <a:cubicBezTo>
                      <a:pt x="38319" y="171383"/>
                      <a:pt x="33080" y="177860"/>
                      <a:pt x="41081" y="190242"/>
                    </a:cubicBezTo>
                    <a:cubicBezTo>
                      <a:pt x="46415" y="198529"/>
                      <a:pt x="52797" y="200815"/>
                      <a:pt x="52797" y="208626"/>
                    </a:cubicBezTo>
                    <a:cubicBezTo>
                      <a:pt x="52797" y="217389"/>
                      <a:pt x="53750" y="215198"/>
                      <a:pt x="56131" y="220246"/>
                    </a:cubicBezTo>
                    <a:cubicBezTo>
                      <a:pt x="58226" y="224628"/>
                      <a:pt x="64036" y="232629"/>
                      <a:pt x="64798" y="234915"/>
                    </a:cubicBezTo>
                    <a:cubicBezTo>
                      <a:pt x="66608" y="240439"/>
                      <a:pt x="68704" y="245773"/>
                      <a:pt x="64894" y="249869"/>
                    </a:cubicBezTo>
                    <a:cubicBezTo>
                      <a:pt x="64132" y="250726"/>
                      <a:pt x="65465" y="272253"/>
                      <a:pt x="62036" y="279396"/>
                    </a:cubicBezTo>
                    <a:cubicBezTo>
                      <a:pt x="61084" y="282921"/>
                      <a:pt x="45082" y="301590"/>
                      <a:pt x="48892" y="306447"/>
                    </a:cubicBezTo>
                    <a:cubicBezTo>
                      <a:pt x="56512" y="316354"/>
                      <a:pt x="44891" y="321878"/>
                      <a:pt x="47082" y="327974"/>
                    </a:cubicBezTo>
                    <a:cubicBezTo>
                      <a:pt x="52225" y="342262"/>
                      <a:pt x="49654" y="328164"/>
                      <a:pt x="50987" y="346453"/>
                    </a:cubicBezTo>
                    <a:cubicBezTo>
                      <a:pt x="52416" y="366360"/>
                      <a:pt x="41081" y="378647"/>
                      <a:pt x="41176" y="382171"/>
                    </a:cubicBezTo>
                    <a:cubicBezTo>
                      <a:pt x="41462" y="391696"/>
                      <a:pt x="39367" y="395887"/>
                      <a:pt x="39462" y="403412"/>
                    </a:cubicBezTo>
                    <a:cubicBezTo>
                      <a:pt x="40033" y="403412"/>
                      <a:pt x="46129" y="402460"/>
                      <a:pt x="46987" y="402079"/>
                    </a:cubicBezTo>
                    <a:cubicBezTo>
                      <a:pt x="70799" y="393220"/>
                      <a:pt x="48892" y="395411"/>
                      <a:pt x="84039" y="391125"/>
                    </a:cubicBezTo>
                    <a:cubicBezTo>
                      <a:pt x="92802" y="390077"/>
                      <a:pt x="138141" y="402269"/>
                      <a:pt x="146809" y="406651"/>
                    </a:cubicBezTo>
                    <a:cubicBezTo>
                      <a:pt x="196720" y="432178"/>
                      <a:pt x="216627" y="407413"/>
                      <a:pt x="225771" y="413889"/>
                    </a:cubicBezTo>
                    <a:cubicBezTo>
                      <a:pt x="253679" y="433797"/>
                      <a:pt x="263871" y="401317"/>
                      <a:pt x="234153" y="407413"/>
                    </a:cubicBezTo>
                    <a:cubicBezTo>
                      <a:pt x="221485" y="409984"/>
                      <a:pt x="201768" y="406460"/>
                      <a:pt x="210817" y="392363"/>
                    </a:cubicBezTo>
                    <a:cubicBezTo>
                      <a:pt x="220627" y="377028"/>
                      <a:pt x="226914" y="404174"/>
                      <a:pt x="244250" y="391792"/>
                    </a:cubicBezTo>
                    <a:cubicBezTo>
                      <a:pt x="255489" y="383790"/>
                      <a:pt x="273396" y="407222"/>
                      <a:pt x="273301" y="407508"/>
                    </a:cubicBezTo>
                    <a:cubicBezTo>
                      <a:pt x="272538" y="426653"/>
                      <a:pt x="315306" y="414747"/>
                      <a:pt x="307019" y="428844"/>
                    </a:cubicBezTo>
                    <a:cubicBezTo>
                      <a:pt x="291588" y="454942"/>
                      <a:pt x="313877" y="450465"/>
                      <a:pt x="327879" y="463038"/>
                    </a:cubicBezTo>
                    <a:cubicBezTo>
                      <a:pt x="333880" y="465229"/>
                      <a:pt x="365121" y="479231"/>
                      <a:pt x="368932" y="455704"/>
                    </a:cubicBezTo>
                    <a:cubicBezTo>
                      <a:pt x="369313" y="453228"/>
                      <a:pt x="405031" y="422748"/>
                      <a:pt x="405031" y="454752"/>
                    </a:cubicBezTo>
                    <a:cubicBezTo>
                      <a:pt x="405031" y="481136"/>
                      <a:pt x="432559" y="440464"/>
                      <a:pt x="420367" y="438369"/>
                    </a:cubicBezTo>
                    <a:cubicBezTo>
                      <a:pt x="413890" y="437226"/>
                      <a:pt x="425320" y="417604"/>
                      <a:pt x="426653" y="417700"/>
                    </a:cubicBezTo>
                    <a:cubicBezTo>
                      <a:pt x="439893" y="418176"/>
                      <a:pt x="445894" y="395125"/>
                      <a:pt x="445227" y="411508"/>
                    </a:cubicBezTo>
                    <a:cubicBezTo>
                      <a:pt x="443703" y="447894"/>
                      <a:pt x="461515" y="421890"/>
                      <a:pt x="489232" y="446846"/>
                    </a:cubicBezTo>
                    <a:cubicBezTo>
                      <a:pt x="496376" y="453228"/>
                      <a:pt x="518188" y="456752"/>
                      <a:pt x="520093" y="453418"/>
                    </a:cubicBezTo>
                    <a:cubicBezTo>
                      <a:pt x="534857" y="428463"/>
                      <a:pt x="526475" y="437607"/>
                      <a:pt x="522094" y="432368"/>
                    </a:cubicBezTo>
                    <a:cubicBezTo>
                      <a:pt x="504472" y="411699"/>
                      <a:pt x="447322" y="417223"/>
                      <a:pt x="455704" y="398173"/>
                    </a:cubicBezTo>
                    <a:cubicBezTo>
                      <a:pt x="469992" y="365598"/>
                      <a:pt x="470754" y="383410"/>
                      <a:pt x="477898" y="378266"/>
                    </a:cubicBezTo>
                    <a:cubicBezTo>
                      <a:pt x="504377" y="359406"/>
                      <a:pt x="484375" y="370075"/>
                      <a:pt x="484375" y="340452"/>
                    </a:cubicBezTo>
                    <a:cubicBezTo>
                      <a:pt x="473135" y="345214"/>
                      <a:pt x="463801" y="350358"/>
                      <a:pt x="463801" y="365121"/>
                    </a:cubicBezTo>
                    <a:cubicBezTo>
                      <a:pt x="415318" y="365121"/>
                      <a:pt x="463515" y="330355"/>
                      <a:pt x="464848" y="327021"/>
                    </a:cubicBezTo>
                    <a:cubicBezTo>
                      <a:pt x="463801" y="323973"/>
                      <a:pt x="452371" y="296161"/>
                      <a:pt x="450751" y="294732"/>
                    </a:cubicBezTo>
                    <a:cubicBezTo>
                      <a:pt x="415509" y="264728"/>
                      <a:pt x="449799" y="259013"/>
                      <a:pt x="442179" y="234343"/>
                    </a:cubicBezTo>
                    <a:lnTo>
                      <a:pt x="256918" y="242535"/>
                    </a:lnTo>
                    <a:lnTo>
                      <a:pt x="259013" y="189004"/>
                    </a:lnTo>
                    <a:cubicBezTo>
                      <a:pt x="267300" y="186147"/>
                      <a:pt x="289969" y="130616"/>
                      <a:pt x="293970" y="128044"/>
                    </a:cubicBezTo>
                    <a:cubicBezTo>
                      <a:pt x="314925" y="114042"/>
                      <a:pt x="288160" y="98326"/>
                      <a:pt x="303304" y="93564"/>
                    </a:cubicBezTo>
                    <a:cubicBezTo>
                      <a:pt x="321592" y="87849"/>
                      <a:pt x="296923" y="73847"/>
                      <a:pt x="297113" y="67561"/>
                    </a:cubicBezTo>
                    <a:cubicBezTo>
                      <a:pt x="297685" y="53463"/>
                      <a:pt x="285778" y="49082"/>
                      <a:pt x="285778" y="10125"/>
                    </a:cubicBezTo>
                    <a:close/>
                  </a:path>
                </a:pathLst>
              </a:custGeom>
              <a:solidFill>
                <a:srgbClr val="136BA6"/>
              </a:solidFill>
              <a:ln w="6350" cap="flat">
                <a:noFill/>
                <a:prstDash val="solid"/>
                <a:miter/>
              </a:ln>
            </p:spPr>
            <p:txBody>
              <a:bodyPr rtlCol="0" anchor="ctr"/>
              <a:lstStyle/>
              <a:p>
                <a:endParaRPr lang="en-US" sz="1600" dirty="0"/>
              </a:p>
            </p:txBody>
          </p:sp>
          <p:sp>
            <p:nvSpPr>
              <p:cNvPr id="200" name="Freeform: Shape 199">
                <a:extLst>
                  <a:ext uri="{FF2B5EF4-FFF2-40B4-BE49-F238E27FC236}">
                    <a16:creationId xmlns:a16="http://schemas.microsoft.com/office/drawing/2014/main" id="{53419A6A-D071-4FAD-91A7-95B51EBE0930}"/>
                  </a:ext>
                </a:extLst>
              </p:cNvPr>
              <p:cNvSpPr/>
              <p:nvPr/>
            </p:nvSpPr>
            <p:spPr>
              <a:xfrm>
                <a:off x="4236392" y="4976476"/>
                <a:ext cx="320409" cy="546602"/>
              </a:xfrm>
              <a:custGeom>
                <a:avLst/>
                <a:gdLst>
                  <a:gd name="connsiteX0" fmla="*/ 50320 w 342900"/>
                  <a:gd name="connsiteY0" fmla="*/ 325021 h 590550"/>
                  <a:gd name="connsiteX1" fmla="*/ 56512 w 342900"/>
                  <a:gd name="connsiteY1" fmla="*/ 351025 h 590550"/>
                  <a:gd name="connsiteX2" fmla="*/ 47177 w 342900"/>
                  <a:gd name="connsiteY2" fmla="*/ 385505 h 590550"/>
                  <a:gd name="connsiteX3" fmla="*/ 12220 w 342900"/>
                  <a:gd name="connsiteY3" fmla="*/ 446465 h 590550"/>
                  <a:gd name="connsiteX4" fmla="*/ 10125 w 342900"/>
                  <a:gd name="connsiteY4" fmla="*/ 499996 h 590550"/>
                  <a:gd name="connsiteX5" fmla="*/ 195386 w 342900"/>
                  <a:gd name="connsiteY5" fmla="*/ 491804 h 590550"/>
                  <a:gd name="connsiteX6" fmla="*/ 203959 w 342900"/>
                  <a:gd name="connsiteY6" fmla="*/ 552193 h 590550"/>
                  <a:gd name="connsiteX7" fmla="*/ 218055 w 342900"/>
                  <a:gd name="connsiteY7" fmla="*/ 584483 h 590550"/>
                  <a:gd name="connsiteX8" fmla="*/ 235201 w 342900"/>
                  <a:gd name="connsiteY8" fmla="*/ 560575 h 590550"/>
                  <a:gd name="connsiteX9" fmla="*/ 281683 w 342900"/>
                  <a:gd name="connsiteY9" fmla="*/ 553050 h 590550"/>
                  <a:gd name="connsiteX10" fmla="*/ 334451 w 342900"/>
                  <a:gd name="connsiteY10" fmla="*/ 554764 h 590550"/>
                  <a:gd name="connsiteX11" fmla="*/ 312544 w 342900"/>
                  <a:gd name="connsiteY11" fmla="*/ 382457 h 590550"/>
                  <a:gd name="connsiteX12" fmla="*/ 319878 w 342900"/>
                  <a:gd name="connsiteY12" fmla="*/ 10125 h 590550"/>
                  <a:gd name="connsiteX13" fmla="*/ 119853 w 342900"/>
                  <a:gd name="connsiteY13" fmla="*/ 23269 h 590550"/>
                  <a:gd name="connsiteX14" fmla="*/ 102327 w 342900"/>
                  <a:gd name="connsiteY14" fmla="*/ 50035 h 590550"/>
                  <a:gd name="connsiteX15" fmla="*/ 86420 w 342900"/>
                  <a:gd name="connsiteY15" fmla="*/ 96802 h 590550"/>
                  <a:gd name="connsiteX16" fmla="*/ 68799 w 342900"/>
                  <a:gd name="connsiteY16" fmla="*/ 117091 h 590550"/>
                  <a:gd name="connsiteX17" fmla="*/ 57083 w 342900"/>
                  <a:gd name="connsiteY17" fmla="*/ 141570 h 590550"/>
                  <a:gd name="connsiteX18" fmla="*/ 43558 w 342900"/>
                  <a:gd name="connsiteY18" fmla="*/ 167478 h 590550"/>
                  <a:gd name="connsiteX19" fmla="*/ 38890 w 342900"/>
                  <a:gd name="connsiteY19" fmla="*/ 267490 h 590550"/>
                  <a:gd name="connsiteX20" fmla="*/ 50320 w 342900"/>
                  <a:gd name="connsiteY20" fmla="*/ 325021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 h="590550">
                    <a:moveTo>
                      <a:pt x="50320" y="325021"/>
                    </a:moveTo>
                    <a:cubicBezTo>
                      <a:pt x="50035" y="331308"/>
                      <a:pt x="74704" y="345310"/>
                      <a:pt x="56512" y="351025"/>
                    </a:cubicBezTo>
                    <a:cubicBezTo>
                      <a:pt x="41367" y="355787"/>
                      <a:pt x="68132" y="371503"/>
                      <a:pt x="47177" y="385505"/>
                    </a:cubicBezTo>
                    <a:cubicBezTo>
                      <a:pt x="43177" y="388172"/>
                      <a:pt x="20602" y="443608"/>
                      <a:pt x="12220" y="446465"/>
                    </a:cubicBezTo>
                    <a:lnTo>
                      <a:pt x="10125" y="499996"/>
                    </a:lnTo>
                    <a:lnTo>
                      <a:pt x="195386" y="491804"/>
                    </a:lnTo>
                    <a:cubicBezTo>
                      <a:pt x="203101" y="516379"/>
                      <a:pt x="168811" y="522189"/>
                      <a:pt x="203959" y="552193"/>
                    </a:cubicBezTo>
                    <a:cubicBezTo>
                      <a:pt x="205578" y="553526"/>
                      <a:pt x="216913" y="581339"/>
                      <a:pt x="218055" y="584483"/>
                    </a:cubicBezTo>
                    <a:cubicBezTo>
                      <a:pt x="225866" y="577243"/>
                      <a:pt x="230724" y="560384"/>
                      <a:pt x="235201" y="560575"/>
                    </a:cubicBezTo>
                    <a:cubicBezTo>
                      <a:pt x="278063" y="562289"/>
                      <a:pt x="257870" y="558003"/>
                      <a:pt x="281683" y="553050"/>
                    </a:cubicBezTo>
                    <a:cubicBezTo>
                      <a:pt x="283778" y="542668"/>
                      <a:pt x="301685" y="569147"/>
                      <a:pt x="334451" y="554764"/>
                    </a:cubicBezTo>
                    <a:lnTo>
                      <a:pt x="312544" y="382457"/>
                    </a:lnTo>
                    <a:lnTo>
                      <a:pt x="319878" y="10125"/>
                    </a:lnTo>
                    <a:lnTo>
                      <a:pt x="119853" y="23269"/>
                    </a:lnTo>
                    <a:cubicBezTo>
                      <a:pt x="119853" y="35842"/>
                      <a:pt x="110613" y="42605"/>
                      <a:pt x="102327" y="50035"/>
                    </a:cubicBezTo>
                    <a:cubicBezTo>
                      <a:pt x="96040" y="55654"/>
                      <a:pt x="91087" y="93659"/>
                      <a:pt x="86420" y="96802"/>
                    </a:cubicBezTo>
                    <a:cubicBezTo>
                      <a:pt x="61179" y="113281"/>
                      <a:pt x="78514" y="111280"/>
                      <a:pt x="68799" y="117091"/>
                    </a:cubicBezTo>
                    <a:cubicBezTo>
                      <a:pt x="53083" y="126520"/>
                      <a:pt x="63465" y="139760"/>
                      <a:pt x="57083" y="141570"/>
                    </a:cubicBezTo>
                    <a:cubicBezTo>
                      <a:pt x="39462" y="146428"/>
                      <a:pt x="45082" y="165382"/>
                      <a:pt x="43558" y="167478"/>
                    </a:cubicBezTo>
                    <a:cubicBezTo>
                      <a:pt x="26317" y="191767"/>
                      <a:pt x="60321" y="249679"/>
                      <a:pt x="38890" y="267490"/>
                    </a:cubicBezTo>
                    <a:cubicBezTo>
                      <a:pt x="38986" y="306352"/>
                      <a:pt x="50892" y="310734"/>
                      <a:pt x="50320" y="325021"/>
                    </a:cubicBezTo>
                    <a:close/>
                  </a:path>
                </a:pathLst>
              </a:custGeom>
              <a:solidFill>
                <a:srgbClr val="75C6CD"/>
              </a:solidFill>
              <a:ln w="6350" cap="flat">
                <a:noFill/>
                <a:prstDash val="solid"/>
                <a:miter/>
              </a:ln>
            </p:spPr>
            <p:txBody>
              <a:bodyPr rtlCol="0" anchor="ctr"/>
              <a:lstStyle/>
              <a:p>
                <a:endParaRPr lang="en-US" sz="1600" dirty="0"/>
              </a:p>
            </p:txBody>
          </p:sp>
          <p:sp>
            <p:nvSpPr>
              <p:cNvPr id="201" name="Freeform: Shape 200">
                <a:extLst>
                  <a:ext uri="{FF2B5EF4-FFF2-40B4-BE49-F238E27FC236}">
                    <a16:creationId xmlns:a16="http://schemas.microsoft.com/office/drawing/2014/main" id="{B4A2B118-71EE-43F5-8F21-4580955F6437}"/>
                  </a:ext>
                </a:extLst>
              </p:cNvPr>
              <p:cNvSpPr/>
              <p:nvPr/>
            </p:nvSpPr>
            <p:spPr>
              <a:xfrm>
                <a:off x="4519064" y="4959726"/>
                <a:ext cx="338209" cy="546602"/>
              </a:xfrm>
              <a:custGeom>
                <a:avLst/>
                <a:gdLst>
                  <a:gd name="connsiteX0" fmla="*/ 17459 w 361950"/>
                  <a:gd name="connsiteY0" fmla="*/ 28127 h 590550"/>
                  <a:gd name="connsiteX1" fmla="*/ 10125 w 361950"/>
                  <a:gd name="connsiteY1" fmla="*/ 400459 h 590550"/>
                  <a:gd name="connsiteX2" fmla="*/ 32032 w 361950"/>
                  <a:gd name="connsiteY2" fmla="*/ 572767 h 590550"/>
                  <a:gd name="connsiteX3" fmla="*/ 42891 w 361950"/>
                  <a:gd name="connsiteY3" fmla="*/ 570480 h 590550"/>
                  <a:gd name="connsiteX4" fmla="*/ 68227 w 361950"/>
                  <a:gd name="connsiteY4" fmla="*/ 542287 h 590550"/>
                  <a:gd name="connsiteX5" fmla="*/ 94707 w 361950"/>
                  <a:gd name="connsiteY5" fmla="*/ 561908 h 590550"/>
                  <a:gd name="connsiteX6" fmla="*/ 85848 w 361950"/>
                  <a:gd name="connsiteY6" fmla="*/ 579815 h 590550"/>
                  <a:gd name="connsiteX7" fmla="*/ 90039 w 361950"/>
                  <a:gd name="connsiteY7" fmla="*/ 585054 h 590550"/>
                  <a:gd name="connsiteX8" fmla="*/ 128330 w 361950"/>
                  <a:gd name="connsiteY8" fmla="*/ 573052 h 590550"/>
                  <a:gd name="connsiteX9" fmla="*/ 129187 w 361950"/>
                  <a:gd name="connsiteY9" fmla="*/ 530190 h 590550"/>
                  <a:gd name="connsiteX10" fmla="*/ 103470 w 361950"/>
                  <a:gd name="connsiteY10" fmla="*/ 508759 h 590550"/>
                  <a:gd name="connsiteX11" fmla="*/ 105184 w 361950"/>
                  <a:gd name="connsiteY11" fmla="*/ 491137 h 590550"/>
                  <a:gd name="connsiteX12" fmla="*/ 360454 w 361950"/>
                  <a:gd name="connsiteY12" fmla="*/ 467992 h 590550"/>
                  <a:gd name="connsiteX13" fmla="*/ 350548 w 361950"/>
                  <a:gd name="connsiteY13" fmla="*/ 445322 h 590550"/>
                  <a:gd name="connsiteX14" fmla="*/ 347691 w 361950"/>
                  <a:gd name="connsiteY14" fmla="*/ 435797 h 590550"/>
                  <a:gd name="connsiteX15" fmla="*/ 345500 w 361950"/>
                  <a:gd name="connsiteY15" fmla="*/ 392935 h 590550"/>
                  <a:gd name="connsiteX16" fmla="*/ 344643 w 361950"/>
                  <a:gd name="connsiteY16" fmla="*/ 348739 h 590550"/>
                  <a:gd name="connsiteX17" fmla="*/ 351596 w 361950"/>
                  <a:gd name="connsiteY17" fmla="*/ 330165 h 590550"/>
                  <a:gd name="connsiteX18" fmla="*/ 351691 w 361950"/>
                  <a:gd name="connsiteY18" fmla="*/ 311686 h 590550"/>
                  <a:gd name="connsiteX19" fmla="*/ 337785 w 361950"/>
                  <a:gd name="connsiteY19" fmla="*/ 298256 h 590550"/>
                  <a:gd name="connsiteX20" fmla="*/ 331974 w 361950"/>
                  <a:gd name="connsiteY20" fmla="*/ 277206 h 590550"/>
                  <a:gd name="connsiteX21" fmla="*/ 308162 w 361950"/>
                  <a:gd name="connsiteY21" fmla="*/ 211483 h 590550"/>
                  <a:gd name="connsiteX22" fmla="*/ 300923 w 361950"/>
                  <a:gd name="connsiteY22" fmla="*/ 183099 h 590550"/>
                  <a:gd name="connsiteX23" fmla="*/ 297018 w 361950"/>
                  <a:gd name="connsiteY23" fmla="*/ 169288 h 590550"/>
                  <a:gd name="connsiteX24" fmla="*/ 287207 w 361950"/>
                  <a:gd name="connsiteY24" fmla="*/ 129473 h 590550"/>
                  <a:gd name="connsiteX25" fmla="*/ 269300 w 361950"/>
                  <a:gd name="connsiteY25" fmla="*/ 68513 h 590550"/>
                  <a:gd name="connsiteX26" fmla="*/ 259013 w 361950"/>
                  <a:gd name="connsiteY26" fmla="*/ 39748 h 590550"/>
                  <a:gd name="connsiteX27" fmla="*/ 253488 w 361950"/>
                  <a:gd name="connsiteY27" fmla="*/ 10125 h 590550"/>
                  <a:gd name="connsiteX28" fmla="*/ 17459 w 361950"/>
                  <a:gd name="connsiteY28" fmla="*/ 2812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1950" h="590550">
                    <a:moveTo>
                      <a:pt x="17459" y="28127"/>
                    </a:moveTo>
                    <a:lnTo>
                      <a:pt x="10125" y="400459"/>
                    </a:lnTo>
                    <a:lnTo>
                      <a:pt x="32032" y="572767"/>
                    </a:lnTo>
                    <a:cubicBezTo>
                      <a:pt x="32413" y="572767"/>
                      <a:pt x="39366" y="570480"/>
                      <a:pt x="42891" y="570480"/>
                    </a:cubicBezTo>
                    <a:cubicBezTo>
                      <a:pt x="56512" y="570480"/>
                      <a:pt x="67941" y="550192"/>
                      <a:pt x="68227" y="542287"/>
                    </a:cubicBezTo>
                    <a:cubicBezTo>
                      <a:pt x="69370" y="513616"/>
                      <a:pt x="92897" y="557050"/>
                      <a:pt x="94707" y="561908"/>
                    </a:cubicBezTo>
                    <a:cubicBezTo>
                      <a:pt x="98231" y="571243"/>
                      <a:pt x="92611" y="575910"/>
                      <a:pt x="85848" y="579815"/>
                    </a:cubicBezTo>
                    <a:cubicBezTo>
                      <a:pt x="72704" y="587340"/>
                      <a:pt x="83372" y="585530"/>
                      <a:pt x="90039" y="585054"/>
                    </a:cubicBezTo>
                    <a:cubicBezTo>
                      <a:pt x="107851" y="584006"/>
                      <a:pt x="122424" y="573719"/>
                      <a:pt x="128330" y="573052"/>
                    </a:cubicBezTo>
                    <a:lnTo>
                      <a:pt x="129187" y="530190"/>
                    </a:lnTo>
                    <a:lnTo>
                      <a:pt x="103470" y="508759"/>
                    </a:lnTo>
                    <a:lnTo>
                      <a:pt x="105184" y="491137"/>
                    </a:lnTo>
                    <a:lnTo>
                      <a:pt x="360454" y="467992"/>
                    </a:lnTo>
                    <a:cubicBezTo>
                      <a:pt x="360454" y="447608"/>
                      <a:pt x="354168" y="452275"/>
                      <a:pt x="350548" y="445322"/>
                    </a:cubicBezTo>
                    <a:cubicBezTo>
                      <a:pt x="348738" y="445132"/>
                      <a:pt x="346548" y="438274"/>
                      <a:pt x="347691" y="435797"/>
                    </a:cubicBezTo>
                    <a:cubicBezTo>
                      <a:pt x="352358" y="425701"/>
                      <a:pt x="351215" y="400364"/>
                      <a:pt x="345500" y="392935"/>
                    </a:cubicBezTo>
                    <a:cubicBezTo>
                      <a:pt x="337594" y="382648"/>
                      <a:pt x="339404" y="360264"/>
                      <a:pt x="344643" y="348739"/>
                    </a:cubicBezTo>
                    <a:cubicBezTo>
                      <a:pt x="344643" y="348262"/>
                      <a:pt x="350929" y="331975"/>
                      <a:pt x="351596" y="330165"/>
                    </a:cubicBezTo>
                    <a:cubicBezTo>
                      <a:pt x="357597" y="314925"/>
                      <a:pt x="352930" y="316925"/>
                      <a:pt x="351691" y="311686"/>
                    </a:cubicBezTo>
                    <a:cubicBezTo>
                      <a:pt x="346357" y="310067"/>
                      <a:pt x="337404" y="305114"/>
                      <a:pt x="337785" y="298256"/>
                    </a:cubicBezTo>
                    <a:cubicBezTo>
                      <a:pt x="338642" y="280825"/>
                      <a:pt x="334832" y="285016"/>
                      <a:pt x="331974" y="277206"/>
                    </a:cubicBezTo>
                    <a:cubicBezTo>
                      <a:pt x="324259" y="256060"/>
                      <a:pt x="310257" y="234153"/>
                      <a:pt x="308162" y="211483"/>
                    </a:cubicBezTo>
                    <a:cubicBezTo>
                      <a:pt x="307305" y="202149"/>
                      <a:pt x="302542" y="190528"/>
                      <a:pt x="300923" y="183099"/>
                    </a:cubicBezTo>
                    <a:cubicBezTo>
                      <a:pt x="299971" y="181384"/>
                      <a:pt x="297018" y="169573"/>
                      <a:pt x="297018" y="169288"/>
                    </a:cubicBezTo>
                    <a:cubicBezTo>
                      <a:pt x="295970" y="152619"/>
                      <a:pt x="288540" y="141189"/>
                      <a:pt x="287207" y="129473"/>
                    </a:cubicBezTo>
                    <a:cubicBezTo>
                      <a:pt x="285302" y="112900"/>
                      <a:pt x="269776" y="74704"/>
                      <a:pt x="269300" y="68513"/>
                    </a:cubicBezTo>
                    <a:cubicBezTo>
                      <a:pt x="268157" y="55083"/>
                      <a:pt x="257203" y="52416"/>
                      <a:pt x="259013" y="39748"/>
                    </a:cubicBezTo>
                    <a:lnTo>
                      <a:pt x="253488" y="10125"/>
                    </a:lnTo>
                    <a:lnTo>
                      <a:pt x="17459" y="28127"/>
                    </a:lnTo>
                    <a:close/>
                  </a:path>
                </a:pathLst>
              </a:custGeom>
              <a:solidFill>
                <a:srgbClr val="FAA31A"/>
              </a:solidFill>
              <a:ln w="6350" cap="flat">
                <a:noFill/>
                <a:prstDash val="solid"/>
                <a:miter/>
              </a:ln>
            </p:spPr>
            <p:txBody>
              <a:bodyPr rtlCol="0" anchor="ctr"/>
              <a:lstStyle/>
              <a:p>
                <a:endParaRPr lang="en-US" sz="1600" dirty="0"/>
              </a:p>
            </p:txBody>
          </p:sp>
          <p:sp>
            <p:nvSpPr>
              <p:cNvPr id="202" name="Freeform: Shape 201">
                <a:extLst>
                  <a:ext uri="{FF2B5EF4-FFF2-40B4-BE49-F238E27FC236}">
                    <a16:creationId xmlns:a16="http://schemas.microsoft.com/office/drawing/2014/main" id="{CF2C2E0F-5117-4CF9-95E1-3FC15A7D36EF}"/>
                  </a:ext>
                </a:extLst>
              </p:cNvPr>
              <p:cNvSpPr/>
              <p:nvPr/>
            </p:nvSpPr>
            <p:spPr>
              <a:xfrm>
                <a:off x="4338834" y="4738650"/>
                <a:ext cx="738720" cy="264485"/>
              </a:xfrm>
              <a:custGeom>
                <a:avLst/>
                <a:gdLst>
                  <a:gd name="connsiteX0" fmla="*/ 210340 w 790575"/>
                  <a:gd name="connsiteY0" fmla="*/ 266978 h 285750"/>
                  <a:gd name="connsiteX1" fmla="*/ 446084 w 790575"/>
                  <a:gd name="connsiteY1" fmla="*/ 248881 h 285750"/>
                  <a:gd name="connsiteX2" fmla="*/ 562575 w 790575"/>
                  <a:gd name="connsiteY2" fmla="*/ 234212 h 285750"/>
                  <a:gd name="connsiteX3" fmla="*/ 588006 w 790575"/>
                  <a:gd name="connsiteY3" fmla="*/ 187254 h 285750"/>
                  <a:gd name="connsiteX4" fmla="*/ 623058 w 790575"/>
                  <a:gd name="connsiteY4" fmla="*/ 157631 h 285750"/>
                  <a:gd name="connsiteX5" fmla="*/ 654491 w 790575"/>
                  <a:gd name="connsiteY5" fmla="*/ 138867 h 285750"/>
                  <a:gd name="connsiteX6" fmla="*/ 682590 w 790575"/>
                  <a:gd name="connsiteY6" fmla="*/ 110387 h 285750"/>
                  <a:gd name="connsiteX7" fmla="*/ 705640 w 790575"/>
                  <a:gd name="connsiteY7" fmla="*/ 87813 h 285750"/>
                  <a:gd name="connsiteX8" fmla="*/ 720975 w 790575"/>
                  <a:gd name="connsiteY8" fmla="*/ 93242 h 285750"/>
                  <a:gd name="connsiteX9" fmla="*/ 762028 w 790575"/>
                  <a:gd name="connsiteY9" fmla="*/ 69525 h 285750"/>
                  <a:gd name="connsiteX10" fmla="*/ 783840 w 790575"/>
                  <a:gd name="connsiteY10" fmla="*/ 18661 h 285750"/>
                  <a:gd name="connsiteX11" fmla="*/ 783364 w 790575"/>
                  <a:gd name="connsiteY11" fmla="*/ 13709 h 285750"/>
                  <a:gd name="connsiteX12" fmla="*/ 757075 w 790575"/>
                  <a:gd name="connsiteY12" fmla="*/ 22186 h 285750"/>
                  <a:gd name="connsiteX13" fmla="*/ 654110 w 790575"/>
                  <a:gd name="connsiteY13" fmla="*/ 33425 h 285750"/>
                  <a:gd name="connsiteX14" fmla="*/ 594293 w 790575"/>
                  <a:gd name="connsiteY14" fmla="*/ 38569 h 285750"/>
                  <a:gd name="connsiteX15" fmla="*/ 203863 w 790575"/>
                  <a:gd name="connsiteY15" fmla="*/ 72478 h 285750"/>
                  <a:gd name="connsiteX16" fmla="*/ 204244 w 790575"/>
                  <a:gd name="connsiteY16" fmla="*/ 95528 h 285750"/>
                  <a:gd name="connsiteX17" fmla="*/ 60703 w 790575"/>
                  <a:gd name="connsiteY17" fmla="*/ 101719 h 285750"/>
                  <a:gd name="connsiteX18" fmla="*/ 60703 w 790575"/>
                  <a:gd name="connsiteY18" fmla="*/ 111626 h 285750"/>
                  <a:gd name="connsiteX19" fmla="*/ 48891 w 790575"/>
                  <a:gd name="connsiteY19" fmla="*/ 168299 h 285750"/>
                  <a:gd name="connsiteX20" fmla="*/ 39557 w 790575"/>
                  <a:gd name="connsiteY20" fmla="*/ 203542 h 285750"/>
                  <a:gd name="connsiteX21" fmla="*/ 18507 w 790575"/>
                  <a:gd name="connsiteY21" fmla="*/ 239927 h 285750"/>
                  <a:gd name="connsiteX22" fmla="*/ 12125 w 790575"/>
                  <a:gd name="connsiteY22" fmla="*/ 276313 h 285750"/>
                  <a:gd name="connsiteX23" fmla="*/ 10125 w 790575"/>
                  <a:gd name="connsiteY23" fmla="*/ 280027 h 285750"/>
                  <a:gd name="connsiteX24" fmla="*/ 210340 w 790575"/>
                  <a:gd name="connsiteY24" fmla="*/ 2669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0575" h="285750">
                    <a:moveTo>
                      <a:pt x="210340" y="266978"/>
                    </a:moveTo>
                    <a:lnTo>
                      <a:pt x="446084" y="248881"/>
                    </a:lnTo>
                    <a:lnTo>
                      <a:pt x="562575" y="234212"/>
                    </a:lnTo>
                    <a:cubicBezTo>
                      <a:pt x="562575" y="182492"/>
                      <a:pt x="588006" y="212590"/>
                      <a:pt x="588006" y="187254"/>
                    </a:cubicBezTo>
                    <a:cubicBezTo>
                      <a:pt x="588006" y="170585"/>
                      <a:pt x="615153" y="157441"/>
                      <a:pt x="623058" y="157631"/>
                    </a:cubicBezTo>
                    <a:cubicBezTo>
                      <a:pt x="632679" y="157917"/>
                      <a:pt x="647633" y="146487"/>
                      <a:pt x="654491" y="138867"/>
                    </a:cubicBezTo>
                    <a:cubicBezTo>
                      <a:pt x="664683" y="127437"/>
                      <a:pt x="688686" y="125056"/>
                      <a:pt x="682590" y="110387"/>
                    </a:cubicBezTo>
                    <a:cubicBezTo>
                      <a:pt x="680971" y="106577"/>
                      <a:pt x="705450" y="87813"/>
                      <a:pt x="705640" y="87813"/>
                    </a:cubicBezTo>
                    <a:cubicBezTo>
                      <a:pt x="706783" y="87813"/>
                      <a:pt x="717165" y="100957"/>
                      <a:pt x="720975" y="93242"/>
                    </a:cubicBezTo>
                    <a:cubicBezTo>
                      <a:pt x="740406" y="54094"/>
                      <a:pt x="758218" y="83717"/>
                      <a:pt x="762028" y="69525"/>
                    </a:cubicBezTo>
                    <a:cubicBezTo>
                      <a:pt x="770791" y="37045"/>
                      <a:pt x="783840" y="55428"/>
                      <a:pt x="783840" y="18661"/>
                    </a:cubicBezTo>
                    <a:cubicBezTo>
                      <a:pt x="783840" y="16566"/>
                      <a:pt x="783650" y="14947"/>
                      <a:pt x="783364" y="13709"/>
                    </a:cubicBezTo>
                    <a:cubicBezTo>
                      <a:pt x="780507" y="2088"/>
                      <a:pt x="765172" y="22472"/>
                      <a:pt x="757075" y="22186"/>
                    </a:cubicBezTo>
                    <a:cubicBezTo>
                      <a:pt x="731929" y="21138"/>
                      <a:pt x="675160" y="23234"/>
                      <a:pt x="654110" y="33425"/>
                    </a:cubicBezTo>
                    <a:lnTo>
                      <a:pt x="594293" y="38569"/>
                    </a:lnTo>
                    <a:lnTo>
                      <a:pt x="203863" y="72478"/>
                    </a:lnTo>
                    <a:lnTo>
                      <a:pt x="204244" y="95528"/>
                    </a:lnTo>
                    <a:lnTo>
                      <a:pt x="60703" y="101719"/>
                    </a:lnTo>
                    <a:lnTo>
                      <a:pt x="60703" y="111626"/>
                    </a:lnTo>
                    <a:cubicBezTo>
                      <a:pt x="60703" y="147630"/>
                      <a:pt x="57273" y="140296"/>
                      <a:pt x="48891" y="168299"/>
                    </a:cubicBezTo>
                    <a:cubicBezTo>
                      <a:pt x="48129" y="173919"/>
                      <a:pt x="41367" y="188683"/>
                      <a:pt x="39557" y="203542"/>
                    </a:cubicBezTo>
                    <a:cubicBezTo>
                      <a:pt x="35556" y="235927"/>
                      <a:pt x="15649" y="216401"/>
                      <a:pt x="18507" y="239927"/>
                    </a:cubicBezTo>
                    <a:cubicBezTo>
                      <a:pt x="22507" y="272122"/>
                      <a:pt x="20983" y="251262"/>
                      <a:pt x="12125" y="276313"/>
                    </a:cubicBezTo>
                    <a:cubicBezTo>
                      <a:pt x="11744" y="277456"/>
                      <a:pt x="10220" y="278885"/>
                      <a:pt x="10125" y="280027"/>
                    </a:cubicBezTo>
                    <a:lnTo>
                      <a:pt x="210340" y="266978"/>
                    </a:lnTo>
                    <a:close/>
                  </a:path>
                </a:pathLst>
              </a:custGeom>
              <a:solidFill>
                <a:srgbClr val="2496C1"/>
              </a:solidFill>
              <a:ln w="6350" cap="flat">
                <a:noFill/>
                <a:prstDash val="solid"/>
                <a:miter/>
              </a:ln>
            </p:spPr>
            <p:txBody>
              <a:bodyPr rtlCol="0" anchor="ctr"/>
              <a:lstStyle/>
              <a:p>
                <a:endParaRPr lang="en-US" sz="1600" dirty="0"/>
              </a:p>
            </p:txBody>
          </p:sp>
          <p:sp>
            <p:nvSpPr>
              <p:cNvPr id="203" name="Freeform: Shape 202">
                <a:extLst>
                  <a:ext uri="{FF2B5EF4-FFF2-40B4-BE49-F238E27FC236}">
                    <a16:creationId xmlns:a16="http://schemas.microsoft.com/office/drawing/2014/main" id="{526F718F-AEE9-42BE-84AD-F1CFD232164E}"/>
                  </a:ext>
                </a:extLst>
              </p:cNvPr>
              <p:cNvSpPr/>
              <p:nvPr/>
            </p:nvSpPr>
            <p:spPr>
              <a:xfrm>
                <a:off x="4386183" y="4507649"/>
                <a:ext cx="640817" cy="326198"/>
              </a:xfrm>
              <a:custGeom>
                <a:avLst/>
                <a:gdLst>
                  <a:gd name="connsiteX0" fmla="*/ 153381 w 685800"/>
                  <a:gd name="connsiteY0" fmla="*/ 322243 h 352425"/>
                  <a:gd name="connsiteX1" fmla="*/ 543811 w 685800"/>
                  <a:gd name="connsiteY1" fmla="*/ 288333 h 352425"/>
                  <a:gd name="connsiteX2" fmla="*/ 550764 w 685800"/>
                  <a:gd name="connsiteY2" fmla="*/ 284143 h 352425"/>
                  <a:gd name="connsiteX3" fmla="*/ 603914 w 685800"/>
                  <a:gd name="connsiteY3" fmla="*/ 252329 h 352425"/>
                  <a:gd name="connsiteX4" fmla="*/ 683257 w 685800"/>
                  <a:gd name="connsiteY4" fmla="*/ 163080 h 352425"/>
                  <a:gd name="connsiteX5" fmla="*/ 638966 w 685800"/>
                  <a:gd name="connsiteY5" fmla="*/ 114216 h 352425"/>
                  <a:gd name="connsiteX6" fmla="*/ 622868 w 685800"/>
                  <a:gd name="connsiteY6" fmla="*/ 64782 h 352425"/>
                  <a:gd name="connsiteX7" fmla="*/ 591817 w 685800"/>
                  <a:gd name="connsiteY7" fmla="*/ 40588 h 352425"/>
                  <a:gd name="connsiteX8" fmla="*/ 577720 w 685800"/>
                  <a:gd name="connsiteY8" fmla="*/ 38588 h 352425"/>
                  <a:gd name="connsiteX9" fmla="*/ 550383 w 685800"/>
                  <a:gd name="connsiteY9" fmla="*/ 50970 h 352425"/>
                  <a:gd name="connsiteX10" fmla="*/ 510092 w 685800"/>
                  <a:gd name="connsiteY10" fmla="*/ 51542 h 352425"/>
                  <a:gd name="connsiteX11" fmla="*/ 470373 w 685800"/>
                  <a:gd name="connsiteY11" fmla="*/ 34302 h 352425"/>
                  <a:gd name="connsiteX12" fmla="*/ 408842 w 685800"/>
                  <a:gd name="connsiteY12" fmla="*/ 12966 h 352425"/>
                  <a:gd name="connsiteX13" fmla="*/ 398650 w 685800"/>
                  <a:gd name="connsiteY13" fmla="*/ 56209 h 352425"/>
                  <a:gd name="connsiteX14" fmla="*/ 343309 w 685800"/>
                  <a:gd name="connsiteY14" fmla="*/ 112502 h 352425"/>
                  <a:gd name="connsiteX15" fmla="*/ 315687 w 685800"/>
                  <a:gd name="connsiteY15" fmla="*/ 149173 h 352425"/>
                  <a:gd name="connsiteX16" fmla="*/ 291398 w 685800"/>
                  <a:gd name="connsiteY16" fmla="*/ 140410 h 352425"/>
                  <a:gd name="connsiteX17" fmla="*/ 255775 w 685800"/>
                  <a:gd name="connsiteY17" fmla="*/ 172890 h 352425"/>
                  <a:gd name="connsiteX18" fmla="*/ 222533 w 685800"/>
                  <a:gd name="connsiteY18" fmla="*/ 183654 h 352425"/>
                  <a:gd name="connsiteX19" fmla="*/ 138046 w 685800"/>
                  <a:gd name="connsiteY19" fmla="*/ 180225 h 352425"/>
                  <a:gd name="connsiteX20" fmla="*/ 129378 w 685800"/>
                  <a:gd name="connsiteY20" fmla="*/ 209562 h 352425"/>
                  <a:gd name="connsiteX21" fmla="*/ 102232 w 685800"/>
                  <a:gd name="connsiteY21" fmla="*/ 264331 h 352425"/>
                  <a:gd name="connsiteX22" fmla="*/ 37462 w 685800"/>
                  <a:gd name="connsiteY22" fmla="*/ 290048 h 352425"/>
                  <a:gd name="connsiteX23" fmla="*/ 17650 w 685800"/>
                  <a:gd name="connsiteY23" fmla="*/ 345769 h 352425"/>
                  <a:gd name="connsiteX24" fmla="*/ 10125 w 685800"/>
                  <a:gd name="connsiteY24" fmla="*/ 351389 h 352425"/>
                  <a:gd name="connsiteX25" fmla="*/ 153667 w 685800"/>
                  <a:gd name="connsiteY25" fmla="*/ 345198 h 352425"/>
                  <a:gd name="connsiteX26" fmla="*/ 153381 w 685800"/>
                  <a:gd name="connsiteY26" fmla="*/ 32224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5800" h="352425">
                    <a:moveTo>
                      <a:pt x="153381" y="322243"/>
                    </a:moveTo>
                    <a:lnTo>
                      <a:pt x="543811" y="288333"/>
                    </a:lnTo>
                    <a:cubicBezTo>
                      <a:pt x="547907" y="286143"/>
                      <a:pt x="548954" y="286524"/>
                      <a:pt x="550764" y="284143"/>
                    </a:cubicBezTo>
                    <a:cubicBezTo>
                      <a:pt x="566671" y="280809"/>
                      <a:pt x="590102" y="261664"/>
                      <a:pt x="603914" y="252329"/>
                    </a:cubicBezTo>
                    <a:cubicBezTo>
                      <a:pt x="606866" y="250329"/>
                      <a:pt x="681637" y="166699"/>
                      <a:pt x="683257" y="163080"/>
                    </a:cubicBezTo>
                    <a:cubicBezTo>
                      <a:pt x="670684" y="158698"/>
                      <a:pt x="639156" y="114407"/>
                      <a:pt x="638966" y="114216"/>
                    </a:cubicBezTo>
                    <a:cubicBezTo>
                      <a:pt x="604675" y="84975"/>
                      <a:pt x="622868" y="81450"/>
                      <a:pt x="622868" y="64782"/>
                    </a:cubicBezTo>
                    <a:cubicBezTo>
                      <a:pt x="619534" y="55257"/>
                      <a:pt x="606866" y="59543"/>
                      <a:pt x="591817" y="40588"/>
                    </a:cubicBezTo>
                    <a:cubicBezTo>
                      <a:pt x="587721" y="28777"/>
                      <a:pt x="579053" y="32016"/>
                      <a:pt x="577720" y="38588"/>
                    </a:cubicBezTo>
                    <a:cubicBezTo>
                      <a:pt x="564575" y="41350"/>
                      <a:pt x="557241" y="56114"/>
                      <a:pt x="550383" y="50970"/>
                    </a:cubicBezTo>
                    <a:cubicBezTo>
                      <a:pt x="524856" y="31730"/>
                      <a:pt x="523618" y="66591"/>
                      <a:pt x="510092" y="51542"/>
                    </a:cubicBezTo>
                    <a:cubicBezTo>
                      <a:pt x="487137" y="26015"/>
                      <a:pt x="475802" y="40588"/>
                      <a:pt x="470373" y="34302"/>
                    </a:cubicBezTo>
                    <a:cubicBezTo>
                      <a:pt x="432940" y="-9609"/>
                      <a:pt x="452942" y="21443"/>
                      <a:pt x="408842" y="12966"/>
                    </a:cubicBezTo>
                    <a:cubicBezTo>
                      <a:pt x="408842" y="20586"/>
                      <a:pt x="418652" y="52875"/>
                      <a:pt x="398650" y="56209"/>
                    </a:cubicBezTo>
                    <a:cubicBezTo>
                      <a:pt x="335499" y="66877"/>
                      <a:pt x="386267" y="76212"/>
                      <a:pt x="343309" y="112502"/>
                    </a:cubicBezTo>
                    <a:cubicBezTo>
                      <a:pt x="318354" y="133648"/>
                      <a:pt x="324926" y="149173"/>
                      <a:pt x="315687" y="149173"/>
                    </a:cubicBezTo>
                    <a:cubicBezTo>
                      <a:pt x="298637" y="149173"/>
                      <a:pt x="292351" y="140124"/>
                      <a:pt x="291398" y="140410"/>
                    </a:cubicBezTo>
                    <a:cubicBezTo>
                      <a:pt x="265204" y="146792"/>
                      <a:pt x="280064" y="187273"/>
                      <a:pt x="255775" y="172890"/>
                    </a:cubicBezTo>
                    <a:cubicBezTo>
                      <a:pt x="223009" y="153460"/>
                      <a:pt x="238820" y="183654"/>
                      <a:pt x="222533" y="183654"/>
                    </a:cubicBezTo>
                    <a:cubicBezTo>
                      <a:pt x="206626" y="183654"/>
                      <a:pt x="215960" y="160603"/>
                      <a:pt x="138046" y="180225"/>
                    </a:cubicBezTo>
                    <a:cubicBezTo>
                      <a:pt x="138046" y="207752"/>
                      <a:pt x="129092" y="202418"/>
                      <a:pt x="129378" y="209562"/>
                    </a:cubicBezTo>
                    <a:cubicBezTo>
                      <a:pt x="131092" y="252043"/>
                      <a:pt x="80515" y="230517"/>
                      <a:pt x="102232" y="264331"/>
                    </a:cubicBezTo>
                    <a:cubicBezTo>
                      <a:pt x="128140" y="304716"/>
                      <a:pt x="53654" y="244519"/>
                      <a:pt x="37462" y="290048"/>
                    </a:cubicBezTo>
                    <a:cubicBezTo>
                      <a:pt x="49940" y="299954"/>
                      <a:pt x="54797" y="314051"/>
                      <a:pt x="17650" y="345769"/>
                    </a:cubicBezTo>
                    <a:cubicBezTo>
                      <a:pt x="15745" y="347389"/>
                      <a:pt x="12697" y="349103"/>
                      <a:pt x="10125" y="351389"/>
                    </a:cubicBezTo>
                    <a:lnTo>
                      <a:pt x="153667" y="345198"/>
                    </a:lnTo>
                    <a:lnTo>
                      <a:pt x="153381" y="322243"/>
                    </a:lnTo>
                    <a:close/>
                  </a:path>
                </a:pathLst>
              </a:custGeom>
              <a:solidFill>
                <a:srgbClr val="CAC8E8"/>
              </a:solidFill>
              <a:ln w="6350" cap="flat">
                <a:noFill/>
                <a:prstDash val="solid"/>
                <a:miter/>
              </a:ln>
            </p:spPr>
            <p:txBody>
              <a:bodyPr rtlCol="0" anchor="ctr"/>
              <a:lstStyle/>
              <a:p>
                <a:endParaRPr lang="en-US" sz="1600" dirty="0"/>
              </a:p>
            </p:txBody>
          </p:sp>
          <p:sp>
            <p:nvSpPr>
              <p:cNvPr id="204" name="Freeform: Shape 203">
                <a:extLst>
                  <a:ext uri="{FF2B5EF4-FFF2-40B4-BE49-F238E27FC236}">
                    <a16:creationId xmlns:a16="http://schemas.microsoft.com/office/drawing/2014/main" id="{40380D4A-614B-481B-B7C6-20F9C3ED0753}"/>
                  </a:ext>
                </a:extLst>
              </p:cNvPr>
              <p:cNvSpPr/>
              <p:nvPr/>
            </p:nvSpPr>
            <p:spPr>
              <a:xfrm>
                <a:off x="4067653" y="3704746"/>
                <a:ext cx="462813" cy="484889"/>
              </a:xfrm>
              <a:custGeom>
                <a:avLst/>
                <a:gdLst>
                  <a:gd name="connsiteX0" fmla="*/ 450170 w 495300"/>
                  <a:gd name="connsiteY0" fmla="*/ 506663 h 523875"/>
                  <a:gd name="connsiteX1" fmla="*/ 441407 w 495300"/>
                  <a:gd name="connsiteY1" fmla="*/ 433987 h 523875"/>
                  <a:gd name="connsiteX2" fmla="*/ 448741 w 495300"/>
                  <a:gd name="connsiteY2" fmla="*/ 369122 h 523875"/>
                  <a:gd name="connsiteX3" fmla="*/ 456075 w 495300"/>
                  <a:gd name="connsiteY3" fmla="*/ 300256 h 523875"/>
                  <a:gd name="connsiteX4" fmla="*/ 489413 w 495300"/>
                  <a:gd name="connsiteY4" fmla="*/ 180337 h 523875"/>
                  <a:gd name="connsiteX5" fmla="*/ 443217 w 495300"/>
                  <a:gd name="connsiteY5" fmla="*/ 241392 h 523875"/>
                  <a:gd name="connsiteX6" fmla="*/ 411117 w 495300"/>
                  <a:gd name="connsiteY6" fmla="*/ 267205 h 523875"/>
                  <a:gd name="connsiteX7" fmla="*/ 441693 w 495300"/>
                  <a:gd name="connsiteY7" fmla="*/ 202339 h 523875"/>
                  <a:gd name="connsiteX8" fmla="*/ 424548 w 495300"/>
                  <a:gd name="connsiteY8" fmla="*/ 132521 h 523875"/>
                  <a:gd name="connsiteX9" fmla="*/ 398830 w 495300"/>
                  <a:gd name="connsiteY9" fmla="*/ 120234 h 523875"/>
                  <a:gd name="connsiteX10" fmla="*/ 363302 w 495300"/>
                  <a:gd name="connsiteY10" fmla="*/ 104232 h 523875"/>
                  <a:gd name="connsiteX11" fmla="*/ 303294 w 495300"/>
                  <a:gd name="connsiteY11" fmla="*/ 87182 h 523875"/>
                  <a:gd name="connsiteX12" fmla="*/ 226142 w 495300"/>
                  <a:gd name="connsiteY12" fmla="*/ 74895 h 523875"/>
                  <a:gd name="connsiteX13" fmla="*/ 211473 w 495300"/>
                  <a:gd name="connsiteY13" fmla="*/ 51654 h 523875"/>
                  <a:gd name="connsiteX14" fmla="*/ 183279 w 495300"/>
                  <a:gd name="connsiteY14" fmla="*/ 47939 h 523875"/>
                  <a:gd name="connsiteX15" fmla="*/ 174516 w 495300"/>
                  <a:gd name="connsiteY15" fmla="*/ 10125 h 523875"/>
                  <a:gd name="connsiteX16" fmla="*/ 64598 w 495300"/>
                  <a:gd name="connsiteY16" fmla="*/ 38128 h 523875"/>
                  <a:gd name="connsiteX17" fmla="*/ 56025 w 495300"/>
                  <a:gd name="connsiteY17" fmla="*/ 52797 h 523875"/>
                  <a:gd name="connsiteX18" fmla="*/ 22593 w 495300"/>
                  <a:gd name="connsiteY18" fmla="*/ 135760 h 523875"/>
                  <a:gd name="connsiteX19" fmla="*/ 30022 w 495300"/>
                  <a:gd name="connsiteY19" fmla="*/ 192338 h 523875"/>
                  <a:gd name="connsiteX20" fmla="*/ 21735 w 495300"/>
                  <a:gd name="connsiteY20" fmla="*/ 256060 h 523875"/>
                  <a:gd name="connsiteX21" fmla="*/ 86315 w 495300"/>
                  <a:gd name="connsiteY21" fmla="*/ 309781 h 523875"/>
                  <a:gd name="connsiteX22" fmla="*/ 157276 w 495300"/>
                  <a:gd name="connsiteY22" fmla="*/ 411223 h 523875"/>
                  <a:gd name="connsiteX23" fmla="*/ 164896 w 495300"/>
                  <a:gd name="connsiteY23" fmla="*/ 454657 h 523875"/>
                  <a:gd name="connsiteX24" fmla="*/ 195662 w 495300"/>
                  <a:gd name="connsiteY24" fmla="*/ 503139 h 523875"/>
                  <a:gd name="connsiteX25" fmla="*/ 210521 w 495300"/>
                  <a:gd name="connsiteY25" fmla="*/ 520760 h 523875"/>
                  <a:gd name="connsiteX26" fmla="*/ 450170 w 495300"/>
                  <a:gd name="connsiteY26" fmla="*/ 506663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5300" h="523875">
                    <a:moveTo>
                      <a:pt x="450170" y="506663"/>
                    </a:moveTo>
                    <a:cubicBezTo>
                      <a:pt x="451122" y="496281"/>
                      <a:pt x="441883" y="434749"/>
                      <a:pt x="441407" y="433987"/>
                    </a:cubicBezTo>
                    <a:cubicBezTo>
                      <a:pt x="426167" y="413890"/>
                      <a:pt x="452646" y="374647"/>
                      <a:pt x="448741" y="369122"/>
                    </a:cubicBezTo>
                    <a:cubicBezTo>
                      <a:pt x="437978" y="353977"/>
                      <a:pt x="456837" y="301971"/>
                      <a:pt x="456075" y="300256"/>
                    </a:cubicBezTo>
                    <a:cubicBezTo>
                      <a:pt x="442550" y="267490"/>
                      <a:pt x="489413" y="214150"/>
                      <a:pt x="489413" y="180337"/>
                    </a:cubicBezTo>
                    <a:cubicBezTo>
                      <a:pt x="489413" y="173764"/>
                      <a:pt x="451122" y="231581"/>
                      <a:pt x="443217" y="241392"/>
                    </a:cubicBezTo>
                    <a:cubicBezTo>
                      <a:pt x="442169" y="242725"/>
                      <a:pt x="409974" y="294065"/>
                      <a:pt x="411117" y="267205"/>
                    </a:cubicBezTo>
                    <a:cubicBezTo>
                      <a:pt x="412356" y="236439"/>
                      <a:pt x="425310" y="224437"/>
                      <a:pt x="441693" y="202339"/>
                    </a:cubicBezTo>
                    <a:cubicBezTo>
                      <a:pt x="427691" y="164620"/>
                      <a:pt x="424548" y="185956"/>
                      <a:pt x="424548" y="132521"/>
                    </a:cubicBezTo>
                    <a:cubicBezTo>
                      <a:pt x="418928" y="130235"/>
                      <a:pt x="398830" y="124806"/>
                      <a:pt x="398830" y="120234"/>
                    </a:cubicBezTo>
                    <a:cubicBezTo>
                      <a:pt x="398830" y="114995"/>
                      <a:pt x="371208" y="104708"/>
                      <a:pt x="363302" y="104232"/>
                    </a:cubicBezTo>
                    <a:cubicBezTo>
                      <a:pt x="337394" y="102517"/>
                      <a:pt x="307771" y="87373"/>
                      <a:pt x="303294" y="87182"/>
                    </a:cubicBezTo>
                    <a:lnTo>
                      <a:pt x="226142" y="74895"/>
                    </a:lnTo>
                    <a:lnTo>
                      <a:pt x="211473" y="51654"/>
                    </a:lnTo>
                    <a:cubicBezTo>
                      <a:pt x="185565" y="60607"/>
                      <a:pt x="193376" y="47558"/>
                      <a:pt x="183279" y="47939"/>
                    </a:cubicBezTo>
                    <a:cubicBezTo>
                      <a:pt x="129939" y="50225"/>
                      <a:pt x="177945" y="19364"/>
                      <a:pt x="174516" y="10125"/>
                    </a:cubicBezTo>
                    <a:cubicBezTo>
                      <a:pt x="161848" y="10125"/>
                      <a:pt x="84791" y="64703"/>
                      <a:pt x="64598" y="38128"/>
                    </a:cubicBezTo>
                    <a:cubicBezTo>
                      <a:pt x="61455" y="39176"/>
                      <a:pt x="55930" y="49654"/>
                      <a:pt x="56025" y="52797"/>
                    </a:cubicBezTo>
                    <a:cubicBezTo>
                      <a:pt x="60026" y="145475"/>
                      <a:pt x="45738" y="106423"/>
                      <a:pt x="22593" y="135760"/>
                    </a:cubicBezTo>
                    <a:cubicBezTo>
                      <a:pt x="-11031" y="178146"/>
                      <a:pt x="34499" y="181670"/>
                      <a:pt x="30022" y="192338"/>
                    </a:cubicBezTo>
                    <a:cubicBezTo>
                      <a:pt x="10210" y="240344"/>
                      <a:pt x="23926" y="210436"/>
                      <a:pt x="21735" y="256060"/>
                    </a:cubicBezTo>
                    <a:cubicBezTo>
                      <a:pt x="20116" y="289779"/>
                      <a:pt x="76885" y="292351"/>
                      <a:pt x="86315" y="309781"/>
                    </a:cubicBezTo>
                    <a:cubicBezTo>
                      <a:pt x="112890" y="359121"/>
                      <a:pt x="168897" y="355978"/>
                      <a:pt x="157276" y="411223"/>
                    </a:cubicBezTo>
                    <a:cubicBezTo>
                      <a:pt x="157276" y="443322"/>
                      <a:pt x="185089" y="420557"/>
                      <a:pt x="164896" y="454657"/>
                    </a:cubicBezTo>
                    <a:cubicBezTo>
                      <a:pt x="159467" y="463801"/>
                      <a:pt x="164229" y="504187"/>
                      <a:pt x="195662" y="503139"/>
                    </a:cubicBezTo>
                    <a:cubicBezTo>
                      <a:pt x="201758" y="502948"/>
                      <a:pt x="210521" y="511711"/>
                      <a:pt x="210521" y="520760"/>
                    </a:cubicBezTo>
                    <a:lnTo>
                      <a:pt x="450170" y="506663"/>
                    </a:lnTo>
                    <a:close/>
                  </a:path>
                </a:pathLst>
              </a:custGeom>
              <a:solidFill>
                <a:srgbClr val="A96686"/>
              </a:solidFill>
              <a:ln w="6350" cap="flat">
                <a:noFill/>
                <a:prstDash val="solid"/>
                <a:miter/>
              </a:ln>
            </p:spPr>
            <p:txBody>
              <a:bodyPr rtlCol="0" anchor="ctr"/>
              <a:lstStyle/>
              <a:p>
                <a:endParaRPr lang="en-US" sz="1600" dirty="0"/>
              </a:p>
            </p:txBody>
          </p:sp>
          <p:sp>
            <p:nvSpPr>
              <p:cNvPr id="205" name="Freeform: Shape 204">
                <a:extLst>
                  <a:ext uri="{FF2B5EF4-FFF2-40B4-BE49-F238E27FC236}">
                    <a16:creationId xmlns:a16="http://schemas.microsoft.com/office/drawing/2014/main" id="{ECAC094A-6305-440B-B50B-7AAE8E567448}"/>
                  </a:ext>
                </a:extLst>
              </p:cNvPr>
              <p:cNvSpPr/>
              <p:nvPr/>
            </p:nvSpPr>
            <p:spPr>
              <a:xfrm>
                <a:off x="4255972" y="3629389"/>
                <a:ext cx="498413" cy="264485"/>
              </a:xfrm>
              <a:custGeom>
                <a:avLst/>
                <a:gdLst>
                  <a:gd name="connsiteX0" fmla="*/ 161858 w 533400"/>
                  <a:gd name="connsiteY0" fmla="*/ 185744 h 285750"/>
                  <a:gd name="connsiteX1" fmla="*/ 197386 w 533400"/>
                  <a:gd name="connsiteY1" fmla="*/ 201746 h 285750"/>
                  <a:gd name="connsiteX2" fmla="*/ 223104 w 533400"/>
                  <a:gd name="connsiteY2" fmla="*/ 214033 h 285750"/>
                  <a:gd name="connsiteX3" fmla="*/ 240249 w 533400"/>
                  <a:gd name="connsiteY3" fmla="*/ 283851 h 285750"/>
                  <a:gd name="connsiteX4" fmla="*/ 271396 w 533400"/>
                  <a:gd name="connsiteY4" fmla="*/ 214890 h 285750"/>
                  <a:gd name="connsiteX5" fmla="*/ 285302 w 533400"/>
                  <a:gd name="connsiteY5" fmla="*/ 194888 h 285750"/>
                  <a:gd name="connsiteX6" fmla="*/ 311686 w 533400"/>
                  <a:gd name="connsiteY6" fmla="*/ 190792 h 285750"/>
                  <a:gd name="connsiteX7" fmla="*/ 331022 w 533400"/>
                  <a:gd name="connsiteY7" fmla="*/ 194888 h 285750"/>
                  <a:gd name="connsiteX8" fmla="*/ 387315 w 533400"/>
                  <a:gd name="connsiteY8" fmla="*/ 168027 h 285750"/>
                  <a:gd name="connsiteX9" fmla="*/ 471802 w 533400"/>
                  <a:gd name="connsiteY9" fmla="*/ 159836 h 285750"/>
                  <a:gd name="connsiteX10" fmla="*/ 524761 w 533400"/>
                  <a:gd name="connsiteY10" fmla="*/ 154120 h 285750"/>
                  <a:gd name="connsiteX11" fmla="*/ 512854 w 533400"/>
                  <a:gd name="connsiteY11" fmla="*/ 135452 h 285750"/>
                  <a:gd name="connsiteX12" fmla="*/ 505806 w 533400"/>
                  <a:gd name="connsiteY12" fmla="*/ 103447 h 285750"/>
                  <a:gd name="connsiteX13" fmla="*/ 461133 w 533400"/>
                  <a:gd name="connsiteY13" fmla="*/ 104400 h 285750"/>
                  <a:gd name="connsiteX14" fmla="*/ 445227 w 533400"/>
                  <a:gd name="connsiteY14" fmla="*/ 107353 h 285750"/>
                  <a:gd name="connsiteX15" fmla="*/ 431320 w 533400"/>
                  <a:gd name="connsiteY15" fmla="*/ 99352 h 285750"/>
                  <a:gd name="connsiteX16" fmla="*/ 431320 w 533400"/>
                  <a:gd name="connsiteY16" fmla="*/ 72491 h 285750"/>
                  <a:gd name="connsiteX17" fmla="*/ 386553 w 533400"/>
                  <a:gd name="connsiteY17" fmla="*/ 88398 h 285750"/>
                  <a:gd name="connsiteX18" fmla="*/ 316925 w 533400"/>
                  <a:gd name="connsiteY18" fmla="*/ 110020 h 285750"/>
                  <a:gd name="connsiteX19" fmla="*/ 279111 w 533400"/>
                  <a:gd name="connsiteY19" fmla="*/ 119259 h 285750"/>
                  <a:gd name="connsiteX20" fmla="*/ 238344 w 533400"/>
                  <a:gd name="connsiteY20" fmla="*/ 109448 h 285750"/>
                  <a:gd name="connsiteX21" fmla="*/ 210531 w 533400"/>
                  <a:gd name="connsiteY21" fmla="*/ 83731 h 285750"/>
                  <a:gd name="connsiteX22" fmla="*/ 165573 w 533400"/>
                  <a:gd name="connsiteY22" fmla="*/ 90493 h 285750"/>
                  <a:gd name="connsiteX23" fmla="*/ 163858 w 533400"/>
                  <a:gd name="connsiteY23" fmla="*/ 62776 h 285750"/>
                  <a:gd name="connsiteX24" fmla="*/ 193576 w 533400"/>
                  <a:gd name="connsiteY24" fmla="*/ 26771 h 285750"/>
                  <a:gd name="connsiteX25" fmla="*/ 172812 w 533400"/>
                  <a:gd name="connsiteY25" fmla="*/ 17627 h 285750"/>
                  <a:gd name="connsiteX26" fmla="*/ 132807 w 533400"/>
                  <a:gd name="connsiteY26" fmla="*/ 52298 h 285750"/>
                  <a:gd name="connsiteX27" fmla="*/ 87944 w 533400"/>
                  <a:gd name="connsiteY27" fmla="*/ 86969 h 285750"/>
                  <a:gd name="connsiteX28" fmla="*/ 47558 w 533400"/>
                  <a:gd name="connsiteY28" fmla="*/ 102114 h 285750"/>
                  <a:gd name="connsiteX29" fmla="*/ 10125 w 533400"/>
                  <a:gd name="connsiteY29" fmla="*/ 133166 h 285750"/>
                  <a:gd name="connsiteX30" fmla="*/ 24793 w 533400"/>
                  <a:gd name="connsiteY30" fmla="*/ 156407 h 285750"/>
                  <a:gd name="connsiteX31" fmla="*/ 101946 w 533400"/>
                  <a:gd name="connsiteY31" fmla="*/ 168694 h 285750"/>
                  <a:gd name="connsiteX32" fmla="*/ 161858 w 533400"/>
                  <a:gd name="connsiteY32" fmla="*/ 18574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400" h="285750">
                    <a:moveTo>
                      <a:pt x="161858" y="185744"/>
                    </a:moveTo>
                    <a:cubicBezTo>
                      <a:pt x="169764" y="186220"/>
                      <a:pt x="197386" y="196507"/>
                      <a:pt x="197386" y="201746"/>
                    </a:cubicBezTo>
                    <a:cubicBezTo>
                      <a:pt x="197386" y="206317"/>
                      <a:pt x="217484" y="211747"/>
                      <a:pt x="223104" y="214033"/>
                    </a:cubicBezTo>
                    <a:cubicBezTo>
                      <a:pt x="223104" y="267373"/>
                      <a:pt x="226247" y="246132"/>
                      <a:pt x="240249" y="283851"/>
                    </a:cubicBezTo>
                    <a:cubicBezTo>
                      <a:pt x="244630" y="279470"/>
                      <a:pt x="270919" y="223367"/>
                      <a:pt x="271396" y="214890"/>
                    </a:cubicBezTo>
                    <a:cubicBezTo>
                      <a:pt x="272348" y="198221"/>
                      <a:pt x="284349" y="181457"/>
                      <a:pt x="285302" y="194888"/>
                    </a:cubicBezTo>
                    <a:cubicBezTo>
                      <a:pt x="286445" y="210890"/>
                      <a:pt x="306352" y="191554"/>
                      <a:pt x="311686" y="190792"/>
                    </a:cubicBezTo>
                    <a:cubicBezTo>
                      <a:pt x="313591" y="190601"/>
                      <a:pt x="330355" y="211366"/>
                      <a:pt x="331022" y="194888"/>
                    </a:cubicBezTo>
                    <a:cubicBezTo>
                      <a:pt x="332451" y="159550"/>
                      <a:pt x="381028" y="175933"/>
                      <a:pt x="387315" y="168027"/>
                    </a:cubicBezTo>
                    <a:cubicBezTo>
                      <a:pt x="415413" y="132880"/>
                      <a:pt x="456752" y="170504"/>
                      <a:pt x="471802" y="159836"/>
                    </a:cubicBezTo>
                    <a:cubicBezTo>
                      <a:pt x="488470" y="148025"/>
                      <a:pt x="505520" y="153263"/>
                      <a:pt x="524761" y="154120"/>
                    </a:cubicBezTo>
                    <a:cubicBezTo>
                      <a:pt x="534476" y="154502"/>
                      <a:pt x="515712" y="138023"/>
                      <a:pt x="512854" y="135452"/>
                    </a:cubicBezTo>
                    <a:cubicBezTo>
                      <a:pt x="491995" y="116687"/>
                      <a:pt x="509044" y="119450"/>
                      <a:pt x="505806" y="103447"/>
                    </a:cubicBezTo>
                    <a:cubicBezTo>
                      <a:pt x="500853" y="79254"/>
                      <a:pt x="492756" y="104400"/>
                      <a:pt x="461133" y="104400"/>
                    </a:cubicBezTo>
                    <a:lnTo>
                      <a:pt x="445227" y="107353"/>
                    </a:lnTo>
                    <a:lnTo>
                      <a:pt x="431320" y="99352"/>
                    </a:lnTo>
                    <a:lnTo>
                      <a:pt x="431320" y="72491"/>
                    </a:lnTo>
                    <a:cubicBezTo>
                      <a:pt x="419795" y="72491"/>
                      <a:pt x="395982" y="88779"/>
                      <a:pt x="386553" y="88398"/>
                    </a:cubicBezTo>
                    <a:cubicBezTo>
                      <a:pt x="333403" y="86303"/>
                      <a:pt x="352072" y="86969"/>
                      <a:pt x="316925" y="110020"/>
                    </a:cubicBezTo>
                    <a:cubicBezTo>
                      <a:pt x="279396" y="134594"/>
                      <a:pt x="287112" y="118878"/>
                      <a:pt x="279111" y="119259"/>
                    </a:cubicBezTo>
                    <a:cubicBezTo>
                      <a:pt x="237391" y="121069"/>
                      <a:pt x="255203" y="117164"/>
                      <a:pt x="238344" y="109448"/>
                    </a:cubicBezTo>
                    <a:cubicBezTo>
                      <a:pt x="225199" y="103447"/>
                      <a:pt x="226056" y="88112"/>
                      <a:pt x="210531" y="83731"/>
                    </a:cubicBezTo>
                    <a:cubicBezTo>
                      <a:pt x="157096" y="68491"/>
                      <a:pt x="181003" y="89446"/>
                      <a:pt x="165573" y="90493"/>
                    </a:cubicBezTo>
                    <a:cubicBezTo>
                      <a:pt x="133855" y="92780"/>
                      <a:pt x="164049" y="72872"/>
                      <a:pt x="163858" y="62776"/>
                    </a:cubicBezTo>
                    <a:cubicBezTo>
                      <a:pt x="163477" y="46964"/>
                      <a:pt x="179479" y="31248"/>
                      <a:pt x="193576" y="26771"/>
                    </a:cubicBezTo>
                    <a:cubicBezTo>
                      <a:pt x="223675" y="17342"/>
                      <a:pt x="210721" y="196"/>
                      <a:pt x="172812" y="17627"/>
                    </a:cubicBezTo>
                    <a:cubicBezTo>
                      <a:pt x="140808" y="32296"/>
                      <a:pt x="147380" y="44107"/>
                      <a:pt x="132807" y="52298"/>
                    </a:cubicBezTo>
                    <a:cubicBezTo>
                      <a:pt x="105279" y="68015"/>
                      <a:pt x="142998" y="70205"/>
                      <a:pt x="87944" y="86969"/>
                    </a:cubicBezTo>
                    <a:cubicBezTo>
                      <a:pt x="83086" y="99828"/>
                      <a:pt x="48415" y="96780"/>
                      <a:pt x="47558" y="102114"/>
                    </a:cubicBezTo>
                    <a:cubicBezTo>
                      <a:pt x="43557" y="125736"/>
                      <a:pt x="25174" y="107829"/>
                      <a:pt x="10125" y="133166"/>
                    </a:cubicBezTo>
                    <a:lnTo>
                      <a:pt x="24793" y="156407"/>
                    </a:lnTo>
                    <a:lnTo>
                      <a:pt x="101946" y="168694"/>
                    </a:lnTo>
                    <a:cubicBezTo>
                      <a:pt x="106327" y="168884"/>
                      <a:pt x="135950" y="184029"/>
                      <a:pt x="161858" y="185744"/>
                    </a:cubicBezTo>
                    <a:close/>
                  </a:path>
                </a:pathLst>
              </a:custGeom>
              <a:solidFill>
                <a:srgbClr val="F0C90F"/>
              </a:solidFill>
              <a:ln w="6350" cap="flat">
                <a:noFill/>
                <a:prstDash val="solid"/>
                <a:miter/>
              </a:ln>
            </p:spPr>
            <p:txBody>
              <a:bodyPr rtlCol="0" anchor="ctr"/>
              <a:lstStyle/>
              <a:p>
                <a:endParaRPr lang="en-US" sz="1600" dirty="0"/>
              </a:p>
            </p:txBody>
          </p:sp>
          <p:sp>
            <p:nvSpPr>
              <p:cNvPr id="206" name="Freeform: Shape 205">
                <a:extLst>
                  <a:ext uri="{FF2B5EF4-FFF2-40B4-BE49-F238E27FC236}">
                    <a16:creationId xmlns:a16="http://schemas.microsoft.com/office/drawing/2014/main" id="{2BE032F4-8947-4386-9D08-D59C461BBCFE}"/>
                  </a:ext>
                </a:extLst>
              </p:cNvPr>
              <p:cNvSpPr/>
              <p:nvPr/>
            </p:nvSpPr>
            <p:spPr>
              <a:xfrm>
                <a:off x="4199156" y="4164332"/>
                <a:ext cx="356009" cy="617131"/>
              </a:xfrm>
              <a:custGeom>
                <a:avLst/>
                <a:gdLst>
                  <a:gd name="connsiteX0" fmla="*/ 309435 w 381000"/>
                  <a:gd name="connsiteY0" fmla="*/ 10125 h 666750"/>
                  <a:gd name="connsiteX1" fmla="*/ 69882 w 381000"/>
                  <a:gd name="connsiteY1" fmla="*/ 24508 h 666750"/>
                  <a:gd name="connsiteX2" fmla="*/ 87408 w 381000"/>
                  <a:gd name="connsiteY2" fmla="*/ 45177 h 666750"/>
                  <a:gd name="connsiteX3" fmla="*/ 111887 w 381000"/>
                  <a:gd name="connsiteY3" fmla="*/ 104518 h 666750"/>
                  <a:gd name="connsiteX4" fmla="*/ 58642 w 381000"/>
                  <a:gd name="connsiteY4" fmla="*/ 153857 h 666750"/>
                  <a:gd name="connsiteX5" fmla="*/ 52356 w 381000"/>
                  <a:gd name="connsiteY5" fmla="*/ 192148 h 666750"/>
                  <a:gd name="connsiteX6" fmla="*/ 43974 w 381000"/>
                  <a:gd name="connsiteY6" fmla="*/ 247774 h 666750"/>
                  <a:gd name="connsiteX7" fmla="*/ 13589 w 381000"/>
                  <a:gd name="connsiteY7" fmla="*/ 282254 h 666750"/>
                  <a:gd name="connsiteX8" fmla="*/ 19494 w 381000"/>
                  <a:gd name="connsiteY8" fmla="*/ 328736 h 666750"/>
                  <a:gd name="connsiteX9" fmla="*/ 43497 w 381000"/>
                  <a:gd name="connsiteY9" fmla="*/ 375504 h 666750"/>
                  <a:gd name="connsiteX10" fmla="*/ 82931 w 381000"/>
                  <a:gd name="connsiteY10" fmla="*/ 408556 h 666750"/>
                  <a:gd name="connsiteX11" fmla="*/ 141414 w 381000"/>
                  <a:gd name="connsiteY11" fmla="*/ 449132 h 666750"/>
                  <a:gd name="connsiteX12" fmla="*/ 128651 w 381000"/>
                  <a:gd name="connsiteY12" fmla="*/ 528094 h 666750"/>
                  <a:gd name="connsiteX13" fmla="*/ 164465 w 381000"/>
                  <a:gd name="connsiteY13" fmla="*/ 563146 h 666750"/>
                  <a:gd name="connsiteX14" fmla="*/ 199993 w 381000"/>
                  <a:gd name="connsiteY14" fmla="*/ 595817 h 666750"/>
                  <a:gd name="connsiteX15" fmla="*/ 210661 w 381000"/>
                  <a:gd name="connsiteY15" fmla="*/ 635251 h 666750"/>
                  <a:gd name="connsiteX16" fmla="*/ 237807 w 381000"/>
                  <a:gd name="connsiteY16" fmla="*/ 660968 h 666750"/>
                  <a:gd name="connsiteX17" fmla="*/ 302577 w 381000"/>
                  <a:gd name="connsiteY17" fmla="*/ 635251 h 666750"/>
                  <a:gd name="connsiteX18" fmla="*/ 329724 w 381000"/>
                  <a:gd name="connsiteY18" fmla="*/ 580482 h 666750"/>
                  <a:gd name="connsiteX19" fmla="*/ 338391 w 381000"/>
                  <a:gd name="connsiteY19" fmla="*/ 551145 h 666750"/>
                  <a:gd name="connsiteX20" fmla="*/ 347250 w 381000"/>
                  <a:gd name="connsiteY20" fmla="*/ 501424 h 666750"/>
                  <a:gd name="connsiteX21" fmla="*/ 364204 w 381000"/>
                  <a:gd name="connsiteY21" fmla="*/ 451228 h 666750"/>
                  <a:gd name="connsiteX22" fmla="*/ 358965 w 381000"/>
                  <a:gd name="connsiteY22" fmla="*/ 406079 h 666750"/>
                  <a:gd name="connsiteX23" fmla="*/ 363728 w 381000"/>
                  <a:gd name="connsiteY23" fmla="*/ 343786 h 666750"/>
                  <a:gd name="connsiteX24" fmla="*/ 346202 w 381000"/>
                  <a:gd name="connsiteY24" fmla="*/ 99374 h 666750"/>
                  <a:gd name="connsiteX25" fmla="*/ 334867 w 381000"/>
                  <a:gd name="connsiteY25" fmla="*/ 86611 h 666750"/>
                  <a:gd name="connsiteX26" fmla="*/ 309435 w 381000"/>
                  <a:gd name="connsiteY26"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0" h="666750">
                    <a:moveTo>
                      <a:pt x="309435" y="10125"/>
                    </a:moveTo>
                    <a:lnTo>
                      <a:pt x="69882" y="24508"/>
                    </a:lnTo>
                    <a:cubicBezTo>
                      <a:pt x="69882" y="35176"/>
                      <a:pt x="84455" y="33652"/>
                      <a:pt x="87408" y="45177"/>
                    </a:cubicBezTo>
                    <a:cubicBezTo>
                      <a:pt x="93599" y="68418"/>
                      <a:pt x="128079" y="72418"/>
                      <a:pt x="111887" y="104518"/>
                    </a:cubicBezTo>
                    <a:cubicBezTo>
                      <a:pt x="100933" y="126235"/>
                      <a:pt x="89694" y="156334"/>
                      <a:pt x="58642" y="153857"/>
                    </a:cubicBezTo>
                    <a:cubicBezTo>
                      <a:pt x="33401" y="151857"/>
                      <a:pt x="43878" y="189957"/>
                      <a:pt x="52356" y="192148"/>
                    </a:cubicBezTo>
                    <a:cubicBezTo>
                      <a:pt x="58356" y="193767"/>
                      <a:pt x="45307" y="243868"/>
                      <a:pt x="43974" y="247774"/>
                    </a:cubicBezTo>
                    <a:cubicBezTo>
                      <a:pt x="11017" y="259204"/>
                      <a:pt x="39211" y="243487"/>
                      <a:pt x="13589" y="282254"/>
                    </a:cubicBezTo>
                    <a:cubicBezTo>
                      <a:pt x="14732" y="307019"/>
                      <a:pt x="1873" y="287493"/>
                      <a:pt x="19494" y="328736"/>
                    </a:cubicBezTo>
                    <a:cubicBezTo>
                      <a:pt x="24257" y="339785"/>
                      <a:pt x="11779" y="347310"/>
                      <a:pt x="43497" y="375504"/>
                    </a:cubicBezTo>
                    <a:cubicBezTo>
                      <a:pt x="60642" y="390744"/>
                      <a:pt x="43021" y="390649"/>
                      <a:pt x="82931" y="408556"/>
                    </a:cubicBezTo>
                    <a:cubicBezTo>
                      <a:pt x="109506" y="420557"/>
                      <a:pt x="49403" y="430368"/>
                      <a:pt x="141414" y="449132"/>
                    </a:cubicBezTo>
                    <a:cubicBezTo>
                      <a:pt x="154940" y="451894"/>
                      <a:pt x="106934" y="520570"/>
                      <a:pt x="128651" y="528094"/>
                    </a:cubicBezTo>
                    <a:cubicBezTo>
                      <a:pt x="130175" y="528666"/>
                      <a:pt x="143700" y="550859"/>
                      <a:pt x="164465" y="563146"/>
                    </a:cubicBezTo>
                    <a:cubicBezTo>
                      <a:pt x="192564" y="579815"/>
                      <a:pt x="183896" y="550573"/>
                      <a:pt x="199993" y="595817"/>
                    </a:cubicBezTo>
                    <a:cubicBezTo>
                      <a:pt x="210661" y="625916"/>
                      <a:pt x="212185" y="595531"/>
                      <a:pt x="210661" y="635251"/>
                    </a:cubicBezTo>
                    <a:cubicBezTo>
                      <a:pt x="210185" y="646681"/>
                      <a:pt x="226949" y="652205"/>
                      <a:pt x="237807" y="660968"/>
                    </a:cubicBezTo>
                    <a:cubicBezTo>
                      <a:pt x="254000" y="615439"/>
                      <a:pt x="328581" y="675637"/>
                      <a:pt x="302577" y="635251"/>
                    </a:cubicBezTo>
                    <a:cubicBezTo>
                      <a:pt x="280860" y="601437"/>
                      <a:pt x="331438" y="622963"/>
                      <a:pt x="329724" y="580482"/>
                    </a:cubicBezTo>
                    <a:cubicBezTo>
                      <a:pt x="329438" y="573433"/>
                      <a:pt x="338391" y="578672"/>
                      <a:pt x="338391" y="551145"/>
                    </a:cubicBezTo>
                    <a:cubicBezTo>
                      <a:pt x="338391" y="539715"/>
                      <a:pt x="337915" y="509330"/>
                      <a:pt x="347250" y="501424"/>
                    </a:cubicBezTo>
                    <a:cubicBezTo>
                      <a:pt x="364966" y="486280"/>
                      <a:pt x="363918" y="451704"/>
                      <a:pt x="364204" y="451228"/>
                    </a:cubicBezTo>
                    <a:cubicBezTo>
                      <a:pt x="383445" y="424177"/>
                      <a:pt x="361918" y="414556"/>
                      <a:pt x="358965" y="406079"/>
                    </a:cubicBezTo>
                    <a:cubicBezTo>
                      <a:pt x="350393" y="381409"/>
                      <a:pt x="360394" y="366646"/>
                      <a:pt x="363728" y="343786"/>
                    </a:cubicBezTo>
                    <a:lnTo>
                      <a:pt x="346202" y="99374"/>
                    </a:lnTo>
                    <a:cubicBezTo>
                      <a:pt x="342868" y="89754"/>
                      <a:pt x="336296" y="98231"/>
                      <a:pt x="334867" y="86611"/>
                    </a:cubicBezTo>
                    <a:cubicBezTo>
                      <a:pt x="328962" y="38700"/>
                      <a:pt x="309435" y="61655"/>
                      <a:pt x="309435" y="10125"/>
                    </a:cubicBezTo>
                    <a:close/>
                  </a:path>
                </a:pathLst>
              </a:custGeom>
              <a:solidFill>
                <a:srgbClr val="E6A6B1"/>
              </a:solidFill>
              <a:ln w="6350" cap="flat">
                <a:noFill/>
                <a:prstDash val="solid"/>
                <a:miter/>
              </a:ln>
            </p:spPr>
            <p:txBody>
              <a:bodyPr rtlCol="0" anchor="ctr"/>
              <a:lstStyle/>
              <a:p>
                <a:endParaRPr lang="en-US" sz="1600" dirty="0"/>
              </a:p>
            </p:txBody>
          </p:sp>
          <p:sp>
            <p:nvSpPr>
              <p:cNvPr id="207" name="Freeform: Shape 206">
                <a:extLst>
                  <a:ext uri="{FF2B5EF4-FFF2-40B4-BE49-F238E27FC236}">
                    <a16:creationId xmlns:a16="http://schemas.microsoft.com/office/drawing/2014/main" id="{46FF9DC4-C89D-4C4A-95FB-CA8CB0FA42EB}"/>
                  </a:ext>
                </a:extLst>
              </p:cNvPr>
              <p:cNvSpPr/>
              <p:nvPr/>
            </p:nvSpPr>
            <p:spPr>
              <a:xfrm>
                <a:off x="4505888" y="4219169"/>
                <a:ext cx="267007" cy="467256"/>
              </a:xfrm>
              <a:custGeom>
                <a:avLst/>
                <a:gdLst>
                  <a:gd name="connsiteX0" fmla="*/ 17939 w 285750"/>
                  <a:gd name="connsiteY0" fmla="*/ 40319 h 504825"/>
                  <a:gd name="connsiteX1" fmla="*/ 35465 w 285750"/>
                  <a:gd name="connsiteY1" fmla="*/ 284731 h 504825"/>
                  <a:gd name="connsiteX2" fmla="*/ 30703 w 285750"/>
                  <a:gd name="connsiteY2" fmla="*/ 347024 h 504825"/>
                  <a:gd name="connsiteX3" fmla="*/ 35942 w 285750"/>
                  <a:gd name="connsiteY3" fmla="*/ 392173 h 504825"/>
                  <a:gd name="connsiteX4" fmla="*/ 18987 w 285750"/>
                  <a:gd name="connsiteY4" fmla="*/ 442369 h 504825"/>
                  <a:gd name="connsiteX5" fmla="*/ 10129 w 285750"/>
                  <a:gd name="connsiteY5" fmla="*/ 492090 h 504825"/>
                  <a:gd name="connsiteX6" fmla="*/ 94616 w 285750"/>
                  <a:gd name="connsiteY6" fmla="*/ 495519 h 504825"/>
                  <a:gd name="connsiteX7" fmla="*/ 127858 w 285750"/>
                  <a:gd name="connsiteY7" fmla="*/ 484756 h 504825"/>
                  <a:gd name="connsiteX8" fmla="*/ 163481 w 285750"/>
                  <a:gd name="connsiteY8" fmla="*/ 452275 h 504825"/>
                  <a:gd name="connsiteX9" fmla="*/ 187770 w 285750"/>
                  <a:gd name="connsiteY9" fmla="*/ 461038 h 504825"/>
                  <a:gd name="connsiteX10" fmla="*/ 215393 w 285750"/>
                  <a:gd name="connsiteY10" fmla="*/ 424367 h 504825"/>
                  <a:gd name="connsiteX11" fmla="*/ 270733 w 285750"/>
                  <a:gd name="connsiteY11" fmla="*/ 368074 h 504825"/>
                  <a:gd name="connsiteX12" fmla="*/ 280925 w 285750"/>
                  <a:gd name="connsiteY12" fmla="*/ 324831 h 504825"/>
                  <a:gd name="connsiteX13" fmla="*/ 250445 w 285750"/>
                  <a:gd name="connsiteY13" fmla="*/ 19745 h 504825"/>
                  <a:gd name="connsiteX14" fmla="*/ 249492 w 285750"/>
                  <a:gd name="connsiteY14" fmla="*/ 10125 h 504825"/>
                  <a:gd name="connsiteX15" fmla="*/ 76994 w 285750"/>
                  <a:gd name="connsiteY15" fmla="*/ 27651 h 504825"/>
                  <a:gd name="connsiteX16" fmla="*/ 17939 w 285750"/>
                  <a:gd name="connsiteY16" fmla="*/ 403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504825">
                    <a:moveTo>
                      <a:pt x="17939" y="40319"/>
                    </a:moveTo>
                    <a:lnTo>
                      <a:pt x="35465" y="284731"/>
                    </a:lnTo>
                    <a:cubicBezTo>
                      <a:pt x="32132" y="307591"/>
                      <a:pt x="22131" y="322354"/>
                      <a:pt x="30703" y="347024"/>
                    </a:cubicBezTo>
                    <a:cubicBezTo>
                      <a:pt x="33656" y="355501"/>
                      <a:pt x="55182" y="365122"/>
                      <a:pt x="35942" y="392173"/>
                    </a:cubicBezTo>
                    <a:cubicBezTo>
                      <a:pt x="35656" y="392554"/>
                      <a:pt x="36704" y="427225"/>
                      <a:pt x="18987" y="442369"/>
                    </a:cubicBezTo>
                    <a:cubicBezTo>
                      <a:pt x="9653" y="450275"/>
                      <a:pt x="10129" y="480660"/>
                      <a:pt x="10129" y="492090"/>
                    </a:cubicBezTo>
                    <a:cubicBezTo>
                      <a:pt x="88043" y="472468"/>
                      <a:pt x="78709" y="495519"/>
                      <a:pt x="94616" y="495519"/>
                    </a:cubicBezTo>
                    <a:cubicBezTo>
                      <a:pt x="110903" y="495519"/>
                      <a:pt x="95092" y="465325"/>
                      <a:pt x="127858" y="484756"/>
                    </a:cubicBezTo>
                    <a:cubicBezTo>
                      <a:pt x="152147" y="499138"/>
                      <a:pt x="137383" y="458657"/>
                      <a:pt x="163481" y="452275"/>
                    </a:cubicBezTo>
                    <a:cubicBezTo>
                      <a:pt x="164434" y="451990"/>
                      <a:pt x="170720" y="461038"/>
                      <a:pt x="187770" y="461038"/>
                    </a:cubicBezTo>
                    <a:cubicBezTo>
                      <a:pt x="196914" y="461038"/>
                      <a:pt x="190437" y="445513"/>
                      <a:pt x="215393" y="424367"/>
                    </a:cubicBezTo>
                    <a:cubicBezTo>
                      <a:pt x="258446" y="387982"/>
                      <a:pt x="207582" y="378742"/>
                      <a:pt x="270733" y="368074"/>
                    </a:cubicBezTo>
                    <a:cubicBezTo>
                      <a:pt x="290735" y="364645"/>
                      <a:pt x="280925" y="332451"/>
                      <a:pt x="280925" y="324831"/>
                    </a:cubicBezTo>
                    <a:lnTo>
                      <a:pt x="250445" y="19745"/>
                    </a:lnTo>
                    <a:lnTo>
                      <a:pt x="249492" y="10125"/>
                    </a:lnTo>
                    <a:lnTo>
                      <a:pt x="76994" y="27651"/>
                    </a:lnTo>
                    <a:cubicBezTo>
                      <a:pt x="56325" y="25936"/>
                      <a:pt x="64802" y="67370"/>
                      <a:pt x="17939" y="40319"/>
                    </a:cubicBezTo>
                    <a:close/>
                  </a:path>
                </a:pathLst>
              </a:custGeom>
              <a:solidFill>
                <a:srgbClr val="997E64"/>
              </a:solidFill>
              <a:ln w="6350" cap="flat">
                <a:noFill/>
                <a:prstDash val="solid"/>
                <a:miter/>
              </a:ln>
            </p:spPr>
            <p:txBody>
              <a:bodyPr rtlCol="0" anchor="ctr"/>
              <a:lstStyle/>
              <a:p>
                <a:endParaRPr lang="en-US" sz="1600" dirty="0"/>
              </a:p>
            </p:txBody>
          </p:sp>
          <p:sp>
            <p:nvSpPr>
              <p:cNvPr id="208" name="Freeform: Shape 207">
                <a:extLst>
                  <a:ext uri="{FF2B5EF4-FFF2-40B4-BE49-F238E27FC236}">
                    <a16:creationId xmlns:a16="http://schemas.microsoft.com/office/drawing/2014/main" id="{89E424B3-349F-4537-AF0A-2A32A2EA8387}"/>
                  </a:ext>
                </a:extLst>
              </p:cNvPr>
              <p:cNvSpPr/>
              <p:nvPr/>
            </p:nvSpPr>
            <p:spPr>
              <a:xfrm>
                <a:off x="4568370" y="3791127"/>
                <a:ext cx="338209" cy="458440"/>
              </a:xfrm>
              <a:custGeom>
                <a:avLst/>
                <a:gdLst>
                  <a:gd name="connsiteX0" fmla="*/ 10125 w 361950"/>
                  <a:gd name="connsiteY0" fmla="*/ 490014 h 495300"/>
                  <a:gd name="connsiteX1" fmla="*/ 182623 w 361950"/>
                  <a:gd name="connsiteY1" fmla="*/ 472488 h 495300"/>
                  <a:gd name="connsiteX2" fmla="*/ 183575 w 361950"/>
                  <a:gd name="connsiteY2" fmla="*/ 482108 h 495300"/>
                  <a:gd name="connsiteX3" fmla="*/ 302447 w 361950"/>
                  <a:gd name="connsiteY3" fmla="*/ 464487 h 495300"/>
                  <a:gd name="connsiteX4" fmla="*/ 314639 w 361950"/>
                  <a:gd name="connsiteY4" fmla="*/ 422005 h 495300"/>
                  <a:gd name="connsiteX5" fmla="*/ 331022 w 361950"/>
                  <a:gd name="connsiteY5" fmla="*/ 384572 h 495300"/>
                  <a:gd name="connsiteX6" fmla="*/ 359121 w 361950"/>
                  <a:gd name="connsiteY6" fmla="*/ 341233 h 495300"/>
                  <a:gd name="connsiteX7" fmla="*/ 357978 w 361950"/>
                  <a:gd name="connsiteY7" fmla="*/ 303705 h 495300"/>
                  <a:gd name="connsiteX8" fmla="*/ 350929 w 361950"/>
                  <a:gd name="connsiteY8" fmla="*/ 281416 h 495300"/>
                  <a:gd name="connsiteX9" fmla="*/ 313401 w 361950"/>
                  <a:gd name="connsiteY9" fmla="*/ 187690 h 495300"/>
                  <a:gd name="connsiteX10" fmla="*/ 278063 w 361950"/>
                  <a:gd name="connsiteY10" fmla="*/ 208455 h 495300"/>
                  <a:gd name="connsiteX11" fmla="*/ 255203 w 361950"/>
                  <a:gd name="connsiteY11" fmla="*/ 244269 h 495300"/>
                  <a:gd name="connsiteX12" fmla="*/ 230152 w 361950"/>
                  <a:gd name="connsiteY12" fmla="*/ 205978 h 495300"/>
                  <a:gd name="connsiteX13" fmla="*/ 251584 w 361950"/>
                  <a:gd name="connsiteY13" fmla="*/ 169116 h 495300"/>
                  <a:gd name="connsiteX14" fmla="*/ 265395 w 361950"/>
                  <a:gd name="connsiteY14" fmla="*/ 125682 h 495300"/>
                  <a:gd name="connsiteX15" fmla="*/ 249298 w 361950"/>
                  <a:gd name="connsiteY15" fmla="*/ 78724 h 495300"/>
                  <a:gd name="connsiteX16" fmla="*/ 247869 w 361950"/>
                  <a:gd name="connsiteY16" fmla="*/ 61293 h 495300"/>
                  <a:gd name="connsiteX17" fmla="*/ 211865 w 361950"/>
                  <a:gd name="connsiteY17" fmla="*/ 38529 h 495300"/>
                  <a:gd name="connsiteX18" fmla="*/ 147094 w 361950"/>
                  <a:gd name="connsiteY18" fmla="*/ 16335 h 495300"/>
                  <a:gd name="connsiteX19" fmla="*/ 106232 w 361950"/>
                  <a:gd name="connsiteY19" fmla="*/ 36528 h 495300"/>
                  <a:gd name="connsiteX20" fmla="*/ 101279 w 361950"/>
                  <a:gd name="connsiteY20" fmla="*/ 62341 h 495300"/>
                  <a:gd name="connsiteX21" fmla="*/ 85182 w 361950"/>
                  <a:gd name="connsiteY21" fmla="*/ 126825 h 495300"/>
                  <a:gd name="connsiteX22" fmla="*/ 71275 w 361950"/>
                  <a:gd name="connsiteY22" fmla="*/ 98631 h 495300"/>
                  <a:gd name="connsiteX23" fmla="*/ 60322 w 361950"/>
                  <a:gd name="connsiteY23" fmla="*/ 99584 h 495300"/>
                  <a:gd name="connsiteX24" fmla="*/ 39367 w 361950"/>
                  <a:gd name="connsiteY24" fmla="*/ 138255 h 495300"/>
                  <a:gd name="connsiteX25" fmla="*/ 22984 w 361950"/>
                  <a:gd name="connsiteY25" fmla="*/ 201787 h 495300"/>
                  <a:gd name="connsiteX26" fmla="*/ 16983 w 361950"/>
                  <a:gd name="connsiteY26" fmla="*/ 254079 h 495300"/>
                  <a:gd name="connsiteX27" fmla="*/ 17459 w 361950"/>
                  <a:gd name="connsiteY27" fmla="*/ 291608 h 495300"/>
                  <a:gd name="connsiteX28" fmla="*/ 52702 w 361950"/>
                  <a:gd name="connsiteY28" fmla="*/ 359521 h 495300"/>
                  <a:gd name="connsiteX29" fmla="*/ 42224 w 361950"/>
                  <a:gd name="connsiteY29" fmla="*/ 434007 h 495300"/>
                  <a:gd name="connsiteX30" fmla="*/ 10125 w 361950"/>
                  <a:gd name="connsiteY30" fmla="*/ 49001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950" h="495300">
                    <a:moveTo>
                      <a:pt x="10125" y="490014"/>
                    </a:moveTo>
                    <a:lnTo>
                      <a:pt x="182623" y="472488"/>
                    </a:lnTo>
                    <a:lnTo>
                      <a:pt x="183575" y="482108"/>
                    </a:lnTo>
                    <a:lnTo>
                      <a:pt x="302447" y="464487"/>
                    </a:lnTo>
                    <a:cubicBezTo>
                      <a:pt x="295589" y="442008"/>
                      <a:pt x="313020" y="424386"/>
                      <a:pt x="314639" y="422005"/>
                    </a:cubicBezTo>
                    <a:cubicBezTo>
                      <a:pt x="314639" y="407527"/>
                      <a:pt x="311020" y="386096"/>
                      <a:pt x="331022" y="384572"/>
                    </a:cubicBezTo>
                    <a:cubicBezTo>
                      <a:pt x="339976" y="349615"/>
                      <a:pt x="325212" y="361331"/>
                      <a:pt x="359121" y="341233"/>
                    </a:cubicBezTo>
                    <a:lnTo>
                      <a:pt x="357978" y="303705"/>
                    </a:lnTo>
                    <a:cubicBezTo>
                      <a:pt x="357978" y="288655"/>
                      <a:pt x="350834" y="285131"/>
                      <a:pt x="350929" y="281416"/>
                    </a:cubicBezTo>
                    <a:cubicBezTo>
                      <a:pt x="351501" y="267129"/>
                      <a:pt x="321783" y="187023"/>
                      <a:pt x="313401" y="187690"/>
                    </a:cubicBezTo>
                    <a:cubicBezTo>
                      <a:pt x="274158" y="191024"/>
                      <a:pt x="281683" y="204168"/>
                      <a:pt x="278063" y="208455"/>
                    </a:cubicBezTo>
                    <a:cubicBezTo>
                      <a:pt x="273586" y="213789"/>
                      <a:pt x="255775" y="243888"/>
                      <a:pt x="255203" y="244269"/>
                    </a:cubicBezTo>
                    <a:cubicBezTo>
                      <a:pt x="233200" y="263033"/>
                      <a:pt x="212722" y="214836"/>
                      <a:pt x="230152" y="205978"/>
                    </a:cubicBezTo>
                    <a:cubicBezTo>
                      <a:pt x="260633" y="190452"/>
                      <a:pt x="244916" y="201311"/>
                      <a:pt x="251584" y="169116"/>
                    </a:cubicBezTo>
                    <a:cubicBezTo>
                      <a:pt x="281778" y="162163"/>
                      <a:pt x="265300" y="127968"/>
                      <a:pt x="265395" y="125682"/>
                    </a:cubicBezTo>
                    <a:cubicBezTo>
                      <a:pt x="268157" y="90059"/>
                      <a:pt x="243202" y="95964"/>
                      <a:pt x="249298" y="78724"/>
                    </a:cubicBezTo>
                    <a:cubicBezTo>
                      <a:pt x="250917" y="69675"/>
                      <a:pt x="262252" y="73866"/>
                      <a:pt x="247869" y="61293"/>
                    </a:cubicBezTo>
                    <a:cubicBezTo>
                      <a:pt x="238153" y="30242"/>
                      <a:pt x="227866" y="51483"/>
                      <a:pt x="211865" y="38529"/>
                    </a:cubicBezTo>
                    <a:cubicBezTo>
                      <a:pt x="197101" y="26622"/>
                      <a:pt x="147666" y="16812"/>
                      <a:pt x="147094" y="16335"/>
                    </a:cubicBezTo>
                    <a:cubicBezTo>
                      <a:pt x="128902" y="2619"/>
                      <a:pt x="106232" y="12621"/>
                      <a:pt x="106232" y="36528"/>
                    </a:cubicBezTo>
                    <a:cubicBezTo>
                      <a:pt x="106232" y="48530"/>
                      <a:pt x="149381" y="62341"/>
                      <a:pt x="101279" y="62341"/>
                    </a:cubicBezTo>
                    <a:cubicBezTo>
                      <a:pt x="77562" y="62341"/>
                      <a:pt x="104899" y="125206"/>
                      <a:pt x="85182" y="126825"/>
                    </a:cubicBezTo>
                    <a:cubicBezTo>
                      <a:pt x="50035" y="129778"/>
                      <a:pt x="68990" y="116919"/>
                      <a:pt x="71275" y="98631"/>
                    </a:cubicBezTo>
                    <a:cubicBezTo>
                      <a:pt x="76514" y="56340"/>
                      <a:pt x="72037" y="91583"/>
                      <a:pt x="60322" y="99584"/>
                    </a:cubicBezTo>
                    <a:cubicBezTo>
                      <a:pt x="26413" y="122920"/>
                      <a:pt x="49654" y="108442"/>
                      <a:pt x="39367" y="138255"/>
                    </a:cubicBezTo>
                    <a:cubicBezTo>
                      <a:pt x="16697" y="143494"/>
                      <a:pt x="32890" y="184833"/>
                      <a:pt x="22984" y="201787"/>
                    </a:cubicBezTo>
                    <a:cubicBezTo>
                      <a:pt x="9553" y="224742"/>
                      <a:pt x="21936" y="245888"/>
                      <a:pt x="16983" y="254079"/>
                    </a:cubicBezTo>
                    <a:cubicBezTo>
                      <a:pt x="10316" y="265319"/>
                      <a:pt x="16411" y="290370"/>
                      <a:pt x="17459" y="291608"/>
                    </a:cubicBezTo>
                    <a:cubicBezTo>
                      <a:pt x="30508" y="306562"/>
                      <a:pt x="51559" y="358473"/>
                      <a:pt x="52702" y="359521"/>
                    </a:cubicBezTo>
                    <a:cubicBezTo>
                      <a:pt x="59465" y="366284"/>
                      <a:pt x="44225" y="432387"/>
                      <a:pt x="42224" y="434007"/>
                    </a:cubicBezTo>
                    <a:cubicBezTo>
                      <a:pt x="23555" y="450009"/>
                      <a:pt x="39557" y="478107"/>
                      <a:pt x="10125" y="490014"/>
                    </a:cubicBezTo>
                    <a:close/>
                  </a:path>
                </a:pathLst>
              </a:custGeom>
              <a:solidFill>
                <a:srgbClr val="F0C90F"/>
              </a:solidFill>
              <a:ln w="6350" cap="flat">
                <a:noFill/>
                <a:prstDash val="solid"/>
                <a:miter/>
              </a:ln>
            </p:spPr>
            <p:txBody>
              <a:bodyPr rtlCol="0" anchor="ctr"/>
              <a:lstStyle/>
              <a:p>
                <a:endParaRPr lang="en-US" sz="1600" dirty="0"/>
              </a:p>
            </p:txBody>
          </p:sp>
          <p:sp>
            <p:nvSpPr>
              <p:cNvPr id="209" name="Freeform: Shape 208">
                <a:extLst>
                  <a:ext uri="{FF2B5EF4-FFF2-40B4-BE49-F238E27FC236}">
                    <a16:creationId xmlns:a16="http://schemas.microsoft.com/office/drawing/2014/main" id="{C18BD711-839C-4641-9294-6B04160B6015}"/>
                  </a:ext>
                </a:extLst>
              </p:cNvPr>
              <p:cNvSpPr/>
              <p:nvPr/>
            </p:nvSpPr>
            <p:spPr>
              <a:xfrm>
                <a:off x="4730445" y="4151108"/>
                <a:ext cx="373810" cy="423176"/>
              </a:xfrm>
              <a:custGeom>
                <a:avLst/>
                <a:gdLst>
                  <a:gd name="connsiteX0" fmla="*/ 10125 w 400050"/>
                  <a:gd name="connsiteY0" fmla="*/ 93183 h 457200"/>
                  <a:gd name="connsiteX1" fmla="*/ 40605 w 400050"/>
                  <a:gd name="connsiteY1" fmla="*/ 398269 h 457200"/>
                  <a:gd name="connsiteX2" fmla="*/ 102136 w 400050"/>
                  <a:gd name="connsiteY2" fmla="*/ 419605 h 457200"/>
                  <a:gd name="connsiteX3" fmla="*/ 141855 w 400050"/>
                  <a:gd name="connsiteY3" fmla="*/ 436845 h 457200"/>
                  <a:gd name="connsiteX4" fmla="*/ 182146 w 400050"/>
                  <a:gd name="connsiteY4" fmla="*/ 436273 h 457200"/>
                  <a:gd name="connsiteX5" fmla="*/ 209483 w 400050"/>
                  <a:gd name="connsiteY5" fmla="*/ 423891 h 457200"/>
                  <a:gd name="connsiteX6" fmla="*/ 223580 w 400050"/>
                  <a:gd name="connsiteY6" fmla="*/ 425891 h 457200"/>
                  <a:gd name="connsiteX7" fmla="*/ 254631 w 400050"/>
                  <a:gd name="connsiteY7" fmla="*/ 450085 h 457200"/>
                  <a:gd name="connsiteX8" fmla="*/ 274158 w 400050"/>
                  <a:gd name="connsiteY8" fmla="*/ 426367 h 457200"/>
                  <a:gd name="connsiteX9" fmla="*/ 277587 w 400050"/>
                  <a:gd name="connsiteY9" fmla="*/ 406746 h 457200"/>
                  <a:gd name="connsiteX10" fmla="*/ 288540 w 400050"/>
                  <a:gd name="connsiteY10" fmla="*/ 372265 h 457200"/>
                  <a:gd name="connsiteX11" fmla="*/ 313020 w 400050"/>
                  <a:gd name="connsiteY11" fmla="*/ 384553 h 457200"/>
                  <a:gd name="connsiteX12" fmla="*/ 308924 w 400050"/>
                  <a:gd name="connsiteY12" fmla="*/ 351882 h 457200"/>
                  <a:gd name="connsiteX13" fmla="*/ 339499 w 400050"/>
                  <a:gd name="connsiteY13" fmla="*/ 318163 h 457200"/>
                  <a:gd name="connsiteX14" fmla="*/ 385410 w 400050"/>
                  <a:gd name="connsiteY14" fmla="*/ 267395 h 457200"/>
                  <a:gd name="connsiteX15" fmla="*/ 383600 w 400050"/>
                  <a:gd name="connsiteY15" fmla="*/ 179098 h 457200"/>
                  <a:gd name="connsiteX16" fmla="*/ 395602 w 400050"/>
                  <a:gd name="connsiteY16" fmla="*/ 166049 h 457200"/>
                  <a:gd name="connsiteX17" fmla="*/ 373313 w 400050"/>
                  <a:gd name="connsiteY17" fmla="*/ 10125 h 457200"/>
                  <a:gd name="connsiteX18" fmla="*/ 351405 w 400050"/>
                  <a:gd name="connsiteY18" fmla="*/ 21269 h 457200"/>
                  <a:gd name="connsiteX19" fmla="*/ 304638 w 400050"/>
                  <a:gd name="connsiteY19" fmla="*/ 50035 h 457200"/>
                  <a:gd name="connsiteX20" fmla="*/ 206816 w 400050"/>
                  <a:gd name="connsiteY20" fmla="*/ 99946 h 457200"/>
                  <a:gd name="connsiteX21" fmla="*/ 128997 w 400050"/>
                  <a:gd name="connsiteY21" fmla="*/ 75562 h 457200"/>
                  <a:gd name="connsiteX22" fmla="*/ 10125 w 400050"/>
                  <a:gd name="connsiteY22" fmla="*/ 931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050" h="457200">
                    <a:moveTo>
                      <a:pt x="10125" y="93183"/>
                    </a:moveTo>
                    <a:lnTo>
                      <a:pt x="40605" y="398269"/>
                    </a:lnTo>
                    <a:cubicBezTo>
                      <a:pt x="84705" y="406746"/>
                      <a:pt x="64608" y="375599"/>
                      <a:pt x="102136" y="419605"/>
                    </a:cubicBezTo>
                    <a:cubicBezTo>
                      <a:pt x="107470" y="425891"/>
                      <a:pt x="118805" y="411318"/>
                      <a:pt x="141855" y="436845"/>
                    </a:cubicBezTo>
                    <a:cubicBezTo>
                      <a:pt x="155381" y="451799"/>
                      <a:pt x="156619" y="417033"/>
                      <a:pt x="182146" y="436273"/>
                    </a:cubicBezTo>
                    <a:cubicBezTo>
                      <a:pt x="189004" y="441417"/>
                      <a:pt x="196338" y="426653"/>
                      <a:pt x="209483" y="423891"/>
                    </a:cubicBezTo>
                    <a:cubicBezTo>
                      <a:pt x="210816" y="417319"/>
                      <a:pt x="219484" y="414080"/>
                      <a:pt x="223580" y="425891"/>
                    </a:cubicBezTo>
                    <a:cubicBezTo>
                      <a:pt x="238630" y="444751"/>
                      <a:pt x="251298" y="440560"/>
                      <a:pt x="254631" y="450085"/>
                    </a:cubicBezTo>
                    <a:cubicBezTo>
                      <a:pt x="271967" y="434559"/>
                      <a:pt x="272348" y="452085"/>
                      <a:pt x="274158" y="426367"/>
                    </a:cubicBezTo>
                    <a:cubicBezTo>
                      <a:pt x="274348" y="423415"/>
                      <a:pt x="289588" y="425320"/>
                      <a:pt x="277587" y="406746"/>
                    </a:cubicBezTo>
                    <a:cubicBezTo>
                      <a:pt x="270824" y="396173"/>
                      <a:pt x="289874" y="387696"/>
                      <a:pt x="288540" y="372265"/>
                    </a:cubicBezTo>
                    <a:cubicBezTo>
                      <a:pt x="312544" y="372265"/>
                      <a:pt x="286445" y="384553"/>
                      <a:pt x="313020" y="384553"/>
                    </a:cubicBezTo>
                    <a:cubicBezTo>
                      <a:pt x="313020" y="355978"/>
                      <a:pt x="309781" y="372361"/>
                      <a:pt x="308924" y="351882"/>
                    </a:cubicBezTo>
                    <a:cubicBezTo>
                      <a:pt x="308924" y="351691"/>
                      <a:pt x="331974" y="312544"/>
                      <a:pt x="339499" y="318163"/>
                    </a:cubicBezTo>
                    <a:cubicBezTo>
                      <a:pt x="350548" y="326545"/>
                      <a:pt x="385410" y="282921"/>
                      <a:pt x="385410" y="267395"/>
                    </a:cubicBezTo>
                    <a:cubicBezTo>
                      <a:pt x="385410" y="242059"/>
                      <a:pt x="396840" y="197577"/>
                      <a:pt x="383600" y="179098"/>
                    </a:cubicBezTo>
                    <a:cubicBezTo>
                      <a:pt x="378171" y="171478"/>
                      <a:pt x="386553" y="166049"/>
                      <a:pt x="395602" y="166049"/>
                    </a:cubicBezTo>
                    <a:lnTo>
                      <a:pt x="373313" y="10125"/>
                    </a:lnTo>
                    <a:cubicBezTo>
                      <a:pt x="369503" y="12697"/>
                      <a:pt x="351501" y="21174"/>
                      <a:pt x="351405" y="21269"/>
                    </a:cubicBezTo>
                    <a:cubicBezTo>
                      <a:pt x="343976" y="31270"/>
                      <a:pt x="310829" y="32128"/>
                      <a:pt x="304638" y="50035"/>
                    </a:cubicBezTo>
                    <a:cubicBezTo>
                      <a:pt x="293970" y="80991"/>
                      <a:pt x="207197" y="100231"/>
                      <a:pt x="206816" y="99946"/>
                    </a:cubicBezTo>
                    <a:cubicBezTo>
                      <a:pt x="155476" y="63370"/>
                      <a:pt x="158334" y="112328"/>
                      <a:pt x="128997" y="75562"/>
                    </a:cubicBezTo>
                    <a:lnTo>
                      <a:pt x="10125" y="93183"/>
                    </a:lnTo>
                    <a:close/>
                  </a:path>
                </a:pathLst>
              </a:custGeom>
              <a:solidFill>
                <a:srgbClr val="1C6899"/>
              </a:solidFill>
              <a:ln w="6350" cap="flat">
                <a:noFill/>
                <a:prstDash val="solid"/>
                <a:miter/>
              </a:ln>
            </p:spPr>
            <p:txBody>
              <a:bodyPr rtlCol="0" anchor="ctr"/>
              <a:lstStyle/>
              <a:p>
                <a:endParaRPr lang="en-US" sz="1600" dirty="0"/>
              </a:p>
            </p:txBody>
          </p:sp>
          <p:sp>
            <p:nvSpPr>
              <p:cNvPr id="210" name="Freeform: Shape 209">
                <a:extLst>
                  <a:ext uri="{FF2B5EF4-FFF2-40B4-BE49-F238E27FC236}">
                    <a16:creationId xmlns:a16="http://schemas.microsoft.com/office/drawing/2014/main" id="{10959E79-FCCA-40CF-9DF5-80ADDF09836C}"/>
                  </a:ext>
                </a:extLst>
              </p:cNvPr>
              <p:cNvSpPr/>
              <p:nvPr/>
            </p:nvSpPr>
            <p:spPr>
              <a:xfrm>
                <a:off x="4954319" y="4295340"/>
                <a:ext cx="400511" cy="396727"/>
              </a:xfrm>
              <a:custGeom>
                <a:avLst/>
                <a:gdLst>
                  <a:gd name="connsiteX0" fmla="*/ 69239 w 428625"/>
                  <a:gd name="connsiteY0" fmla="*/ 195958 h 428625"/>
                  <a:gd name="connsiteX1" fmla="*/ 73335 w 428625"/>
                  <a:gd name="connsiteY1" fmla="*/ 228628 h 428625"/>
                  <a:gd name="connsiteX2" fmla="*/ 48856 w 428625"/>
                  <a:gd name="connsiteY2" fmla="*/ 216341 h 428625"/>
                  <a:gd name="connsiteX3" fmla="*/ 37902 w 428625"/>
                  <a:gd name="connsiteY3" fmla="*/ 250822 h 428625"/>
                  <a:gd name="connsiteX4" fmla="*/ 34473 w 428625"/>
                  <a:gd name="connsiteY4" fmla="*/ 270443 h 428625"/>
                  <a:gd name="connsiteX5" fmla="*/ 14947 w 428625"/>
                  <a:gd name="connsiteY5" fmla="*/ 294160 h 428625"/>
                  <a:gd name="connsiteX6" fmla="*/ 31044 w 428625"/>
                  <a:gd name="connsiteY6" fmla="*/ 343595 h 428625"/>
                  <a:gd name="connsiteX7" fmla="*/ 75335 w 428625"/>
                  <a:gd name="connsiteY7" fmla="*/ 392458 h 428625"/>
                  <a:gd name="connsiteX8" fmla="*/ 107149 w 428625"/>
                  <a:gd name="connsiteY8" fmla="*/ 419414 h 428625"/>
                  <a:gd name="connsiteX9" fmla="*/ 141725 w 428625"/>
                  <a:gd name="connsiteY9" fmla="*/ 406270 h 428625"/>
                  <a:gd name="connsiteX10" fmla="*/ 185635 w 428625"/>
                  <a:gd name="connsiteY10" fmla="*/ 384838 h 428625"/>
                  <a:gd name="connsiteX11" fmla="*/ 225449 w 428625"/>
                  <a:gd name="connsiteY11" fmla="*/ 376647 h 428625"/>
                  <a:gd name="connsiteX12" fmla="*/ 231831 w 428625"/>
                  <a:gd name="connsiteY12" fmla="*/ 347786 h 428625"/>
                  <a:gd name="connsiteX13" fmla="*/ 266311 w 428625"/>
                  <a:gd name="connsiteY13" fmla="*/ 247774 h 428625"/>
                  <a:gd name="connsiteX14" fmla="*/ 280504 w 428625"/>
                  <a:gd name="connsiteY14" fmla="*/ 236915 h 428625"/>
                  <a:gd name="connsiteX15" fmla="*/ 312222 w 428625"/>
                  <a:gd name="connsiteY15" fmla="*/ 219389 h 428625"/>
                  <a:gd name="connsiteX16" fmla="*/ 335653 w 428625"/>
                  <a:gd name="connsiteY16" fmla="*/ 188719 h 428625"/>
                  <a:gd name="connsiteX17" fmla="*/ 367276 w 428625"/>
                  <a:gd name="connsiteY17" fmla="*/ 111280 h 428625"/>
                  <a:gd name="connsiteX18" fmla="*/ 420331 w 428625"/>
                  <a:gd name="connsiteY18" fmla="*/ 140903 h 428625"/>
                  <a:gd name="connsiteX19" fmla="*/ 426998 w 428625"/>
                  <a:gd name="connsiteY19" fmla="*/ 116900 h 428625"/>
                  <a:gd name="connsiteX20" fmla="*/ 400138 w 428625"/>
                  <a:gd name="connsiteY20" fmla="*/ 91564 h 428625"/>
                  <a:gd name="connsiteX21" fmla="*/ 350893 w 428625"/>
                  <a:gd name="connsiteY21" fmla="*/ 105089 h 428625"/>
                  <a:gd name="connsiteX22" fmla="*/ 325367 w 428625"/>
                  <a:gd name="connsiteY22" fmla="*/ 102041 h 428625"/>
                  <a:gd name="connsiteX23" fmla="*/ 313079 w 428625"/>
                  <a:gd name="connsiteY23" fmla="*/ 122425 h 428625"/>
                  <a:gd name="connsiteX24" fmla="*/ 300792 w 428625"/>
                  <a:gd name="connsiteY24" fmla="*/ 122425 h 428625"/>
                  <a:gd name="connsiteX25" fmla="*/ 272217 w 428625"/>
                  <a:gd name="connsiteY25" fmla="*/ 162239 h 428625"/>
                  <a:gd name="connsiteX26" fmla="*/ 260977 w 428625"/>
                  <a:gd name="connsiteY26" fmla="*/ 97945 h 428625"/>
                  <a:gd name="connsiteX27" fmla="*/ 173157 w 428625"/>
                  <a:gd name="connsiteY27" fmla="*/ 112233 h 428625"/>
                  <a:gd name="connsiteX28" fmla="*/ 155821 w 428625"/>
                  <a:gd name="connsiteY28" fmla="*/ 10125 h 428625"/>
                  <a:gd name="connsiteX29" fmla="*/ 143820 w 428625"/>
                  <a:gd name="connsiteY29" fmla="*/ 23174 h 428625"/>
                  <a:gd name="connsiteX30" fmla="*/ 145630 w 428625"/>
                  <a:gd name="connsiteY30" fmla="*/ 111471 h 428625"/>
                  <a:gd name="connsiteX31" fmla="*/ 99719 w 428625"/>
                  <a:gd name="connsiteY31" fmla="*/ 162239 h 428625"/>
                  <a:gd name="connsiteX32" fmla="*/ 69239 w 428625"/>
                  <a:gd name="connsiteY32" fmla="*/ 19595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8625" h="428625">
                    <a:moveTo>
                      <a:pt x="69239" y="195958"/>
                    </a:moveTo>
                    <a:cubicBezTo>
                      <a:pt x="70096" y="216436"/>
                      <a:pt x="73335" y="200053"/>
                      <a:pt x="73335" y="228628"/>
                    </a:cubicBezTo>
                    <a:cubicBezTo>
                      <a:pt x="46665" y="228628"/>
                      <a:pt x="72763" y="216341"/>
                      <a:pt x="48856" y="216341"/>
                    </a:cubicBezTo>
                    <a:cubicBezTo>
                      <a:pt x="50189" y="231772"/>
                      <a:pt x="31044" y="240154"/>
                      <a:pt x="37902" y="250822"/>
                    </a:cubicBezTo>
                    <a:cubicBezTo>
                      <a:pt x="49903" y="269491"/>
                      <a:pt x="34759" y="267490"/>
                      <a:pt x="34473" y="270443"/>
                    </a:cubicBezTo>
                    <a:cubicBezTo>
                      <a:pt x="32568" y="296161"/>
                      <a:pt x="32187" y="278539"/>
                      <a:pt x="14947" y="294160"/>
                    </a:cubicBezTo>
                    <a:cubicBezTo>
                      <a:pt x="14947" y="310829"/>
                      <a:pt x="-3246" y="314353"/>
                      <a:pt x="31044" y="343595"/>
                    </a:cubicBezTo>
                    <a:cubicBezTo>
                      <a:pt x="31234" y="343786"/>
                      <a:pt x="62762" y="388172"/>
                      <a:pt x="75335" y="392458"/>
                    </a:cubicBezTo>
                    <a:cubicBezTo>
                      <a:pt x="83241" y="399412"/>
                      <a:pt x="97909" y="417509"/>
                      <a:pt x="107149" y="419414"/>
                    </a:cubicBezTo>
                    <a:cubicBezTo>
                      <a:pt x="134104" y="424939"/>
                      <a:pt x="134866" y="405698"/>
                      <a:pt x="141725" y="406270"/>
                    </a:cubicBezTo>
                    <a:cubicBezTo>
                      <a:pt x="169252" y="414842"/>
                      <a:pt x="170204" y="410556"/>
                      <a:pt x="185635" y="384838"/>
                    </a:cubicBezTo>
                    <a:cubicBezTo>
                      <a:pt x="208971" y="392077"/>
                      <a:pt x="192683" y="376647"/>
                      <a:pt x="225449" y="376647"/>
                    </a:cubicBezTo>
                    <a:cubicBezTo>
                      <a:pt x="225735" y="376647"/>
                      <a:pt x="241166" y="363598"/>
                      <a:pt x="231831" y="347786"/>
                    </a:cubicBezTo>
                    <a:cubicBezTo>
                      <a:pt x="231641" y="347405"/>
                      <a:pt x="266692" y="263204"/>
                      <a:pt x="266311" y="247774"/>
                    </a:cubicBezTo>
                    <a:cubicBezTo>
                      <a:pt x="265930" y="232438"/>
                      <a:pt x="276789" y="218627"/>
                      <a:pt x="280504" y="236915"/>
                    </a:cubicBezTo>
                    <a:cubicBezTo>
                      <a:pt x="280789" y="238439"/>
                      <a:pt x="314508" y="267205"/>
                      <a:pt x="312222" y="219389"/>
                    </a:cubicBezTo>
                    <a:cubicBezTo>
                      <a:pt x="311174" y="195958"/>
                      <a:pt x="330796" y="204435"/>
                      <a:pt x="335653" y="188719"/>
                    </a:cubicBezTo>
                    <a:cubicBezTo>
                      <a:pt x="341845" y="169002"/>
                      <a:pt x="367276" y="182432"/>
                      <a:pt x="367276" y="111280"/>
                    </a:cubicBezTo>
                    <a:cubicBezTo>
                      <a:pt x="374992" y="122520"/>
                      <a:pt x="406424" y="129283"/>
                      <a:pt x="420331" y="140903"/>
                    </a:cubicBezTo>
                    <a:cubicBezTo>
                      <a:pt x="419950" y="127092"/>
                      <a:pt x="422902" y="119948"/>
                      <a:pt x="426998" y="116900"/>
                    </a:cubicBezTo>
                    <a:cubicBezTo>
                      <a:pt x="424045" y="106518"/>
                      <a:pt x="406805" y="95659"/>
                      <a:pt x="400138" y="91564"/>
                    </a:cubicBezTo>
                    <a:cubicBezTo>
                      <a:pt x="368229" y="72228"/>
                      <a:pt x="373658" y="94993"/>
                      <a:pt x="350893" y="105089"/>
                    </a:cubicBezTo>
                    <a:lnTo>
                      <a:pt x="325367" y="102041"/>
                    </a:lnTo>
                    <a:lnTo>
                      <a:pt x="313079" y="122425"/>
                    </a:lnTo>
                    <a:lnTo>
                      <a:pt x="300792" y="122425"/>
                    </a:lnTo>
                    <a:lnTo>
                      <a:pt x="272217" y="162239"/>
                    </a:lnTo>
                    <a:lnTo>
                      <a:pt x="260977" y="97945"/>
                    </a:lnTo>
                    <a:lnTo>
                      <a:pt x="173157" y="112233"/>
                    </a:lnTo>
                    <a:lnTo>
                      <a:pt x="155821" y="10125"/>
                    </a:lnTo>
                    <a:cubicBezTo>
                      <a:pt x="146868" y="10125"/>
                      <a:pt x="138391" y="15554"/>
                      <a:pt x="143820" y="23174"/>
                    </a:cubicBezTo>
                    <a:cubicBezTo>
                      <a:pt x="156964" y="41653"/>
                      <a:pt x="145630" y="86134"/>
                      <a:pt x="145630" y="111471"/>
                    </a:cubicBezTo>
                    <a:cubicBezTo>
                      <a:pt x="145630" y="126997"/>
                      <a:pt x="110768" y="170621"/>
                      <a:pt x="99719" y="162239"/>
                    </a:cubicBezTo>
                    <a:cubicBezTo>
                      <a:pt x="92385" y="156524"/>
                      <a:pt x="69239" y="195767"/>
                      <a:pt x="69239" y="195958"/>
                    </a:cubicBezTo>
                    <a:close/>
                  </a:path>
                </a:pathLst>
              </a:custGeom>
              <a:solidFill>
                <a:srgbClr val="E8E9A2"/>
              </a:solidFill>
              <a:ln w="6350" cap="flat">
                <a:noFill/>
                <a:prstDash val="solid"/>
                <a:miter/>
              </a:ln>
            </p:spPr>
            <p:txBody>
              <a:bodyPr rtlCol="0" anchor="ctr"/>
              <a:lstStyle/>
              <a:p>
                <a:endParaRPr lang="en-US" sz="1600" dirty="0"/>
              </a:p>
            </p:txBody>
          </p:sp>
          <p:sp>
            <p:nvSpPr>
              <p:cNvPr id="211" name="Freeform: Shape 210">
                <a:extLst>
                  <a:ext uri="{FF2B5EF4-FFF2-40B4-BE49-F238E27FC236}">
                    <a16:creationId xmlns:a16="http://schemas.microsoft.com/office/drawing/2014/main" id="{F318BD57-7BC4-44D0-B3F1-A9095E521FBD}"/>
                  </a:ext>
                </a:extLst>
              </p:cNvPr>
              <p:cNvSpPr/>
              <p:nvPr/>
            </p:nvSpPr>
            <p:spPr>
              <a:xfrm>
                <a:off x="5069811" y="4068589"/>
                <a:ext cx="507314" cy="335014"/>
              </a:xfrm>
              <a:custGeom>
                <a:avLst/>
                <a:gdLst>
                  <a:gd name="connsiteX0" fmla="*/ 49749 w 542925"/>
                  <a:gd name="connsiteY0" fmla="*/ 357216 h 361950"/>
                  <a:gd name="connsiteX1" fmla="*/ 137569 w 542925"/>
                  <a:gd name="connsiteY1" fmla="*/ 342928 h 361950"/>
                  <a:gd name="connsiteX2" fmla="*/ 459229 w 542925"/>
                  <a:gd name="connsiteY2" fmla="*/ 280159 h 361950"/>
                  <a:gd name="connsiteX3" fmla="*/ 487899 w 542925"/>
                  <a:gd name="connsiteY3" fmla="*/ 265490 h 361950"/>
                  <a:gd name="connsiteX4" fmla="*/ 499234 w 542925"/>
                  <a:gd name="connsiteY4" fmla="*/ 260156 h 361950"/>
                  <a:gd name="connsiteX5" fmla="*/ 535905 w 542925"/>
                  <a:gd name="connsiteY5" fmla="*/ 214722 h 361950"/>
                  <a:gd name="connsiteX6" fmla="*/ 518474 w 542925"/>
                  <a:gd name="connsiteY6" fmla="*/ 190528 h 361950"/>
                  <a:gd name="connsiteX7" fmla="*/ 501043 w 542925"/>
                  <a:gd name="connsiteY7" fmla="*/ 171669 h 361950"/>
                  <a:gd name="connsiteX8" fmla="*/ 496948 w 542925"/>
                  <a:gd name="connsiteY8" fmla="*/ 132997 h 361950"/>
                  <a:gd name="connsiteX9" fmla="*/ 502758 w 542925"/>
                  <a:gd name="connsiteY9" fmla="*/ 93945 h 361950"/>
                  <a:gd name="connsiteX10" fmla="*/ 510568 w 542925"/>
                  <a:gd name="connsiteY10" fmla="*/ 71275 h 361950"/>
                  <a:gd name="connsiteX11" fmla="*/ 478183 w 542925"/>
                  <a:gd name="connsiteY11" fmla="*/ 53845 h 361950"/>
                  <a:gd name="connsiteX12" fmla="*/ 438941 w 542925"/>
                  <a:gd name="connsiteY12" fmla="*/ 10125 h 361950"/>
                  <a:gd name="connsiteX13" fmla="*/ 66132 w 542925"/>
                  <a:gd name="connsiteY13" fmla="*/ 85182 h 361950"/>
                  <a:gd name="connsiteX14" fmla="*/ 65275 w 542925"/>
                  <a:gd name="connsiteY14" fmla="*/ 52321 h 361950"/>
                  <a:gd name="connsiteX15" fmla="*/ 64417 w 542925"/>
                  <a:gd name="connsiteY15" fmla="*/ 53178 h 361950"/>
                  <a:gd name="connsiteX16" fmla="*/ 63275 w 542925"/>
                  <a:gd name="connsiteY16" fmla="*/ 54321 h 361950"/>
                  <a:gd name="connsiteX17" fmla="*/ 38795 w 542925"/>
                  <a:gd name="connsiteY17" fmla="*/ 77943 h 361950"/>
                  <a:gd name="connsiteX18" fmla="*/ 10125 w 542925"/>
                  <a:gd name="connsiteY18" fmla="*/ 99184 h 361950"/>
                  <a:gd name="connsiteX19" fmla="*/ 32414 w 542925"/>
                  <a:gd name="connsiteY19" fmla="*/ 255108 h 361950"/>
                  <a:gd name="connsiteX20" fmla="*/ 49749 w 542925"/>
                  <a:gd name="connsiteY20" fmla="*/ 3572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925" h="361950">
                    <a:moveTo>
                      <a:pt x="49749" y="357216"/>
                    </a:moveTo>
                    <a:lnTo>
                      <a:pt x="137569" y="342928"/>
                    </a:lnTo>
                    <a:lnTo>
                      <a:pt x="459229" y="280159"/>
                    </a:lnTo>
                    <a:cubicBezTo>
                      <a:pt x="464753" y="269586"/>
                      <a:pt x="476755" y="265490"/>
                      <a:pt x="487899" y="265490"/>
                    </a:cubicBezTo>
                    <a:cubicBezTo>
                      <a:pt x="490375" y="265681"/>
                      <a:pt x="496948" y="261299"/>
                      <a:pt x="499234" y="260156"/>
                    </a:cubicBezTo>
                    <a:cubicBezTo>
                      <a:pt x="517617" y="251488"/>
                      <a:pt x="521903" y="219675"/>
                      <a:pt x="535905" y="214722"/>
                    </a:cubicBezTo>
                    <a:cubicBezTo>
                      <a:pt x="547335" y="210626"/>
                      <a:pt x="524666" y="194338"/>
                      <a:pt x="518474" y="190528"/>
                    </a:cubicBezTo>
                    <a:cubicBezTo>
                      <a:pt x="501901" y="180337"/>
                      <a:pt x="506949" y="172336"/>
                      <a:pt x="501043" y="171669"/>
                    </a:cubicBezTo>
                    <a:cubicBezTo>
                      <a:pt x="462753" y="167002"/>
                      <a:pt x="502186" y="137474"/>
                      <a:pt x="496948" y="132997"/>
                    </a:cubicBezTo>
                    <a:cubicBezTo>
                      <a:pt x="475517" y="114709"/>
                      <a:pt x="503139" y="107756"/>
                      <a:pt x="502758" y="93945"/>
                    </a:cubicBezTo>
                    <a:cubicBezTo>
                      <a:pt x="502186" y="74514"/>
                      <a:pt x="513235" y="78800"/>
                      <a:pt x="510568" y="71275"/>
                    </a:cubicBezTo>
                    <a:cubicBezTo>
                      <a:pt x="504663" y="54226"/>
                      <a:pt x="481327" y="69085"/>
                      <a:pt x="478183" y="53845"/>
                    </a:cubicBezTo>
                    <a:cubicBezTo>
                      <a:pt x="468563" y="6696"/>
                      <a:pt x="452180" y="29270"/>
                      <a:pt x="438941" y="10125"/>
                    </a:cubicBezTo>
                    <a:lnTo>
                      <a:pt x="66132" y="85182"/>
                    </a:lnTo>
                    <a:lnTo>
                      <a:pt x="65275" y="52321"/>
                    </a:lnTo>
                    <a:cubicBezTo>
                      <a:pt x="64989" y="52606"/>
                      <a:pt x="64703" y="52987"/>
                      <a:pt x="64417" y="53178"/>
                    </a:cubicBezTo>
                    <a:cubicBezTo>
                      <a:pt x="64036" y="53654"/>
                      <a:pt x="63560" y="54226"/>
                      <a:pt x="63275" y="54321"/>
                    </a:cubicBezTo>
                    <a:cubicBezTo>
                      <a:pt x="48511" y="61655"/>
                      <a:pt x="40319" y="77181"/>
                      <a:pt x="38795" y="77943"/>
                    </a:cubicBezTo>
                    <a:cubicBezTo>
                      <a:pt x="18793" y="87849"/>
                      <a:pt x="24317" y="88801"/>
                      <a:pt x="10125" y="99184"/>
                    </a:cubicBezTo>
                    <a:lnTo>
                      <a:pt x="32414" y="255108"/>
                    </a:lnTo>
                    <a:lnTo>
                      <a:pt x="49749" y="357216"/>
                    </a:lnTo>
                    <a:close/>
                  </a:path>
                </a:pathLst>
              </a:custGeom>
              <a:solidFill>
                <a:srgbClr val="E8E9A2"/>
              </a:solidFill>
              <a:ln w="6350" cap="flat">
                <a:noFill/>
                <a:prstDash val="solid"/>
                <a:miter/>
              </a:ln>
            </p:spPr>
            <p:txBody>
              <a:bodyPr rtlCol="0" anchor="ctr"/>
              <a:lstStyle/>
              <a:p>
                <a:endParaRPr lang="en-US" sz="1600" dirty="0"/>
              </a:p>
            </p:txBody>
          </p:sp>
          <p:sp>
            <p:nvSpPr>
              <p:cNvPr id="212" name="Freeform: Shape 211">
                <a:extLst>
                  <a:ext uri="{FF2B5EF4-FFF2-40B4-BE49-F238E27FC236}">
                    <a16:creationId xmlns:a16="http://schemas.microsoft.com/office/drawing/2014/main" id="{495DB889-3483-475D-A647-2228C1C0E86E}"/>
                  </a:ext>
                </a:extLst>
              </p:cNvPr>
              <p:cNvSpPr/>
              <p:nvPr/>
            </p:nvSpPr>
            <p:spPr>
              <a:xfrm>
                <a:off x="5121432" y="3716913"/>
                <a:ext cx="640817" cy="484889"/>
              </a:xfrm>
              <a:custGeom>
                <a:avLst/>
                <a:gdLst>
                  <a:gd name="connsiteX0" fmla="*/ 10887 w 685800"/>
                  <a:gd name="connsiteY0" fmla="*/ 465134 h 523875"/>
                  <a:gd name="connsiteX1" fmla="*/ 383695 w 685800"/>
                  <a:gd name="connsiteY1" fmla="*/ 390077 h 523875"/>
                  <a:gd name="connsiteX2" fmla="*/ 422938 w 685800"/>
                  <a:gd name="connsiteY2" fmla="*/ 433797 h 523875"/>
                  <a:gd name="connsiteX3" fmla="*/ 455323 w 685800"/>
                  <a:gd name="connsiteY3" fmla="*/ 451228 h 523875"/>
                  <a:gd name="connsiteX4" fmla="*/ 533333 w 685800"/>
                  <a:gd name="connsiteY4" fmla="*/ 477136 h 523875"/>
                  <a:gd name="connsiteX5" fmla="*/ 535333 w 685800"/>
                  <a:gd name="connsiteY5" fmla="*/ 521427 h 523875"/>
                  <a:gd name="connsiteX6" fmla="*/ 578767 w 685800"/>
                  <a:gd name="connsiteY6" fmla="*/ 511997 h 523875"/>
                  <a:gd name="connsiteX7" fmla="*/ 616201 w 685800"/>
                  <a:gd name="connsiteY7" fmla="*/ 493042 h 523875"/>
                  <a:gd name="connsiteX8" fmla="*/ 632869 w 685800"/>
                  <a:gd name="connsiteY8" fmla="*/ 482946 h 523875"/>
                  <a:gd name="connsiteX9" fmla="*/ 647728 w 685800"/>
                  <a:gd name="connsiteY9" fmla="*/ 472849 h 523875"/>
                  <a:gd name="connsiteX10" fmla="*/ 665540 w 685800"/>
                  <a:gd name="connsiteY10" fmla="*/ 459895 h 523875"/>
                  <a:gd name="connsiteX11" fmla="*/ 678589 w 685800"/>
                  <a:gd name="connsiteY11" fmla="*/ 447037 h 523875"/>
                  <a:gd name="connsiteX12" fmla="*/ 662206 w 685800"/>
                  <a:gd name="connsiteY12" fmla="*/ 433130 h 523875"/>
                  <a:gd name="connsiteX13" fmla="*/ 633346 w 685800"/>
                  <a:gd name="connsiteY13" fmla="*/ 456657 h 523875"/>
                  <a:gd name="connsiteX14" fmla="*/ 594864 w 685800"/>
                  <a:gd name="connsiteY14" fmla="*/ 473516 h 523875"/>
                  <a:gd name="connsiteX15" fmla="*/ 577339 w 685800"/>
                  <a:gd name="connsiteY15" fmla="*/ 471706 h 523875"/>
                  <a:gd name="connsiteX16" fmla="*/ 546192 w 685800"/>
                  <a:gd name="connsiteY16" fmla="*/ 494185 h 523875"/>
                  <a:gd name="connsiteX17" fmla="*/ 552669 w 685800"/>
                  <a:gd name="connsiteY17" fmla="*/ 478374 h 523875"/>
                  <a:gd name="connsiteX18" fmla="*/ 552383 w 685800"/>
                  <a:gd name="connsiteY18" fmla="*/ 468087 h 523875"/>
                  <a:gd name="connsiteX19" fmla="*/ 548668 w 685800"/>
                  <a:gd name="connsiteY19" fmla="*/ 462562 h 523875"/>
                  <a:gd name="connsiteX20" fmla="*/ 536762 w 685800"/>
                  <a:gd name="connsiteY20" fmla="*/ 351025 h 523875"/>
                  <a:gd name="connsiteX21" fmla="*/ 536286 w 685800"/>
                  <a:gd name="connsiteY21" fmla="*/ 342833 h 523875"/>
                  <a:gd name="connsiteX22" fmla="*/ 535143 w 685800"/>
                  <a:gd name="connsiteY22" fmla="*/ 262918 h 523875"/>
                  <a:gd name="connsiteX23" fmla="*/ 530761 w 685800"/>
                  <a:gd name="connsiteY23" fmla="*/ 215865 h 523875"/>
                  <a:gd name="connsiteX24" fmla="*/ 500472 w 685800"/>
                  <a:gd name="connsiteY24" fmla="*/ 156810 h 523875"/>
                  <a:gd name="connsiteX25" fmla="*/ 487994 w 685800"/>
                  <a:gd name="connsiteY25" fmla="*/ 120996 h 523875"/>
                  <a:gd name="connsiteX26" fmla="*/ 475516 w 685800"/>
                  <a:gd name="connsiteY26" fmla="*/ 10125 h 523875"/>
                  <a:gd name="connsiteX27" fmla="*/ 416461 w 685800"/>
                  <a:gd name="connsiteY27" fmla="*/ 28032 h 523875"/>
                  <a:gd name="connsiteX28" fmla="*/ 346738 w 685800"/>
                  <a:gd name="connsiteY28" fmla="*/ 40510 h 523875"/>
                  <a:gd name="connsiteX29" fmla="*/ 318735 w 685800"/>
                  <a:gd name="connsiteY29" fmla="*/ 78514 h 523875"/>
                  <a:gd name="connsiteX30" fmla="*/ 290064 w 685800"/>
                  <a:gd name="connsiteY30" fmla="*/ 123377 h 523875"/>
                  <a:gd name="connsiteX31" fmla="*/ 278444 w 685800"/>
                  <a:gd name="connsiteY31" fmla="*/ 178527 h 523875"/>
                  <a:gd name="connsiteX32" fmla="*/ 273872 w 685800"/>
                  <a:gd name="connsiteY32" fmla="*/ 209959 h 523875"/>
                  <a:gd name="connsiteX33" fmla="*/ 237487 w 685800"/>
                  <a:gd name="connsiteY33" fmla="*/ 262347 h 523875"/>
                  <a:gd name="connsiteX34" fmla="*/ 167668 w 685800"/>
                  <a:gd name="connsiteY34" fmla="*/ 283969 h 523875"/>
                  <a:gd name="connsiteX35" fmla="*/ 49749 w 685800"/>
                  <a:gd name="connsiteY35" fmla="*/ 301685 h 523875"/>
                  <a:gd name="connsiteX36" fmla="*/ 71561 w 685800"/>
                  <a:gd name="connsiteY36" fmla="*/ 344357 h 523875"/>
                  <a:gd name="connsiteX37" fmla="*/ 10125 w 685800"/>
                  <a:gd name="connsiteY37" fmla="*/ 432273 h 523875"/>
                  <a:gd name="connsiteX38" fmla="*/ 10887 w 685800"/>
                  <a:gd name="connsiteY38" fmla="*/ 46513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5800" h="523875">
                    <a:moveTo>
                      <a:pt x="10887" y="465134"/>
                    </a:moveTo>
                    <a:lnTo>
                      <a:pt x="383695" y="390077"/>
                    </a:lnTo>
                    <a:cubicBezTo>
                      <a:pt x="396840" y="409222"/>
                      <a:pt x="413318" y="386648"/>
                      <a:pt x="422938" y="433797"/>
                    </a:cubicBezTo>
                    <a:cubicBezTo>
                      <a:pt x="426081" y="449037"/>
                      <a:pt x="449418" y="434083"/>
                      <a:pt x="455323" y="451228"/>
                    </a:cubicBezTo>
                    <a:lnTo>
                      <a:pt x="533333" y="477136"/>
                    </a:lnTo>
                    <a:lnTo>
                      <a:pt x="535333" y="521427"/>
                    </a:lnTo>
                    <a:cubicBezTo>
                      <a:pt x="543334" y="521427"/>
                      <a:pt x="574767" y="515521"/>
                      <a:pt x="578767" y="511997"/>
                    </a:cubicBezTo>
                    <a:cubicBezTo>
                      <a:pt x="585339" y="506187"/>
                      <a:pt x="614391" y="501329"/>
                      <a:pt x="616201" y="493042"/>
                    </a:cubicBezTo>
                    <a:cubicBezTo>
                      <a:pt x="616867" y="489899"/>
                      <a:pt x="630012" y="483994"/>
                      <a:pt x="632869" y="482946"/>
                    </a:cubicBezTo>
                    <a:cubicBezTo>
                      <a:pt x="640966" y="479803"/>
                      <a:pt x="643252" y="473802"/>
                      <a:pt x="647728" y="472849"/>
                    </a:cubicBezTo>
                    <a:cubicBezTo>
                      <a:pt x="656587" y="471135"/>
                      <a:pt x="659825" y="463134"/>
                      <a:pt x="665540" y="459895"/>
                    </a:cubicBezTo>
                    <a:cubicBezTo>
                      <a:pt x="665635" y="459895"/>
                      <a:pt x="678494" y="447132"/>
                      <a:pt x="678589" y="447037"/>
                    </a:cubicBezTo>
                    <a:cubicBezTo>
                      <a:pt x="690114" y="439512"/>
                      <a:pt x="664778" y="431511"/>
                      <a:pt x="662206" y="433130"/>
                    </a:cubicBezTo>
                    <a:cubicBezTo>
                      <a:pt x="650681" y="440464"/>
                      <a:pt x="650014" y="451418"/>
                      <a:pt x="633346" y="456657"/>
                    </a:cubicBezTo>
                    <a:cubicBezTo>
                      <a:pt x="617153" y="461800"/>
                      <a:pt x="611533" y="470944"/>
                      <a:pt x="594864" y="473516"/>
                    </a:cubicBezTo>
                    <a:cubicBezTo>
                      <a:pt x="586768" y="474754"/>
                      <a:pt x="584197" y="471706"/>
                      <a:pt x="577339" y="471706"/>
                    </a:cubicBezTo>
                    <a:cubicBezTo>
                      <a:pt x="569814" y="471706"/>
                      <a:pt x="555812" y="500662"/>
                      <a:pt x="546192" y="494185"/>
                    </a:cubicBezTo>
                    <a:cubicBezTo>
                      <a:pt x="539048" y="489423"/>
                      <a:pt x="550288" y="481327"/>
                      <a:pt x="552669" y="478374"/>
                    </a:cubicBezTo>
                    <a:cubicBezTo>
                      <a:pt x="558289" y="471325"/>
                      <a:pt x="555145" y="471325"/>
                      <a:pt x="552383" y="468087"/>
                    </a:cubicBezTo>
                    <a:cubicBezTo>
                      <a:pt x="550002" y="467230"/>
                      <a:pt x="548002" y="465420"/>
                      <a:pt x="548668" y="462562"/>
                    </a:cubicBezTo>
                    <a:cubicBezTo>
                      <a:pt x="562194" y="407508"/>
                      <a:pt x="540572" y="375694"/>
                      <a:pt x="536762" y="351025"/>
                    </a:cubicBezTo>
                    <a:cubicBezTo>
                      <a:pt x="536381" y="348262"/>
                      <a:pt x="536095" y="345500"/>
                      <a:pt x="536286" y="342833"/>
                    </a:cubicBezTo>
                    <a:cubicBezTo>
                      <a:pt x="537905" y="305400"/>
                      <a:pt x="537143" y="285778"/>
                      <a:pt x="535143" y="262918"/>
                    </a:cubicBezTo>
                    <a:cubicBezTo>
                      <a:pt x="534000" y="249679"/>
                      <a:pt x="532476" y="235391"/>
                      <a:pt x="530761" y="215865"/>
                    </a:cubicBezTo>
                    <a:cubicBezTo>
                      <a:pt x="527428" y="177574"/>
                      <a:pt x="500186" y="164049"/>
                      <a:pt x="500472" y="156810"/>
                    </a:cubicBezTo>
                    <a:cubicBezTo>
                      <a:pt x="501901" y="124330"/>
                      <a:pt x="487613" y="130426"/>
                      <a:pt x="487994" y="120996"/>
                    </a:cubicBezTo>
                    <a:cubicBezTo>
                      <a:pt x="490375" y="59369"/>
                      <a:pt x="475516" y="58226"/>
                      <a:pt x="475516" y="10125"/>
                    </a:cubicBezTo>
                    <a:lnTo>
                      <a:pt x="416461" y="28032"/>
                    </a:lnTo>
                    <a:lnTo>
                      <a:pt x="346738" y="40510"/>
                    </a:lnTo>
                    <a:cubicBezTo>
                      <a:pt x="345405" y="44415"/>
                      <a:pt x="323116" y="72990"/>
                      <a:pt x="318735" y="78514"/>
                    </a:cubicBezTo>
                    <a:cubicBezTo>
                      <a:pt x="301780" y="99946"/>
                      <a:pt x="296637" y="115757"/>
                      <a:pt x="290064" y="123377"/>
                    </a:cubicBezTo>
                    <a:cubicBezTo>
                      <a:pt x="272634" y="143856"/>
                      <a:pt x="221675" y="158905"/>
                      <a:pt x="278444" y="178527"/>
                    </a:cubicBezTo>
                    <a:cubicBezTo>
                      <a:pt x="280444" y="184242"/>
                      <a:pt x="269110" y="203292"/>
                      <a:pt x="273872" y="209959"/>
                    </a:cubicBezTo>
                    <a:cubicBezTo>
                      <a:pt x="301495" y="248726"/>
                      <a:pt x="240725" y="225485"/>
                      <a:pt x="237487" y="262347"/>
                    </a:cubicBezTo>
                    <a:cubicBezTo>
                      <a:pt x="237010" y="268252"/>
                      <a:pt x="170050" y="284445"/>
                      <a:pt x="167668" y="283969"/>
                    </a:cubicBezTo>
                    <a:cubicBezTo>
                      <a:pt x="130330" y="276349"/>
                      <a:pt x="85563" y="287112"/>
                      <a:pt x="49749" y="301685"/>
                    </a:cubicBezTo>
                    <a:cubicBezTo>
                      <a:pt x="53178" y="311686"/>
                      <a:pt x="70228" y="338071"/>
                      <a:pt x="71561" y="344357"/>
                    </a:cubicBezTo>
                    <a:cubicBezTo>
                      <a:pt x="94993" y="349215"/>
                      <a:pt x="23936" y="418366"/>
                      <a:pt x="10125" y="432273"/>
                    </a:cubicBezTo>
                    <a:lnTo>
                      <a:pt x="10887" y="465134"/>
                    </a:lnTo>
                    <a:close/>
                  </a:path>
                </a:pathLst>
              </a:custGeom>
              <a:solidFill>
                <a:srgbClr val="AD0467"/>
              </a:solidFill>
              <a:ln w="6350" cap="flat">
                <a:noFill/>
                <a:prstDash val="solid"/>
                <a:miter/>
              </a:ln>
            </p:spPr>
            <p:txBody>
              <a:bodyPr rtlCol="0" anchor="ctr"/>
              <a:lstStyle/>
              <a:p>
                <a:endParaRPr lang="en-US" sz="1600" dirty="0"/>
              </a:p>
            </p:txBody>
          </p:sp>
          <p:sp>
            <p:nvSpPr>
              <p:cNvPr id="213" name="Freeform: Shape 212">
                <a:extLst>
                  <a:ext uri="{FF2B5EF4-FFF2-40B4-BE49-F238E27FC236}">
                    <a16:creationId xmlns:a16="http://schemas.microsoft.com/office/drawing/2014/main" id="{0A809F2E-1428-4EBC-9315-D0CFB288D522}"/>
                  </a:ext>
                </a:extLst>
              </p:cNvPr>
              <p:cNvSpPr/>
              <p:nvPr/>
            </p:nvSpPr>
            <p:spPr>
              <a:xfrm>
                <a:off x="5556297" y="3682794"/>
                <a:ext cx="151304" cy="282117"/>
              </a:xfrm>
              <a:custGeom>
                <a:avLst/>
                <a:gdLst>
                  <a:gd name="connsiteX0" fmla="*/ 35176 w 161925"/>
                  <a:gd name="connsiteY0" fmla="*/ 193767 h 304800"/>
                  <a:gd name="connsiteX1" fmla="*/ 65465 w 161925"/>
                  <a:gd name="connsiteY1" fmla="*/ 252822 h 304800"/>
                  <a:gd name="connsiteX2" fmla="*/ 69847 w 161925"/>
                  <a:gd name="connsiteY2" fmla="*/ 299875 h 304800"/>
                  <a:gd name="connsiteX3" fmla="*/ 138712 w 161925"/>
                  <a:gd name="connsiteY3" fmla="*/ 286826 h 304800"/>
                  <a:gd name="connsiteX4" fmla="*/ 133378 w 161925"/>
                  <a:gd name="connsiteY4" fmla="*/ 277111 h 304800"/>
                  <a:gd name="connsiteX5" fmla="*/ 128807 w 161925"/>
                  <a:gd name="connsiteY5" fmla="*/ 238630 h 304800"/>
                  <a:gd name="connsiteX6" fmla="*/ 130521 w 161925"/>
                  <a:gd name="connsiteY6" fmla="*/ 108804 h 304800"/>
                  <a:gd name="connsiteX7" fmla="*/ 159286 w 161925"/>
                  <a:gd name="connsiteY7" fmla="*/ 70418 h 304800"/>
                  <a:gd name="connsiteX8" fmla="*/ 149476 w 161925"/>
                  <a:gd name="connsiteY8" fmla="*/ 10125 h 304800"/>
                  <a:gd name="connsiteX9" fmla="*/ 10125 w 161925"/>
                  <a:gd name="connsiteY9" fmla="*/ 46891 h 304800"/>
                  <a:gd name="connsiteX10" fmla="*/ 22603 w 161925"/>
                  <a:gd name="connsiteY10" fmla="*/ 157762 h 304800"/>
                  <a:gd name="connsiteX11" fmla="*/ 35176 w 161925"/>
                  <a:gd name="connsiteY11" fmla="*/ 19376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304800">
                    <a:moveTo>
                      <a:pt x="35176" y="193767"/>
                    </a:moveTo>
                    <a:cubicBezTo>
                      <a:pt x="34890" y="201006"/>
                      <a:pt x="62132" y="214531"/>
                      <a:pt x="65465" y="252822"/>
                    </a:cubicBezTo>
                    <a:cubicBezTo>
                      <a:pt x="67180" y="272348"/>
                      <a:pt x="68704" y="286636"/>
                      <a:pt x="69847" y="299875"/>
                    </a:cubicBezTo>
                    <a:lnTo>
                      <a:pt x="138712" y="286826"/>
                    </a:lnTo>
                    <a:cubicBezTo>
                      <a:pt x="138046" y="284826"/>
                      <a:pt x="133569" y="277777"/>
                      <a:pt x="133378" y="277111"/>
                    </a:cubicBezTo>
                    <a:cubicBezTo>
                      <a:pt x="126711" y="257775"/>
                      <a:pt x="145856" y="258156"/>
                      <a:pt x="128807" y="238630"/>
                    </a:cubicBezTo>
                    <a:cubicBezTo>
                      <a:pt x="114709" y="222532"/>
                      <a:pt x="144808" y="120996"/>
                      <a:pt x="130521" y="108804"/>
                    </a:cubicBezTo>
                    <a:cubicBezTo>
                      <a:pt x="113566" y="94326"/>
                      <a:pt x="155667" y="99755"/>
                      <a:pt x="159286" y="70418"/>
                    </a:cubicBezTo>
                    <a:cubicBezTo>
                      <a:pt x="163192" y="38890"/>
                      <a:pt x="149476" y="60322"/>
                      <a:pt x="149476" y="10125"/>
                    </a:cubicBezTo>
                    <a:lnTo>
                      <a:pt x="10125" y="46891"/>
                    </a:lnTo>
                    <a:cubicBezTo>
                      <a:pt x="10125" y="94993"/>
                      <a:pt x="25079" y="96231"/>
                      <a:pt x="22603" y="157762"/>
                    </a:cubicBezTo>
                    <a:cubicBezTo>
                      <a:pt x="22222" y="167383"/>
                      <a:pt x="36509" y="161287"/>
                      <a:pt x="35176" y="193767"/>
                    </a:cubicBezTo>
                    <a:close/>
                  </a:path>
                </a:pathLst>
              </a:custGeom>
              <a:solidFill>
                <a:srgbClr val="DEE388"/>
              </a:solidFill>
              <a:ln w="6350" cap="flat">
                <a:noFill/>
                <a:prstDash val="solid"/>
                <a:miter/>
              </a:ln>
            </p:spPr>
            <p:txBody>
              <a:bodyPr rtlCol="0" anchor="ctr"/>
              <a:lstStyle/>
              <a:p>
                <a:endParaRPr lang="en-US" sz="1600" dirty="0"/>
              </a:p>
            </p:txBody>
          </p:sp>
          <p:sp>
            <p:nvSpPr>
              <p:cNvPr id="214" name="Freeform: Shape 213">
                <a:extLst>
                  <a:ext uri="{FF2B5EF4-FFF2-40B4-BE49-F238E27FC236}">
                    <a16:creationId xmlns:a16="http://schemas.microsoft.com/office/drawing/2014/main" id="{9B90FD27-8159-4F29-A64B-588B24430681}"/>
                  </a:ext>
                </a:extLst>
              </p:cNvPr>
              <p:cNvSpPr/>
              <p:nvPr/>
            </p:nvSpPr>
            <p:spPr>
              <a:xfrm>
                <a:off x="5663496" y="3645766"/>
                <a:ext cx="151304" cy="308565"/>
              </a:xfrm>
              <a:custGeom>
                <a:avLst/>
                <a:gdLst>
                  <a:gd name="connsiteX0" fmla="*/ 15703 w 161925"/>
                  <a:gd name="connsiteY0" fmla="*/ 148904 h 333375"/>
                  <a:gd name="connsiteX1" fmla="*/ 13988 w 161925"/>
                  <a:gd name="connsiteY1" fmla="*/ 278730 h 333375"/>
                  <a:gd name="connsiteX2" fmla="*/ 18560 w 161925"/>
                  <a:gd name="connsiteY2" fmla="*/ 317211 h 333375"/>
                  <a:gd name="connsiteX3" fmla="*/ 23894 w 161925"/>
                  <a:gd name="connsiteY3" fmla="*/ 326926 h 333375"/>
                  <a:gd name="connsiteX4" fmla="*/ 122954 w 161925"/>
                  <a:gd name="connsiteY4" fmla="*/ 304066 h 333375"/>
                  <a:gd name="connsiteX5" fmla="*/ 125240 w 161925"/>
                  <a:gd name="connsiteY5" fmla="*/ 301590 h 333375"/>
                  <a:gd name="connsiteX6" fmla="*/ 133908 w 161925"/>
                  <a:gd name="connsiteY6" fmla="*/ 291684 h 333375"/>
                  <a:gd name="connsiteX7" fmla="*/ 154863 w 161925"/>
                  <a:gd name="connsiteY7" fmla="*/ 276539 h 333375"/>
                  <a:gd name="connsiteX8" fmla="*/ 159911 w 161925"/>
                  <a:gd name="connsiteY8" fmla="*/ 249393 h 333375"/>
                  <a:gd name="connsiteX9" fmla="*/ 133813 w 161925"/>
                  <a:gd name="connsiteY9" fmla="*/ 227009 h 333375"/>
                  <a:gd name="connsiteX10" fmla="*/ 124097 w 161925"/>
                  <a:gd name="connsiteY10" fmla="*/ 201863 h 333375"/>
                  <a:gd name="connsiteX11" fmla="*/ 62756 w 161925"/>
                  <a:gd name="connsiteY11" fmla="*/ 10125 h 333375"/>
                  <a:gd name="connsiteX12" fmla="*/ 46850 w 161925"/>
                  <a:gd name="connsiteY12" fmla="*/ 13173 h 333375"/>
                  <a:gd name="connsiteX13" fmla="*/ 34562 w 161925"/>
                  <a:gd name="connsiteY13" fmla="*/ 50416 h 333375"/>
                  <a:gd name="connsiteX14" fmla="*/ 44373 w 161925"/>
                  <a:gd name="connsiteY14" fmla="*/ 110709 h 333375"/>
                  <a:gd name="connsiteX15" fmla="*/ 15703 w 161925"/>
                  <a:gd name="connsiteY15" fmla="*/ 14890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25" h="333375">
                    <a:moveTo>
                      <a:pt x="15703" y="148904"/>
                    </a:moveTo>
                    <a:cubicBezTo>
                      <a:pt x="29990" y="161096"/>
                      <a:pt x="-109" y="262633"/>
                      <a:pt x="13988" y="278730"/>
                    </a:cubicBezTo>
                    <a:cubicBezTo>
                      <a:pt x="31038" y="298256"/>
                      <a:pt x="11893" y="297780"/>
                      <a:pt x="18560" y="317211"/>
                    </a:cubicBezTo>
                    <a:cubicBezTo>
                      <a:pt x="18751" y="317782"/>
                      <a:pt x="23228" y="324831"/>
                      <a:pt x="23894" y="326926"/>
                    </a:cubicBezTo>
                    <a:lnTo>
                      <a:pt x="122954" y="304066"/>
                    </a:lnTo>
                    <a:cubicBezTo>
                      <a:pt x="122859" y="303495"/>
                      <a:pt x="124954" y="301685"/>
                      <a:pt x="125240" y="301590"/>
                    </a:cubicBezTo>
                    <a:cubicBezTo>
                      <a:pt x="125240" y="301495"/>
                      <a:pt x="133432" y="292732"/>
                      <a:pt x="133908" y="291684"/>
                    </a:cubicBezTo>
                    <a:cubicBezTo>
                      <a:pt x="136956" y="285683"/>
                      <a:pt x="151529" y="274063"/>
                      <a:pt x="154863" y="276539"/>
                    </a:cubicBezTo>
                    <a:lnTo>
                      <a:pt x="159911" y="249393"/>
                    </a:lnTo>
                    <a:cubicBezTo>
                      <a:pt x="136194" y="249679"/>
                      <a:pt x="164769" y="225771"/>
                      <a:pt x="133813" y="227009"/>
                    </a:cubicBezTo>
                    <a:cubicBezTo>
                      <a:pt x="120192" y="227581"/>
                      <a:pt x="126764" y="201577"/>
                      <a:pt x="124097" y="201863"/>
                    </a:cubicBezTo>
                    <a:lnTo>
                      <a:pt x="62756" y="10125"/>
                    </a:lnTo>
                    <a:cubicBezTo>
                      <a:pt x="51421" y="19174"/>
                      <a:pt x="60470" y="28222"/>
                      <a:pt x="46850" y="13173"/>
                    </a:cubicBezTo>
                    <a:cubicBezTo>
                      <a:pt x="41992" y="7839"/>
                      <a:pt x="34562" y="47749"/>
                      <a:pt x="34562" y="50416"/>
                    </a:cubicBezTo>
                    <a:cubicBezTo>
                      <a:pt x="34562" y="100517"/>
                      <a:pt x="48183" y="79086"/>
                      <a:pt x="44373" y="110709"/>
                    </a:cubicBezTo>
                    <a:cubicBezTo>
                      <a:pt x="40849" y="139855"/>
                      <a:pt x="-1252" y="134426"/>
                      <a:pt x="15703" y="148904"/>
                    </a:cubicBezTo>
                    <a:close/>
                  </a:path>
                </a:pathLst>
              </a:custGeom>
              <a:solidFill>
                <a:srgbClr val="DEE388"/>
              </a:solidFill>
              <a:ln w="6350" cap="flat">
                <a:noFill/>
                <a:prstDash val="solid"/>
                <a:miter/>
              </a:ln>
            </p:spPr>
            <p:txBody>
              <a:bodyPr rtlCol="0" anchor="ctr"/>
              <a:lstStyle/>
              <a:p>
                <a:endParaRPr lang="en-US" sz="1600" dirty="0"/>
              </a:p>
            </p:txBody>
          </p:sp>
          <p:sp>
            <p:nvSpPr>
              <p:cNvPr id="215" name="Freeform: Shape 214">
                <a:extLst>
                  <a:ext uri="{FF2B5EF4-FFF2-40B4-BE49-F238E27FC236}">
                    <a16:creationId xmlns:a16="http://schemas.microsoft.com/office/drawing/2014/main" id="{29D04C5E-09DC-42E1-9BF5-C9203042E73E}"/>
                  </a:ext>
                </a:extLst>
              </p:cNvPr>
              <p:cNvSpPr/>
              <p:nvPr/>
            </p:nvSpPr>
            <p:spPr>
              <a:xfrm>
                <a:off x="5712764" y="3375603"/>
                <a:ext cx="329309" cy="502521"/>
              </a:xfrm>
              <a:custGeom>
                <a:avLst/>
                <a:gdLst>
                  <a:gd name="connsiteX0" fmla="*/ 10125 w 352425"/>
                  <a:gd name="connsiteY0" fmla="*/ 301915 h 542925"/>
                  <a:gd name="connsiteX1" fmla="*/ 71466 w 352425"/>
                  <a:gd name="connsiteY1" fmla="*/ 493653 h 542925"/>
                  <a:gd name="connsiteX2" fmla="*/ 81181 w 352425"/>
                  <a:gd name="connsiteY2" fmla="*/ 518799 h 542925"/>
                  <a:gd name="connsiteX3" fmla="*/ 107280 w 352425"/>
                  <a:gd name="connsiteY3" fmla="*/ 541183 h 542925"/>
                  <a:gd name="connsiteX4" fmla="*/ 118805 w 352425"/>
                  <a:gd name="connsiteY4" fmla="*/ 482890 h 542925"/>
                  <a:gd name="connsiteX5" fmla="*/ 124520 w 352425"/>
                  <a:gd name="connsiteY5" fmla="*/ 465364 h 542925"/>
                  <a:gd name="connsiteX6" fmla="*/ 140713 w 352425"/>
                  <a:gd name="connsiteY6" fmla="*/ 442504 h 542925"/>
                  <a:gd name="connsiteX7" fmla="*/ 182242 w 352425"/>
                  <a:gd name="connsiteY7" fmla="*/ 423835 h 542925"/>
                  <a:gd name="connsiteX8" fmla="*/ 205197 w 352425"/>
                  <a:gd name="connsiteY8" fmla="*/ 391354 h 542925"/>
                  <a:gd name="connsiteX9" fmla="*/ 208816 w 352425"/>
                  <a:gd name="connsiteY9" fmla="*/ 357445 h 542925"/>
                  <a:gd name="connsiteX10" fmla="*/ 198529 w 352425"/>
                  <a:gd name="connsiteY10" fmla="*/ 350111 h 542925"/>
                  <a:gd name="connsiteX11" fmla="*/ 211102 w 352425"/>
                  <a:gd name="connsiteY11" fmla="*/ 342777 h 542925"/>
                  <a:gd name="connsiteX12" fmla="*/ 215007 w 352425"/>
                  <a:gd name="connsiteY12" fmla="*/ 345730 h 542925"/>
                  <a:gd name="connsiteX13" fmla="*/ 231676 w 352425"/>
                  <a:gd name="connsiteY13" fmla="*/ 374495 h 542925"/>
                  <a:gd name="connsiteX14" fmla="*/ 251488 w 352425"/>
                  <a:gd name="connsiteY14" fmla="*/ 334204 h 542925"/>
                  <a:gd name="connsiteX15" fmla="*/ 271586 w 352425"/>
                  <a:gd name="connsiteY15" fmla="*/ 328013 h 542925"/>
                  <a:gd name="connsiteX16" fmla="*/ 293113 w 352425"/>
                  <a:gd name="connsiteY16" fmla="*/ 320869 h 542925"/>
                  <a:gd name="connsiteX17" fmla="*/ 325402 w 352425"/>
                  <a:gd name="connsiteY17" fmla="*/ 288199 h 542925"/>
                  <a:gd name="connsiteX18" fmla="*/ 327593 w 352425"/>
                  <a:gd name="connsiteY18" fmla="*/ 224000 h 542925"/>
                  <a:gd name="connsiteX19" fmla="*/ 315211 w 352425"/>
                  <a:gd name="connsiteY19" fmla="*/ 230287 h 542925"/>
                  <a:gd name="connsiteX20" fmla="*/ 288445 w 352425"/>
                  <a:gd name="connsiteY20" fmla="*/ 218857 h 542925"/>
                  <a:gd name="connsiteX21" fmla="*/ 287683 w 352425"/>
                  <a:gd name="connsiteY21" fmla="*/ 185710 h 542925"/>
                  <a:gd name="connsiteX22" fmla="*/ 253012 w 352425"/>
                  <a:gd name="connsiteY22" fmla="*/ 186472 h 542925"/>
                  <a:gd name="connsiteX23" fmla="*/ 204339 w 352425"/>
                  <a:gd name="connsiteY23" fmla="*/ 26452 h 542925"/>
                  <a:gd name="connsiteX24" fmla="*/ 179860 w 352425"/>
                  <a:gd name="connsiteY24" fmla="*/ 17117 h 542925"/>
                  <a:gd name="connsiteX25" fmla="*/ 132807 w 352425"/>
                  <a:gd name="connsiteY25" fmla="*/ 30833 h 542925"/>
                  <a:gd name="connsiteX26" fmla="*/ 126901 w 352425"/>
                  <a:gd name="connsiteY26" fmla="*/ 41882 h 542925"/>
                  <a:gd name="connsiteX27" fmla="*/ 97374 w 352425"/>
                  <a:gd name="connsiteY27" fmla="*/ 19784 h 542925"/>
                  <a:gd name="connsiteX28" fmla="*/ 88515 w 352425"/>
                  <a:gd name="connsiteY28" fmla="*/ 22737 h 542925"/>
                  <a:gd name="connsiteX29" fmla="*/ 56035 w 352425"/>
                  <a:gd name="connsiteY29" fmla="*/ 109795 h 542925"/>
                  <a:gd name="connsiteX30" fmla="*/ 55940 w 352425"/>
                  <a:gd name="connsiteY30" fmla="*/ 128941 h 542925"/>
                  <a:gd name="connsiteX31" fmla="*/ 47939 w 352425"/>
                  <a:gd name="connsiteY31" fmla="*/ 172470 h 542925"/>
                  <a:gd name="connsiteX32" fmla="*/ 60512 w 352425"/>
                  <a:gd name="connsiteY32" fmla="*/ 212284 h 542925"/>
                  <a:gd name="connsiteX33" fmla="*/ 37652 w 352425"/>
                  <a:gd name="connsiteY33" fmla="*/ 257242 h 542925"/>
                  <a:gd name="connsiteX34" fmla="*/ 33271 w 352425"/>
                  <a:gd name="connsiteY34" fmla="*/ 302962 h 542925"/>
                  <a:gd name="connsiteX35" fmla="*/ 10125 w 352425"/>
                  <a:gd name="connsiteY35" fmla="*/ 30191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2425" h="542925">
                    <a:moveTo>
                      <a:pt x="10125" y="301915"/>
                    </a:moveTo>
                    <a:lnTo>
                      <a:pt x="71466" y="493653"/>
                    </a:lnTo>
                    <a:cubicBezTo>
                      <a:pt x="74133" y="493462"/>
                      <a:pt x="67561" y="519370"/>
                      <a:pt x="81181" y="518799"/>
                    </a:cubicBezTo>
                    <a:cubicBezTo>
                      <a:pt x="112138" y="517561"/>
                      <a:pt x="83563" y="541468"/>
                      <a:pt x="107280" y="541183"/>
                    </a:cubicBezTo>
                    <a:cubicBezTo>
                      <a:pt x="118519" y="524419"/>
                      <a:pt x="115090" y="494891"/>
                      <a:pt x="118805" y="482890"/>
                    </a:cubicBezTo>
                    <a:cubicBezTo>
                      <a:pt x="118805" y="476698"/>
                      <a:pt x="128997" y="472412"/>
                      <a:pt x="124520" y="465364"/>
                    </a:cubicBezTo>
                    <a:cubicBezTo>
                      <a:pt x="117281" y="454124"/>
                      <a:pt x="137188" y="435646"/>
                      <a:pt x="140713" y="442504"/>
                    </a:cubicBezTo>
                    <a:cubicBezTo>
                      <a:pt x="146809" y="454315"/>
                      <a:pt x="182242" y="425740"/>
                      <a:pt x="182242" y="423835"/>
                    </a:cubicBezTo>
                    <a:cubicBezTo>
                      <a:pt x="181003" y="393450"/>
                      <a:pt x="208721" y="420596"/>
                      <a:pt x="205197" y="391354"/>
                    </a:cubicBezTo>
                    <a:cubicBezTo>
                      <a:pt x="201196" y="358588"/>
                      <a:pt x="208816" y="375733"/>
                      <a:pt x="208816" y="357445"/>
                    </a:cubicBezTo>
                    <a:lnTo>
                      <a:pt x="198529" y="350111"/>
                    </a:lnTo>
                    <a:lnTo>
                      <a:pt x="211102" y="342777"/>
                    </a:lnTo>
                    <a:cubicBezTo>
                      <a:pt x="213007" y="343253"/>
                      <a:pt x="214246" y="343920"/>
                      <a:pt x="215007" y="345730"/>
                    </a:cubicBezTo>
                    <a:cubicBezTo>
                      <a:pt x="226056" y="370209"/>
                      <a:pt x="231676" y="345253"/>
                      <a:pt x="231676" y="374495"/>
                    </a:cubicBezTo>
                    <a:cubicBezTo>
                      <a:pt x="258537" y="374495"/>
                      <a:pt x="222437" y="344110"/>
                      <a:pt x="251488" y="334204"/>
                    </a:cubicBezTo>
                    <a:cubicBezTo>
                      <a:pt x="254536" y="333157"/>
                      <a:pt x="270062" y="315535"/>
                      <a:pt x="271586" y="328013"/>
                    </a:cubicBezTo>
                    <a:cubicBezTo>
                      <a:pt x="274063" y="348587"/>
                      <a:pt x="286350" y="325632"/>
                      <a:pt x="293113" y="320869"/>
                    </a:cubicBezTo>
                    <a:cubicBezTo>
                      <a:pt x="300352" y="315821"/>
                      <a:pt x="324164" y="288103"/>
                      <a:pt x="325402" y="288199"/>
                    </a:cubicBezTo>
                    <a:cubicBezTo>
                      <a:pt x="352548" y="289246"/>
                      <a:pt x="346929" y="237335"/>
                      <a:pt x="327593" y="224000"/>
                    </a:cubicBezTo>
                    <a:cubicBezTo>
                      <a:pt x="321497" y="221905"/>
                      <a:pt x="317592" y="224286"/>
                      <a:pt x="315211" y="230287"/>
                    </a:cubicBezTo>
                    <a:cubicBezTo>
                      <a:pt x="310638" y="242383"/>
                      <a:pt x="292160" y="224381"/>
                      <a:pt x="288445" y="218857"/>
                    </a:cubicBezTo>
                    <a:lnTo>
                      <a:pt x="287683" y="185710"/>
                    </a:lnTo>
                    <a:lnTo>
                      <a:pt x="253012" y="186472"/>
                    </a:lnTo>
                    <a:lnTo>
                      <a:pt x="204339" y="26452"/>
                    </a:lnTo>
                    <a:cubicBezTo>
                      <a:pt x="196720" y="18165"/>
                      <a:pt x="180527" y="17784"/>
                      <a:pt x="179860" y="17117"/>
                    </a:cubicBezTo>
                    <a:cubicBezTo>
                      <a:pt x="157286" y="-3266"/>
                      <a:pt x="147094" y="27023"/>
                      <a:pt x="132807" y="30833"/>
                    </a:cubicBezTo>
                    <a:cubicBezTo>
                      <a:pt x="131283" y="31500"/>
                      <a:pt x="131283" y="40644"/>
                      <a:pt x="126901" y="41882"/>
                    </a:cubicBezTo>
                    <a:cubicBezTo>
                      <a:pt x="104137" y="48454"/>
                      <a:pt x="103279" y="32738"/>
                      <a:pt x="97374" y="19784"/>
                    </a:cubicBezTo>
                    <a:lnTo>
                      <a:pt x="88515" y="22737"/>
                    </a:lnTo>
                    <a:lnTo>
                      <a:pt x="56035" y="109795"/>
                    </a:lnTo>
                    <a:cubicBezTo>
                      <a:pt x="56035" y="114558"/>
                      <a:pt x="55654" y="124845"/>
                      <a:pt x="55940" y="128941"/>
                    </a:cubicBezTo>
                    <a:cubicBezTo>
                      <a:pt x="59464" y="169327"/>
                      <a:pt x="47939" y="155134"/>
                      <a:pt x="47939" y="172470"/>
                    </a:cubicBezTo>
                    <a:cubicBezTo>
                      <a:pt x="47939" y="213046"/>
                      <a:pt x="60893" y="195997"/>
                      <a:pt x="60512" y="212284"/>
                    </a:cubicBezTo>
                    <a:lnTo>
                      <a:pt x="37652" y="257242"/>
                    </a:lnTo>
                    <a:lnTo>
                      <a:pt x="33271" y="302962"/>
                    </a:lnTo>
                    <a:cubicBezTo>
                      <a:pt x="30318" y="303343"/>
                      <a:pt x="17935" y="296390"/>
                      <a:pt x="10125" y="301915"/>
                    </a:cubicBezTo>
                    <a:close/>
                  </a:path>
                </a:pathLst>
              </a:custGeom>
              <a:solidFill>
                <a:srgbClr val="DEE388"/>
              </a:solidFill>
              <a:ln w="6350" cap="flat">
                <a:noFill/>
                <a:prstDash val="solid"/>
                <a:miter/>
              </a:ln>
            </p:spPr>
            <p:txBody>
              <a:bodyPr rtlCol="0" anchor="ctr"/>
              <a:lstStyle/>
              <a:p>
                <a:endParaRPr lang="en-US" sz="1600" dirty="0"/>
              </a:p>
            </p:txBody>
          </p:sp>
          <p:sp>
            <p:nvSpPr>
              <p:cNvPr id="216" name="Freeform: Shape 215">
                <a:extLst>
                  <a:ext uri="{FF2B5EF4-FFF2-40B4-BE49-F238E27FC236}">
                    <a16:creationId xmlns:a16="http://schemas.microsoft.com/office/drawing/2014/main" id="{9B3EAC87-EACD-40A5-95EB-53FB2B5EF442}"/>
                  </a:ext>
                </a:extLst>
              </p:cNvPr>
              <p:cNvSpPr/>
              <p:nvPr/>
            </p:nvSpPr>
            <p:spPr>
              <a:xfrm>
                <a:off x="5612013" y="3892149"/>
                <a:ext cx="302608" cy="158691"/>
              </a:xfrm>
              <a:custGeom>
                <a:avLst/>
                <a:gdLst>
                  <a:gd name="connsiteX0" fmla="*/ 178051 w 323850"/>
                  <a:gd name="connsiteY0" fmla="*/ 37874 h 171450"/>
                  <a:gd name="connsiteX1" fmla="*/ 78991 w 323850"/>
                  <a:gd name="connsiteY1" fmla="*/ 60734 h 171450"/>
                  <a:gd name="connsiteX2" fmla="*/ 10125 w 323850"/>
                  <a:gd name="connsiteY2" fmla="*/ 73783 h 171450"/>
                  <a:gd name="connsiteX3" fmla="*/ 11268 w 323850"/>
                  <a:gd name="connsiteY3" fmla="*/ 153698 h 171450"/>
                  <a:gd name="connsiteX4" fmla="*/ 11744 w 323850"/>
                  <a:gd name="connsiteY4" fmla="*/ 161889 h 171450"/>
                  <a:gd name="connsiteX5" fmla="*/ 158620 w 323850"/>
                  <a:gd name="connsiteY5" fmla="*/ 128647 h 171450"/>
                  <a:gd name="connsiteX6" fmla="*/ 189671 w 323850"/>
                  <a:gd name="connsiteY6" fmla="*/ 119694 h 171450"/>
                  <a:gd name="connsiteX7" fmla="*/ 228152 w 323850"/>
                  <a:gd name="connsiteY7" fmla="*/ 169509 h 171450"/>
                  <a:gd name="connsiteX8" fmla="*/ 239963 w 323850"/>
                  <a:gd name="connsiteY8" fmla="*/ 164937 h 171450"/>
                  <a:gd name="connsiteX9" fmla="*/ 255775 w 323850"/>
                  <a:gd name="connsiteY9" fmla="*/ 140172 h 171450"/>
                  <a:gd name="connsiteX10" fmla="*/ 269681 w 323850"/>
                  <a:gd name="connsiteY10" fmla="*/ 153888 h 171450"/>
                  <a:gd name="connsiteX11" fmla="*/ 274729 w 323850"/>
                  <a:gd name="connsiteY11" fmla="*/ 149031 h 171450"/>
                  <a:gd name="connsiteX12" fmla="*/ 295494 w 323850"/>
                  <a:gd name="connsiteY12" fmla="*/ 136839 h 171450"/>
                  <a:gd name="connsiteX13" fmla="*/ 307591 w 323850"/>
                  <a:gd name="connsiteY13" fmla="*/ 133410 h 171450"/>
                  <a:gd name="connsiteX14" fmla="*/ 320545 w 323850"/>
                  <a:gd name="connsiteY14" fmla="*/ 127599 h 171450"/>
                  <a:gd name="connsiteX15" fmla="*/ 309972 w 323850"/>
                  <a:gd name="connsiteY15" fmla="*/ 93309 h 171450"/>
                  <a:gd name="connsiteX16" fmla="*/ 295113 w 323850"/>
                  <a:gd name="connsiteY16" fmla="*/ 123885 h 171450"/>
                  <a:gd name="connsiteX17" fmla="*/ 268919 w 323850"/>
                  <a:gd name="connsiteY17" fmla="*/ 120456 h 171450"/>
                  <a:gd name="connsiteX18" fmla="*/ 251965 w 323850"/>
                  <a:gd name="connsiteY18" fmla="*/ 95214 h 171450"/>
                  <a:gd name="connsiteX19" fmla="*/ 226914 w 323850"/>
                  <a:gd name="connsiteY19" fmla="*/ 78260 h 171450"/>
                  <a:gd name="connsiteX20" fmla="*/ 221389 w 323850"/>
                  <a:gd name="connsiteY20" fmla="*/ 81689 h 171450"/>
                  <a:gd name="connsiteX21" fmla="*/ 219675 w 323850"/>
                  <a:gd name="connsiteY21" fmla="*/ 45399 h 171450"/>
                  <a:gd name="connsiteX22" fmla="*/ 214817 w 323850"/>
                  <a:gd name="connsiteY22" fmla="*/ 18443 h 171450"/>
                  <a:gd name="connsiteX23" fmla="*/ 209769 w 323850"/>
                  <a:gd name="connsiteY23" fmla="*/ 10442 h 171450"/>
                  <a:gd name="connsiteX24" fmla="*/ 188814 w 323850"/>
                  <a:gd name="connsiteY24" fmla="*/ 25587 h 171450"/>
                  <a:gd name="connsiteX25" fmla="*/ 180146 w 323850"/>
                  <a:gd name="connsiteY25" fmla="*/ 35493 h 171450"/>
                  <a:gd name="connsiteX26" fmla="*/ 178051 w 323850"/>
                  <a:gd name="connsiteY26" fmla="*/ 3787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71450">
                    <a:moveTo>
                      <a:pt x="178051" y="37874"/>
                    </a:moveTo>
                    <a:lnTo>
                      <a:pt x="78991" y="60734"/>
                    </a:lnTo>
                    <a:lnTo>
                      <a:pt x="10125" y="73783"/>
                    </a:lnTo>
                    <a:cubicBezTo>
                      <a:pt x="12125" y="96643"/>
                      <a:pt x="12887" y="116265"/>
                      <a:pt x="11268" y="153698"/>
                    </a:cubicBezTo>
                    <a:cubicBezTo>
                      <a:pt x="11173" y="156365"/>
                      <a:pt x="11363" y="159032"/>
                      <a:pt x="11744" y="161889"/>
                    </a:cubicBezTo>
                    <a:lnTo>
                      <a:pt x="158620" y="128647"/>
                    </a:lnTo>
                    <a:lnTo>
                      <a:pt x="189671" y="119694"/>
                    </a:lnTo>
                    <a:lnTo>
                      <a:pt x="228152" y="169509"/>
                    </a:lnTo>
                    <a:cubicBezTo>
                      <a:pt x="229009" y="170271"/>
                      <a:pt x="238630" y="170557"/>
                      <a:pt x="239963" y="164937"/>
                    </a:cubicBezTo>
                    <a:cubicBezTo>
                      <a:pt x="243583" y="149507"/>
                      <a:pt x="233677" y="148269"/>
                      <a:pt x="255775" y="140172"/>
                    </a:cubicBezTo>
                    <a:cubicBezTo>
                      <a:pt x="267300" y="135981"/>
                      <a:pt x="258537" y="161413"/>
                      <a:pt x="269681" y="153888"/>
                    </a:cubicBezTo>
                    <a:cubicBezTo>
                      <a:pt x="271777" y="152460"/>
                      <a:pt x="269110" y="151317"/>
                      <a:pt x="274729" y="149031"/>
                    </a:cubicBezTo>
                    <a:cubicBezTo>
                      <a:pt x="275872" y="148554"/>
                      <a:pt x="290636" y="137696"/>
                      <a:pt x="295494" y="136839"/>
                    </a:cubicBezTo>
                    <a:cubicBezTo>
                      <a:pt x="298637" y="136267"/>
                      <a:pt x="299304" y="133981"/>
                      <a:pt x="307591" y="133410"/>
                    </a:cubicBezTo>
                    <a:cubicBezTo>
                      <a:pt x="307686" y="133410"/>
                      <a:pt x="320545" y="129504"/>
                      <a:pt x="320545" y="127599"/>
                    </a:cubicBezTo>
                    <a:cubicBezTo>
                      <a:pt x="320545" y="122456"/>
                      <a:pt x="314925" y="95024"/>
                      <a:pt x="309972" y="93309"/>
                    </a:cubicBezTo>
                    <a:cubicBezTo>
                      <a:pt x="309972" y="110550"/>
                      <a:pt x="309877" y="114931"/>
                      <a:pt x="295113" y="123885"/>
                    </a:cubicBezTo>
                    <a:cubicBezTo>
                      <a:pt x="290731" y="126552"/>
                      <a:pt x="270824" y="126171"/>
                      <a:pt x="268919" y="120456"/>
                    </a:cubicBezTo>
                    <a:cubicBezTo>
                      <a:pt x="264252" y="119789"/>
                      <a:pt x="258632" y="100834"/>
                      <a:pt x="251965" y="95214"/>
                    </a:cubicBezTo>
                    <a:cubicBezTo>
                      <a:pt x="240058" y="85308"/>
                      <a:pt x="245107" y="77212"/>
                      <a:pt x="226914" y="78260"/>
                    </a:cubicBezTo>
                    <a:cubicBezTo>
                      <a:pt x="226438" y="78260"/>
                      <a:pt x="223294" y="81403"/>
                      <a:pt x="221389" y="81689"/>
                    </a:cubicBezTo>
                    <a:cubicBezTo>
                      <a:pt x="210245" y="75307"/>
                      <a:pt x="214341" y="54162"/>
                      <a:pt x="219675" y="45399"/>
                    </a:cubicBezTo>
                    <a:cubicBezTo>
                      <a:pt x="226342" y="32921"/>
                      <a:pt x="230343" y="34064"/>
                      <a:pt x="214817" y="18443"/>
                    </a:cubicBezTo>
                    <a:cubicBezTo>
                      <a:pt x="214627" y="18252"/>
                      <a:pt x="209864" y="10728"/>
                      <a:pt x="209769" y="10442"/>
                    </a:cubicBezTo>
                    <a:cubicBezTo>
                      <a:pt x="206435" y="8061"/>
                      <a:pt x="191862" y="19681"/>
                      <a:pt x="188814" y="25587"/>
                    </a:cubicBezTo>
                    <a:cubicBezTo>
                      <a:pt x="188338" y="26634"/>
                      <a:pt x="180146" y="35397"/>
                      <a:pt x="180146" y="35493"/>
                    </a:cubicBezTo>
                    <a:cubicBezTo>
                      <a:pt x="180146" y="35493"/>
                      <a:pt x="178051" y="37207"/>
                      <a:pt x="178051" y="37874"/>
                    </a:cubicBezTo>
                    <a:close/>
                  </a:path>
                </a:pathLst>
              </a:custGeom>
              <a:solidFill>
                <a:srgbClr val="DEE388"/>
              </a:solidFill>
              <a:ln w="6350" cap="flat">
                <a:noFill/>
                <a:prstDash val="solid"/>
                <a:miter/>
              </a:ln>
            </p:spPr>
            <p:txBody>
              <a:bodyPr rtlCol="0" anchor="ctr"/>
              <a:lstStyle/>
              <a:p>
                <a:endParaRPr lang="en-US" sz="1600" dirty="0"/>
              </a:p>
            </p:txBody>
          </p:sp>
          <p:sp>
            <p:nvSpPr>
              <p:cNvPr id="217" name="Freeform: Shape 216">
                <a:extLst>
                  <a:ext uri="{FF2B5EF4-FFF2-40B4-BE49-F238E27FC236}">
                    <a16:creationId xmlns:a16="http://schemas.microsoft.com/office/drawing/2014/main" id="{218D97B0-23C9-47EA-85F7-9BACA8059C90}"/>
                  </a:ext>
                </a:extLst>
              </p:cNvPr>
              <p:cNvSpPr/>
              <p:nvPr/>
            </p:nvSpPr>
            <p:spPr>
              <a:xfrm>
                <a:off x="5750857" y="3993388"/>
                <a:ext cx="80102" cy="88161"/>
              </a:xfrm>
              <a:custGeom>
                <a:avLst/>
                <a:gdLst>
                  <a:gd name="connsiteX0" fmla="*/ 41176 w 85725"/>
                  <a:gd name="connsiteY0" fmla="*/ 10125 h 95250"/>
                  <a:gd name="connsiteX1" fmla="*/ 10125 w 85725"/>
                  <a:gd name="connsiteY1" fmla="*/ 19078 h 95250"/>
                  <a:gd name="connsiteX2" fmla="*/ 24127 w 85725"/>
                  <a:gd name="connsiteY2" fmla="*/ 94421 h 95250"/>
                  <a:gd name="connsiteX3" fmla="*/ 30127 w 85725"/>
                  <a:gd name="connsiteY3" fmla="*/ 93373 h 95250"/>
                  <a:gd name="connsiteX4" fmla="*/ 41748 w 85725"/>
                  <a:gd name="connsiteY4" fmla="*/ 87182 h 95250"/>
                  <a:gd name="connsiteX5" fmla="*/ 54797 w 85725"/>
                  <a:gd name="connsiteY5" fmla="*/ 74895 h 95250"/>
                  <a:gd name="connsiteX6" fmla="*/ 65179 w 85725"/>
                  <a:gd name="connsiteY6" fmla="*/ 69561 h 95250"/>
                  <a:gd name="connsiteX7" fmla="*/ 79657 w 85725"/>
                  <a:gd name="connsiteY7" fmla="*/ 60036 h 95250"/>
                  <a:gd name="connsiteX8" fmla="*/ 41176 w 85725"/>
                  <a:gd name="connsiteY8" fmla="*/ 101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95250">
                    <a:moveTo>
                      <a:pt x="41176" y="10125"/>
                    </a:moveTo>
                    <a:lnTo>
                      <a:pt x="10125" y="19078"/>
                    </a:lnTo>
                    <a:lnTo>
                      <a:pt x="24127" y="94421"/>
                    </a:lnTo>
                    <a:cubicBezTo>
                      <a:pt x="24603" y="94421"/>
                      <a:pt x="29556" y="93469"/>
                      <a:pt x="30127" y="93373"/>
                    </a:cubicBezTo>
                    <a:cubicBezTo>
                      <a:pt x="38414" y="91087"/>
                      <a:pt x="34985" y="90897"/>
                      <a:pt x="41748" y="87182"/>
                    </a:cubicBezTo>
                    <a:cubicBezTo>
                      <a:pt x="47653" y="83944"/>
                      <a:pt x="50892" y="79753"/>
                      <a:pt x="54797" y="74895"/>
                    </a:cubicBezTo>
                    <a:cubicBezTo>
                      <a:pt x="59274" y="69180"/>
                      <a:pt x="57940" y="70894"/>
                      <a:pt x="65179" y="69561"/>
                    </a:cubicBezTo>
                    <a:cubicBezTo>
                      <a:pt x="73752" y="68037"/>
                      <a:pt x="72609" y="63560"/>
                      <a:pt x="79657" y="60036"/>
                    </a:cubicBezTo>
                    <a:lnTo>
                      <a:pt x="41176" y="10125"/>
                    </a:lnTo>
                    <a:close/>
                  </a:path>
                </a:pathLst>
              </a:custGeom>
              <a:solidFill>
                <a:srgbClr val="DEE388"/>
              </a:solidFill>
              <a:ln w="6350" cap="flat">
                <a:noFill/>
                <a:prstDash val="solid"/>
                <a:miter/>
              </a:ln>
            </p:spPr>
            <p:txBody>
              <a:bodyPr rtlCol="0" anchor="ctr"/>
              <a:lstStyle/>
              <a:p>
                <a:endParaRPr lang="en-US" sz="1600" dirty="0"/>
              </a:p>
            </p:txBody>
          </p:sp>
          <p:sp>
            <p:nvSpPr>
              <p:cNvPr id="218" name="Freeform: Shape 217">
                <a:extLst>
                  <a:ext uri="{FF2B5EF4-FFF2-40B4-BE49-F238E27FC236}">
                    <a16:creationId xmlns:a16="http://schemas.microsoft.com/office/drawing/2014/main" id="{FC35E67C-4C29-4AA3-BD9D-A8582AC7600F}"/>
                  </a:ext>
                </a:extLst>
              </p:cNvPr>
              <p:cNvSpPr/>
              <p:nvPr/>
            </p:nvSpPr>
            <p:spPr>
              <a:xfrm>
                <a:off x="5613615" y="4001674"/>
                <a:ext cx="169104" cy="149874"/>
              </a:xfrm>
              <a:custGeom>
                <a:avLst/>
                <a:gdLst>
                  <a:gd name="connsiteX0" fmla="*/ 171002 w 180975"/>
                  <a:gd name="connsiteY0" fmla="*/ 85468 h 161925"/>
                  <a:gd name="connsiteX1" fmla="*/ 157000 w 180975"/>
                  <a:gd name="connsiteY1" fmla="*/ 10125 h 161925"/>
                  <a:gd name="connsiteX2" fmla="*/ 10125 w 180975"/>
                  <a:gd name="connsiteY2" fmla="*/ 43367 h 161925"/>
                  <a:gd name="connsiteX3" fmla="*/ 22031 w 180975"/>
                  <a:gd name="connsiteY3" fmla="*/ 154905 h 161925"/>
                  <a:gd name="connsiteX4" fmla="*/ 25746 w 180975"/>
                  <a:gd name="connsiteY4" fmla="*/ 160429 h 161925"/>
                  <a:gd name="connsiteX5" fmla="*/ 65275 w 180975"/>
                  <a:gd name="connsiteY5" fmla="*/ 133855 h 161925"/>
                  <a:gd name="connsiteX6" fmla="*/ 91087 w 180975"/>
                  <a:gd name="connsiteY6" fmla="*/ 119567 h 161925"/>
                  <a:gd name="connsiteX7" fmla="*/ 124425 w 180975"/>
                  <a:gd name="connsiteY7" fmla="*/ 106899 h 161925"/>
                  <a:gd name="connsiteX8" fmla="*/ 171002 w 180975"/>
                  <a:gd name="connsiteY8" fmla="*/ 8546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61925">
                    <a:moveTo>
                      <a:pt x="171002" y="85468"/>
                    </a:moveTo>
                    <a:lnTo>
                      <a:pt x="157000" y="10125"/>
                    </a:lnTo>
                    <a:lnTo>
                      <a:pt x="10125" y="43367"/>
                    </a:lnTo>
                    <a:cubicBezTo>
                      <a:pt x="13840" y="68037"/>
                      <a:pt x="35461" y="99946"/>
                      <a:pt x="22031" y="154905"/>
                    </a:cubicBezTo>
                    <a:cubicBezTo>
                      <a:pt x="21365" y="157762"/>
                      <a:pt x="23365" y="159572"/>
                      <a:pt x="25746" y="160429"/>
                    </a:cubicBezTo>
                    <a:cubicBezTo>
                      <a:pt x="27270" y="160525"/>
                      <a:pt x="65179" y="133950"/>
                      <a:pt x="65275" y="133855"/>
                    </a:cubicBezTo>
                    <a:cubicBezTo>
                      <a:pt x="90135" y="102136"/>
                      <a:pt x="81943" y="124996"/>
                      <a:pt x="91087" y="119567"/>
                    </a:cubicBezTo>
                    <a:cubicBezTo>
                      <a:pt x="95850" y="116805"/>
                      <a:pt x="124044" y="107566"/>
                      <a:pt x="124425" y="106899"/>
                    </a:cubicBezTo>
                    <a:cubicBezTo>
                      <a:pt x="131569" y="96802"/>
                      <a:pt x="170050" y="93945"/>
                      <a:pt x="171002" y="85468"/>
                    </a:cubicBezTo>
                    <a:close/>
                  </a:path>
                </a:pathLst>
              </a:custGeom>
              <a:solidFill>
                <a:srgbClr val="DEE388"/>
              </a:solidFill>
              <a:ln w="6350" cap="flat">
                <a:noFill/>
                <a:prstDash val="solid"/>
                <a:miter/>
              </a:ln>
            </p:spPr>
            <p:txBody>
              <a:bodyPr rtlCol="0" anchor="ctr"/>
              <a:lstStyle/>
              <a:p>
                <a:endParaRPr lang="en-US" sz="1600" dirty="0"/>
              </a:p>
            </p:txBody>
          </p:sp>
          <p:sp>
            <p:nvSpPr>
              <p:cNvPr id="219" name="Freeform: Shape 218">
                <a:extLst>
                  <a:ext uri="{FF2B5EF4-FFF2-40B4-BE49-F238E27FC236}">
                    <a16:creationId xmlns:a16="http://schemas.microsoft.com/office/drawing/2014/main" id="{EDA0F491-5AC9-4735-900E-E26419326073}"/>
                  </a:ext>
                </a:extLst>
              </p:cNvPr>
              <p:cNvSpPr/>
              <p:nvPr/>
            </p:nvSpPr>
            <p:spPr>
              <a:xfrm>
                <a:off x="5512812" y="4125188"/>
                <a:ext cx="133503" cy="273301"/>
              </a:xfrm>
              <a:custGeom>
                <a:avLst/>
                <a:gdLst>
                  <a:gd name="connsiteX0" fmla="*/ 132959 w 142875"/>
                  <a:gd name="connsiteY0" fmla="*/ 169954 h 295275"/>
                  <a:gd name="connsiteX1" fmla="*/ 129149 w 142875"/>
                  <a:gd name="connsiteY1" fmla="*/ 126235 h 295275"/>
                  <a:gd name="connsiteX2" fmla="*/ 123052 w 142875"/>
                  <a:gd name="connsiteY2" fmla="*/ 102517 h 295275"/>
                  <a:gd name="connsiteX3" fmla="*/ 111527 w 142875"/>
                  <a:gd name="connsiteY3" fmla="*/ 102803 h 295275"/>
                  <a:gd name="connsiteX4" fmla="*/ 101050 w 142875"/>
                  <a:gd name="connsiteY4" fmla="*/ 97088 h 295275"/>
                  <a:gd name="connsiteX5" fmla="*/ 116576 w 142875"/>
                  <a:gd name="connsiteY5" fmla="*/ 80324 h 295275"/>
                  <a:gd name="connsiteX6" fmla="*/ 114575 w 142875"/>
                  <a:gd name="connsiteY6" fmla="*/ 36033 h 295275"/>
                  <a:gd name="connsiteX7" fmla="*/ 36566 w 142875"/>
                  <a:gd name="connsiteY7" fmla="*/ 10125 h 295275"/>
                  <a:gd name="connsiteX8" fmla="*/ 28755 w 142875"/>
                  <a:gd name="connsiteY8" fmla="*/ 32794 h 295275"/>
                  <a:gd name="connsiteX9" fmla="*/ 22945 w 142875"/>
                  <a:gd name="connsiteY9" fmla="*/ 71847 h 295275"/>
                  <a:gd name="connsiteX10" fmla="*/ 27041 w 142875"/>
                  <a:gd name="connsiteY10" fmla="*/ 110518 h 295275"/>
                  <a:gd name="connsiteX11" fmla="*/ 44471 w 142875"/>
                  <a:gd name="connsiteY11" fmla="*/ 129378 h 295275"/>
                  <a:gd name="connsiteX12" fmla="*/ 61902 w 142875"/>
                  <a:gd name="connsiteY12" fmla="*/ 153571 h 295275"/>
                  <a:gd name="connsiteX13" fmla="*/ 25231 w 142875"/>
                  <a:gd name="connsiteY13" fmla="*/ 199006 h 295275"/>
                  <a:gd name="connsiteX14" fmla="*/ 13896 w 142875"/>
                  <a:gd name="connsiteY14" fmla="*/ 204340 h 295275"/>
                  <a:gd name="connsiteX15" fmla="*/ 11419 w 142875"/>
                  <a:gd name="connsiteY15" fmla="*/ 222247 h 295275"/>
                  <a:gd name="connsiteX16" fmla="*/ 12753 w 142875"/>
                  <a:gd name="connsiteY16" fmla="*/ 228724 h 295275"/>
                  <a:gd name="connsiteX17" fmla="*/ 22278 w 142875"/>
                  <a:gd name="connsiteY17" fmla="*/ 241297 h 295275"/>
                  <a:gd name="connsiteX18" fmla="*/ 48662 w 142875"/>
                  <a:gd name="connsiteY18" fmla="*/ 259204 h 295275"/>
                  <a:gd name="connsiteX19" fmla="*/ 78380 w 142875"/>
                  <a:gd name="connsiteY19" fmla="*/ 264157 h 295275"/>
                  <a:gd name="connsiteX20" fmla="*/ 78285 w 142875"/>
                  <a:gd name="connsiteY20" fmla="*/ 279492 h 295275"/>
                  <a:gd name="connsiteX21" fmla="*/ 82571 w 142875"/>
                  <a:gd name="connsiteY21" fmla="*/ 291779 h 295275"/>
                  <a:gd name="connsiteX22" fmla="*/ 98383 w 142875"/>
                  <a:gd name="connsiteY22" fmla="*/ 251869 h 295275"/>
                  <a:gd name="connsiteX23" fmla="*/ 125148 w 142875"/>
                  <a:gd name="connsiteY23" fmla="*/ 204911 h 295275"/>
                  <a:gd name="connsiteX24" fmla="*/ 132959 w 142875"/>
                  <a:gd name="connsiteY24" fmla="*/ 169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295275">
                    <a:moveTo>
                      <a:pt x="132959" y="169954"/>
                    </a:moveTo>
                    <a:cubicBezTo>
                      <a:pt x="126672" y="160715"/>
                      <a:pt x="129149" y="138141"/>
                      <a:pt x="129149" y="126235"/>
                    </a:cubicBezTo>
                    <a:cubicBezTo>
                      <a:pt x="129149" y="106137"/>
                      <a:pt x="130101" y="116519"/>
                      <a:pt x="123052" y="102517"/>
                    </a:cubicBezTo>
                    <a:cubicBezTo>
                      <a:pt x="119433" y="95374"/>
                      <a:pt x="116480" y="102898"/>
                      <a:pt x="111527" y="102803"/>
                    </a:cubicBezTo>
                    <a:cubicBezTo>
                      <a:pt x="100764" y="102517"/>
                      <a:pt x="99240" y="104994"/>
                      <a:pt x="101050" y="97088"/>
                    </a:cubicBezTo>
                    <a:cubicBezTo>
                      <a:pt x="104384" y="96421"/>
                      <a:pt x="116671" y="83086"/>
                      <a:pt x="116576" y="80324"/>
                    </a:cubicBezTo>
                    <a:lnTo>
                      <a:pt x="114575" y="36033"/>
                    </a:lnTo>
                    <a:lnTo>
                      <a:pt x="36566" y="10125"/>
                    </a:lnTo>
                    <a:cubicBezTo>
                      <a:pt x="39137" y="17650"/>
                      <a:pt x="28088" y="13268"/>
                      <a:pt x="28755" y="32794"/>
                    </a:cubicBezTo>
                    <a:cubicBezTo>
                      <a:pt x="29136" y="46606"/>
                      <a:pt x="1514" y="53559"/>
                      <a:pt x="22945" y="71847"/>
                    </a:cubicBezTo>
                    <a:cubicBezTo>
                      <a:pt x="28184" y="76324"/>
                      <a:pt x="-11250" y="105756"/>
                      <a:pt x="27041" y="110518"/>
                    </a:cubicBezTo>
                    <a:cubicBezTo>
                      <a:pt x="32946" y="111280"/>
                      <a:pt x="27898" y="119186"/>
                      <a:pt x="44471" y="129378"/>
                    </a:cubicBezTo>
                    <a:cubicBezTo>
                      <a:pt x="50663" y="133188"/>
                      <a:pt x="73427" y="149476"/>
                      <a:pt x="61902" y="153571"/>
                    </a:cubicBezTo>
                    <a:cubicBezTo>
                      <a:pt x="47900" y="158524"/>
                      <a:pt x="43614" y="190338"/>
                      <a:pt x="25231" y="199006"/>
                    </a:cubicBezTo>
                    <a:cubicBezTo>
                      <a:pt x="22945" y="200053"/>
                      <a:pt x="16373" y="204530"/>
                      <a:pt x="13896" y="204340"/>
                    </a:cubicBezTo>
                    <a:cubicBezTo>
                      <a:pt x="12182" y="209769"/>
                      <a:pt x="12563" y="218913"/>
                      <a:pt x="11419" y="222247"/>
                    </a:cubicBezTo>
                    <a:cubicBezTo>
                      <a:pt x="11419" y="225295"/>
                      <a:pt x="12277" y="226438"/>
                      <a:pt x="12753" y="228724"/>
                    </a:cubicBezTo>
                    <a:cubicBezTo>
                      <a:pt x="14563" y="237582"/>
                      <a:pt x="19420" y="237772"/>
                      <a:pt x="22278" y="241297"/>
                    </a:cubicBezTo>
                    <a:cubicBezTo>
                      <a:pt x="30851" y="251584"/>
                      <a:pt x="35708" y="255394"/>
                      <a:pt x="48662" y="259204"/>
                    </a:cubicBezTo>
                    <a:cubicBezTo>
                      <a:pt x="61711" y="263014"/>
                      <a:pt x="64093" y="265300"/>
                      <a:pt x="78380" y="264157"/>
                    </a:cubicBezTo>
                    <a:cubicBezTo>
                      <a:pt x="87524" y="263395"/>
                      <a:pt x="78285" y="275968"/>
                      <a:pt x="78285" y="279492"/>
                    </a:cubicBezTo>
                    <a:cubicBezTo>
                      <a:pt x="78285" y="283969"/>
                      <a:pt x="75142" y="296923"/>
                      <a:pt x="82571" y="291779"/>
                    </a:cubicBezTo>
                    <a:cubicBezTo>
                      <a:pt x="99240" y="280444"/>
                      <a:pt x="92287" y="256060"/>
                      <a:pt x="98383" y="251869"/>
                    </a:cubicBezTo>
                    <a:cubicBezTo>
                      <a:pt x="103907" y="248059"/>
                      <a:pt x="123910" y="211864"/>
                      <a:pt x="125148" y="204911"/>
                    </a:cubicBezTo>
                    <a:cubicBezTo>
                      <a:pt x="127339" y="198720"/>
                      <a:pt x="135816" y="174145"/>
                      <a:pt x="132959" y="169954"/>
                    </a:cubicBezTo>
                    <a:close/>
                  </a:path>
                </a:pathLst>
              </a:custGeom>
              <a:solidFill>
                <a:srgbClr val="DAD556"/>
              </a:solidFill>
              <a:ln w="6350" cap="flat">
                <a:noFill/>
                <a:prstDash val="solid"/>
                <a:miter/>
              </a:ln>
            </p:spPr>
            <p:txBody>
              <a:bodyPr rtlCol="0" anchor="ctr"/>
              <a:lstStyle/>
              <a:p>
                <a:endParaRPr lang="en-US" sz="1600" dirty="0"/>
              </a:p>
            </p:txBody>
          </p:sp>
          <p:sp>
            <p:nvSpPr>
              <p:cNvPr id="220" name="Freeform: Shape 219">
                <a:extLst>
                  <a:ext uri="{FF2B5EF4-FFF2-40B4-BE49-F238E27FC236}">
                    <a16:creationId xmlns:a16="http://schemas.microsoft.com/office/drawing/2014/main" id="{3336F31B-6634-44DE-857B-933A04C76C2C}"/>
                  </a:ext>
                </a:extLst>
              </p:cNvPr>
              <p:cNvSpPr/>
              <p:nvPr/>
            </p:nvSpPr>
            <p:spPr>
              <a:xfrm>
                <a:off x="5489546" y="4304950"/>
                <a:ext cx="106803" cy="158691"/>
              </a:xfrm>
              <a:custGeom>
                <a:avLst/>
                <a:gdLst>
                  <a:gd name="connsiteX0" fmla="*/ 79753 w 114300"/>
                  <a:gd name="connsiteY0" fmla="*/ 112614 h 171450"/>
                  <a:gd name="connsiteX1" fmla="*/ 59655 w 114300"/>
                  <a:gd name="connsiteY1" fmla="*/ 84896 h 171450"/>
                  <a:gd name="connsiteX2" fmla="*/ 43272 w 114300"/>
                  <a:gd name="connsiteY2" fmla="*/ 58131 h 171450"/>
                  <a:gd name="connsiteX3" fmla="*/ 36319 w 114300"/>
                  <a:gd name="connsiteY3" fmla="*/ 28032 h 171450"/>
                  <a:gd name="connsiteX4" fmla="*/ 38795 w 114300"/>
                  <a:gd name="connsiteY4" fmla="*/ 10125 h 171450"/>
                  <a:gd name="connsiteX5" fmla="*/ 10125 w 114300"/>
                  <a:gd name="connsiteY5" fmla="*/ 24793 h 171450"/>
                  <a:gd name="connsiteX6" fmla="*/ 48987 w 114300"/>
                  <a:gd name="connsiteY6" fmla="*/ 166430 h 171450"/>
                  <a:gd name="connsiteX7" fmla="*/ 106327 w 114300"/>
                  <a:gd name="connsiteY7" fmla="*/ 156429 h 171450"/>
                  <a:gd name="connsiteX8" fmla="*/ 94612 w 114300"/>
                  <a:gd name="connsiteY8" fmla="*/ 117757 h 171450"/>
                  <a:gd name="connsiteX9" fmla="*/ 79753 w 114300"/>
                  <a:gd name="connsiteY9" fmla="*/ 1126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71450">
                    <a:moveTo>
                      <a:pt x="79753" y="112614"/>
                    </a:moveTo>
                    <a:cubicBezTo>
                      <a:pt x="74990" y="110233"/>
                      <a:pt x="60417" y="91183"/>
                      <a:pt x="59655" y="84896"/>
                    </a:cubicBezTo>
                    <a:cubicBezTo>
                      <a:pt x="57750" y="69656"/>
                      <a:pt x="55274" y="64798"/>
                      <a:pt x="43272" y="58131"/>
                    </a:cubicBezTo>
                    <a:cubicBezTo>
                      <a:pt x="31651" y="51559"/>
                      <a:pt x="21174" y="28032"/>
                      <a:pt x="36319" y="28032"/>
                    </a:cubicBezTo>
                    <a:cubicBezTo>
                      <a:pt x="37462" y="24698"/>
                      <a:pt x="37176" y="15459"/>
                      <a:pt x="38795" y="10125"/>
                    </a:cubicBezTo>
                    <a:cubicBezTo>
                      <a:pt x="27651" y="10125"/>
                      <a:pt x="15554" y="14221"/>
                      <a:pt x="10125" y="24793"/>
                    </a:cubicBezTo>
                    <a:lnTo>
                      <a:pt x="48987" y="166430"/>
                    </a:lnTo>
                    <a:lnTo>
                      <a:pt x="106327" y="156429"/>
                    </a:lnTo>
                    <a:lnTo>
                      <a:pt x="94612" y="117757"/>
                    </a:lnTo>
                    <a:cubicBezTo>
                      <a:pt x="86992" y="115090"/>
                      <a:pt x="92135" y="118900"/>
                      <a:pt x="79753" y="112614"/>
                    </a:cubicBezTo>
                    <a:close/>
                  </a:path>
                </a:pathLst>
              </a:custGeom>
              <a:solidFill>
                <a:srgbClr val="08AE91"/>
              </a:solidFill>
              <a:ln w="6350" cap="flat">
                <a:noFill/>
                <a:prstDash val="solid"/>
                <a:miter/>
              </a:ln>
            </p:spPr>
            <p:txBody>
              <a:bodyPr rtlCol="0" anchor="ctr"/>
              <a:lstStyle/>
              <a:p>
                <a:endParaRPr lang="en-US" sz="1600" dirty="0"/>
              </a:p>
            </p:txBody>
          </p:sp>
          <p:sp>
            <p:nvSpPr>
              <p:cNvPr id="221" name="Freeform: Shape 220">
                <a:extLst>
                  <a:ext uri="{FF2B5EF4-FFF2-40B4-BE49-F238E27FC236}">
                    <a16:creationId xmlns:a16="http://schemas.microsoft.com/office/drawing/2014/main" id="{C45D295F-D179-4CA5-A782-62918FF4679F}"/>
                  </a:ext>
                </a:extLst>
              </p:cNvPr>
              <p:cNvSpPr/>
              <p:nvPr/>
            </p:nvSpPr>
            <p:spPr>
              <a:xfrm>
                <a:off x="5188985" y="4318527"/>
                <a:ext cx="409411" cy="193956"/>
              </a:xfrm>
              <a:custGeom>
                <a:avLst/>
                <a:gdLst>
                  <a:gd name="connsiteX0" fmla="*/ 370646 w 438150"/>
                  <a:gd name="connsiteY0" fmla="*/ 151762 h 209550"/>
                  <a:gd name="connsiteX1" fmla="*/ 331784 w 438150"/>
                  <a:gd name="connsiteY1" fmla="*/ 10125 h 209550"/>
                  <a:gd name="connsiteX2" fmla="*/ 10125 w 438150"/>
                  <a:gd name="connsiteY2" fmla="*/ 72895 h 209550"/>
                  <a:gd name="connsiteX3" fmla="*/ 21364 w 438150"/>
                  <a:gd name="connsiteY3" fmla="*/ 137188 h 209550"/>
                  <a:gd name="connsiteX4" fmla="*/ 49939 w 438150"/>
                  <a:gd name="connsiteY4" fmla="*/ 97374 h 209550"/>
                  <a:gd name="connsiteX5" fmla="*/ 62227 w 438150"/>
                  <a:gd name="connsiteY5" fmla="*/ 97374 h 209550"/>
                  <a:gd name="connsiteX6" fmla="*/ 74514 w 438150"/>
                  <a:gd name="connsiteY6" fmla="*/ 76990 h 209550"/>
                  <a:gd name="connsiteX7" fmla="*/ 100041 w 438150"/>
                  <a:gd name="connsiteY7" fmla="*/ 80038 h 209550"/>
                  <a:gd name="connsiteX8" fmla="*/ 149285 w 438150"/>
                  <a:gd name="connsiteY8" fmla="*/ 66513 h 209550"/>
                  <a:gd name="connsiteX9" fmla="*/ 176146 w 438150"/>
                  <a:gd name="connsiteY9" fmla="*/ 91849 h 209550"/>
                  <a:gd name="connsiteX10" fmla="*/ 197291 w 438150"/>
                  <a:gd name="connsiteY10" fmla="*/ 105851 h 209550"/>
                  <a:gd name="connsiteX11" fmla="*/ 246059 w 438150"/>
                  <a:gd name="connsiteY11" fmla="*/ 126997 h 209550"/>
                  <a:gd name="connsiteX12" fmla="*/ 236915 w 438150"/>
                  <a:gd name="connsiteY12" fmla="*/ 184147 h 209550"/>
                  <a:gd name="connsiteX13" fmla="*/ 254727 w 438150"/>
                  <a:gd name="connsiteY13" fmla="*/ 196053 h 209550"/>
                  <a:gd name="connsiteX14" fmla="*/ 264061 w 438150"/>
                  <a:gd name="connsiteY14" fmla="*/ 195291 h 209550"/>
                  <a:gd name="connsiteX15" fmla="*/ 295113 w 438150"/>
                  <a:gd name="connsiteY15" fmla="*/ 195958 h 209550"/>
                  <a:gd name="connsiteX16" fmla="*/ 317401 w 438150"/>
                  <a:gd name="connsiteY16" fmla="*/ 189100 h 209550"/>
                  <a:gd name="connsiteX17" fmla="*/ 308638 w 438150"/>
                  <a:gd name="connsiteY17" fmla="*/ 169764 h 209550"/>
                  <a:gd name="connsiteX18" fmla="*/ 291493 w 438150"/>
                  <a:gd name="connsiteY18" fmla="*/ 148333 h 209550"/>
                  <a:gd name="connsiteX19" fmla="*/ 292732 w 438150"/>
                  <a:gd name="connsiteY19" fmla="*/ 108423 h 209550"/>
                  <a:gd name="connsiteX20" fmla="*/ 291779 w 438150"/>
                  <a:gd name="connsiteY20" fmla="*/ 79467 h 209550"/>
                  <a:gd name="connsiteX21" fmla="*/ 300161 w 438150"/>
                  <a:gd name="connsiteY21" fmla="*/ 60417 h 209550"/>
                  <a:gd name="connsiteX22" fmla="*/ 314544 w 438150"/>
                  <a:gd name="connsiteY22" fmla="*/ 50035 h 209550"/>
                  <a:gd name="connsiteX23" fmla="*/ 307591 w 438150"/>
                  <a:gd name="connsiteY23" fmla="*/ 76419 h 209550"/>
                  <a:gd name="connsiteX24" fmla="*/ 320068 w 438150"/>
                  <a:gd name="connsiteY24" fmla="*/ 109375 h 209550"/>
                  <a:gd name="connsiteX25" fmla="*/ 318068 w 438150"/>
                  <a:gd name="connsiteY25" fmla="*/ 119758 h 209550"/>
                  <a:gd name="connsiteX26" fmla="*/ 316258 w 438150"/>
                  <a:gd name="connsiteY26" fmla="*/ 132902 h 209550"/>
                  <a:gd name="connsiteX27" fmla="*/ 325402 w 438150"/>
                  <a:gd name="connsiteY27" fmla="*/ 143189 h 209550"/>
                  <a:gd name="connsiteX28" fmla="*/ 319306 w 438150"/>
                  <a:gd name="connsiteY28" fmla="*/ 165763 h 209550"/>
                  <a:gd name="connsiteX29" fmla="*/ 341976 w 438150"/>
                  <a:gd name="connsiteY29" fmla="*/ 182718 h 209550"/>
                  <a:gd name="connsiteX30" fmla="*/ 361883 w 438150"/>
                  <a:gd name="connsiteY30" fmla="*/ 180337 h 209550"/>
                  <a:gd name="connsiteX31" fmla="*/ 386458 w 438150"/>
                  <a:gd name="connsiteY31" fmla="*/ 207102 h 209550"/>
                  <a:gd name="connsiteX32" fmla="*/ 423510 w 438150"/>
                  <a:gd name="connsiteY32" fmla="*/ 191386 h 209550"/>
                  <a:gd name="connsiteX33" fmla="*/ 427320 w 438150"/>
                  <a:gd name="connsiteY33" fmla="*/ 175098 h 209550"/>
                  <a:gd name="connsiteX34" fmla="*/ 428368 w 438150"/>
                  <a:gd name="connsiteY34" fmla="*/ 141760 h 209550"/>
                  <a:gd name="connsiteX35" fmla="*/ 370646 w 438150"/>
                  <a:gd name="connsiteY35" fmla="*/ 15176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8150" h="209550">
                    <a:moveTo>
                      <a:pt x="370646" y="151762"/>
                    </a:moveTo>
                    <a:lnTo>
                      <a:pt x="331784" y="10125"/>
                    </a:lnTo>
                    <a:lnTo>
                      <a:pt x="10125" y="72895"/>
                    </a:lnTo>
                    <a:lnTo>
                      <a:pt x="21364" y="137188"/>
                    </a:lnTo>
                    <a:lnTo>
                      <a:pt x="49939" y="97374"/>
                    </a:lnTo>
                    <a:lnTo>
                      <a:pt x="62227" y="97374"/>
                    </a:lnTo>
                    <a:lnTo>
                      <a:pt x="74514" y="76990"/>
                    </a:lnTo>
                    <a:lnTo>
                      <a:pt x="100041" y="80038"/>
                    </a:lnTo>
                    <a:cubicBezTo>
                      <a:pt x="122805" y="69942"/>
                      <a:pt x="117376" y="47177"/>
                      <a:pt x="149285" y="66513"/>
                    </a:cubicBezTo>
                    <a:cubicBezTo>
                      <a:pt x="155953" y="70513"/>
                      <a:pt x="173193" y="81372"/>
                      <a:pt x="176146" y="91849"/>
                    </a:cubicBezTo>
                    <a:cubicBezTo>
                      <a:pt x="185766" y="84896"/>
                      <a:pt x="201672" y="99660"/>
                      <a:pt x="197291" y="105851"/>
                    </a:cubicBezTo>
                    <a:cubicBezTo>
                      <a:pt x="186337" y="121186"/>
                      <a:pt x="246059" y="122139"/>
                      <a:pt x="246059" y="126997"/>
                    </a:cubicBezTo>
                    <a:cubicBezTo>
                      <a:pt x="246059" y="137284"/>
                      <a:pt x="230819" y="182051"/>
                      <a:pt x="236915" y="184147"/>
                    </a:cubicBezTo>
                    <a:cubicBezTo>
                      <a:pt x="239201" y="184909"/>
                      <a:pt x="247107" y="191767"/>
                      <a:pt x="254727" y="196053"/>
                    </a:cubicBezTo>
                    <a:cubicBezTo>
                      <a:pt x="256727" y="195100"/>
                      <a:pt x="263776" y="195100"/>
                      <a:pt x="264061" y="195291"/>
                    </a:cubicBezTo>
                    <a:cubicBezTo>
                      <a:pt x="272253" y="201101"/>
                      <a:pt x="289303" y="192148"/>
                      <a:pt x="295113" y="195958"/>
                    </a:cubicBezTo>
                    <a:cubicBezTo>
                      <a:pt x="317687" y="210817"/>
                      <a:pt x="319592" y="191671"/>
                      <a:pt x="317401" y="189100"/>
                    </a:cubicBezTo>
                    <a:cubicBezTo>
                      <a:pt x="308162" y="178813"/>
                      <a:pt x="311305" y="171955"/>
                      <a:pt x="308638" y="169764"/>
                    </a:cubicBezTo>
                    <a:cubicBezTo>
                      <a:pt x="302161" y="164525"/>
                      <a:pt x="295780" y="156238"/>
                      <a:pt x="291493" y="148333"/>
                    </a:cubicBezTo>
                    <a:cubicBezTo>
                      <a:pt x="287112" y="140236"/>
                      <a:pt x="289588" y="112995"/>
                      <a:pt x="292732" y="108423"/>
                    </a:cubicBezTo>
                    <a:cubicBezTo>
                      <a:pt x="300542" y="97374"/>
                      <a:pt x="283778" y="86420"/>
                      <a:pt x="291779" y="79467"/>
                    </a:cubicBezTo>
                    <a:cubicBezTo>
                      <a:pt x="298161" y="73847"/>
                      <a:pt x="294827" y="62227"/>
                      <a:pt x="300161" y="60417"/>
                    </a:cubicBezTo>
                    <a:cubicBezTo>
                      <a:pt x="315401" y="55178"/>
                      <a:pt x="311020" y="52321"/>
                      <a:pt x="314544" y="50035"/>
                    </a:cubicBezTo>
                    <a:cubicBezTo>
                      <a:pt x="325593" y="42986"/>
                      <a:pt x="308067" y="72037"/>
                      <a:pt x="307591" y="76419"/>
                    </a:cubicBezTo>
                    <a:cubicBezTo>
                      <a:pt x="304257" y="103660"/>
                      <a:pt x="320068" y="70990"/>
                      <a:pt x="320068" y="109375"/>
                    </a:cubicBezTo>
                    <a:cubicBezTo>
                      <a:pt x="320068" y="111471"/>
                      <a:pt x="318735" y="119281"/>
                      <a:pt x="318068" y="119758"/>
                    </a:cubicBezTo>
                    <a:cubicBezTo>
                      <a:pt x="302923" y="130235"/>
                      <a:pt x="313782" y="137665"/>
                      <a:pt x="316258" y="132902"/>
                    </a:cubicBezTo>
                    <a:cubicBezTo>
                      <a:pt x="321592" y="122329"/>
                      <a:pt x="329688" y="141094"/>
                      <a:pt x="325402" y="143189"/>
                    </a:cubicBezTo>
                    <a:cubicBezTo>
                      <a:pt x="316449" y="147666"/>
                      <a:pt x="317401" y="163477"/>
                      <a:pt x="319306" y="165763"/>
                    </a:cubicBezTo>
                    <a:cubicBezTo>
                      <a:pt x="329022" y="177574"/>
                      <a:pt x="326069" y="182718"/>
                      <a:pt x="341976" y="182718"/>
                    </a:cubicBezTo>
                    <a:cubicBezTo>
                      <a:pt x="345024" y="182718"/>
                      <a:pt x="361407" y="180146"/>
                      <a:pt x="361883" y="180337"/>
                    </a:cubicBezTo>
                    <a:cubicBezTo>
                      <a:pt x="375123" y="188147"/>
                      <a:pt x="366360" y="211483"/>
                      <a:pt x="386458" y="207102"/>
                    </a:cubicBezTo>
                    <a:lnTo>
                      <a:pt x="423510" y="191386"/>
                    </a:lnTo>
                    <a:cubicBezTo>
                      <a:pt x="425224" y="186052"/>
                      <a:pt x="426558" y="180527"/>
                      <a:pt x="427320" y="175098"/>
                    </a:cubicBezTo>
                    <a:cubicBezTo>
                      <a:pt x="430177" y="156048"/>
                      <a:pt x="428368" y="160048"/>
                      <a:pt x="428368" y="141760"/>
                    </a:cubicBezTo>
                    <a:lnTo>
                      <a:pt x="370646" y="151762"/>
                    </a:lnTo>
                    <a:close/>
                  </a:path>
                </a:pathLst>
              </a:custGeom>
              <a:solidFill>
                <a:srgbClr val="DE8431"/>
              </a:solidFill>
              <a:ln w="6350" cap="flat">
                <a:noFill/>
                <a:prstDash val="solid"/>
                <a:miter/>
              </a:ln>
            </p:spPr>
            <p:txBody>
              <a:bodyPr rtlCol="0" anchor="ctr"/>
              <a:lstStyle/>
              <a:p>
                <a:endParaRPr lang="en-US" sz="1600" dirty="0"/>
              </a:p>
            </p:txBody>
          </p:sp>
          <p:sp>
            <p:nvSpPr>
              <p:cNvPr id="222" name="Freeform: Shape 221">
                <a:extLst>
                  <a:ext uri="{FF2B5EF4-FFF2-40B4-BE49-F238E27FC236}">
                    <a16:creationId xmlns:a16="http://schemas.microsoft.com/office/drawing/2014/main" id="{685A6379-59EE-45FB-8013-918E453D9579}"/>
                  </a:ext>
                </a:extLst>
              </p:cNvPr>
              <p:cNvSpPr/>
              <p:nvPr/>
            </p:nvSpPr>
            <p:spPr>
              <a:xfrm>
                <a:off x="4885042" y="4388968"/>
                <a:ext cx="703119" cy="387911"/>
              </a:xfrm>
              <a:custGeom>
                <a:avLst/>
                <a:gdLst>
                  <a:gd name="connsiteX0" fmla="*/ 664111 w 752475"/>
                  <a:gd name="connsiteY0" fmla="*/ 181194 h 419100"/>
                  <a:gd name="connsiteX1" fmla="*/ 657920 w 752475"/>
                  <a:gd name="connsiteY1" fmla="*/ 150142 h 419100"/>
                  <a:gd name="connsiteX2" fmla="*/ 627345 w 752475"/>
                  <a:gd name="connsiteY2" fmla="*/ 133378 h 419100"/>
                  <a:gd name="connsiteX3" fmla="*/ 589626 w 752475"/>
                  <a:gd name="connsiteY3" fmla="*/ 123377 h 419100"/>
                  <a:gd name="connsiteX4" fmla="*/ 579815 w 752475"/>
                  <a:gd name="connsiteY4" fmla="*/ 119948 h 419100"/>
                  <a:gd name="connsiteX5" fmla="*/ 562003 w 752475"/>
                  <a:gd name="connsiteY5" fmla="*/ 108042 h 419100"/>
                  <a:gd name="connsiteX6" fmla="*/ 571147 w 752475"/>
                  <a:gd name="connsiteY6" fmla="*/ 50892 h 419100"/>
                  <a:gd name="connsiteX7" fmla="*/ 522379 w 752475"/>
                  <a:gd name="connsiteY7" fmla="*/ 29746 h 419100"/>
                  <a:gd name="connsiteX8" fmla="*/ 501234 w 752475"/>
                  <a:gd name="connsiteY8" fmla="*/ 15745 h 419100"/>
                  <a:gd name="connsiteX9" fmla="*/ 494566 w 752475"/>
                  <a:gd name="connsiteY9" fmla="*/ 39748 h 419100"/>
                  <a:gd name="connsiteX10" fmla="*/ 441512 w 752475"/>
                  <a:gd name="connsiteY10" fmla="*/ 10125 h 419100"/>
                  <a:gd name="connsiteX11" fmla="*/ 409889 w 752475"/>
                  <a:gd name="connsiteY11" fmla="*/ 87563 h 419100"/>
                  <a:gd name="connsiteX12" fmla="*/ 386457 w 752475"/>
                  <a:gd name="connsiteY12" fmla="*/ 118234 h 419100"/>
                  <a:gd name="connsiteX13" fmla="*/ 354739 w 752475"/>
                  <a:gd name="connsiteY13" fmla="*/ 135760 h 419100"/>
                  <a:gd name="connsiteX14" fmla="*/ 340547 w 752475"/>
                  <a:gd name="connsiteY14" fmla="*/ 146618 h 419100"/>
                  <a:gd name="connsiteX15" fmla="*/ 306067 w 752475"/>
                  <a:gd name="connsiteY15" fmla="*/ 246631 h 419100"/>
                  <a:gd name="connsiteX16" fmla="*/ 299685 w 752475"/>
                  <a:gd name="connsiteY16" fmla="*/ 275491 h 419100"/>
                  <a:gd name="connsiteX17" fmla="*/ 259870 w 752475"/>
                  <a:gd name="connsiteY17" fmla="*/ 283683 h 419100"/>
                  <a:gd name="connsiteX18" fmla="*/ 215960 w 752475"/>
                  <a:gd name="connsiteY18" fmla="*/ 305114 h 419100"/>
                  <a:gd name="connsiteX19" fmla="*/ 181384 w 752475"/>
                  <a:gd name="connsiteY19" fmla="*/ 318259 h 419100"/>
                  <a:gd name="connsiteX20" fmla="*/ 149571 w 752475"/>
                  <a:gd name="connsiteY20" fmla="*/ 291303 h 419100"/>
                  <a:gd name="connsiteX21" fmla="*/ 70228 w 752475"/>
                  <a:gd name="connsiteY21" fmla="*/ 380552 h 419100"/>
                  <a:gd name="connsiteX22" fmla="*/ 17078 w 752475"/>
                  <a:gd name="connsiteY22" fmla="*/ 412366 h 419100"/>
                  <a:gd name="connsiteX23" fmla="*/ 10125 w 752475"/>
                  <a:gd name="connsiteY23" fmla="*/ 416557 h 419100"/>
                  <a:gd name="connsiteX24" fmla="*/ 69942 w 752475"/>
                  <a:gd name="connsiteY24" fmla="*/ 411413 h 419100"/>
                  <a:gd name="connsiteX25" fmla="*/ 172907 w 752475"/>
                  <a:gd name="connsiteY25" fmla="*/ 400174 h 419100"/>
                  <a:gd name="connsiteX26" fmla="*/ 199196 w 752475"/>
                  <a:gd name="connsiteY26" fmla="*/ 391696 h 419100"/>
                  <a:gd name="connsiteX27" fmla="*/ 727738 w 752475"/>
                  <a:gd name="connsiteY27" fmla="*/ 297589 h 419100"/>
                  <a:gd name="connsiteX28" fmla="*/ 706021 w 752475"/>
                  <a:gd name="connsiteY28" fmla="*/ 260156 h 419100"/>
                  <a:gd name="connsiteX29" fmla="*/ 689734 w 752475"/>
                  <a:gd name="connsiteY29" fmla="*/ 264252 h 419100"/>
                  <a:gd name="connsiteX30" fmla="*/ 671731 w 752475"/>
                  <a:gd name="connsiteY30" fmla="*/ 236439 h 419100"/>
                  <a:gd name="connsiteX31" fmla="*/ 666302 w 752475"/>
                  <a:gd name="connsiteY31" fmla="*/ 208150 h 419100"/>
                  <a:gd name="connsiteX32" fmla="*/ 664111 w 752475"/>
                  <a:gd name="connsiteY32" fmla="*/ 181194 h 419100"/>
                  <a:gd name="connsiteX33" fmla="*/ 664111 w 752475"/>
                  <a:gd name="connsiteY33" fmla="*/ 181194 h 419100"/>
                  <a:gd name="connsiteX34" fmla="*/ 711355 w 752475"/>
                  <a:gd name="connsiteY34" fmla="*/ 130997 h 419100"/>
                  <a:gd name="connsiteX35" fmla="*/ 748407 w 752475"/>
                  <a:gd name="connsiteY35" fmla="*/ 115281 h 419100"/>
                  <a:gd name="connsiteX36" fmla="*/ 728405 w 752475"/>
                  <a:gd name="connsiteY36" fmla="*/ 152047 h 419100"/>
                  <a:gd name="connsiteX37" fmla="*/ 716785 w 752475"/>
                  <a:gd name="connsiteY37" fmla="*/ 219199 h 419100"/>
                  <a:gd name="connsiteX38" fmla="*/ 698306 w 752475"/>
                  <a:gd name="connsiteY38" fmla="*/ 205768 h 419100"/>
                  <a:gd name="connsiteX39" fmla="*/ 703354 w 752475"/>
                  <a:gd name="connsiteY39" fmla="*/ 173098 h 419100"/>
                  <a:gd name="connsiteX40" fmla="*/ 711355 w 752475"/>
                  <a:gd name="connsiteY40" fmla="*/ 13099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2475" h="419100">
                    <a:moveTo>
                      <a:pt x="664111" y="181194"/>
                    </a:moveTo>
                    <a:cubicBezTo>
                      <a:pt x="647728" y="172907"/>
                      <a:pt x="671350" y="154238"/>
                      <a:pt x="657920" y="150142"/>
                    </a:cubicBezTo>
                    <a:cubicBezTo>
                      <a:pt x="649633" y="147666"/>
                      <a:pt x="627916" y="133474"/>
                      <a:pt x="627345" y="133378"/>
                    </a:cubicBezTo>
                    <a:cubicBezTo>
                      <a:pt x="600770" y="128425"/>
                      <a:pt x="617153" y="140141"/>
                      <a:pt x="589626" y="123377"/>
                    </a:cubicBezTo>
                    <a:cubicBezTo>
                      <a:pt x="586864" y="123377"/>
                      <a:pt x="583339" y="121948"/>
                      <a:pt x="579815" y="119948"/>
                    </a:cubicBezTo>
                    <a:cubicBezTo>
                      <a:pt x="572195" y="115662"/>
                      <a:pt x="564289" y="108804"/>
                      <a:pt x="562003" y="108042"/>
                    </a:cubicBezTo>
                    <a:cubicBezTo>
                      <a:pt x="555907" y="105946"/>
                      <a:pt x="571147" y="61084"/>
                      <a:pt x="571147" y="50892"/>
                    </a:cubicBezTo>
                    <a:cubicBezTo>
                      <a:pt x="571147" y="45939"/>
                      <a:pt x="511521" y="45082"/>
                      <a:pt x="522379" y="29746"/>
                    </a:cubicBezTo>
                    <a:cubicBezTo>
                      <a:pt x="526761" y="23555"/>
                      <a:pt x="510854" y="8696"/>
                      <a:pt x="501234" y="15745"/>
                    </a:cubicBezTo>
                    <a:cubicBezTo>
                      <a:pt x="497043" y="18793"/>
                      <a:pt x="494090" y="25936"/>
                      <a:pt x="494566" y="39748"/>
                    </a:cubicBezTo>
                    <a:cubicBezTo>
                      <a:pt x="480564" y="28127"/>
                      <a:pt x="449227" y="21364"/>
                      <a:pt x="441512" y="10125"/>
                    </a:cubicBezTo>
                    <a:cubicBezTo>
                      <a:pt x="441512" y="81277"/>
                      <a:pt x="415985" y="67942"/>
                      <a:pt x="409889" y="87563"/>
                    </a:cubicBezTo>
                    <a:cubicBezTo>
                      <a:pt x="405031" y="103184"/>
                      <a:pt x="385314" y="94802"/>
                      <a:pt x="386457" y="118234"/>
                    </a:cubicBezTo>
                    <a:cubicBezTo>
                      <a:pt x="388744" y="166049"/>
                      <a:pt x="355025" y="137284"/>
                      <a:pt x="354739" y="135760"/>
                    </a:cubicBezTo>
                    <a:cubicBezTo>
                      <a:pt x="351025" y="117472"/>
                      <a:pt x="340166" y="131283"/>
                      <a:pt x="340547" y="146618"/>
                    </a:cubicBezTo>
                    <a:cubicBezTo>
                      <a:pt x="340928" y="162049"/>
                      <a:pt x="305876" y="246250"/>
                      <a:pt x="306067" y="246631"/>
                    </a:cubicBezTo>
                    <a:cubicBezTo>
                      <a:pt x="315401" y="262347"/>
                      <a:pt x="299971" y="275491"/>
                      <a:pt x="299685" y="275491"/>
                    </a:cubicBezTo>
                    <a:cubicBezTo>
                      <a:pt x="266919" y="275491"/>
                      <a:pt x="283206" y="290922"/>
                      <a:pt x="259870" y="283683"/>
                    </a:cubicBezTo>
                    <a:cubicBezTo>
                      <a:pt x="244535" y="309400"/>
                      <a:pt x="243487" y="313687"/>
                      <a:pt x="215960" y="305114"/>
                    </a:cubicBezTo>
                    <a:cubicBezTo>
                      <a:pt x="209007" y="304543"/>
                      <a:pt x="208340" y="323783"/>
                      <a:pt x="181384" y="318259"/>
                    </a:cubicBezTo>
                    <a:cubicBezTo>
                      <a:pt x="172050" y="316354"/>
                      <a:pt x="157477" y="298351"/>
                      <a:pt x="149571" y="291303"/>
                    </a:cubicBezTo>
                    <a:cubicBezTo>
                      <a:pt x="147952" y="294922"/>
                      <a:pt x="73180" y="378647"/>
                      <a:pt x="70228" y="380552"/>
                    </a:cubicBezTo>
                    <a:cubicBezTo>
                      <a:pt x="56321" y="389791"/>
                      <a:pt x="32985" y="409032"/>
                      <a:pt x="17078" y="412366"/>
                    </a:cubicBezTo>
                    <a:cubicBezTo>
                      <a:pt x="15173" y="414747"/>
                      <a:pt x="14221" y="414366"/>
                      <a:pt x="10125" y="416557"/>
                    </a:cubicBezTo>
                    <a:lnTo>
                      <a:pt x="69942" y="411413"/>
                    </a:lnTo>
                    <a:cubicBezTo>
                      <a:pt x="90992" y="401126"/>
                      <a:pt x="147761" y="399031"/>
                      <a:pt x="172907" y="400174"/>
                    </a:cubicBezTo>
                    <a:cubicBezTo>
                      <a:pt x="181003" y="400555"/>
                      <a:pt x="196338" y="380076"/>
                      <a:pt x="199196" y="391696"/>
                    </a:cubicBezTo>
                    <a:cubicBezTo>
                      <a:pt x="393506" y="372361"/>
                      <a:pt x="565147" y="337975"/>
                      <a:pt x="727738" y="297589"/>
                    </a:cubicBezTo>
                    <a:lnTo>
                      <a:pt x="706021" y="260156"/>
                    </a:lnTo>
                    <a:cubicBezTo>
                      <a:pt x="695925" y="260156"/>
                      <a:pt x="696972" y="264252"/>
                      <a:pt x="689734" y="264252"/>
                    </a:cubicBezTo>
                    <a:cubicBezTo>
                      <a:pt x="635727" y="264252"/>
                      <a:pt x="690972" y="263871"/>
                      <a:pt x="671731" y="236439"/>
                    </a:cubicBezTo>
                    <a:cubicBezTo>
                      <a:pt x="646776" y="200815"/>
                      <a:pt x="642775" y="208150"/>
                      <a:pt x="666302" y="208150"/>
                    </a:cubicBezTo>
                    <a:cubicBezTo>
                      <a:pt x="674970" y="208054"/>
                      <a:pt x="664397" y="181384"/>
                      <a:pt x="664111" y="181194"/>
                    </a:cubicBezTo>
                    <a:lnTo>
                      <a:pt x="664111" y="181194"/>
                    </a:lnTo>
                    <a:close/>
                    <a:moveTo>
                      <a:pt x="711355" y="130997"/>
                    </a:moveTo>
                    <a:lnTo>
                      <a:pt x="748407" y="115281"/>
                    </a:lnTo>
                    <a:cubicBezTo>
                      <a:pt x="744026" y="128711"/>
                      <a:pt x="737073" y="141665"/>
                      <a:pt x="728405" y="152047"/>
                    </a:cubicBezTo>
                    <a:cubicBezTo>
                      <a:pt x="724023" y="157286"/>
                      <a:pt x="731739" y="205578"/>
                      <a:pt x="716785" y="219199"/>
                    </a:cubicBezTo>
                    <a:cubicBezTo>
                      <a:pt x="715642" y="220246"/>
                      <a:pt x="706307" y="260823"/>
                      <a:pt x="698306" y="205768"/>
                    </a:cubicBezTo>
                    <a:cubicBezTo>
                      <a:pt x="697163" y="197672"/>
                      <a:pt x="696115" y="177193"/>
                      <a:pt x="703354" y="173098"/>
                    </a:cubicBezTo>
                    <a:cubicBezTo>
                      <a:pt x="709450" y="169669"/>
                      <a:pt x="714403" y="138712"/>
                      <a:pt x="711355" y="130997"/>
                    </a:cubicBezTo>
                    <a:close/>
                  </a:path>
                </a:pathLst>
              </a:custGeom>
              <a:solidFill>
                <a:srgbClr val="EABE96"/>
              </a:solidFill>
              <a:ln w="6350" cap="flat">
                <a:noFill/>
                <a:prstDash val="solid"/>
                <a:miter/>
              </a:ln>
            </p:spPr>
            <p:txBody>
              <a:bodyPr rtlCol="0" anchor="ctr"/>
              <a:lstStyle/>
              <a:p>
                <a:endParaRPr lang="en-US" sz="1600" dirty="0"/>
              </a:p>
            </p:txBody>
          </p:sp>
          <p:sp>
            <p:nvSpPr>
              <p:cNvPr id="223" name="Freeform: Shape 222">
                <a:extLst>
                  <a:ext uri="{FF2B5EF4-FFF2-40B4-BE49-F238E27FC236}">
                    <a16:creationId xmlns:a16="http://schemas.microsoft.com/office/drawing/2014/main" id="{8210AFA4-0922-49D1-A767-2AE72968C778}"/>
                  </a:ext>
                </a:extLst>
              </p:cNvPr>
              <p:cNvSpPr/>
              <p:nvPr/>
            </p:nvSpPr>
            <p:spPr>
              <a:xfrm>
                <a:off x="4855225" y="4654952"/>
                <a:ext cx="756521" cy="343830"/>
              </a:xfrm>
              <a:custGeom>
                <a:avLst/>
                <a:gdLst>
                  <a:gd name="connsiteX0" fmla="*/ 759457 w 809625"/>
                  <a:gd name="connsiteY0" fmla="*/ 10125 h 371475"/>
                  <a:gd name="connsiteX1" fmla="*/ 230914 w 809625"/>
                  <a:gd name="connsiteY1" fmla="*/ 104232 h 371475"/>
                  <a:gd name="connsiteX2" fmla="*/ 231391 w 809625"/>
                  <a:gd name="connsiteY2" fmla="*/ 109185 h 371475"/>
                  <a:gd name="connsiteX3" fmla="*/ 209578 w 809625"/>
                  <a:gd name="connsiteY3" fmla="*/ 160048 h 371475"/>
                  <a:gd name="connsiteX4" fmla="*/ 168526 w 809625"/>
                  <a:gd name="connsiteY4" fmla="*/ 183766 h 371475"/>
                  <a:gd name="connsiteX5" fmla="*/ 153190 w 809625"/>
                  <a:gd name="connsiteY5" fmla="*/ 178336 h 371475"/>
                  <a:gd name="connsiteX6" fmla="*/ 130140 w 809625"/>
                  <a:gd name="connsiteY6" fmla="*/ 200911 h 371475"/>
                  <a:gd name="connsiteX7" fmla="*/ 102041 w 809625"/>
                  <a:gd name="connsiteY7" fmla="*/ 229390 h 371475"/>
                  <a:gd name="connsiteX8" fmla="*/ 70609 w 809625"/>
                  <a:gd name="connsiteY8" fmla="*/ 248155 h 371475"/>
                  <a:gd name="connsiteX9" fmla="*/ 35557 w 809625"/>
                  <a:gd name="connsiteY9" fmla="*/ 277777 h 371475"/>
                  <a:gd name="connsiteX10" fmla="*/ 10125 w 809625"/>
                  <a:gd name="connsiteY10" fmla="*/ 324736 h 371475"/>
                  <a:gd name="connsiteX11" fmla="*/ 125663 w 809625"/>
                  <a:gd name="connsiteY11" fmla="*/ 310162 h 371475"/>
                  <a:gd name="connsiteX12" fmla="*/ 205197 w 809625"/>
                  <a:gd name="connsiteY12" fmla="*/ 272920 h 371475"/>
                  <a:gd name="connsiteX13" fmla="*/ 327403 w 809625"/>
                  <a:gd name="connsiteY13" fmla="*/ 265871 h 371475"/>
                  <a:gd name="connsiteX14" fmla="*/ 346167 w 809625"/>
                  <a:gd name="connsiteY14" fmla="*/ 294827 h 371475"/>
                  <a:gd name="connsiteX15" fmla="*/ 447227 w 809625"/>
                  <a:gd name="connsiteY15" fmla="*/ 282254 h 371475"/>
                  <a:gd name="connsiteX16" fmla="*/ 570195 w 809625"/>
                  <a:gd name="connsiteY16" fmla="*/ 368360 h 371475"/>
                  <a:gd name="connsiteX17" fmla="*/ 594198 w 809625"/>
                  <a:gd name="connsiteY17" fmla="*/ 361597 h 371475"/>
                  <a:gd name="connsiteX18" fmla="*/ 627440 w 809625"/>
                  <a:gd name="connsiteY18" fmla="*/ 354644 h 371475"/>
                  <a:gd name="connsiteX19" fmla="*/ 644871 w 809625"/>
                  <a:gd name="connsiteY19" fmla="*/ 302542 h 371475"/>
                  <a:gd name="connsiteX20" fmla="*/ 730977 w 809625"/>
                  <a:gd name="connsiteY20" fmla="*/ 241582 h 371475"/>
                  <a:gd name="connsiteX21" fmla="*/ 760504 w 809625"/>
                  <a:gd name="connsiteY21" fmla="*/ 210531 h 371475"/>
                  <a:gd name="connsiteX22" fmla="*/ 739835 w 809625"/>
                  <a:gd name="connsiteY22" fmla="*/ 204149 h 371475"/>
                  <a:gd name="connsiteX23" fmla="*/ 733549 w 809625"/>
                  <a:gd name="connsiteY23" fmla="*/ 170145 h 371475"/>
                  <a:gd name="connsiteX24" fmla="*/ 722785 w 809625"/>
                  <a:gd name="connsiteY24" fmla="*/ 154048 h 371475"/>
                  <a:gd name="connsiteX25" fmla="*/ 779554 w 809625"/>
                  <a:gd name="connsiteY25" fmla="*/ 138522 h 371475"/>
                  <a:gd name="connsiteX26" fmla="*/ 788222 w 809625"/>
                  <a:gd name="connsiteY26" fmla="*/ 90992 h 371475"/>
                  <a:gd name="connsiteX27" fmla="*/ 802795 w 809625"/>
                  <a:gd name="connsiteY27" fmla="*/ 85182 h 371475"/>
                  <a:gd name="connsiteX28" fmla="*/ 759457 w 809625"/>
                  <a:gd name="connsiteY28" fmla="*/ 101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625" h="371475">
                    <a:moveTo>
                      <a:pt x="759457" y="10125"/>
                    </a:moveTo>
                    <a:cubicBezTo>
                      <a:pt x="596865" y="50606"/>
                      <a:pt x="425224" y="84896"/>
                      <a:pt x="230914" y="104232"/>
                    </a:cubicBezTo>
                    <a:cubicBezTo>
                      <a:pt x="231200" y="105470"/>
                      <a:pt x="231391" y="107089"/>
                      <a:pt x="231391" y="109185"/>
                    </a:cubicBezTo>
                    <a:cubicBezTo>
                      <a:pt x="231391" y="145951"/>
                      <a:pt x="218341" y="127568"/>
                      <a:pt x="209578" y="160048"/>
                    </a:cubicBezTo>
                    <a:cubicBezTo>
                      <a:pt x="205673" y="174336"/>
                      <a:pt x="187957" y="144618"/>
                      <a:pt x="168526" y="183766"/>
                    </a:cubicBezTo>
                    <a:cubicBezTo>
                      <a:pt x="164716" y="191386"/>
                      <a:pt x="154333" y="178336"/>
                      <a:pt x="153190" y="178336"/>
                    </a:cubicBezTo>
                    <a:cubicBezTo>
                      <a:pt x="153000" y="178336"/>
                      <a:pt x="128521" y="197101"/>
                      <a:pt x="130140" y="200911"/>
                    </a:cubicBezTo>
                    <a:cubicBezTo>
                      <a:pt x="136141" y="215579"/>
                      <a:pt x="112138" y="217960"/>
                      <a:pt x="102041" y="229390"/>
                    </a:cubicBezTo>
                    <a:cubicBezTo>
                      <a:pt x="95183" y="237106"/>
                      <a:pt x="80229" y="248440"/>
                      <a:pt x="70609" y="248155"/>
                    </a:cubicBezTo>
                    <a:cubicBezTo>
                      <a:pt x="62703" y="247869"/>
                      <a:pt x="35557" y="261109"/>
                      <a:pt x="35557" y="277777"/>
                    </a:cubicBezTo>
                    <a:cubicBezTo>
                      <a:pt x="35557" y="303114"/>
                      <a:pt x="10125" y="273015"/>
                      <a:pt x="10125" y="324736"/>
                    </a:cubicBezTo>
                    <a:lnTo>
                      <a:pt x="125663" y="310162"/>
                    </a:lnTo>
                    <a:lnTo>
                      <a:pt x="205197" y="272920"/>
                    </a:lnTo>
                    <a:lnTo>
                      <a:pt x="327403" y="265871"/>
                    </a:lnTo>
                    <a:cubicBezTo>
                      <a:pt x="348072" y="278825"/>
                      <a:pt x="340452" y="279968"/>
                      <a:pt x="346167" y="294827"/>
                    </a:cubicBezTo>
                    <a:lnTo>
                      <a:pt x="447227" y="282254"/>
                    </a:lnTo>
                    <a:lnTo>
                      <a:pt x="570195" y="368360"/>
                    </a:lnTo>
                    <a:cubicBezTo>
                      <a:pt x="571147" y="368455"/>
                      <a:pt x="592484" y="362264"/>
                      <a:pt x="594198" y="361597"/>
                    </a:cubicBezTo>
                    <a:cubicBezTo>
                      <a:pt x="609628" y="355216"/>
                      <a:pt x="613629" y="357311"/>
                      <a:pt x="627440" y="354644"/>
                    </a:cubicBezTo>
                    <a:cubicBezTo>
                      <a:pt x="634203" y="335213"/>
                      <a:pt x="632012" y="324926"/>
                      <a:pt x="644871" y="302542"/>
                    </a:cubicBezTo>
                    <a:cubicBezTo>
                      <a:pt x="653920" y="286731"/>
                      <a:pt x="716213" y="231010"/>
                      <a:pt x="730977" y="241582"/>
                    </a:cubicBezTo>
                    <a:cubicBezTo>
                      <a:pt x="753265" y="257489"/>
                      <a:pt x="771839" y="201101"/>
                      <a:pt x="760504" y="210531"/>
                    </a:cubicBezTo>
                    <a:cubicBezTo>
                      <a:pt x="747836" y="221104"/>
                      <a:pt x="755647" y="200434"/>
                      <a:pt x="739835" y="204149"/>
                    </a:cubicBezTo>
                    <a:cubicBezTo>
                      <a:pt x="710498" y="211007"/>
                      <a:pt x="749741" y="169478"/>
                      <a:pt x="733549" y="170145"/>
                    </a:cubicBezTo>
                    <a:cubicBezTo>
                      <a:pt x="716022" y="170812"/>
                      <a:pt x="721071" y="152047"/>
                      <a:pt x="722785" y="154048"/>
                    </a:cubicBezTo>
                    <a:cubicBezTo>
                      <a:pt x="739359" y="173479"/>
                      <a:pt x="777935" y="156048"/>
                      <a:pt x="779554" y="138522"/>
                    </a:cubicBezTo>
                    <a:cubicBezTo>
                      <a:pt x="781555" y="117948"/>
                      <a:pt x="812511" y="115376"/>
                      <a:pt x="788222" y="90992"/>
                    </a:cubicBezTo>
                    <a:cubicBezTo>
                      <a:pt x="794032" y="93659"/>
                      <a:pt x="806415" y="88325"/>
                      <a:pt x="802795" y="85182"/>
                    </a:cubicBezTo>
                    <a:cubicBezTo>
                      <a:pt x="788603" y="73180"/>
                      <a:pt x="771839" y="30318"/>
                      <a:pt x="759457" y="10125"/>
                    </a:cubicBezTo>
                    <a:close/>
                  </a:path>
                </a:pathLst>
              </a:custGeom>
              <a:solidFill>
                <a:srgbClr val="CDD0D2"/>
              </a:solidFill>
              <a:ln w="6350" cap="flat">
                <a:noFill/>
                <a:prstDash val="solid"/>
                <a:miter/>
              </a:ln>
            </p:spPr>
            <p:txBody>
              <a:bodyPr rtlCol="0" anchor="ctr"/>
              <a:lstStyle/>
              <a:p>
                <a:endParaRPr lang="en-US" sz="1600" dirty="0"/>
              </a:p>
            </p:txBody>
          </p:sp>
          <p:sp>
            <p:nvSpPr>
              <p:cNvPr id="224" name="Freeform: Shape 223">
                <a:extLst>
                  <a:ext uri="{FF2B5EF4-FFF2-40B4-BE49-F238E27FC236}">
                    <a16:creationId xmlns:a16="http://schemas.microsoft.com/office/drawing/2014/main" id="{A579D193-8A91-4867-9880-6D9E21A0502B}"/>
                  </a:ext>
                </a:extLst>
              </p:cNvPr>
              <p:cNvSpPr/>
              <p:nvPr/>
            </p:nvSpPr>
            <p:spPr>
              <a:xfrm>
                <a:off x="4946826" y="4891665"/>
                <a:ext cx="445012" cy="343830"/>
              </a:xfrm>
              <a:custGeom>
                <a:avLst/>
                <a:gdLst>
                  <a:gd name="connsiteX0" fmla="*/ 348910 w 476250"/>
                  <a:gd name="connsiteY0" fmla="*/ 26508 h 371475"/>
                  <a:gd name="connsiteX1" fmla="*/ 247850 w 476250"/>
                  <a:gd name="connsiteY1" fmla="*/ 39081 h 371475"/>
                  <a:gd name="connsiteX2" fmla="*/ 229086 w 476250"/>
                  <a:gd name="connsiteY2" fmla="*/ 10125 h 371475"/>
                  <a:gd name="connsiteX3" fmla="*/ 106880 w 476250"/>
                  <a:gd name="connsiteY3" fmla="*/ 17173 h 371475"/>
                  <a:gd name="connsiteX4" fmla="*/ 27346 w 476250"/>
                  <a:gd name="connsiteY4" fmla="*/ 54416 h 371475"/>
                  <a:gd name="connsiteX5" fmla="*/ 15154 w 476250"/>
                  <a:gd name="connsiteY5" fmla="*/ 76419 h 371475"/>
                  <a:gd name="connsiteX6" fmla="*/ 31442 w 476250"/>
                  <a:gd name="connsiteY6" fmla="*/ 105375 h 371475"/>
                  <a:gd name="connsiteX7" fmla="*/ 52778 w 476250"/>
                  <a:gd name="connsiteY7" fmla="*/ 110995 h 371475"/>
                  <a:gd name="connsiteX8" fmla="*/ 72019 w 476250"/>
                  <a:gd name="connsiteY8" fmla="*/ 133188 h 371475"/>
                  <a:gd name="connsiteX9" fmla="*/ 87068 w 476250"/>
                  <a:gd name="connsiteY9" fmla="*/ 153952 h 371475"/>
                  <a:gd name="connsiteX10" fmla="*/ 100689 w 476250"/>
                  <a:gd name="connsiteY10" fmla="*/ 170431 h 371475"/>
                  <a:gd name="connsiteX11" fmla="*/ 112881 w 476250"/>
                  <a:gd name="connsiteY11" fmla="*/ 176717 h 371475"/>
                  <a:gd name="connsiteX12" fmla="*/ 132026 w 476250"/>
                  <a:gd name="connsiteY12" fmla="*/ 194338 h 371475"/>
                  <a:gd name="connsiteX13" fmla="*/ 169745 w 476250"/>
                  <a:gd name="connsiteY13" fmla="*/ 225961 h 371475"/>
                  <a:gd name="connsiteX14" fmla="*/ 181651 w 476250"/>
                  <a:gd name="connsiteY14" fmla="*/ 241297 h 371475"/>
                  <a:gd name="connsiteX15" fmla="*/ 203273 w 476250"/>
                  <a:gd name="connsiteY15" fmla="*/ 251298 h 371475"/>
                  <a:gd name="connsiteX16" fmla="*/ 223752 w 476250"/>
                  <a:gd name="connsiteY16" fmla="*/ 285778 h 371475"/>
                  <a:gd name="connsiteX17" fmla="*/ 235087 w 476250"/>
                  <a:gd name="connsiteY17" fmla="*/ 313401 h 371475"/>
                  <a:gd name="connsiteX18" fmla="*/ 256804 w 476250"/>
                  <a:gd name="connsiteY18" fmla="*/ 328736 h 371475"/>
                  <a:gd name="connsiteX19" fmla="*/ 261662 w 476250"/>
                  <a:gd name="connsiteY19" fmla="*/ 345500 h 371475"/>
                  <a:gd name="connsiteX20" fmla="*/ 282331 w 476250"/>
                  <a:gd name="connsiteY20" fmla="*/ 362169 h 371475"/>
                  <a:gd name="connsiteX21" fmla="*/ 292808 w 476250"/>
                  <a:gd name="connsiteY21" fmla="*/ 362264 h 371475"/>
                  <a:gd name="connsiteX22" fmla="*/ 304810 w 476250"/>
                  <a:gd name="connsiteY22" fmla="*/ 349977 h 371475"/>
                  <a:gd name="connsiteX23" fmla="*/ 319859 w 476250"/>
                  <a:gd name="connsiteY23" fmla="*/ 306162 h 371475"/>
                  <a:gd name="connsiteX24" fmla="*/ 362817 w 476250"/>
                  <a:gd name="connsiteY24" fmla="*/ 286540 h 371475"/>
                  <a:gd name="connsiteX25" fmla="*/ 389487 w 476250"/>
                  <a:gd name="connsiteY25" fmla="*/ 253679 h 371475"/>
                  <a:gd name="connsiteX26" fmla="*/ 413966 w 476250"/>
                  <a:gd name="connsiteY26" fmla="*/ 229390 h 371475"/>
                  <a:gd name="connsiteX27" fmla="*/ 431778 w 476250"/>
                  <a:gd name="connsiteY27" fmla="*/ 190433 h 371475"/>
                  <a:gd name="connsiteX28" fmla="*/ 441303 w 476250"/>
                  <a:gd name="connsiteY28" fmla="*/ 152047 h 371475"/>
                  <a:gd name="connsiteX29" fmla="*/ 457400 w 476250"/>
                  <a:gd name="connsiteY29" fmla="*/ 125949 h 371475"/>
                  <a:gd name="connsiteX30" fmla="*/ 471688 w 476250"/>
                  <a:gd name="connsiteY30" fmla="*/ 112709 h 371475"/>
                  <a:gd name="connsiteX31" fmla="*/ 348910 w 476250"/>
                  <a:gd name="connsiteY31" fmla="*/ 265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6250" h="371475">
                    <a:moveTo>
                      <a:pt x="348910" y="26508"/>
                    </a:moveTo>
                    <a:lnTo>
                      <a:pt x="247850" y="39081"/>
                    </a:lnTo>
                    <a:cubicBezTo>
                      <a:pt x="242135" y="24222"/>
                      <a:pt x="249660" y="23079"/>
                      <a:pt x="229086" y="10125"/>
                    </a:cubicBezTo>
                    <a:lnTo>
                      <a:pt x="106880" y="17173"/>
                    </a:lnTo>
                    <a:lnTo>
                      <a:pt x="27346" y="54416"/>
                    </a:lnTo>
                    <a:cubicBezTo>
                      <a:pt x="27346" y="72037"/>
                      <a:pt x="24775" y="60036"/>
                      <a:pt x="15154" y="76419"/>
                    </a:cubicBezTo>
                    <a:cubicBezTo>
                      <a:pt x="3248" y="96898"/>
                      <a:pt x="14012" y="91183"/>
                      <a:pt x="31442" y="105375"/>
                    </a:cubicBezTo>
                    <a:cubicBezTo>
                      <a:pt x="36681" y="109661"/>
                      <a:pt x="45634" y="112519"/>
                      <a:pt x="52778" y="110995"/>
                    </a:cubicBezTo>
                    <a:cubicBezTo>
                      <a:pt x="63827" y="108709"/>
                      <a:pt x="62017" y="123758"/>
                      <a:pt x="72019" y="133188"/>
                    </a:cubicBezTo>
                    <a:cubicBezTo>
                      <a:pt x="73352" y="134426"/>
                      <a:pt x="75638" y="145380"/>
                      <a:pt x="87068" y="153952"/>
                    </a:cubicBezTo>
                    <a:cubicBezTo>
                      <a:pt x="97641" y="161858"/>
                      <a:pt x="84211" y="167097"/>
                      <a:pt x="100689" y="170431"/>
                    </a:cubicBezTo>
                    <a:cubicBezTo>
                      <a:pt x="103928" y="171097"/>
                      <a:pt x="111738" y="176527"/>
                      <a:pt x="112881" y="176717"/>
                    </a:cubicBezTo>
                    <a:cubicBezTo>
                      <a:pt x="127264" y="183385"/>
                      <a:pt x="130597" y="193481"/>
                      <a:pt x="132026" y="194338"/>
                    </a:cubicBezTo>
                    <a:cubicBezTo>
                      <a:pt x="145742" y="202054"/>
                      <a:pt x="163840" y="210721"/>
                      <a:pt x="169745" y="225961"/>
                    </a:cubicBezTo>
                    <a:cubicBezTo>
                      <a:pt x="170507" y="227866"/>
                      <a:pt x="177937" y="239677"/>
                      <a:pt x="181651" y="241297"/>
                    </a:cubicBezTo>
                    <a:cubicBezTo>
                      <a:pt x="189748" y="244726"/>
                      <a:pt x="192891" y="248345"/>
                      <a:pt x="203273" y="251298"/>
                    </a:cubicBezTo>
                    <a:cubicBezTo>
                      <a:pt x="213179" y="254060"/>
                      <a:pt x="217180" y="276539"/>
                      <a:pt x="223752" y="285778"/>
                    </a:cubicBezTo>
                    <a:cubicBezTo>
                      <a:pt x="227848" y="291589"/>
                      <a:pt x="229943" y="313401"/>
                      <a:pt x="235087" y="313401"/>
                    </a:cubicBezTo>
                    <a:cubicBezTo>
                      <a:pt x="243373" y="313401"/>
                      <a:pt x="254804" y="321497"/>
                      <a:pt x="256804" y="328736"/>
                    </a:cubicBezTo>
                    <a:cubicBezTo>
                      <a:pt x="261566" y="336070"/>
                      <a:pt x="262423" y="329879"/>
                      <a:pt x="261662" y="345500"/>
                    </a:cubicBezTo>
                    <a:cubicBezTo>
                      <a:pt x="261090" y="357121"/>
                      <a:pt x="274139" y="358835"/>
                      <a:pt x="282331" y="362169"/>
                    </a:cubicBezTo>
                    <a:cubicBezTo>
                      <a:pt x="282902" y="362455"/>
                      <a:pt x="291379" y="362264"/>
                      <a:pt x="292808" y="362264"/>
                    </a:cubicBezTo>
                    <a:cubicBezTo>
                      <a:pt x="293475" y="361312"/>
                      <a:pt x="303476" y="351406"/>
                      <a:pt x="304810" y="349977"/>
                    </a:cubicBezTo>
                    <a:cubicBezTo>
                      <a:pt x="337957" y="313306"/>
                      <a:pt x="319859" y="332356"/>
                      <a:pt x="319859" y="306162"/>
                    </a:cubicBezTo>
                    <a:cubicBezTo>
                      <a:pt x="362055" y="306162"/>
                      <a:pt x="339100" y="291398"/>
                      <a:pt x="362817" y="286540"/>
                    </a:cubicBezTo>
                    <a:cubicBezTo>
                      <a:pt x="363103" y="286445"/>
                      <a:pt x="388725" y="256156"/>
                      <a:pt x="389487" y="253679"/>
                    </a:cubicBezTo>
                    <a:cubicBezTo>
                      <a:pt x="398345" y="228057"/>
                      <a:pt x="413014" y="232057"/>
                      <a:pt x="413966" y="229390"/>
                    </a:cubicBezTo>
                    <a:cubicBezTo>
                      <a:pt x="423205" y="203482"/>
                      <a:pt x="431778" y="216722"/>
                      <a:pt x="431778" y="190433"/>
                    </a:cubicBezTo>
                    <a:cubicBezTo>
                      <a:pt x="431778" y="183480"/>
                      <a:pt x="438064" y="155953"/>
                      <a:pt x="441303" y="152047"/>
                    </a:cubicBezTo>
                    <a:cubicBezTo>
                      <a:pt x="444922" y="147666"/>
                      <a:pt x="457305" y="125949"/>
                      <a:pt x="457400" y="125949"/>
                    </a:cubicBezTo>
                    <a:cubicBezTo>
                      <a:pt x="459781" y="121567"/>
                      <a:pt x="466735" y="112995"/>
                      <a:pt x="471688" y="112709"/>
                    </a:cubicBezTo>
                    <a:lnTo>
                      <a:pt x="348910" y="26508"/>
                    </a:lnTo>
                    <a:close/>
                  </a:path>
                </a:pathLst>
              </a:custGeom>
              <a:solidFill>
                <a:srgbClr val="F7E538"/>
              </a:solidFill>
              <a:ln w="6350" cap="flat">
                <a:noFill/>
                <a:prstDash val="solid"/>
                <a:miter/>
              </a:ln>
            </p:spPr>
            <p:txBody>
              <a:bodyPr rtlCol="0" anchor="ctr"/>
              <a:lstStyle/>
              <a:p>
                <a:endParaRPr lang="en-US" sz="1600" dirty="0"/>
              </a:p>
            </p:txBody>
          </p:sp>
          <p:sp>
            <p:nvSpPr>
              <p:cNvPr id="225" name="Freeform: Shape 224">
                <a:extLst>
                  <a:ext uri="{FF2B5EF4-FFF2-40B4-BE49-F238E27FC236}">
                    <a16:creationId xmlns:a16="http://schemas.microsoft.com/office/drawing/2014/main" id="{7C656DFF-7086-4EDF-8881-6FB64B8E7EAD}"/>
                  </a:ext>
                </a:extLst>
              </p:cNvPr>
              <p:cNvSpPr/>
              <p:nvPr/>
            </p:nvSpPr>
            <p:spPr>
              <a:xfrm>
                <a:off x="4606286" y="5365226"/>
                <a:ext cx="801022" cy="599498"/>
              </a:xfrm>
              <a:custGeom>
                <a:avLst/>
                <a:gdLst>
                  <a:gd name="connsiteX0" fmla="*/ 648776 w 857250"/>
                  <a:gd name="connsiteY0" fmla="*/ 90657 h 647700"/>
                  <a:gd name="connsiteX1" fmla="*/ 622678 w 857250"/>
                  <a:gd name="connsiteY1" fmla="*/ 24934 h 647700"/>
                  <a:gd name="connsiteX2" fmla="*/ 619439 w 857250"/>
                  <a:gd name="connsiteY2" fmla="*/ 12933 h 647700"/>
                  <a:gd name="connsiteX3" fmla="*/ 578958 w 857250"/>
                  <a:gd name="connsiteY3" fmla="*/ 10456 h 647700"/>
                  <a:gd name="connsiteX4" fmla="*/ 569528 w 857250"/>
                  <a:gd name="connsiteY4" fmla="*/ 42270 h 647700"/>
                  <a:gd name="connsiteX5" fmla="*/ 548859 w 857250"/>
                  <a:gd name="connsiteY5" fmla="*/ 43889 h 647700"/>
                  <a:gd name="connsiteX6" fmla="*/ 285588 w 857250"/>
                  <a:gd name="connsiteY6" fmla="*/ 58938 h 647700"/>
                  <a:gd name="connsiteX7" fmla="*/ 267109 w 857250"/>
                  <a:gd name="connsiteY7" fmla="*/ 29792 h 647700"/>
                  <a:gd name="connsiteX8" fmla="*/ 11839 w 857250"/>
                  <a:gd name="connsiteY8" fmla="*/ 52938 h 647700"/>
                  <a:gd name="connsiteX9" fmla="*/ 10125 w 857250"/>
                  <a:gd name="connsiteY9" fmla="*/ 70559 h 647700"/>
                  <a:gd name="connsiteX10" fmla="*/ 35842 w 857250"/>
                  <a:gd name="connsiteY10" fmla="*/ 91990 h 647700"/>
                  <a:gd name="connsiteX11" fmla="*/ 34985 w 857250"/>
                  <a:gd name="connsiteY11" fmla="*/ 134853 h 647700"/>
                  <a:gd name="connsiteX12" fmla="*/ 93183 w 857250"/>
                  <a:gd name="connsiteY12" fmla="*/ 119898 h 647700"/>
                  <a:gd name="connsiteX13" fmla="*/ 156334 w 857250"/>
                  <a:gd name="connsiteY13" fmla="*/ 119041 h 647700"/>
                  <a:gd name="connsiteX14" fmla="*/ 211674 w 857250"/>
                  <a:gd name="connsiteY14" fmla="*/ 137615 h 647700"/>
                  <a:gd name="connsiteX15" fmla="*/ 253870 w 857250"/>
                  <a:gd name="connsiteY15" fmla="*/ 183335 h 647700"/>
                  <a:gd name="connsiteX16" fmla="*/ 305209 w 857250"/>
                  <a:gd name="connsiteY16" fmla="*/ 168762 h 647700"/>
                  <a:gd name="connsiteX17" fmla="*/ 343500 w 857250"/>
                  <a:gd name="connsiteY17" fmla="*/ 146092 h 647700"/>
                  <a:gd name="connsiteX18" fmla="*/ 396459 w 857250"/>
                  <a:gd name="connsiteY18" fmla="*/ 126852 h 647700"/>
                  <a:gd name="connsiteX19" fmla="*/ 443417 w 857250"/>
                  <a:gd name="connsiteY19" fmla="*/ 158951 h 647700"/>
                  <a:gd name="connsiteX20" fmla="*/ 459038 w 857250"/>
                  <a:gd name="connsiteY20" fmla="*/ 183526 h 647700"/>
                  <a:gd name="connsiteX21" fmla="*/ 513997 w 857250"/>
                  <a:gd name="connsiteY21" fmla="*/ 211053 h 647700"/>
                  <a:gd name="connsiteX22" fmla="*/ 537619 w 857250"/>
                  <a:gd name="connsiteY22" fmla="*/ 245247 h 647700"/>
                  <a:gd name="connsiteX23" fmla="*/ 539048 w 857250"/>
                  <a:gd name="connsiteY23" fmla="*/ 305350 h 647700"/>
                  <a:gd name="connsiteX24" fmla="*/ 552764 w 857250"/>
                  <a:gd name="connsiteY24" fmla="*/ 381455 h 647700"/>
                  <a:gd name="connsiteX25" fmla="*/ 546573 w 857250"/>
                  <a:gd name="connsiteY25" fmla="*/ 354309 h 647700"/>
                  <a:gd name="connsiteX26" fmla="*/ 561718 w 857250"/>
                  <a:gd name="connsiteY26" fmla="*/ 389646 h 647700"/>
                  <a:gd name="connsiteX27" fmla="*/ 551240 w 857250"/>
                  <a:gd name="connsiteY27" fmla="*/ 400505 h 647700"/>
                  <a:gd name="connsiteX28" fmla="*/ 606199 w 857250"/>
                  <a:gd name="connsiteY28" fmla="*/ 476895 h 647700"/>
                  <a:gd name="connsiteX29" fmla="*/ 639251 w 857250"/>
                  <a:gd name="connsiteY29" fmla="*/ 509947 h 647700"/>
                  <a:gd name="connsiteX30" fmla="*/ 667826 w 857250"/>
                  <a:gd name="connsiteY30" fmla="*/ 548047 h 647700"/>
                  <a:gd name="connsiteX31" fmla="*/ 687067 w 857250"/>
                  <a:gd name="connsiteY31" fmla="*/ 568716 h 647700"/>
                  <a:gd name="connsiteX32" fmla="*/ 739168 w 857250"/>
                  <a:gd name="connsiteY32" fmla="*/ 596434 h 647700"/>
                  <a:gd name="connsiteX33" fmla="*/ 751932 w 857250"/>
                  <a:gd name="connsiteY33" fmla="*/ 636249 h 647700"/>
                  <a:gd name="connsiteX34" fmla="*/ 796128 w 857250"/>
                  <a:gd name="connsiteY34" fmla="*/ 633772 h 647700"/>
                  <a:gd name="connsiteX35" fmla="*/ 832799 w 857250"/>
                  <a:gd name="connsiteY35" fmla="*/ 605007 h 647700"/>
                  <a:gd name="connsiteX36" fmla="*/ 835276 w 857250"/>
                  <a:gd name="connsiteY36" fmla="*/ 574241 h 647700"/>
                  <a:gd name="connsiteX37" fmla="*/ 843181 w 857250"/>
                  <a:gd name="connsiteY37" fmla="*/ 560239 h 647700"/>
                  <a:gd name="connsiteX38" fmla="*/ 843086 w 857250"/>
                  <a:gd name="connsiteY38" fmla="*/ 526426 h 647700"/>
                  <a:gd name="connsiteX39" fmla="*/ 826417 w 857250"/>
                  <a:gd name="connsiteY39" fmla="*/ 414316 h 647700"/>
                  <a:gd name="connsiteX40" fmla="*/ 808987 w 857250"/>
                  <a:gd name="connsiteY40" fmla="*/ 382312 h 647700"/>
                  <a:gd name="connsiteX41" fmla="*/ 786222 w 857250"/>
                  <a:gd name="connsiteY41" fmla="*/ 343164 h 647700"/>
                  <a:gd name="connsiteX42" fmla="*/ 776792 w 857250"/>
                  <a:gd name="connsiteY42" fmla="*/ 321257 h 647700"/>
                  <a:gd name="connsiteX43" fmla="*/ 752027 w 857250"/>
                  <a:gd name="connsiteY43" fmla="*/ 276013 h 647700"/>
                  <a:gd name="connsiteX44" fmla="*/ 750694 w 857250"/>
                  <a:gd name="connsiteY44" fmla="*/ 241628 h 647700"/>
                  <a:gd name="connsiteX45" fmla="*/ 720595 w 857250"/>
                  <a:gd name="connsiteY45" fmla="*/ 212291 h 647700"/>
                  <a:gd name="connsiteX46" fmla="*/ 693925 w 857250"/>
                  <a:gd name="connsiteY46" fmla="*/ 176096 h 647700"/>
                  <a:gd name="connsiteX47" fmla="*/ 648776 w 857250"/>
                  <a:gd name="connsiteY47" fmla="*/ 90657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50" h="647700">
                    <a:moveTo>
                      <a:pt x="648776" y="90657"/>
                    </a:moveTo>
                    <a:cubicBezTo>
                      <a:pt x="644585" y="77226"/>
                      <a:pt x="622963" y="35602"/>
                      <a:pt x="622678" y="24934"/>
                    </a:cubicBezTo>
                    <a:cubicBezTo>
                      <a:pt x="622582" y="22077"/>
                      <a:pt x="620392" y="15695"/>
                      <a:pt x="619439" y="12933"/>
                    </a:cubicBezTo>
                    <a:cubicBezTo>
                      <a:pt x="595341" y="14742"/>
                      <a:pt x="599151" y="12933"/>
                      <a:pt x="578958" y="10456"/>
                    </a:cubicBezTo>
                    <a:cubicBezTo>
                      <a:pt x="549621" y="6837"/>
                      <a:pt x="568385" y="33888"/>
                      <a:pt x="569528" y="42270"/>
                    </a:cubicBezTo>
                    <a:cubicBezTo>
                      <a:pt x="574195" y="76083"/>
                      <a:pt x="548859" y="68082"/>
                      <a:pt x="548859" y="43889"/>
                    </a:cubicBezTo>
                    <a:lnTo>
                      <a:pt x="285588" y="58938"/>
                    </a:lnTo>
                    <a:cubicBezTo>
                      <a:pt x="278825" y="56176"/>
                      <a:pt x="269776" y="30935"/>
                      <a:pt x="267109" y="29792"/>
                    </a:cubicBezTo>
                    <a:lnTo>
                      <a:pt x="11839" y="52938"/>
                    </a:lnTo>
                    <a:lnTo>
                      <a:pt x="10125" y="70559"/>
                    </a:lnTo>
                    <a:lnTo>
                      <a:pt x="35842" y="91990"/>
                    </a:lnTo>
                    <a:lnTo>
                      <a:pt x="34985" y="134853"/>
                    </a:lnTo>
                    <a:cubicBezTo>
                      <a:pt x="65179" y="121708"/>
                      <a:pt x="62608" y="126280"/>
                      <a:pt x="93183" y="119898"/>
                    </a:cubicBezTo>
                    <a:cubicBezTo>
                      <a:pt x="105565" y="117327"/>
                      <a:pt x="145285" y="112755"/>
                      <a:pt x="156334" y="119041"/>
                    </a:cubicBezTo>
                    <a:cubicBezTo>
                      <a:pt x="166335" y="124661"/>
                      <a:pt x="182718" y="119994"/>
                      <a:pt x="211674" y="137615"/>
                    </a:cubicBezTo>
                    <a:cubicBezTo>
                      <a:pt x="234248" y="151331"/>
                      <a:pt x="253870" y="151712"/>
                      <a:pt x="253870" y="183335"/>
                    </a:cubicBezTo>
                    <a:cubicBezTo>
                      <a:pt x="262918" y="165999"/>
                      <a:pt x="285874" y="186954"/>
                      <a:pt x="305209" y="168762"/>
                    </a:cubicBezTo>
                    <a:cubicBezTo>
                      <a:pt x="311401" y="162856"/>
                      <a:pt x="334261" y="145711"/>
                      <a:pt x="343500" y="146092"/>
                    </a:cubicBezTo>
                    <a:cubicBezTo>
                      <a:pt x="352834" y="146473"/>
                      <a:pt x="322354" y="105325"/>
                      <a:pt x="396459" y="126852"/>
                    </a:cubicBezTo>
                    <a:cubicBezTo>
                      <a:pt x="431035" y="136853"/>
                      <a:pt x="411127" y="148950"/>
                      <a:pt x="443417" y="158951"/>
                    </a:cubicBezTo>
                    <a:cubicBezTo>
                      <a:pt x="453704" y="162189"/>
                      <a:pt x="444179" y="175810"/>
                      <a:pt x="459038" y="183526"/>
                    </a:cubicBezTo>
                    <a:cubicBezTo>
                      <a:pt x="489232" y="199242"/>
                      <a:pt x="456657" y="197813"/>
                      <a:pt x="513997" y="211053"/>
                    </a:cubicBezTo>
                    <a:cubicBezTo>
                      <a:pt x="517807" y="211910"/>
                      <a:pt x="526475" y="242676"/>
                      <a:pt x="537619" y="245247"/>
                    </a:cubicBezTo>
                    <a:cubicBezTo>
                      <a:pt x="540667" y="254201"/>
                      <a:pt x="542763" y="297444"/>
                      <a:pt x="539048" y="305350"/>
                    </a:cubicBezTo>
                    <a:cubicBezTo>
                      <a:pt x="520379" y="345260"/>
                      <a:pt x="551240" y="390123"/>
                      <a:pt x="552764" y="381455"/>
                    </a:cubicBezTo>
                    <a:cubicBezTo>
                      <a:pt x="556574" y="359071"/>
                      <a:pt x="569242" y="367739"/>
                      <a:pt x="546573" y="354309"/>
                    </a:cubicBezTo>
                    <a:cubicBezTo>
                      <a:pt x="529618" y="344212"/>
                      <a:pt x="609628" y="329829"/>
                      <a:pt x="561718" y="389646"/>
                    </a:cubicBezTo>
                    <a:cubicBezTo>
                      <a:pt x="560955" y="390599"/>
                      <a:pt x="552097" y="400219"/>
                      <a:pt x="551240" y="400505"/>
                    </a:cubicBezTo>
                    <a:cubicBezTo>
                      <a:pt x="552955" y="409363"/>
                      <a:pt x="599437" y="452797"/>
                      <a:pt x="606199" y="476895"/>
                    </a:cubicBezTo>
                    <a:cubicBezTo>
                      <a:pt x="607533" y="481468"/>
                      <a:pt x="632012" y="536331"/>
                      <a:pt x="639251" y="509947"/>
                    </a:cubicBezTo>
                    <a:cubicBezTo>
                      <a:pt x="645252" y="488230"/>
                      <a:pt x="668684" y="526426"/>
                      <a:pt x="667826" y="548047"/>
                    </a:cubicBezTo>
                    <a:cubicBezTo>
                      <a:pt x="667731" y="550714"/>
                      <a:pt x="684209" y="577670"/>
                      <a:pt x="687067" y="568716"/>
                    </a:cubicBezTo>
                    <a:cubicBezTo>
                      <a:pt x="689734" y="560144"/>
                      <a:pt x="729358" y="573098"/>
                      <a:pt x="739168" y="596434"/>
                    </a:cubicBezTo>
                    <a:cubicBezTo>
                      <a:pt x="748884" y="619485"/>
                      <a:pt x="746312" y="612436"/>
                      <a:pt x="751932" y="636249"/>
                    </a:cubicBezTo>
                    <a:cubicBezTo>
                      <a:pt x="757361" y="659109"/>
                      <a:pt x="792794" y="633772"/>
                      <a:pt x="796128" y="633772"/>
                    </a:cubicBezTo>
                    <a:cubicBezTo>
                      <a:pt x="809368" y="633772"/>
                      <a:pt x="833656" y="619961"/>
                      <a:pt x="832799" y="605007"/>
                    </a:cubicBezTo>
                    <a:cubicBezTo>
                      <a:pt x="832323" y="596148"/>
                      <a:pt x="834228" y="582909"/>
                      <a:pt x="835276" y="574241"/>
                    </a:cubicBezTo>
                    <a:cubicBezTo>
                      <a:pt x="836895" y="561096"/>
                      <a:pt x="829180" y="568145"/>
                      <a:pt x="843181" y="560239"/>
                    </a:cubicBezTo>
                    <a:cubicBezTo>
                      <a:pt x="853849" y="554143"/>
                      <a:pt x="843086" y="531664"/>
                      <a:pt x="843086" y="526426"/>
                    </a:cubicBezTo>
                    <a:cubicBezTo>
                      <a:pt x="843086" y="494421"/>
                      <a:pt x="842800" y="440415"/>
                      <a:pt x="826417" y="414316"/>
                    </a:cubicBezTo>
                    <a:cubicBezTo>
                      <a:pt x="818893" y="402315"/>
                      <a:pt x="820036" y="396695"/>
                      <a:pt x="808987" y="382312"/>
                    </a:cubicBezTo>
                    <a:cubicBezTo>
                      <a:pt x="802129" y="373454"/>
                      <a:pt x="794509" y="348403"/>
                      <a:pt x="786222" y="343164"/>
                    </a:cubicBezTo>
                    <a:cubicBezTo>
                      <a:pt x="785174" y="334878"/>
                      <a:pt x="782507" y="327639"/>
                      <a:pt x="776792" y="321257"/>
                    </a:cubicBezTo>
                    <a:cubicBezTo>
                      <a:pt x="764410" y="307541"/>
                      <a:pt x="756980" y="296016"/>
                      <a:pt x="752027" y="276013"/>
                    </a:cubicBezTo>
                    <a:cubicBezTo>
                      <a:pt x="752027" y="248867"/>
                      <a:pt x="773173" y="264107"/>
                      <a:pt x="750694" y="241628"/>
                    </a:cubicBezTo>
                    <a:cubicBezTo>
                      <a:pt x="741835" y="232770"/>
                      <a:pt x="729739" y="226674"/>
                      <a:pt x="720595" y="212291"/>
                    </a:cubicBezTo>
                    <a:cubicBezTo>
                      <a:pt x="714308" y="202480"/>
                      <a:pt x="697354" y="187240"/>
                      <a:pt x="693925" y="176096"/>
                    </a:cubicBezTo>
                    <a:cubicBezTo>
                      <a:pt x="690591" y="165714"/>
                      <a:pt x="656205" y="114469"/>
                      <a:pt x="648776" y="90657"/>
                    </a:cubicBezTo>
                    <a:close/>
                  </a:path>
                </a:pathLst>
              </a:custGeom>
              <a:solidFill>
                <a:srgbClr val="BCD6CE"/>
              </a:solidFill>
              <a:ln w="6350" cap="flat">
                <a:noFill/>
                <a:prstDash val="solid"/>
                <a:miter/>
              </a:ln>
            </p:spPr>
            <p:txBody>
              <a:bodyPr rtlCol="0" anchor="ctr"/>
              <a:lstStyle/>
              <a:p>
                <a:endParaRPr lang="en-US" sz="1600" dirty="0"/>
              </a:p>
            </p:txBody>
          </p:sp>
          <p:sp>
            <p:nvSpPr>
              <p:cNvPr id="226" name="Freeform: Shape 225">
                <a:extLst>
                  <a:ext uri="{FF2B5EF4-FFF2-40B4-BE49-F238E27FC236}">
                    <a16:creationId xmlns:a16="http://schemas.microsoft.com/office/drawing/2014/main" id="{CD63AFA9-2783-45EC-B700-3F9461F07630}"/>
                  </a:ext>
                </a:extLst>
              </p:cNvPr>
              <p:cNvSpPr/>
              <p:nvPr/>
            </p:nvSpPr>
            <p:spPr>
              <a:xfrm>
                <a:off x="4746198" y="4932748"/>
                <a:ext cx="480613" cy="493705"/>
              </a:xfrm>
              <a:custGeom>
                <a:avLst/>
                <a:gdLst>
                  <a:gd name="connsiteX0" fmla="*/ 429225 w 514350"/>
                  <a:gd name="connsiteY0" fmla="*/ 477802 h 533400"/>
                  <a:gd name="connsiteX1" fmla="*/ 469706 w 514350"/>
                  <a:gd name="connsiteY1" fmla="*/ 480279 h 533400"/>
                  <a:gd name="connsiteX2" fmla="*/ 469896 w 514350"/>
                  <a:gd name="connsiteY2" fmla="*/ 474088 h 533400"/>
                  <a:gd name="connsiteX3" fmla="*/ 473516 w 514350"/>
                  <a:gd name="connsiteY3" fmla="*/ 440179 h 533400"/>
                  <a:gd name="connsiteX4" fmla="*/ 478945 w 514350"/>
                  <a:gd name="connsiteY4" fmla="*/ 409127 h 533400"/>
                  <a:gd name="connsiteX5" fmla="*/ 488566 w 514350"/>
                  <a:gd name="connsiteY5" fmla="*/ 376456 h 533400"/>
                  <a:gd name="connsiteX6" fmla="*/ 487422 w 514350"/>
                  <a:gd name="connsiteY6" fmla="*/ 356835 h 533400"/>
                  <a:gd name="connsiteX7" fmla="*/ 495805 w 514350"/>
                  <a:gd name="connsiteY7" fmla="*/ 342166 h 533400"/>
                  <a:gd name="connsiteX8" fmla="*/ 507616 w 514350"/>
                  <a:gd name="connsiteY8" fmla="*/ 317973 h 533400"/>
                  <a:gd name="connsiteX9" fmla="*/ 497138 w 514350"/>
                  <a:gd name="connsiteY9" fmla="*/ 317878 h 533400"/>
                  <a:gd name="connsiteX10" fmla="*/ 476469 w 514350"/>
                  <a:gd name="connsiteY10" fmla="*/ 301209 h 533400"/>
                  <a:gd name="connsiteX11" fmla="*/ 471611 w 514350"/>
                  <a:gd name="connsiteY11" fmla="*/ 284445 h 533400"/>
                  <a:gd name="connsiteX12" fmla="*/ 449894 w 514350"/>
                  <a:gd name="connsiteY12" fmla="*/ 269110 h 533400"/>
                  <a:gd name="connsiteX13" fmla="*/ 438559 w 514350"/>
                  <a:gd name="connsiteY13" fmla="*/ 241487 h 533400"/>
                  <a:gd name="connsiteX14" fmla="*/ 418080 w 514350"/>
                  <a:gd name="connsiteY14" fmla="*/ 207007 h 533400"/>
                  <a:gd name="connsiteX15" fmla="*/ 396459 w 514350"/>
                  <a:gd name="connsiteY15" fmla="*/ 197005 h 533400"/>
                  <a:gd name="connsiteX16" fmla="*/ 384553 w 514350"/>
                  <a:gd name="connsiteY16" fmla="*/ 181670 h 533400"/>
                  <a:gd name="connsiteX17" fmla="*/ 346834 w 514350"/>
                  <a:gd name="connsiteY17" fmla="*/ 150047 h 533400"/>
                  <a:gd name="connsiteX18" fmla="*/ 327688 w 514350"/>
                  <a:gd name="connsiteY18" fmla="*/ 132426 h 533400"/>
                  <a:gd name="connsiteX19" fmla="*/ 315496 w 514350"/>
                  <a:gd name="connsiteY19" fmla="*/ 126139 h 533400"/>
                  <a:gd name="connsiteX20" fmla="*/ 301876 w 514350"/>
                  <a:gd name="connsiteY20" fmla="*/ 109661 h 533400"/>
                  <a:gd name="connsiteX21" fmla="*/ 286826 w 514350"/>
                  <a:gd name="connsiteY21" fmla="*/ 88896 h 533400"/>
                  <a:gd name="connsiteX22" fmla="*/ 267586 w 514350"/>
                  <a:gd name="connsiteY22" fmla="*/ 66703 h 533400"/>
                  <a:gd name="connsiteX23" fmla="*/ 246250 w 514350"/>
                  <a:gd name="connsiteY23" fmla="*/ 61084 h 533400"/>
                  <a:gd name="connsiteX24" fmla="*/ 229962 w 514350"/>
                  <a:gd name="connsiteY24" fmla="*/ 32128 h 533400"/>
                  <a:gd name="connsiteX25" fmla="*/ 242154 w 514350"/>
                  <a:gd name="connsiteY25" fmla="*/ 10125 h 533400"/>
                  <a:gd name="connsiteX26" fmla="*/ 126616 w 514350"/>
                  <a:gd name="connsiteY26" fmla="*/ 24698 h 533400"/>
                  <a:gd name="connsiteX27" fmla="*/ 10125 w 514350"/>
                  <a:gd name="connsiteY27" fmla="*/ 39367 h 533400"/>
                  <a:gd name="connsiteX28" fmla="*/ 15649 w 514350"/>
                  <a:gd name="connsiteY28" fmla="*/ 68989 h 533400"/>
                  <a:gd name="connsiteX29" fmla="*/ 25936 w 514350"/>
                  <a:gd name="connsiteY29" fmla="*/ 97755 h 533400"/>
                  <a:gd name="connsiteX30" fmla="*/ 43843 w 514350"/>
                  <a:gd name="connsiteY30" fmla="*/ 158715 h 533400"/>
                  <a:gd name="connsiteX31" fmla="*/ 53654 w 514350"/>
                  <a:gd name="connsiteY31" fmla="*/ 198529 h 533400"/>
                  <a:gd name="connsiteX32" fmla="*/ 57559 w 514350"/>
                  <a:gd name="connsiteY32" fmla="*/ 212341 h 533400"/>
                  <a:gd name="connsiteX33" fmla="*/ 64798 w 514350"/>
                  <a:gd name="connsiteY33" fmla="*/ 240725 h 533400"/>
                  <a:gd name="connsiteX34" fmla="*/ 88611 w 514350"/>
                  <a:gd name="connsiteY34" fmla="*/ 306448 h 533400"/>
                  <a:gd name="connsiteX35" fmla="*/ 94421 w 514350"/>
                  <a:gd name="connsiteY35" fmla="*/ 327498 h 533400"/>
                  <a:gd name="connsiteX36" fmla="*/ 108328 w 514350"/>
                  <a:gd name="connsiteY36" fmla="*/ 340928 h 533400"/>
                  <a:gd name="connsiteX37" fmla="*/ 108232 w 514350"/>
                  <a:gd name="connsiteY37" fmla="*/ 359407 h 533400"/>
                  <a:gd name="connsiteX38" fmla="*/ 101279 w 514350"/>
                  <a:gd name="connsiteY38" fmla="*/ 377980 h 533400"/>
                  <a:gd name="connsiteX39" fmla="*/ 102136 w 514350"/>
                  <a:gd name="connsiteY39" fmla="*/ 422176 h 533400"/>
                  <a:gd name="connsiteX40" fmla="*/ 104327 w 514350"/>
                  <a:gd name="connsiteY40" fmla="*/ 465039 h 533400"/>
                  <a:gd name="connsiteX41" fmla="*/ 107185 w 514350"/>
                  <a:gd name="connsiteY41" fmla="*/ 474564 h 533400"/>
                  <a:gd name="connsiteX42" fmla="*/ 117091 w 514350"/>
                  <a:gd name="connsiteY42" fmla="*/ 497233 h 533400"/>
                  <a:gd name="connsiteX43" fmla="*/ 135569 w 514350"/>
                  <a:gd name="connsiteY43" fmla="*/ 526380 h 533400"/>
                  <a:gd name="connsiteX44" fmla="*/ 398840 w 514350"/>
                  <a:gd name="connsiteY44" fmla="*/ 511330 h 533400"/>
                  <a:gd name="connsiteX45" fmla="*/ 419509 w 514350"/>
                  <a:gd name="connsiteY45" fmla="*/ 509711 h 533400"/>
                  <a:gd name="connsiteX46" fmla="*/ 429225 w 514350"/>
                  <a:gd name="connsiteY46" fmla="*/ 477802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4350" h="533400">
                    <a:moveTo>
                      <a:pt x="429225" y="477802"/>
                    </a:moveTo>
                    <a:cubicBezTo>
                      <a:pt x="449418" y="480279"/>
                      <a:pt x="445608" y="481993"/>
                      <a:pt x="469706" y="480279"/>
                    </a:cubicBezTo>
                    <a:lnTo>
                      <a:pt x="469896" y="474088"/>
                    </a:lnTo>
                    <a:cubicBezTo>
                      <a:pt x="472563" y="462562"/>
                      <a:pt x="471611" y="452466"/>
                      <a:pt x="473516" y="440179"/>
                    </a:cubicBezTo>
                    <a:cubicBezTo>
                      <a:pt x="475230" y="429034"/>
                      <a:pt x="477326" y="419605"/>
                      <a:pt x="478945" y="409127"/>
                    </a:cubicBezTo>
                    <a:cubicBezTo>
                      <a:pt x="478945" y="409032"/>
                      <a:pt x="488470" y="376552"/>
                      <a:pt x="488566" y="376456"/>
                    </a:cubicBezTo>
                    <a:cubicBezTo>
                      <a:pt x="492947" y="367789"/>
                      <a:pt x="484946" y="360169"/>
                      <a:pt x="487422" y="356835"/>
                    </a:cubicBezTo>
                    <a:cubicBezTo>
                      <a:pt x="492280" y="350358"/>
                      <a:pt x="493328" y="345976"/>
                      <a:pt x="495805" y="342166"/>
                    </a:cubicBezTo>
                    <a:cubicBezTo>
                      <a:pt x="504187" y="329022"/>
                      <a:pt x="504282" y="335594"/>
                      <a:pt x="507616" y="317973"/>
                    </a:cubicBezTo>
                    <a:cubicBezTo>
                      <a:pt x="506187" y="317973"/>
                      <a:pt x="497710" y="318163"/>
                      <a:pt x="497138" y="317878"/>
                    </a:cubicBezTo>
                    <a:cubicBezTo>
                      <a:pt x="488946" y="314544"/>
                      <a:pt x="475993" y="312829"/>
                      <a:pt x="476469" y="301209"/>
                    </a:cubicBezTo>
                    <a:cubicBezTo>
                      <a:pt x="477231" y="285493"/>
                      <a:pt x="476374" y="291684"/>
                      <a:pt x="471611" y="284445"/>
                    </a:cubicBezTo>
                    <a:cubicBezTo>
                      <a:pt x="469516" y="277111"/>
                      <a:pt x="458086" y="269110"/>
                      <a:pt x="449894" y="269110"/>
                    </a:cubicBezTo>
                    <a:cubicBezTo>
                      <a:pt x="444751" y="269110"/>
                      <a:pt x="442655" y="247297"/>
                      <a:pt x="438559" y="241487"/>
                    </a:cubicBezTo>
                    <a:cubicBezTo>
                      <a:pt x="431987" y="232248"/>
                      <a:pt x="428082" y="209769"/>
                      <a:pt x="418080" y="207007"/>
                    </a:cubicBezTo>
                    <a:cubicBezTo>
                      <a:pt x="407794" y="204149"/>
                      <a:pt x="404555" y="200434"/>
                      <a:pt x="396459" y="197005"/>
                    </a:cubicBezTo>
                    <a:cubicBezTo>
                      <a:pt x="392744" y="195481"/>
                      <a:pt x="385219" y="183575"/>
                      <a:pt x="384553" y="181670"/>
                    </a:cubicBezTo>
                    <a:cubicBezTo>
                      <a:pt x="378647" y="166430"/>
                      <a:pt x="360550" y="157762"/>
                      <a:pt x="346834" y="150047"/>
                    </a:cubicBezTo>
                    <a:cubicBezTo>
                      <a:pt x="345310" y="149190"/>
                      <a:pt x="341976" y="139093"/>
                      <a:pt x="327688" y="132426"/>
                    </a:cubicBezTo>
                    <a:cubicBezTo>
                      <a:pt x="326545" y="132235"/>
                      <a:pt x="318735" y="126806"/>
                      <a:pt x="315496" y="126139"/>
                    </a:cubicBezTo>
                    <a:cubicBezTo>
                      <a:pt x="299018" y="122806"/>
                      <a:pt x="312353" y="117567"/>
                      <a:pt x="301876" y="109661"/>
                    </a:cubicBezTo>
                    <a:cubicBezTo>
                      <a:pt x="290541" y="101184"/>
                      <a:pt x="288160" y="90135"/>
                      <a:pt x="286826" y="88896"/>
                    </a:cubicBezTo>
                    <a:cubicBezTo>
                      <a:pt x="276825" y="79467"/>
                      <a:pt x="278539" y="64513"/>
                      <a:pt x="267586" y="66703"/>
                    </a:cubicBezTo>
                    <a:cubicBezTo>
                      <a:pt x="260442" y="68132"/>
                      <a:pt x="251488" y="65275"/>
                      <a:pt x="246250" y="61084"/>
                    </a:cubicBezTo>
                    <a:cubicBezTo>
                      <a:pt x="228724" y="46987"/>
                      <a:pt x="217960" y="52606"/>
                      <a:pt x="229962" y="32128"/>
                    </a:cubicBezTo>
                    <a:cubicBezTo>
                      <a:pt x="239487" y="15745"/>
                      <a:pt x="242154" y="27746"/>
                      <a:pt x="242154" y="10125"/>
                    </a:cubicBezTo>
                    <a:lnTo>
                      <a:pt x="126616" y="24698"/>
                    </a:lnTo>
                    <a:lnTo>
                      <a:pt x="10125" y="39367"/>
                    </a:lnTo>
                    <a:lnTo>
                      <a:pt x="15649" y="68989"/>
                    </a:lnTo>
                    <a:cubicBezTo>
                      <a:pt x="13935" y="81658"/>
                      <a:pt x="24888" y="84325"/>
                      <a:pt x="25936" y="97755"/>
                    </a:cubicBezTo>
                    <a:cubicBezTo>
                      <a:pt x="26413" y="103946"/>
                      <a:pt x="41938" y="142141"/>
                      <a:pt x="43843" y="158715"/>
                    </a:cubicBezTo>
                    <a:cubicBezTo>
                      <a:pt x="45177" y="170431"/>
                      <a:pt x="52606" y="181765"/>
                      <a:pt x="53654" y="198529"/>
                    </a:cubicBezTo>
                    <a:cubicBezTo>
                      <a:pt x="53654" y="198815"/>
                      <a:pt x="56702" y="210626"/>
                      <a:pt x="57559" y="212341"/>
                    </a:cubicBezTo>
                    <a:cubicBezTo>
                      <a:pt x="59179" y="219770"/>
                      <a:pt x="63941" y="231391"/>
                      <a:pt x="64798" y="240725"/>
                    </a:cubicBezTo>
                    <a:cubicBezTo>
                      <a:pt x="66894" y="263395"/>
                      <a:pt x="80896" y="285302"/>
                      <a:pt x="88611" y="306448"/>
                    </a:cubicBezTo>
                    <a:cubicBezTo>
                      <a:pt x="91468" y="314258"/>
                      <a:pt x="95278" y="309972"/>
                      <a:pt x="94421" y="327498"/>
                    </a:cubicBezTo>
                    <a:cubicBezTo>
                      <a:pt x="94040" y="334356"/>
                      <a:pt x="102994" y="339309"/>
                      <a:pt x="108328" y="340928"/>
                    </a:cubicBezTo>
                    <a:cubicBezTo>
                      <a:pt x="109566" y="346167"/>
                      <a:pt x="114233" y="344167"/>
                      <a:pt x="108232" y="359407"/>
                    </a:cubicBezTo>
                    <a:cubicBezTo>
                      <a:pt x="107470" y="361216"/>
                      <a:pt x="101279" y="377504"/>
                      <a:pt x="101279" y="377980"/>
                    </a:cubicBezTo>
                    <a:cubicBezTo>
                      <a:pt x="96040" y="389601"/>
                      <a:pt x="94230" y="411985"/>
                      <a:pt x="102136" y="422176"/>
                    </a:cubicBezTo>
                    <a:cubicBezTo>
                      <a:pt x="107851" y="429606"/>
                      <a:pt x="108994" y="454942"/>
                      <a:pt x="104327" y="465039"/>
                    </a:cubicBezTo>
                    <a:cubicBezTo>
                      <a:pt x="103184" y="467420"/>
                      <a:pt x="105375" y="474373"/>
                      <a:pt x="107185" y="474564"/>
                    </a:cubicBezTo>
                    <a:cubicBezTo>
                      <a:pt x="110804" y="481517"/>
                      <a:pt x="117091" y="476850"/>
                      <a:pt x="117091" y="497233"/>
                    </a:cubicBezTo>
                    <a:cubicBezTo>
                      <a:pt x="119758" y="498376"/>
                      <a:pt x="128711" y="523618"/>
                      <a:pt x="135569" y="526380"/>
                    </a:cubicBezTo>
                    <a:lnTo>
                      <a:pt x="398840" y="511330"/>
                    </a:lnTo>
                    <a:cubicBezTo>
                      <a:pt x="398840" y="535619"/>
                      <a:pt x="424177" y="543525"/>
                      <a:pt x="419509" y="509711"/>
                    </a:cubicBezTo>
                    <a:cubicBezTo>
                      <a:pt x="418652" y="501234"/>
                      <a:pt x="399983" y="474183"/>
                      <a:pt x="429225" y="477802"/>
                    </a:cubicBezTo>
                    <a:close/>
                  </a:path>
                </a:pathLst>
              </a:custGeom>
              <a:solidFill>
                <a:srgbClr val="B69AC1"/>
              </a:solidFill>
              <a:ln w="6350" cap="flat">
                <a:noFill/>
                <a:prstDash val="solid"/>
                <a:miter/>
              </a:ln>
            </p:spPr>
            <p:txBody>
              <a:bodyPr rtlCol="0" anchor="ctr"/>
              <a:lstStyle/>
              <a:p>
                <a:endParaRPr lang="en-US" sz="1600" dirty="0"/>
              </a:p>
            </p:txBody>
          </p:sp>
          <p:sp>
            <p:nvSpPr>
              <p:cNvPr id="227" name="Freeform: Shape 226">
                <a:extLst>
                  <a:ext uri="{FF2B5EF4-FFF2-40B4-BE49-F238E27FC236}">
                    <a16:creationId xmlns:a16="http://schemas.microsoft.com/office/drawing/2014/main" id="{999A38A0-939B-4CBD-9CF9-8EBC97F1E1AA}"/>
                  </a:ext>
                </a:extLst>
              </p:cNvPr>
              <p:cNvSpPr/>
              <p:nvPr/>
            </p:nvSpPr>
            <p:spPr>
              <a:xfrm>
                <a:off x="1006864" y="2428453"/>
                <a:ext cx="1032428" cy="775822"/>
              </a:xfrm>
              <a:custGeom>
                <a:avLst/>
                <a:gdLst>
                  <a:gd name="connsiteX0" fmla="*/ 802343 w 1104900"/>
                  <a:gd name="connsiteY0" fmla="*/ 571814 h 838200"/>
                  <a:gd name="connsiteX1" fmla="*/ 804248 w 1104900"/>
                  <a:gd name="connsiteY1" fmla="*/ 115376 h 838200"/>
                  <a:gd name="connsiteX2" fmla="*/ 727857 w 1104900"/>
                  <a:gd name="connsiteY2" fmla="*/ 98707 h 838200"/>
                  <a:gd name="connsiteX3" fmla="*/ 696139 w 1104900"/>
                  <a:gd name="connsiteY3" fmla="*/ 92611 h 838200"/>
                  <a:gd name="connsiteX4" fmla="*/ 636513 w 1104900"/>
                  <a:gd name="connsiteY4" fmla="*/ 66513 h 838200"/>
                  <a:gd name="connsiteX5" fmla="*/ 592698 w 1104900"/>
                  <a:gd name="connsiteY5" fmla="*/ 40986 h 838200"/>
                  <a:gd name="connsiteX6" fmla="*/ 557265 w 1104900"/>
                  <a:gd name="connsiteY6" fmla="*/ 10125 h 838200"/>
                  <a:gd name="connsiteX7" fmla="*/ 511259 w 1104900"/>
                  <a:gd name="connsiteY7" fmla="*/ 21079 h 838200"/>
                  <a:gd name="connsiteX8" fmla="*/ 467444 w 1104900"/>
                  <a:gd name="connsiteY8" fmla="*/ 31366 h 838200"/>
                  <a:gd name="connsiteX9" fmla="*/ 392577 w 1104900"/>
                  <a:gd name="connsiteY9" fmla="*/ 77276 h 838200"/>
                  <a:gd name="connsiteX10" fmla="*/ 354477 w 1104900"/>
                  <a:gd name="connsiteY10" fmla="*/ 84896 h 838200"/>
                  <a:gd name="connsiteX11" fmla="*/ 381909 w 1104900"/>
                  <a:gd name="connsiteY11" fmla="*/ 153476 h 838200"/>
                  <a:gd name="connsiteX12" fmla="*/ 400102 w 1104900"/>
                  <a:gd name="connsiteY12" fmla="*/ 188528 h 838200"/>
                  <a:gd name="connsiteX13" fmla="*/ 374289 w 1104900"/>
                  <a:gd name="connsiteY13" fmla="*/ 214436 h 838200"/>
                  <a:gd name="connsiteX14" fmla="*/ 337523 w 1104900"/>
                  <a:gd name="connsiteY14" fmla="*/ 186909 h 838200"/>
                  <a:gd name="connsiteX15" fmla="*/ 320473 w 1104900"/>
                  <a:gd name="connsiteY15" fmla="*/ 192052 h 838200"/>
                  <a:gd name="connsiteX16" fmla="*/ 284754 w 1104900"/>
                  <a:gd name="connsiteY16" fmla="*/ 210912 h 838200"/>
                  <a:gd name="connsiteX17" fmla="*/ 297804 w 1104900"/>
                  <a:gd name="connsiteY17" fmla="*/ 263299 h 838200"/>
                  <a:gd name="connsiteX18" fmla="*/ 391339 w 1104900"/>
                  <a:gd name="connsiteY18" fmla="*/ 283492 h 838200"/>
                  <a:gd name="connsiteX19" fmla="*/ 378766 w 1104900"/>
                  <a:gd name="connsiteY19" fmla="*/ 345596 h 838200"/>
                  <a:gd name="connsiteX20" fmla="*/ 329617 w 1104900"/>
                  <a:gd name="connsiteY20" fmla="*/ 354358 h 838200"/>
                  <a:gd name="connsiteX21" fmla="*/ 283897 w 1104900"/>
                  <a:gd name="connsiteY21" fmla="*/ 357787 h 838200"/>
                  <a:gd name="connsiteX22" fmla="*/ 273610 w 1104900"/>
                  <a:gd name="connsiteY22" fmla="*/ 365407 h 838200"/>
                  <a:gd name="connsiteX23" fmla="*/ 256941 w 1104900"/>
                  <a:gd name="connsiteY23" fmla="*/ 426748 h 838200"/>
                  <a:gd name="connsiteX24" fmla="*/ 238558 w 1104900"/>
                  <a:gd name="connsiteY24" fmla="*/ 453799 h 838200"/>
                  <a:gd name="connsiteX25" fmla="*/ 248845 w 1104900"/>
                  <a:gd name="connsiteY25" fmla="*/ 478183 h 838200"/>
                  <a:gd name="connsiteX26" fmla="*/ 302471 w 1104900"/>
                  <a:gd name="connsiteY26" fmla="*/ 513140 h 838200"/>
                  <a:gd name="connsiteX27" fmla="*/ 299423 w 1104900"/>
                  <a:gd name="connsiteY27" fmla="*/ 532952 h 838200"/>
                  <a:gd name="connsiteX28" fmla="*/ 309138 w 1104900"/>
                  <a:gd name="connsiteY28" fmla="*/ 565528 h 838200"/>
                  <a:gd name="connsiteX29" fmla="*/ 331617 w 1104900"/>
                  <a:gd name="connsiteY29" fmla="*/ 565147 h 838200"/>
                  <a:gd name="connsiteX30" fmla="*/ 360573 w 1104900"/>
                  <a:gd name="connsiteY30" fmla="*/ 600199 h 838200"/>
                  <a:gd name="connsiteX31" fmla="*/ 366955 w 1104900"/>
                  <a:gd name="connsiteY31" fmla="*/ 582196 h 838200"/>
                  <a:gd name="connsiteX32" fmla="*/ 409341 w 1104900"/>
                  <a:gd name="connsiteY32" fmla="*/ 583434 h 838200"/>
                  <a:gd name="connsiteX33" fmla="*/ 360573 w 1104900"/>
                  <a:gd name="connsiteY33" fmla="*/ 656587 h 838200"/>
                  <a:gd name="connsiteX34" fmla="*/ 342285 w 1104900"/>
                  <a:gd name="connsiteY34" fmla="*/ 674875 h 838200"/>
                  <a:gd name="connsiteX35" fmla="*/ 295708 w 1104900"/>
                  <a:gd name="connsiteY35" fmla="*/ 689543 h 838200"/>
                  <a:gd name="connsiteX36" fmla="*/ 249798 w 1104900"/>
                  <a:gd name="connsiteY36" fmla="*/ 696115 h 838200"/>
                  <a:gd name="connsiteX37" fmla="*/ 229890 w 1104900"/>
                  <a:gd name="connsiteY37" fmla="*/ 706688 h 838200"/>
                  <a:gd name="connsiteX38" fmla="*/ 176169 w 1104900"/>
                  <a:gd name="connsiteY38" fmla="*/ 719928 h 838200"/>
                  <a:gd name="connsiteX39" fmla="*/ 156357 w 1104900"/>
                  <a:gd name="connsiteY39" fmla="*/ 738883 h 838200"/>
                  <a:gd name="connsiteX40" fmla="*/ 177979 w 1104900"/>
                  <a:gd name="connsiteY40" fmla="*/ 735073 h 838200"/>
                  <a:gd name="connsiteX41" fmla="*/ 230081 w 1104900"/>
                  <a:gd name="connsiteY41" fmla="*/ 730024 h 838200"/>
                  <a:gd name="connsiteX42" fmla="*/ 263990 w 1104900"/>
                  <a:gd name="connsiteY42" fmla="*/ 727738 h 838200"/>
                  <a:gd name="connsiteX43" fmla="*/ 302471 w 1104900"/>
                  <a:gd name="connsiteY43" fmla="*/ 716118 h 838200"/>
                  <a:gd name="connsiteX44" fmla="*/ 316377 w 1104900"/>
                  <a:gd name="connsiteY44" fmla="*/ 715642 h 838200"/>
                  <a:gd name="connsiteX45" fmla="*/ 347905 w 1104900"/>
                  <a:gd name="connsiteY45" fmla="*/ 703735 h 838200"/>
                  <a:gd name="connsiteX46" fmla="*/ 356954 w 1104900"/>
                  <a:gd name="connsiteY46" fmla="*/ 693544 h 838200"/>
                  <a:gd name="connsiteX47" fmla="*/ 387815 w 1104900"/>
                  <a:gd name="connsiteY47" fmla="*/ 685257 h 838200"/>
                  <a:gd name="connsiteX48" fmla="*/ 472683 w 1104900"/>
                  <a:gd name="connsiteY48" fmla="*/ 637156 h 838200"/>
                  <a:gd name="connsiteX49" fmla="*/ 492971 w 1104900"/>
                  <a:gd name="connsiteY49" fmla="*/ 603437 h 838200"/>
                  <a:gd name="connsiteX50" fmla="*/ 484208 w 1104900"/>
                  <a:gd name="connsiteY50" fmla="*/ 586197 h 838200"/>
                  <a:gd name="connsiteX51" fmla="*/ 527451 w 1104900"/>
                  <a:gd name="connsiteY51" fmla="*/ 556193 h 838200"/>
                  <a:gd name="connsiteX52" fmla="*/ 547359 w 1104900"/>
                  <a:gd name="connsiteY52" fmla="*/ 531428 h 838200"/>
                  <a:gd name="connsiteX53" fmla="*/ 561646 w 1104900"/>
                  <a:gd name="connsiteY53" fmla="*/ 521046 h 838200"/>
                  <a:gd name="connsiteX54" fmla="*/ 601270 w 1104900"/>
                  <a:gd name="connsiteY54" fmla="*/ 514378 h 838200"/>
                  <a:gd name="connsiteX55" fmla="*/ 590793 w 1104900"/>
                  <a:gd name="connsiteY55" fmla="*/ 524761 h 838200"/>
                  <a:gd name="connsiteX56" fmla="*/ 563551 w 1104900"/>
                  <a:gd name="connsiteY56" fmla="*/ 530285 h 838200"/>
                  <a:gd name="connsiteX57" fmla="*/ 548597 w 1104900"/>
                  <a:gd name="connsiteY57" fmla="*/ 560289 h 838200"/>
                  <a:gd name="connsiteX58" fmla="*/ 552978 w 1104900"/>
                  <a:gd name="connsiteY58" fmla="*/ 576958 h 838200"/>
                  <a:gd name="connsiteX59" fmla="*/ 544025 w 1104900"/>
                  <a:gd name="connsiteY59" fmla="*/ 588673 h 838200"/>
                  <a:gd name="connsiteX60" fmla="*/ 573743 w 1104900"/>
                  <a:gd name="connsiteY60" fmla="*/ 595817 h 838200"/>
                  <a:gd name="connsiteX61" fmla="*/ 602318 w 1104900"/>
                  <a:gd name="connsiteY61" fmla="*/ 572005 h 838200"/>
                  <a:gd name="connsiteX62" fmla="*/ 628893 w 1104900"/>
                  <a:gd name="connsiteY62" fmla="*/ 572386 h 838200"/>
                  <a:gd name="connsiteX63" fmla="*/ 653658 w 1104900"/>
                  <a:gd name="connsiteY63" fmla="*/ 572862 h 838200"/>
                  <a:gd name="connsiteX64" fmla="*/ 647371 w 1104900"/>
                  <a:gd name="connsiteY64" fmla="*/ 561908 h 838200"/>
                  <a:gd name="connsiteX65" fmla="*/ 641847 w 1104900"/>
                  <a:gd name="connsiteY65" fmla="*/ 539715 h 838200"/>
                  <a:gd name="connsiteX66" fmla="*/ 680423 w 1104900"/>
                  <a:gd name="connsiteY66" fmla="*/ 541715 h 838200"/>
                  <a:gd name="connsiteX67" fmla="*/ 712427 w 1104900"/>
                  <a:gd name="connsiteY67" fmla="*/ 567623 h 838200"/>
                  <a:gd name="connsiteX68" fmla="*/ 741002 w 1104900"/>
                  <a:gd name="connsiteY68" fmla="*/ 577720 h 838200"/>
                  <a:gd name="connsiteX69" fmla="*/ 793294 w 1104900"/>
                  <a:gd name="connsiteY69" fmla="*/ 589340 h 838200"/>
                  <a:gd name="connsiteX70" fmla="*/ 840157 w 1104900"/>
                  <a:gd name="connsiteY70" fmla="*/ 590864 h 838200"/>
                  <a:gd name="connsiteX71" fmla="*/ 840252 w 1104900"/>
                  <a:gd name="connsiteY71" fmla="*/ 612676 h 838200"/>
                  <a:gd name="connsiteX72" fmla="*/ 885115 w 1104900"/>
                  <a:gd name="connsiteY72" fmla="*/ 640489 h 838200"/>
                  <a:gd name="connsiteX73" fmla="*/ 921405 w 1104900"/>
                  <a:gd name="connsiteY73" fmla="*/ 663159 h 838200"/>
                  <a:gd name="connsiteX74" fmla="*/ 926073 w 1104900"/>
                  <a:gd name="connsiteY74" fmla="*/ 685352 h 838200"/>
                  <a:gd name="connsiteX75" fmla="*/ 945504 w 1104900"/>
                  <a:gd name="connsiteY75" fmla="*/ 723738 h 838200"/>
                  <a:gd name="connsiteX76" fmla="*/ 973031 w 1104900"/>
                  <a:gd name="connsiteY76" fmla="*/ 734787 h 838200"/>
                  <a:gd name="connsiteX77" fmla="*/ 981889 w 1104900"/>
                  <a:gd name="connsiteY77" fmla="*/ 742883 h 838200"/>
                  <a:gd name="connsiteX78" fmla="*/ 997986 w 1104900"/>
                  <a:gd name="connsiteY78" fmla="*/ 751265 h 838200"/>
                  <a:gd name="connsiteX79" fmla="*/ 1001415 w 1104900"/>
                  <a:gd name="connsiteY79" fmla="*/ 761743 h 838200"/>
                  <a:gd name="connsiteX80" fmla="*/ 1006083 w 1104900"/>
                  <a:gd name="connsiteY80" fmla="*/ 776697 h 838200"/>
                  <a:gd name="connsiteX81" fmla="*/ 1011607 w 1104900"/>
                  <a:gd name="connsiteY81" fmla="*/ 796604 h 838200"/>
                  <a:gd name="connsiteX82" fmla="*/ 1029990 w 1104900"/>
                  <a:gd name="connsiteY82" fmla="*/ 812511 h 838200"/>
                  <a:gd name="connsiteX83" fmla="*/ 1041897 w 1104900"/>
                  <a:gd name="connsiteY83" fmla="*/ 817083 h 838200"/>
                  <a:gd name="connsiteX84" fmla="*/ 1054279 w 1104900"/>
                  <a:gd name="connsiteY84" fmla="*/ 799366 h 838200"/>
                  <a:gd name="connsiteX85" fmla="*/ 1065709 w 1104900"/>
                  <a:gd name="connsiteY85" fmla="*/ 791556 h 838200"/>
                  <a:gd name="connsiteX86" fmla="*/ 1089998 w 1104900"/>
                  <a:gd name="connsiteY86" fmla="*/ 814606 h 838200"/>
                  <a:gd name="connsiteX87" fmla="*/ 1099047 w 1104900"/>
                  <a:gd name="connsiteY87" fmla="*/ 756885 h 838200"/>
                  <a:gd name="connsiteX88" fmla="*/ 1096951 w 1104900"/>
                  <a:gd name="connsiteY88" fmla="*/ 750598 h 838200"/>
                  <a:gd name="connsiteX89" fmla="*/ 1043230 w 1104900"/>
                  <a:gd name="connsiteY89" fmla="*/ 730596 h 838200"/>
                  <a:gd name="connsiteX90" fmla="*/ 1018751 w 1104900"/>
                  <a:gd name="connsiteY90" fmla="*/ 694972 h 838200"/>
                  <a:gd name="connsiteX91" fmla="*/ 993795 w 1104900"/>
                  <a:gd name="connsiteY91" fmla="*/ 651157 h 838200"/>
                  <a:gd name="connsiteX92" fmla="*/ 975888 w 1104900"/>
                  <a:gd name="connsiteY92" fmla="*/ 638108 h 838200"/>
                  <a:gd name="connsiteX93" fmla="*/ 957219 w 1104900"/>
                  <a:gd name="connsiteY93" fmla="*/ 618106 h 838200"/>
                  <a:gd name="connsiteX94" fmla="*/ 923215 w 1104900"/>
                  <a:gd name="connsiteY94" fmla="*/ 600294 h 838200"/>
                  <a:gd name="connsiteX95" fmla="*/ 903594 w 1104900"/>
                  <a:gd name="connsiteY95" fmla="*/ 630869 h 838200"/>
                  <a:gd name="connsiteX96" fmla="*/ 885687 w 1104900"/>
                  <a:gd name="connsiteY96" fmla="*/ 624392 h 838200"/>
                  <a:gd name="connsiteX97" fmla="*/ 870351 w 1104900"/>
                  <a:gd name="connsiteY97" fmla="*/ 606580 h 838200"/>
                  <a:gd name="connsiteX98" fmla="*/ 851778 w 1104900"/>
                  <a:gd name="connsiteY98" fmla="*/ 582577 h 838200"/>
                  <a:gd name="connsiteX99" fmla="*/ 811868 w 1104900"/>
                  <a:gd name="connsiteY99" fmla="*/ 575719 h 838200"/>
                  <a:gd name="connsiteX100" fmla="*/ 802343 w 1104900"/>
                  <a:gd name="connsiteY100" fmla="*/ 571814 h 838200"/>
                  <a:gd name="connsiteX101" fmla="*/ 802343 w 1104900"/>
                  <a:gd name="connsiteY101" fmla="*/ 571814 h 838200"/>
                  <a:gd name="connsiteX102" fmla="*/ 171693 w 1104900"/>
                  <a:gd name="connsiteY102" fmla="*/ 247012 h 838200"/>
                  <a:gd name="connsiteX103" fmla="*/ 179884 w 1104900"/>
                  <a:gd name="connsiteY103" fmla="*/ 258251 h 838200"/>
                  <a:gd name="connsiteX104" fmla="*/ 186361 w 1104900"/>
                  <a:gd name="connsiteY104" fmla="*/ 264252 h 838200"/>
                  <a:gd name="connsiteX105" fmla="*/ 200268 w 1104900"/>
                  <a:gd name="connsiteY105" fmla="*/ 270253 h 838200"/>
                  <a:gd name="connsiteX106" fmla="*/ 204459 w 1104900"/>
                  <a:gd name="connsiteY106" fmla="*/ 279682 h 838200"/>
                  <a:gd name="connsiteX107" fmla="*/ 209983 w 1104900"/>
                  <a:gd name="connsiteY107" fmla="*/ 291017 h 838200"/>
                  <a:gd name="connsiteX108" fmla="*/ 206554 w 1104900"/>
                  <a:gd name="connsiteY108" fmla="*/ 300447 h 838200"/>
                  <a:gd name="connsiteX109" fmla="*/ 193886 w 1104900"/>
                  <a:gd name="connsiteY109" fmla="*/ 291779 h 838200"/>
                  <a:gd name="connsiteX110" fmla="*/ 187980 w 1104900"/>
                  <a:gd name="connsiteY110" fmla="*/ 281587 h 838200"/>
                  <a:gd name="connsiteX111" fmla="*/ 173788 w 1104900"/>
                  <a:gd name="connsiteY111" fmla="*/ 269109 h 838200"/>
                  <a:gd name="connsiteX112" fmla="*/ 163787 w 1104900"/>
                  <a:gd name="connsiteY112" fmla="*/ 258061 h 838200"/>
                  <a:gd name="connsiteX113" fmla="*/ 169502 w 1104900"/>
                  <a:gd name="connsiteY113" fmla="*/ 247964 h 838200"/>
                  <a:gd name="connsiteX114" fmla="*/ 171693 w 1104900"/>
                  <a:gd name="connsiteY114" fmla="*/ 247012 h 838200"/>
                  <a:gd name="connsiteX115" fmla="*/ 171693 w 1104900"/>
                  <a:gd name="connsiteY115" fmla="*/ 247012 h 838200"/>
                  <a:gd name="connsiteX116" fmla="*/ 187028 w 1104900"/>
                  <a:gd name="connsiteY116" fmla="*/ 447037 h 838200"/>
                  <a:gd name="connsiteX117" fmla="*/ 189314 w 1104900"/>
                  <a:gd name="connsiteY117" fmla="*/ 446560 h 838200"/>
                  <a:gd name="connsiteX118" fmla="*/ 208173 w 1104900"/>
                  <a:gd name="connsiteY118" fmla="*/ 450942 h 838200"/>
                  <a:gd name="connsiteX119" fmla="*/ 217222 w 1104900"/>
                  <a:gd name="connsiteY119" fmla="*/ 453609 h 838200"/>
                  <a:gd name="connsiteX120" fmla="*/ 224366 w 1104900"/>
                  <a:gd name="connsiteY120" fmla="*/ 456276 h 838200"/>
                  <a:gd name="connsiteX121" fmla="*/ 227223 w 1104900"/>
                  <a:gd name="connsiteY121" fmla="*/ 467515 h 838200"/>
                  <a:gd name="connsiteX122" fmla="*/ 218937 w 1104900"/>
                  <a:gd name="connsiteY122" fmla="*/ 478374 h 838200"/>
                  <a:gd name="connsiteX123" fmla="*/ 205125 w 1104900"/>
                  <a:gd name="connsiteY123" fmla="*/ 477612 h 838200"/>
                  <a:gd name="connsiteX124" fmla="*/ 192171 w 1104900"/>
                  <a:gd name="connsiteY124" fmla="*/ 463896 h 838200"/>
                  <a:gd name="connsiteX125" fmla="*/ 187028 w 1104900"/>
                  <a:gd name="connsiteY125" fmla="*/ 447037 h 838200"/>
                  <a:gd name="connsiteX126" fmla="*/ 187028 w 1104900"/>
                  <a:gd name="connsiteY126" fmla="*/ 447037 h 838200"/>
                  <a:gd name="connsiteX127" fmla="*/ 74633 w 1104900"/>
                  <a:gd name="connsiteY127" fmla="*/ 750694 h 838200"/>
                  <a:gd name="connsiteX128" fmla="*/ 78538 w 1104900"/>
                  <a:gd name="connsiteY128" fmla="*/ 739264 h 838200"/>
                  <a:gd name="connsiteX129" fmla="*/ 88635 w 1104900"/>
                  <a:gd name="connsiteY129" fmla="*/ 733739 h 838200"/>
                  <a:gd name="connsiteX130" fmla="*/ 100636 w 1104900"/>
                  <a:gd name="connsiteY130" fmla="*/ 741740 h 838200"/>
                  <a:gd name="connsiteX131" fmla="*/ 98826 w 1104900"/>
                  <a:gd name="connsiteY131" fmla="*/ 752599 h 838200"/>
                  <a:gd name="connsiteX132" fmla="*/ 94254 w 1104900"/>
                  <a:gd name="connsiteY132" fmla="*/ 754504 h 838200"/>
                  <a:gd name="connsiteX133" fmla="*/ 74728 w 1104900"/>
                  <a:gd name="connsiteY133" fmla="*/ 757838 h 838200"/>
                  <a:gd name="connsiteX134" fmla="*/ 73585 w 1104900"/>
                  <a:gd name="connsiteY134" fmla="*/ 751932 h 838200"/>
                  <a:gd name="connsiteX135" fmla="*/ 74633 w 1104900"/>
                  <a:gd name="connsiteY135" fmla="*/ 750694 h 838200"/>
                  <a:gd name="connsiteX136" fmla="*/ 74633 w 1104900"/>
                  <a:gd name="connsiteY136" fmla="*/ 750694 h 838200"/>
                  <a:gd name="connsiteX137" fmla="*/ 55773 w 1104900"/>
                  <a:gd name="connsiteY137" fmla="*/ 744883 h 838200"/>
                  <a:gd name="connsiteX138" fmla="*/ 55964 w 1104900"/>
                  <a:gd name="connsiteY138" fmla="*/ 750884 h 838200"/>
                  <a:gd name="connsiteX139" fmla="*/ 49582 w 1104900"/>
                  <a:gd name="connsiteY139" fmla="*/ 753265 h 838200"/>
                  <a:gd name="connsiteX140" fmla="*/ 39962 w 1104900"/>
                  <a:gd name="connsiteY140" fmla="*/ 753361 h 838200"/>
                  <a:gd name="connsiteX141" fmla="*/ 29294 w 1104900"/>
                  <a:gd name="connsiteY141" fmla="*/ 756218 h 838200"/>
                  <a:gd name="connsiteX142" fmla="*/ 18721 w 1104900"/>
                  <a:gd name="connsiteY142" fmla="*/ 758599 h 838200"/>
                  <a:gd name="connsiteX143" fmla="*/ 10434 w 1104900"/>
                  <a:gd name="connsiteY143" fmla="*/ 759457 h 838200"/>
                  <a:gd name="connsiteX144" fmla="*/ 10530 w 1104900"/>
                  <a:gd name="connsiteY144" fmla="*/ 757361 h 838200"/>
                  <a:gd name="connsiteX145" fmla="*/ 25674 w 1104900"/>
                  <a:gd name="connsiteY145" fmla="*/ 747360 h 838200"/>
                  <a:gd name="connsiteX146" fmla="*/ 44343 w 1104900"/>
                  <a:gd name="connsiteY146" fmla="*/ 741740 h 838200"/>
                  <a:gd name="connsiteX147" fmla="*/ 55773 w 1104900"/>
                  <a:gd name="connsiteY147" fmla="*/ 744883 h 838200"/>
                  <a:gd name="connsiteX148" fmla="*/ 55773 w 1104900"/>
                  <a:gd name="connsiteY148" fmla="*/ 744883 h 838200"/>
                  <a:gd name="connsiteX149" fmla="*/ 516974 w 1104900"/>
                  <a:gd name="connsiteY149" fmla="*/ 629631 h 838200"/>
                  <a:gd name="connsiteX150" fmla="*/ 522594 w 1104900"/>
                  <a:gd name="connsiteY150" fmla="*/ 636870 h 838200"/>
                  <a:gd name="connsiteX151" fmla="*/ 504210 w 1104900"/>
                  <a:gd name="connsiteY151" fmla="*/ 657253 h 838200"/>
                  <a:gd name="connsiteX152" fmla="*/ 499353 w 1104900"/>
                  <a:gd name="connsiteY152" fmla="*/ 693830 h 838200"/>
                  <a:gd name="connsiteX153" fmla="*/ 456871 w 1104900"/>
                  <a:gd name="connsiteY153" fmla="*/ 699544 h 838200"/>
                  <a:gd name="connsiteX154" fmla="*/ 452871 w 1104900"/>
                  <a:gd name="connsiteY154" fmla="*/ 679923 h 838200"/>
                  <a:gd name="connsiteX155" fmla="*/ 480493 w 1104900"/>
                  <a:gd name="connsiteY155" fmla="*/ 653253 h 838200"/>
                  <a:gd name="connsiteX156" fmla="*/ 516974 w 1104900"/>
                  <a:gd name="connsiteY156" fmla="*/ 62963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04900" h="838200">
                    <a:moveTo>
                      <a:pt x="802343" y="571814"/>
                    </a:moveTo>
                    <a:lnTo>
                      <a:pt x="804248" y="115376"/>
                    </a:lnTo>
                    <a:cubicBezTo>
                      <a:pt x="721666" y="68037"/>
                      <a:pt x="769482" y="107185"/>
                      <a:pt x="727857" y="98707"/>
                    </a:cubicBezTo>
                    <a:cubicBezTo>
                      <a:pt x="715665" y="96231"/>
                      <a:pt x="732906" y="83563"/>
                      <a:pt x="696139" y="92611"/>
                    </a:cubicBezTo>
                    <a:cubicBezTo>
                      <a:pt x="690329" y="94040"/>
                      <a:pt x="675756" y="64894"/>
                      <a:pt x="636513" y="66513"/>
                    </a:cubicBezTo>
                    <a:cubicBezTo>
                      <a:pt x="603461" y="67942"/>
                      <a:pt x="632607" y="16792"/>
                      <a:pt x="592698" y="40986"/>
                    </a:cubicBezTo>
                    <a:cubicBezTo>
                      <a:pt x="582887" y="46987"/>
                      <a:pt x="588126" y="11363"/>
                      <a:pt x="557265" y="10125"/>
                    </a:cubicBezTo>
                    <a:cubicBezTo>
                      <a:pt x="557074" y="10125"/>
                      <a:pt x="515640" y="42415"/>
                      <a:pt x="511259" y="21079"/>
                    </a:cubicBezTo>
                    <a:cubicBezTo>
                      <a:pt x="497448" y="16316"/>
                      <a:pt x="503448" y="38700"/>
                      <a:pt x="467444" y="31366"/>
                    </a:cubicBezTo>
                    <a:cubicBezTo>
                      <a:pt x="429534" y="23650"/>
                      <a:pt x="458490" y="77276"/>
                      <a:pt x="392577" y="77276"/>
                    </a:cubicBezTo>
                    <a:cubicBezTo>
                      <a:pt x="376194" y="77276"/>
                      <a:pt x="368860" y="78705"/>
                      <a:pt x="354477" y="84896"/>
                    </a:cubicBezTo>
                    <a:cubicBezTo>
                      <a:pt x="354287" y="90325"/>
                      <a:pt x="382767" y="131759"/>
                      <a:pt x="381909" y="153476"/>
                    </a:cubicBezTo>
                    <a:cubicBezTo>
                      <a:pt x="380957" y="177860"/>
                      <a:pt x="402388" y="169669"/>
                      <a:pt x="400102" y="188528"/>
                    </a:cubicBezTo>
                    <a:cubicBezTo>
                      <a:pt x="398578" y="200720"/>
                      <a:pt x="440583" y="251774"/>
                      <a:pt x="374289" y="214436"/>
                    </a:cubicBezTo>
                    <a:cubicBezTo>
                      <a:pt x="356287" y="204340"/>
                      <a:pt x="400674" y="178813"/>
                      <a:pt x="337523" y="186909"/>
                    </a:cubicBezTo>
                    <a:cubicBezTo>
                      <a:pt x="333999" y="187385"/>
                      <a:pt x="340761" y="203959"/>
                      <a:pt x="320473" y="192052"/>
                    </a:cubicBezTo>
                    <a:cubicBezTo>
                      <a:pt x="319902" y="191671"/>
                      <a:pt x="253417" y="184242"/>
                      <a:pt x="284754" y="210912"/>
                    </a:cubicBezTo>
                    <a:cubicBezTo>
                      <a:pt x="297327" y="221675"/>
                      <a:pt x="296565" y="247488"/>
                      <a:pt x="297804" y="263299"/>
                    </a:cubicBezTo>
                    <a:cubicBezTo>
                      <a:pt x="298756" y="275206"/>
                      <a:pt x="367431" y="300542"/>
                      <a:pt x="391339" y="283492"/>
                    </a:cubicBezTo>
                    <a:cubicBezTo>
                      <a:pt x="405055" y="273682"/>
                      <a:pt x="400483" y="345596"/>
                      <a:pt x="378766" y="345596"/>
                    </a:cubicBezTo>
                    <a:cubicBezTo>
                      <a:pt x="340285" y="345596"/>
                      <a:pt x="363336" y="334356"/>
                      <a:pt x="329617" y="354358"/>
                    </a:cubicBezTo>
                    <a:cubicBezTo>
                      <a:pt x="325426" y="356835"/>
                      <a:pt x="315901" y="317401"/>
                      <a:pt x="283897" y="357787"/>
                    </a:cubicBezTo>
                    <a:cubicBezTo>
                      <a:pt x="283230" y="358645"/>
                      <a:pt x="273896" y="365407"/>
                      <a:pt x="273610" y="365407"/>
                    </a:cubicBezTo>
                    <a:cubicBezTo>
                      <a:pt x="267324" y="379409"/>
                      <a:pt x="218841" y="399888"/>
                      <a:pt x="256941" y="426748"/>
                    </a:cubicBezTo>
                    <a:cubicBezTo>
                      <a:pt x="268943" y="435226"/>
                      <a:pt x="238558" y="453418"/>
                      <a:pt x="238558" y="453799"/>
                    </a:cubicBezTo>
                    <a:cubicBezTo>
                      <a:pt x="238558" y="454466"/>
                      <a:pt x="247035" y="473040"/>
                      <a:pt x="248845" y="478183"/>
                    </a:cubicBezTo>
                    <a:cubicBezTo>
                      <a:pt x="270086" y="537905"/>
                      <a:pt x="313996" y="456752"/>
                      <a:pt x="302471" y="513140"/>
                    </a:cubicBezTo>
                    <a:cubicBezTo>
                      <a:pt x="300375" y="523332"/>
                      <a:pt x="318759" y="529047"/>
                      <a:pt x="299423" y="532952"/>
                    </a:cubicBezTo>
                    <a:cubicBezTo>
                      <a:pt x="297804" y="533333"/>
                      <a:pt x="280087" y="582673"/>
                      <a:pt x="309138" y="565528"/>
                    </a:cubicBezTo>
                    <a:cubicBezTo>
                      <a:pt x="315996" y="561432"/>
                      <a:pt x="325140" y="562861"/>
                      <a:pt x="331617" y="565147"/>
                    </a:cubicBezTo>
                    <a:cubicBezTo>
                      <a:pt x="335713" y="575719"/>
                      <a:pt x="353525" y="571814"/>
                      <a:pt x="360573" y="600199"/>
                    </a:cubicBezTo>
                    <a:cubicBezTo>
                      <a:pt x="362002" y="605914"/>
                      <a:pt x="364955" y="588007"/>
                      <a:pt x="366955" y="582196"/>
                    </a:cubicBezTo>
                    <a:cubicBezTo>
                      <a:pt x="383338" y="576481"/>
                      <a:pt x="369146" y="606104"/>
                      <a:pt x="409341" y="583434"/>
                    </a:cubicBezTo>
                    <a:cubicBezTo>
                      <a:pt x="404579" y="598865"/>
                      <a:pt x="375147" y="656587"/>
                      <a:pt x="360573" y="656587"/>
                    </a:cubicBezTo>
                    <a:cubicBezTo>
                      <a:pt x="344667" y="656587"/>
                      <a:pt x="355144" y="675922"/>
                      <a:pt x="342285" y="674875"/>
                    </a:cubicBezTo>
                    <a:cubicBezTo>
                      <a:pt x="339999" y="681352"/>
                      <a:pt x="305709" y="669922"/>
                      <a:pt x="295708" y="689543"/>
                    </a:cubicBezTo>
                    <a:cubicBezTo>
                      <a:pt x="283230" y="714118"/>
                      <a:pt x="269705" y="681161"/>
                      <a:pt x="249798" y="696115"/>
                    </a:cubicBezTo>
                    <a:cubicBezTo>
                      <a:pt x="239892" y="703545"/>
                      <a:pt x="236463" y="693734"/>
                      <a:pt x="229890" y="706688"/>
                    </a:cubicBezTo>
                    <a:cubicBezTo>
                      <a:pt x="224461" y="717356"/>
                      <a:pt x="185694" y="725167"/>
                      <a:pt x="176169" y="719928"/>
                    </a:cubicBezTo>
                    <a:cubicBezTo>
                      <a:pt x="163120" y="712880"/>
                      <a:pt x="136736" y="730786"/>
                      <a:pt x="156357" y="738883"/>
                    </a:cubicBezTo>
                    <a:cubicBezTo>
                      <a:pt x="167025" y="743264"/>
                      <a:pt x="159405" y="728024"/>
                      <a:pt x="177979" y="735073"/>
                    </a:cubicBezTo>
                    <a:cubicBezTo>
                      <a:pt x="212745" y="748217"/>
                      <a:pt x="199410" y="728881"/>
                      <a:pt x="230081" y="730024"/>
                    </a:cubicBezTo>
                    <a:cubicBezTo>
                      <a:pt x="234462" y="730215"/>
                      <a:pt x="258370" y="716404"/>
                      <a:pt x="263990" y="727738"/>
                    </a:cubicBezTo>
                    <a:cubicBezTo>
                      <a:pt x="269610" y="739073"/>
                      <a:pt x="283802" y="713356"/>
                      <a:pt x="302471" y="716118"/>
                    </a:cubicBezTo>
                    <a:cubicBezTo>
                      <a:pt x="308091" y="716975"/>
                      <a:pt x="296184" y="728596"/>
                      <a:pt x="316377" y="715642"/>
                    </a:cubicBezTo>
                    <a:cubicBezTo>
                      <a:pt x="320664" y="712880"/>
                      <a:pt x="350953" y="723928"/>
                      <a:pt x="347905" y="703735"/>
                    </a:cubicBezTo>
                    <a:cubicBezTo>
                      <a:pt x="347810" y="702973"/>
                      <a:pt x="331236" y="695639"/>
                      <a:pt x="356954" y="693544"/>
                    </a:cubicBezTo>
                    <a:cubicBezTo>
                      <a:pt x="357430" y="693544"/>
                      <a:pt x="380290" y="686781"/>
                      <a:pt x="387815" y="685257"/>
                    </a:cubicBezTo>
                    <a:cubicBezTo>
                      <a:pt x="397054" y="683352"/>
                      <a:pt x="468587" y="642871"/>
                      <a:pt x="472683" y="637156"/>
                    </a:cubicBezTo>
                    <a:cubicBezTo>
                      <a:pt x="476969" y="631346"/>
                      <a:pt x="509830" y="613438"/>
                      <a:pt x="492971" y="603437"/>
                    </a:cubicBezTo>
                    <a:cubicBezTo>
                      <a:pt x="492780" y="603342"/>
                      <a:pt x="476302" y="600961"/>
                      <a:pt x="484208" y="586197"/>
                    </a:cubicBezTo>
                    <a:cubicBezTo>
                      <a:pt x="489637" y="576196"/>
                      <a:pt x="511449" y="580482"/>
                      <a:pt x="527451" y="556193"/>
                    </a:cubicBezTo>
                    <a:cubicBezTo>
                      <a:pt x="530880" y="551050"/>
                      <a:pt x="543168" y="534476"/>
                      <a:pt x="547359" y="531428"/>
                    </a:cubicBezTo>
                    <a:cubicBezTo>
                      <a:pt x="552597" y="527618"/>
                      <a:pt x="547263" y="525427"/>
                      <a:pt x="561646" y="521046"/>
                    </a:cubicBezTo>
                    <a:cubicBezTo>
                      <a:pt x="561837" y="520951"/>
                      <a:pt x="599270" y="497996"/>
                      <a:pt x="601270" y="514378"/>
                    </a:cubicBezTo>
                    <a:cubicBezTo>
                      <a:pt x="601651" y="517522"/>
                      <a:pt x="612795" y="529238"/>
                      <a:pt x="590793" y="524761"/>
                    </a:cubicBezTo>
                    <a:cubicBezTo>
                      <a:pt x="589840" y="524570"/>
                      <a:pt x="577077" y="509616"/>
                      <a:pt x="563551" y="530285"/>
                    </a:cubicBezTo>
                    <a:cubicBezTo>
                      <a:pt x="560503" y="534952"/>
                      <a:pt x="563646" y="546763"/>
                      <a:pt x="548597" y="560289"/>
                    </a:cubicBezTo>
                    <a:cubicBezTo>
                      <a:pt x="547549" y="561241"/>
                      <a:pt x="540120" y="576481"/>
                      <a:pt x="552978" y="576958"/>
                    </a:cubicBezTo>
                    <a:cubicBezTo>
                      <a:pt x="553550" y="576958"/>
                      <a:pt x="563170" y="586292"/>
                      <a:pt x="544025" y="588673"/>
                    </a:cubicBezTo>
                    <a:cubicBezTo>
                      <a:pt x="525261" y="590959"/>
                      <a:pt x="541929" y="615248"/>
                      <a:pt x="573743" y="595817"/>
                    </a:cubicBezTo>
                    <a:cubicBezTo>
                      <a:pt x="587554" y="587340"/>
                      <a:pt x="591364" y="582958"/>
                      <a:pt x="602318" y="572005"/>
                    </a:cubicBezTo>
                    <a:cubicBezTo>
                      <a:pt x="608223" y="566099"/>
                      <a:pt x="615653" y="581911"/>
                      <a:pt x="628893" y="572386"/>
                    </a:cubicBezTo>
                    <a:cubicBezTo>
                      <a:pt x="636036" y="567242"/>
                      <a:pt x="640704" y="603723"/>
                      <a:pt x="653658" y="572862"/>
                    </a:cubicBezTo>
                    <a:cubicBezTo>
                      <a:pt x="657563" y="563527"/>
                      <a:pt x="668517" y="563432"/>
                      <a:pt x="647371" y="561908"/>
                    </a:cubicBezTo>
                    <a:cubicBezTo>
                      <a:pt x="646800" y="561908"/>
                      <a:pt x="637751" y="543144"/>
                      <a:pt x="641847" y="539715"/>
                    </a:cubicBezTo>
                    <a:cubicBezTo>
                      <a:pt x="650229" y="532952"/>
                      <a:pt x="681185" y="518665"/>
                      <a:pt x="680423" y="541715"/>
                    </a:cubicBezTo>
                    <a:cubicBezTo>
                      <a:pt x="679851" y="558860"/>
                      <a:pt x="702902" y="559336"/>
                      <a:pt x="712427" y="567623"/>
                    </a:cubicBezTo>
                    <a:cubicBezTo>
                      <a:pt x="722523" y="576481"/>
                      <a:pt x="729572" y="577720"/>
                      <a:pt x="741002" y="577720"/>
                    </a:cubicBezTo>
                    <a:cubicBezTo>
                      <a:pt x="750908" y="590293"/>
                      <a:pt x="771482" y="575624"/>
                      <a:pt x="793294" y="589340"/>
                    </a:cubicBezTo>
                    <a:cubicBezTo>
                      <a:pt x="818345" y="605152"/>
                      <a:pt x="840157" y="580672"/>
                      <a:pt x="840157" y="590864"/>
                    </a:cubicBezTo>
                    <a:cubicBezTo>
                      <a:pt x="840157" y="603056"/>
                      <a:pt x="828251" y="606485"/>
                      <a:pt x="840252" y="612676"/>
                    </a:cubicBezTo>
                    <a:cubicBezTo>
                      <a:pt x="854635" y="620201"/>
                      <a:pt x="875685" y="627631"/>
                      <a:pt x="885115" y="640489"/>
                    </a:cubicBezTo>
                    <a:cubicBezTo>
                      <a:pt x="893021" y="651348"/>
                      <a:pt x="907689" y="663159"/>
                      <a:pt x="921405" y="663159"/>
                    </a:cubicBezTo>
                    <a:cubicBezTo>
                      <a:pt x="936645" y="663159"/>
                      <a:pt x="903308" y="673541"/>
                      <a:pt x="926073" y="685352"/>
                    </a:cubicBezTo>
                    <a:cubicBezTo>
                      <a:pt x="934740" y="689829"/>
                      <a:pt x="934169" y="724214"/>
                      <a:pt x="945504" y="723738"/>
                    </a:cubicBezTo>
                    <a:cubicBezTo>
                      <a:pt x="961125" y="723071"/>
                      <a:pt x="974174" y="780983"/>
                      <a:pt x="973031" y="734787"/>
                    </a:cubicBezTo>
                    <a:cubicBezTo>
                      <a:pt x="972840" y="727548"/>
                      <a:pt x="979508" y="715070"/>
                      <a:pt x="981889" y="742883"/>
                    </a:cubicBezTo>
                    <a:cubicBezTo>
                      <a:pt x="982842" y="754218"/>
                      <a:pt x="990843" y="773744"/>
                      <a:pt x="997986" y="751265"/>
                    </a:cubicBezTo>
                    <a:cubicBezTo>
                      <a:pt x="1001701" y="739454"/>
                      <a:pt x="1006368" y="754884"/>
                      <a:pt x="1001415" y="761743"/>
                    </a:cubicBezTo>
                    <a:cubicBezTo>
                      <a:pt x="997415" y="767363"/>
                      <a:pt x="1006083" y="776697"/>
                      <a:pt x="1006083" y="776697"/>
                    </a:cubicBezTo>
                    <a:cubicBezTo>
                      <a:pt x="1009512" y="794318"/>
                      <a:pt x="993795" y="795271"/>
                      <a:pt x="1011607" y="796604"/>
                    </a:cubicBezTo>
                    <a:cubicBezTo>
                      <a:pt x="1014465" y="796795"/>
                      <a:pt x="1045992" y="857469"/>
                      <a:pt x="1029990" y="812511"/>
                    </a:cubicBezTo>
                    <a:cubicBezTo>
                      <a:pt x="1025133" y="798795"/>
                      <a:pt x="1034086" y="812797"/>
                      <a:pt x="1041897" y="817083"/>
                    </a:cubicBezTo>
                    <a:cubicBezTo>
                      <a:pt x="1055803" y="824703"/>
                      <a:pt x="1057708" y="828418"/>
                      <a:pt x="1054279" y="799366"/>
                    </a:cubicBezTo>
                    <a:cubicBezTo>
                      <a:pt x="1053708" y="794509"/>
                      <a:pt x="1039896" y="775173"/>
                      <a:pt x="1065709" y="791556"/>
                    </a:cubicBezTo>
                    <a:cubicBezTo>
                      <a:pt x="1070091" y="794318"/>
                      <a:pt x="1089426" y="814416"/>
                      <a:pt x="1089998" y="814606"/>
                    </a:cubicBezTo>
                    <a:cubicBezTo>
                      <a:pt x="1106857" y="790032"/>
                      <a:pt x="1104190" y="790318"/>
                      <a:pt x="1099047" y="756885"/>
                    </a:cubicBezTo>
                    <a:cubicBezTo>
                      <a:pt x="1098856" y="755551"/>
                      <a:pt x="1098189" y="750884"/>
                      <a:pt x="1096951" y="750598"/>
                    </a:cubicBezTo>
                    <a:lnTo>
                      <a:pt x="1043230" y="730596"/>
                    </a:lnTo>
                    <a:cubicBezTo>
                      <a:pt x="1032848" y="713070"/>
                      <a:pt x="1037325" y="707831"/>
                      <a:pt x="1018751" y="694972"/>
                    </a:cubicBezTo>
                    <a:cubicBezTo>
                      <a:pt x="1015989" y="693067"/>
                      <a:pt x="1007226" y="660016"/>
                      <a:pt x="993795" y="651157"/>
                    </a:cubicBezTo>
                    <a:cubicBezTo>
                      <a:pt x="986366" y="646300"/>
                      <a:pt x="993319" y="647252"/>
                      <a:pt x="975888" y="638108"/>
                    </a:cubicBezTo>
                    <a:cubicBezTo>
                      <a:pt x="975603" y="637918"/>
                      <a:pt x="969983" y="626392"/>
                      <a:pt x="957219" y="618106"/>
                    </a:cubicBezTo>
                    <a:cubicBezTo>
                      <a:pt x="948171" y="612200"/>
                      <a:pt x="958458" y="578863"/>
                      <a:pt x="923215" y="600294"/>
                    </a:cubicBezTo>
                    <a:cubicBezTo>
                      <a:pt x="919024" y="602866"/>
                      <a:pt x="925692" y="615915"/>
                      <a:pt x="903594" y="630869"/>
                    </a:cubicBezTo>
                    <a:cubicBezTo>
                      <a:pt x="883591" y="644395"/>
                      <a:pt x="887211" y="626488"/>
                      <a:pt x="885687" y="624392"/>
                    </a:cubicBezTo>
                    <a:cubicBezTo>
                      <a:pt x="881781" y="618868"/>
                      <a:pt x="883401" y="612676"/>
                      <a:pt x="870351" y="606580"/>
                    </a:cubicBezTo>
                    <a:cubicBezTo>
                      <a:pt x="866827" y="604961"/>
                      <a:pt x="851778" y="590864"/>
                      <a:pt x="851778" y="582577"/>
                    </a:cubicBezTo>
                    <a:cubicBezTo>
                      <a:pt x="851778" y="550669"/>
                      <a:pt x="828632" y="589626"/>
                      <a:pt x="811868" y="575719"/>
                    </a:cubicBezTo>
                    <a:cubicBezTo>
                      <a:pt x="811392" y="575529"/>
                      <a:pt x="803486" y="572195"/>
                      <a:pt x="802343" y="571814"/>
                    </a:cubicBezTo>
                    <a:lnTo>
                      <a:pt x="802343" y="571814"/>
                    </a:lnTo>
                    <a:close/>
                    <a:moveTo>
                      <a:pt x="171693" y="247012"/>
                    </a:moveTo>
                    <a:cubicBezTo>
                      <a:pt x="172169" y="248440"/>
                      <a:pt x="179979" y="257584"/>
                      <a:pt x="179884" y="258251"/>
                    </a:cubicBezTo>
                    <a:cubicBezTo>
                      <a:pt x="177598" y="258727"/>
                      <a:pt x="184837" y="263680"/>
                      <a:pt x="186361" y="264252"/>
                    </a:cubicBezTo>
                    <a:cubicBezTo>
                      <a:pt x="187790" y="264823"/>
                      <a:pt x="199982" y="269681"/>
                      <a:pt x="200268" y="270253"/>
                    </a:cubicBezTo>
                    <a:cubicBezTo>
                      <a:pt x="201125" y="272062"/>
                      <a:pt x="202744" y="277301"/>
                      <a:pt x="204459" y="279682"/>
                    </a:cubicBezTo>
                    <a:cubicBezTo>
                      <a:pt x="205983" y="281683"/>
                      <a:pt x="207221" y="287112"/>
                      <a:pt x="209983" y="291017"/>
                    </a:cubicBezTo>
                    <a:cubicBezTo>
                      <a:pt x="213031" y="295303"/>
                      <a:pt x="215412" y="303304"/>
                      <a:pt x="206554" y="300447"/>
                    </a:cubicBezTo>
                    <a:cubicBezTo>
                      <a:pt x="200458" y="298447"/>
                      <a:pt x="195505" y="299875"/>
                      <a:pt x="193886" y="291779"/>
                    </a:cubicBezTo>
                    <a:cubicBezTo>
                      <a:pt x="193886" y="291779"/>
                      <a:pt x="188838" y="283969"/>
                      <a:pt x="187980" y="281587"/>
                    </a:cubicBezTo>
                    <a:cubicBezTo>
                      <a:pt x="185885" y="275587"/>
                      <a:pt x="179694" y="270253"/>
                      <a:pt x="173788" y="269109"/>
                    </a:cubicBezTo>
                    <a:cubicBezTo>
                      <a:pt x="167502" y="267871"/>
                      <a:pt x="162834" y="273110"/>
                      <a:pt x="163787" y="258061"/>
                    </a:cubicBezTo>
                    <a:cubicBezTo>
                      <a:pt x="164168" y="252631"/>
                      <a:pt x="169502" y="250441"/>
                      <a:pt x="169502" y="247964"/>
                    </a:cubicBezTo>
                    <a:cubicBezTo>
                      <a:pt x="169407" y="246535"/>
                      <a:pt x="171407" y="246250"/>
                      <a:pt x="171693" y="247012"/>
                    </a:cubicBezTo>
                    <a:lnTo>
                      <a:pt x="171693" y="247012"/>
                    </a:lnTo>
                    <a:close/>
                    <a:moveTo>
                      <a:pt x="187028" y="447037"/>
                    </a:moveTo>
                    <a:cubicBezTo>
                      <a:pt x="187123" y="446179"/>
                      <a:pt x="187599" y="446560"/>
                      <a:pt x="189314" y="446560"/>
                    </a:cubicBezTo>
                    <a:cubicBezTo>
                      <a:pt x="193410" y="446560"/>
                      <a:pt x="202649" y="450561"/>
                      <a:pt x="208173" y="450942"/>
                    </a:cubicBezTo>
                    <a:cubicBezTo>
                      <a:pt x="212745" y="451323"/>
                      <a:pt x="214841" y="453037"/>
                      <a:pt x="217222" y="453609"/>
                    </a:cubicBezTo>
                    <a:cubicBezTo>
                      <a:pt x="220937" y="454466"/>
                      <a:pt x="221985" y="455514"/>
                      <a:pt x="224366" y="456276"/>
                    </a:cubicBezTo>
                    <a:cubicBezTo>
                      <a:pt x="229319" y="457800"/>
                      <a:pt x="229128" y="465039"/>
                      <a:pt x="227223" y="467515"/>
                    </a:cubicBezTo>
                    <a:cubicBezTo>
                      <a:pt x="223699" y="472087"/>
                      <a:pt x="223128" y="478564"/>
                      <a:pt x="218937" y="478374"/>
                    </a:cubicBezTo>
                    <a:cubicBezTo>
                      <a:pt x="213793" y="478088"/>
                      <a:pt x="209793" y="480469"/>
                      <a:pt x="205125" y="477612"/>
                    </a:cubicBezTo>
                    <a:cubicBezTo>
                      <a:pt x="203030" y="476278"/>
                      <a:pt x="196267" y="467325"/>
                      <a:pt x="192171" y="463896"/>
                    </a:cubicBezTo>
                    <a:cubicBezTo>
                      <a:pt x="189504" y="461705"/>
                      <a:pt x="186837" y="449132"/>
                      <a:pt x="187028" y="447037"/>
                    </a:cubicBezTo>
                    <a:lnTo>
                      <a:pt x="187028" y="447037"/>
                    </a:lnTo>
                    <a:close/>
                    <a:moveTo>
                      <a:pt x="74633" y="750694"/>
                    </a:moveTo>
                    <a:cubicBezTo>
                      <a:pt x="78538" y="743169"/>
                      <a:pt x="78157" y="747741"/>
                      <a:pt x="78538" y="739264"/>
                    </a:cubicBezTo>
                    <a:cubicBezTo>
                      <a:pt x="78824" y="732596"/>
                      <a:pt x="82253" y="733930"/>
                      <a:pt x="88635" y="733739"/>
                    </a:cubicBezTo>
                    <a:cubicBezTo>
                      <a:pt x="91873" y="733644"/>
                      <a:pt x="98064" y="739740"/>
                      <a:pt x="100636" y="741740"/>
                    </a:cubicBezTo>
                    <a:cubicBezTo>
                      <a:pt x="102827" y="743455"/>
                      <a:pt x="103303" y="750598"/>
                      <a:pt x="98826" y="752599"/>
                    </a:cubicBezTo>
                    <a:cubicBezTo>
                      <a:pt x="96064" y="753837"/>
                      <a:pt x="98541" y="753551"/>
                      <a:pt x="94254" y="754504"/>
                    </a:cubicBezTo>
                    <a:cubicBezTo>
                      <a:pt x="92159" y="754980"/>
                      <a:pt x="75490" y="758504"/>
                      <a:pt x="74728" y="757838"/>
                    </a:cubicBezTo>
                    <a:cubicBezTo>
                      <a:pt x="73490" y="756694"/>
                      <a:pt x="66156" y="757456"/>
                      <a:pt x="73585" y="751932"/>
                    </a:cubicBezTo>
                    <a:cubicBezTo>
                      <a:pt x="74442" y="751360"/>
                      <a:pt x="74347" y="751265"/>
                      <a:pt x="74633" y="750694"/>
                    </a:cubicBezTo>
                    <a:lnTo>
                      <a:pt x="74633" y="750694"/>
                    </a:lnTo>
                    <a:close/>
                    <a:moveTo>
                      <a:pt x="55773" y="744883"/>
                    </a:moveTo>
                    <a:cubicBezTo>
                      <a:pt x="57393" y="748027"/>
                      <a:pt x="57678" y="747550"/>
                      <a:pt x="55964" y="750884"/>
                    </a:cubicBezTo>
                    <a:cubicBezTo>
                      <a:pt x="54630" y="753361"/>
                      <a:pt x="52916" y="753837"/>
                      <a:pt x="49582" y="753265"/>
                    </a:cubicBezTo>
                    <a:cubicBezTo>
                      <a:pt x="46058" y="752599"/>
                      <a:pt x="47487" y="749265"/>
                      <a:pt x="39962" y="753361"/>
                    </a:cubicBezTo>
                    <a:cubicBezTo>
                      <a:pt x="38914" y="753932"/>
                      <a:pt x="34152" y="753932"/>
                      <a:pt x="29294" y="756218"/>
                    </a:cubicBezTo>
                    <a:cubicBezTo>
                      <a:pt x="27579" y="757075"/>
                      <a:pt x="23674" y="756409"/>
                      <a:pt x="18721" y="758599"/>
                    </a:cubicBezTo>
                    <a:cubicBezTo>
                      <a:pt x="18721" y="758599"/>
                      <a:pt x="11006" y="760123"/>
                      <a:pt x="10434" y="759457"/>
                    </a:cubicBezTo>
                    <a:cubicBezTo>
                      <a:pt x="10053" y="758980"/>
                      <a:pt x="9958" y="758028"/>
                      <a:pt x="10530" y="757361"/>
                    </a:cubicBezTo>
                    <a:cubicBezTo>
                      <a:pt x="14530" y="752980"/>
                      <a:pt x="19483" y="748408"/>
                      <a:pt x="25674" y="747360"/>
                    </a:cubicBezTo>
                    <a:cubicBezTo>
                      <a:pt x="29199" y="746788"/>
                      <a:pt x="37009" y="740502"/>
                      <a:pt x="44343" y="741740"/>
                    </a:cubicBezTo>
                    <a:cubicBezTo>
                      <a:pt x="46629" y="742216"/>
                      <a:pt x="55202" y="744883"/>
                      <a:pt x="55773" y="744883"/>
                    </a:cubicBezTo>
                    <a:lnTo>
                      <a:pt x="55773" y="744883"/>
                    </a:lnTo>
                    <a:close/>
                    <a:moveTo>
                      <a:pt x="516974" y="629631"/>
                    </a:moveTo>
                    <a:cubicBezTo>
                      <a:pt x="519927" y="629726"/>
                      <a:pt x="518307" y="632679"/>
                      <a:pt x="522594" y="636870"/>
                    </a:cubicBezTo>
                    <a:cubicBezTo>
                      <a:pt x="537453" y="651729"/>
                      <a:pt x="482779" y="658111"/>
                      <a:pt x="504210" y="657253"/>
                    </a:cubicBezTo>
                    <a:cubicBezTo>
                      <a:pt x="513735" y="656872"/>
                      <a:pt x="526880" y="688209"/>
                      <a:pt x="499353" y="693830"/>
                    </a:cubicBezTo>
                    <a:cubicBezTo>
                      <a:pt x="486113" y="696496"/>
                      <a:pt x="459538" y="712403"/>
                      <a:pt x="456871" y="699544"/>
                    </a:cubicBezTo>
                    <a:cubicBezTo>
                      <a:pt x="456109" y="695639"/>
                      <a:pt x="452871" y="702497"/>
                      <a:pt x="452871" y="679923"/>
                    </a:cubicBezTo>
                    <a:cubicBezTo>
                      <a:pt x="452871" y="669350"/>
                      <a:pt x="470968" y="656587"/>
                      <a:pt x="480493" y="653253"/>
                    </a:cubicBezTo>
                    <a:cubicBezTo>
                      <a:pt x="509163" y="643347"/>
                      <a:pt x="496590" y="629155"/>
                      <a:pt x="516974" y="629631"/>
                    </a:cubicBezTo>
                    <a:close/>
                  </a:path>
                </a:pathLst>
              </a:custGeom>
              <a:solidFill>
                <a:srgbClr val="EA3F9F"/>
              </a:solidFill>
              <a:ln w="6350" cap="flat">
                <a:solidFill>
                  <a:schemeClr val="bg1"/>
                </a:solidFill>
                <a:prstDash val="solid"/>
                <a:miter/>
              </a:ln>
            </p:spPr>
            <p:txBody>
              <a:bodyPr rtlCol="0" anchor="ctr"/>
              <a:lstStyle/>
              <a:p>
                <a:endParaRPr lang="en-US" sz="1600" dirty="0"/>
              </a:p>
            </p:txBody>
          </p:sp>
          <p:sp>
            <p:nvSpPr>
              <p:cNvPr id="228" name="Freeform: Shape 227">
                <a:extLst>
                  <a:ext uri="{FF2B5EF4-FFF2-40B4-BE49-F238E27FC236}">
                    <a16:creationId xmlns:a16="http://schemas.microsoft.com/office/drawing/2014/main" id="{C4937186-DDA9-4750-90F2-64DBBB7C7136}"/>
                  </a:ext>
                </a:extLst>
              </p:cNvPr>
              <p:cNvSpPr/>
              <p:nvPr/>
            </p:nvSpPr>
            <p:spPr>
              <a:xfrm>
                <a:off x="1429795" y="5069065"/>
                <a:ext cx="284929" cy="185218"/>
              </a:xfrm>
              <a:custGeom>
                <a:avLst/>
                <a:gdLst>
                  <a:gd name="connsiteX0" fmla="*/ 109762 w 609600"/>
                  <a:gd name="connsiteY0" fmla="*/ 39557 h 400050"/>
                  <a:gd name="connsiteX1" fmla="*/ 62899 w 609600"/>
                  <a:gd name="connsiteY1" fmla="*/ 37938 h 400050"/>
                  <a:gd name="connsiteX2" fmla="*/ 65281 w 609600"/>
                  <a:gd name="connsiteY2" fmla="*/ 22031 h 400050"/>
                  <a:gd name="connsiteX3" fmla="*/ 85950 w 609600"/>
                  <a:gd name="connsiteY3" fmla="*/ 10125 h 400050"/>
                  <a:gd name="connsiteX4" fmla="*/ 109762 w 609600"/>
                  <a:gd name="connsiteY4" fmla="*/ 13268 h 400050"/>
                  <a:gd name="connsiteX5" fmla="*/ 113763 w 609600"/>
                  <a:gd name="connsiteY5" fmla="*/ 25936 h 400050"/>
                  <a:gd name="connsiteX6" fmla="*/ 109762 w 609600"/>
                  <a:gd name="connsiteY6" fmla="*/ 39557 h 400050"/>
                  <a:gd name="connsiteX7" fmla="*/ 109762 w 609600"/>
                  <a:gd name="connsiteY7" fmla="*/ 39557 h 400050"/>
                  <a:gd name="connsiteX8" fmla="*/ 468664 w 609600"/>
                  <a:gd name="connsiteY8" fmla="*/ 289684 h 400050"/>
                  <a:gd name="connsiteX9" fmla="*/ 490572 w 609600"/>
                  <a:gd name="connsiteY9" fmla="*/ 271300 h 400050"/>
                  <a:gd name="connsiteX10" fmla="*/ 493239 w 609600"/>
                  <a:gd name="connsiteY10" fmla="*/ 264347 h 400050"/>
                  <a:gd name="connsiteX11" fmla="*/ 492953 w 609600"/>
                  <a:gd name="connsiteY11" fmla="*/ 263681 h 400050"/>
                  <a:gd name="connsiteX12" fmla="*/ 484952 w 609600"/>
                  <a:gd name="connsiteY12" fmla="*/ 242249 h 400050"/>
                  <a:gd name="connsiteX13" fmla="*/ 492286 w 609600"/>
                  <a:gd name="connsiteY13" fmla="*/ 237391 h 400050"/>
                  <a:gd name="connsiteX14" fmla="*/ 549913 w 609600"/>
                  <a:gd name="connsiteY14" fmla="*/ 264824 h 400050"/>
                  <a:gd name="connsiteX15" fmla="*/ 560104 w 609600"/>
                  <a:gd name="connsiteY15" fmla="*/ 270443 h 400050"/>
                  <a:gd name="connsiteX16" fmla="*/ 580107 w 609600"/>
                  <a:gd name="connsiteY16" fmla="*/ 299590 h 400050"/>
                  <a:gd name="connsiteX17" fmla="*/ 587822 w 609600"/>
                  <a:gd name="connsiteY17" fmla="*/ 312734 h 400050"/>
                  <a:gd name="connsiteX18" fmla="*/ 599728 w 609600"/>
                  <a:gd name="connsiteY18" fmla="*/ 321021 h 400050"/>
                  <a:gd name="connsiteX19" fmla="*/ 599157 w 609600"/>
                  <a:gd name="connsiteY19" fmla="*/ 336547 h 400050"/>
                  <a:gd name="connsiteX20" fmla="*/ 587156 w 609600"/>
                  <a:gd name="connsiteY20" fmla="*/ 344548 h 400050"/>
                  <a:gd name="connsiteX21" fmla="*/ 567058 w 609600"/>
                  <a:gd name="connsiteY21" fmla="*/ 353311 h 400050"/>
                  <a:gd name="connsiteX22" fmla="*/ 559819 w 609600"/>
                  <a:gd name="connsiteY22" fmla="*/ 354740 h 400050"/>
                  <a:gd name="connsiteX23" fmla="*/ 547817 w 609600"/>
                  <a:gd name="connsiteY23" fmla="*/ 354740 h 400050"/>
                  <a:gd name="connsiteX24" fmla="*/ 532006 w 609600"/>
                  <a:gd name="connsiteY24" fmla="*/ 369122 h 400050"/>
                  <a:gd name="connsiteX25" fmla="*/ 518671 w 609600"/>
                  <a:gd name="connsiteY25" fmla="*/ 388458 h 400050"/>
                  <a:gd name="connsiteX26" fmla="*/ 515527 w 609600"/>
                  <a:gd name="connsiteY26" fmla="*/ 390934 h 400050"/>
                  <a:gd name="connsiteX27" fmla="*/ 512384 w 609600"/>
                  <a:gd name="connsiteY27" fmla="*/ 392649 h 400050"/>
                  <a:gd name="connsiteX28" fmla="*/ 492763 w 609600"/>
                  <a:gd name="connsiteY28" fmla="*/ 384553 h 400050"/>
                  <a:gd name="connsiteX29" fmla="*/ 487048 w 609600"/>
                  <a:gd name="connsiteY29" fmla="*/ 367693 h 400050"/>
                  <a:gd name="connsiteX30" fmla="*/ 486952 w 609600"/>
                  <a:gd name="connsiteY30" fmla="*/ 342071 h 400050"/>
                  <a:gd name="connsiteX31" fmla="*/ 471236 w 609600"/>
                  <a:gd name="connsiteY31" fmla="*/ 305591 h 400050"/>
                  <a:gd name="connsiteX32" fmla="*/ 468664 w 609600"/>
                  <a:gd name="connsiteY32" fmla="*/ 289684 h 400050"/>
                  <a:gd name="connsiteX33" fmla="*/ 468664 w 609600"/>
                  <a:gd name="connsiteY33" fmla="*/ 289684 h 400050"/>
                  <a:gd name="connsiteX34" fmla="*/ 415039 w 609600"/>
                  <a:gd name="connsiteY34" fmla="*/ 188719 h 400050"/>
                  <a:gd name="connsiteX35" fmla="*/ 396084 w 609600"/>
                  <a:gd name="connsiteY35" fmla="*/ 160429 h 400050"/>
                  <a:gd name="connsiteX36" fmla="*/ 407133 w 609600"/>
                  <a:gd name="connsiteY36" fmla="*/ 146904 h 400050"/>
                  <a:gd name="connsiteX37" fmla="*/ 424373 w 609600"/>
                  <a:gd name="connsiteY37" fmla="*/ 157096 h 400050"/>
                  <a:gd name="connsiteX38" fmla="*/ 434184 w 609600"/>
                  <a:gd name="connsiteY38" fmla="*/ 160810 h 400050"/>
                  <a:gd name="connsiteX39" fmla="*/ 457330 w 609600"/>
                  <a:gd name="connsiteY39" fmla="*/ 166335 h 400050"/>
                  <a:gd name="connsiteX40" fmla="*/ 466950 w 609600"/>
                  <a:gd name="connsiteY40" fmla="*/ 173193 h 400050"/>
                  <a:gd name="connsiteX41" fmla="*/ 472474 w 609600"/>
                  <a:gd name="connsiteY41" fmla="*/ 176812 h 400050"/>
                  <a:gd name="connsiteX42" fmla="*/ 475237 w 609600"/>
                  <a:gd name="connsiteY42" fmla="*/ 189385 h 400050"/>
                  <a:gd name="connsiteX43" fmla="*/ 452472 w 609600"/>
                  <a:gd name="connsiteY43" fmla="*/ 198434 h 400050"/>
                  <a:gd name="connsiteX44" fmla="*/ 434374 w 609600"/>
                  <a:gd name="connsiteY44" fmla="*/ 202625 h 400050"/>
                  <a:gd name="connsiteX45" fmla="*/ 420087 w 609600"/>
                  <a:gd name="connsiteY45" fmla="*/ 193958 h 400050"/>
                  <a:gd name="connsiteX46" fmla="*/ 415039 w 609600"/>
                  <a:gd name="connsiteY46" fmla="*/ 188719 h 400050"/>
                  <a:gd name="connsiteX47" fmla="*/ 415039 w 609600"/>
                  <a:gd name="connsiteY47" fmla="*/ 188719 h 400050"/>
                  <a:gd name="connsiteX48" fmla="*/ 360651 w 609600"/>
                  <a:gd name="connsiteY48" fmla="*/ 161096 h 400050"/>
                  <a:gd name="connsiteX49" fmla="*/ 376367 w 609600"/>
                  <a:gd name="connsiteY49" fmla="*/ 163477 h 400050"/>
                  <a:gd name="connsiteX50" fmla="*/ 384749 w 609600"/>
                  <a:gd name="connsiteY50" fmla="*/ 173002 h 400050"/>
                  <a:gd name="connsiteX51" fmla="*/ 378653 w 609600"/>
                  <a:gd name="connsiteY51" fmla="*/ 181099 h 400050"/>
                  <a:gd name="connsiteX52" fmla="*/ 361318 w 609600"/>
                  <a:gd name="connsiteY52" fmla="*/ 174622 h 400050"/>
                  <a:gd name="connsiteX53" fmla="*/ 360175 w 609600"/>
                  <a:gd name="connsiteY53" fmla="*/ 161191 h 400050"/>
                  <a:gd name="connsiteX54" fmla="*/ 360651 w 609600"/>
                  <a:gd name="connsiteY54" fmla="*/ 161096 h 400050"/>
                  <a:gd name="connsiteX55" fmla="*/ 360651 w 609600"/>
                  <a:gd name="connsiteY55" fmla="*/ 161096 h 400050"/>
                  <a:gd name="connsiteX56" fmla="*/ 394846 w 609600"/>
                  <a:gd name="connsiteY56" fmla="*/ 136903 h 400050"/>
                  <a:gd name="connsiteX57" fmla="*/ 384654 w 609600"/>
                  <a:gd name="connsiteY57" fmla="*/ 148333 h 400050"/>
                  <a:gd name="connsiteX58" fmla="*/ 369604 w 609600"/>
                  <a:gd name="connsiteY58" fmla="*/ 149095 h 400050"/>
                  <a:gd name="connsiteX59" fmla="*/ 351507 w 609600"/>
                  <a:gd name="connsiteY59" fmla="*/ 145570 h 400050"/>
                  <a:gd name="connsiteX60" fmla="*/ 333981 w 609600"/>
                  <a:gd name="connsiteY60" fmla="*/ 136236 h 400050"/>
                  <a:gd name="connsiteX61" fmla="*/ 338553 w 609600"/>
                  <a:gd name="connsiteY61" fmla="*/ 131283 h 400050"/>
                  <a:gd name="connsiteX62" fmla="*/ 351507 w 609600"/>
                  <a:gd name="connsiteY62" fmla="*/ 134807 h 400050"/>
                  <a:gd name="connsiteX63" fmla="*/ 363413 w 609600"/>
                  <a:gd name="connsiteY63" fmla="*/ 135665 h 400050"/>
                  <a:gd name="connsiteX64" fmla="*/ 394846 w 609600"/>
                  <a:gd name="connsiteY64" fmla="*/ 136903 h 400050"/>
                  <a:gd name="connsiteX65" fmla="*/ 394846 w 609600"/>
                  <a:gd name="connsiteY65" fmla="*/ 136903 h 400050"/>
                  <a:gd name="connsiteX66" fmla="*/ 227587 w 609600"/>
                  <a:gd name="connsiteY66" fmla="*/ 96898 h 400050"/>
                  <a:gd name="connsiteX67" fmla="*/ 231206 w 609600"/>
                  <a:gd name="connsiteY67" fmla="*/ 82515 h 400050"/>
                  <a:gd name="connsiteX68" fmla="*/ 236159 w 609600"/>
                  <a:gd name="connsiteY68" fmla="*/ 79181 h 400050"/>
                  <a:gd name="connsiteX69" fmla="*/ 256257 w 609600"/>
                  <a:gd name="connsiteY69" fmla="*/ 68704 h 400050"/>
                  <a:gd name="connsiteX70" fmla="*/ 277974 w 609600"/>
                  <a:gd name="connsiteY70" fmla="*/ 105184 h 400050"/>
                  <a:gd name="connsiteX71" fmla="*/ 291309 w 609600"/>
                  <a:gd name="connsiteY71" fmla="*/ 118996 h 400050"/>
                  <a:gd name="connsiteX72" fmla="*/ 268925 w 609600"/>
                  <a:gd name="connsiteY72" fmla="*/ 122329 h 400050"/>
                  <a:gd name="connsiteX73" fmla="*/ 261210 w 609600"/>
                  <a:gd name="connsiteY73" fmla="*/ 116805 h 400050"/>
                  <a:gd name="connsiteX74" fmla="*/ 242922 w 609600"/>
                  <a:gd name="connsiteY74" fmla="*/ 117662 h 400050"/>
                  <a:gd name="connsiteX75" fmla="*/ 236159 w 609600"/>
                  <a:gd name="connsiteY75" fmla="*/ 108899 h 400050"/>
                  <a:gd name="connsiteX76" fmla="*/ 227872 w 609600"/>
                  <a:gd name="connsiteY76" fmla="*/ 97469 h 400050"/>
                  <a:gd name="connsiteX77" fmla="*/ 227587 w 609600"/>
                  <a:gd name="connsiteY77" fmla="*/ 96898 h 400050"/>
                  <a:gd name="connsiteX78" fmla="*/ 227587 w 609600"/>
                  <a:gd name="connsiteY78" fmla="*/ 96898 h 400050"/>
                  <a:gd name="connsiteX79" fmla="*/ 26419 w 609600"/>
                  <a:gd name="connsiteY79" fmla="*/ 38795 h 400050"/>
                  <a:gd name="connsiteX80" fmla="*/ 22704 w 609600"/>
                  <a:gd name="connsiteY80" fmla="*/ 54131 h 400050"/>
                  <a:gd name="connsiteX81" fmla="*/ 26419 w 609600"/>
                  <a:gd name="connsiteY81" fmla="*/ 3879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9600" h="400050">
                    <a:moveTo>
                      <a:pt x="109762" y="39557"/>
                    </a:moveTo>
                    <a:cubicBezTo>
                      <a:pt x="100523" y="60512"/>
                      <a:pt x="74996" y="48987"/>
                      <a:pt x="62899" y="37938"/>
                    </a:cubicBezTo>
                    <a:lnTo>
                      <a:pt x="65281" y="22031"/>
                    </a:lnTo>
                    <a:lnTo>
                      <a:pt x="85950" y="10125"/>
                    </a:lnTo>
                    <a:lnTo>
                      <a:pt x="109762" y="13268"/>
                    </a:lnTo>
                    <a:lnTo>
                      <a:pt x="113763" y="25936"/>
                    </a:lnTo>
                    <a:lnTo>
                      <a:pt x="109762" y="39557"/>
                    </a:lnTo>
                    <a:lnTo>
                      <a:pt x="109762" y="39557"/>
                    </a:lnTo>
                    <a:close/>
                    <a:moveTo>
                      <a:pt x="468664" y="289684"/>
                    </a:moveTo>
                    <a:cubicBezTo>
                      <a:pt x="473141" y="285588"/>
                      <a:pt x="480571" y="290065"/>
                      <a:pt x="490572" y="271300"/>
                    </a:cubicBezTo>
                    <a:cubicBezTo>
                      <a:pt x="491524" y="269491"/>
                      <a:pt x="494001" y="266633"/>
                      <a:pt x="493239" y="264347"/>
                    </a:cubicBezTo>
                    <a:lnTo>
                      <a:pt x="492953" y="263681"/>
                    </a:lnTo>
                    <a:cubicBezTo>
                      <a:pt x="492001" y="261299"/>
                      <a:pt x="479047" y="249774"/>
                      <a:pt x="484952" y="242249"/>
                    </a:cubicBezTo>
                    <a:cubicBezTo>
                      <a:pt x="485810" y="241106"/>
                      <a:pt x="490096" y="237391"/>
                      <a:pt x="492286" y="237391"/>
                    </a:cubicBezTo>
                    <a:lnTo>
                      <a:pt x="549913" y="264824"/>
                    </a:lnTo>
                    <a:lnTo>
                      <a:pt x="560104" y="270443"/>
                    </a:lnTo>
                    <a:cubicBezTo>
                      <a:pt x="574011" y="276730"/>
                      <a:pt x="572297" y="288350"/>
                      <a:pt x="580107" y="299590"/>
                    </a:cubicBezTo>
                    <a:cubicBezTo>
                      <a:pt x="583155" y="303971"/>
                      <a:pt x="581060" y="305114"/>
                      <a:pt x="587822" y="312734"/>
                    </a:cubicBezTo>
                    <a:cubicBezTo>
                      <a:pt x="590299" y="315496"/>
                      <a:pt x="599443" y="319973"/>
                      <a:pt x="599728" y="321021"/>
                    </a:cubicBezTo>
                    <a:cubicBezTo>
                      <a:pt x="607634" y="321783"/>
                      <a:pt x="606301" y="333023"/>
                      <a:pt x="599157" y="336547"/>
                    </a:cubicBezTo>
                    <a:cubicBezTo>
                      <a:pt x="599062" y="336547"/>
                      <a:pt x="588394" y="344643"/>
                      <a:pt x="587156" y="344548"/>
                    </a:cubicBezTo>
                    <a:cubicBezTo>
                      <a:pt x="580964" y="348548"/>
                      <a:pt x="574487" y="352073"/>
                      <a:pt x="567058" y="353311"/>
                    </a:cubicBezTo>
                    <a:cubicBezTo>
                      <a:pt x="566962" y="353311"/>
                      <a:pt x="566010" y="355597"/>
                      <a:pt x="559819" y="354740"/>
                    </a:cubicBezTo>
                    <a:cubicBezTo>
                      <a:pt x="556961" y="354358"/>
                      <a:pt x="554199" y="349691"/>
                      <a:pt x="547817" y="354740"/>
                    </a:cubicBezTo>
                    <a:cubicBezTo>
                      <a:pt x="544960" y="356930"/>
                      <a:pt x="533530" y="366169"/>
                      <a:pt x="532006" y="369122"/>
                    </a:cubicBezTo>
                    <a:lnTo>
                      <a:pt x="518671" y="388458"/>
                    </a:lnTo>
                    <a:lnTo>
                      <a:pt x="515527" y="390934"/>
                    </a:lnTo>
                    <a:lnTo>
                      <a:pt x="512384" y="392649"/>
                    </a:lnTo>
                    <a:cubicBezTo>
                      <a:pt x="503431" y="394744"/>
                      <a:pt x="502764" y="387982"/>
                      <a:pt x="492763" y="384553"/>
                    </a:cubicBezTo>
                    <a:cubicBezTo>
                      <a:pt x="492191" y="381600"/>
                      <a:pt x="486572" y="384934"/>
                      <a:pt x="487048" y="367693"/>
                    </a:cubicBezTo>
                    <a:cubicBezTo>
                      <a:pt x="487238" y="360264"/>
                      <a:pt x="483523" y="353692"/>
                      <a:pt x="486952" y="342071"/>
                    </a:cubicBezTo>
                    <a:cubicBezTo>
                      <a:pt x="489810" y="332546"/>
                      <a:pt x="478285" y="311306"/>
                      <a:pt x="471236" y="305591"/>
                    </a:cubicBezTo>
                    <a:cubicBezTo>
                      <a:pt x="468664" y="303495"/>
                      <a:pt x="467236" y="292827"/>
                      <a:pt x="468664" y="289684"/>
                    </a:cubicBezTo>
                    <a:lnTo>
                      <a:pt x="468664" y="289684"/>
                    </a:lnTo>
                    <a:close/>
                    <a:moveTo>
                      <a:pt x="415039" y="188719"/>
                    </a:moveTo>
                    <a:lnTo>
                      <a:pt x="396084" y="160429"/>
                    </a:lnTo>
                    <a:lnTo>
                      <a:pt x="407133" y="146904"/>
                    </a:lnTo>
                    <a:cubicBezTo>
                      <a:pt x="413705" y="149190"/>
                      <a:pt x="416944" y="154238"/>
                      <a:pt x="424373" y="157096"/>
                    </a:cubicBezTo>
                    <a:cubicBezTo>
                      <a:pt x="426564" y="157953"/>
                      <a:pt x="430279" y="160906"/>
                      <a:pt x="434184" y="160810"/>
                    </a:cubicBezTo>
                    <a:cubicBezTo>
                      <a:pt x="438947" y="160620"/>
                      <a:pt x="453424" y="162906"/>
                      <a:pt x="457330" y="166335"/>
                    </a:cubicBezTo>
                    <a:cubicBezTo>
                      <a:pt x="459711" y="168335"/>
                      <a:pt x="461997" y="168431"/>
                      <a:pt x="466950" y="173193"/>
                    </a:cubicBezTo>
                    <a:cubicBezTo>
                      <a:pt x="467045" y="173288"/>
                      <a:pt x="472189" y="176908"/>
                      <a:pt x="472474" y="176812"/>
                    </a:cubicBezTo>
                    <a:cubicBezTo>
                      <a:pt x="474094" y="179099"/>
                      <a:pt x="482285" y="184147"/>
                      <a:pt x="475237" y="189385"/>
                    </a:cubicBezTo>
                    <a:cubicBezTo>
                      <a:pt x="469522" y="193576"/>
                      <a:pt x="459330" y="196910"/>
                      <a:pt x="452472" y="198434"/>
                    </a:cubicBezTo>
                    <a:cubicBezTo>
                      <a:pt x="447805" y="199482"/>
                      <a:pt x="438375" y="202625"/>
                      <a:pt x="434374" y="202625"/>
                    </a:cubicBezTo>
                    <a:cubicBezTo>
                      <a:pt x="427135" y="202625"/>
                      <a:pt x="425897" y="197767"/>
                      <a:pt x="420087" y="193958"/>
                    </a:cubicBezTo>
                    <a:cubicBezTo>
                      <a:pt x="418563" y="193005"/>
                      <a:pt x="415610" y="190624"/>
                      <a:pt x="415039" y="188719"/>
                    </a:cubicBezTo>
                    <a:lnTo>
                      <a:pt x="415039" y="188719"/>
                    </a:lnTo>
                    <a:close/>
                    <a:moveTo>
                      <a:pt x="360651" y="161096"/>
                    </a:moveTo>
                    <a:cubicBezTo>
                      <a:pt x="366652" y="161858"/>
                      <a:pt x="370652" y="161382"/>
                      <a:pt x="376367" y="163477"/>
                    </a:cubicBezTo>
                    <a:cubicBezTo>
                      <a:pt x="379606" y="164716"/>
                      <a:pt x="382654" y="170050"/>
                      <a:pt x="384749" y="173002"/>
                    </a:cubicBezTo>
                    <a:cubicBezTo>
                      <a:pt x="386178" y="175193"/>
                      <a:pt x="384464" y="181289"/>
                      <a:pt x="378653" y="181099"/>
                    </a:cubicBezTo>
                    <a:cubicBezTo>
                      <a:pt x="371414" y="180908"/>
                      <a:pt x="372462" y="195100"/>
                      <a:pt x="361318" y="174622"/>
                    </a:cubicBezTo>
                    <a:cubicBezTo>
                      <a:pt x="358936" y="170240"/>
                      <a:pt x="357508" y="165668"/>
                      <a:pt x="360175" y="161191"/>
                    </a:cubicBezTo>
                    <a:cubicBezTo>
                      <a:pt x="360270" y="161001"/>
                      <a:pt x="360175" y="161096"/>
                      <a:pt x="360651" y="161096"/>
                    </a:cubicBezTo>
                    <a:lnTo>
                      <a:pt x="360651" y="161096"/>
                    </a:lnTo>
                    <a:close/>
                    <a:moveTo>
                      <a:pt x="394846" y="136903"/>
                    </a:moveTo>
                    <a:cubicBezTo>
                      <a:pt x="392845" y="141951"/>
                      <a:pt x="390750" y="148047"/>
                      <a:pt x="384654" y="148333"/>
                    </a:cubicBezTo>
                    <a:cubicBezTo>
                      <a:pt x="378272" y="148618"/>
                      <a:pt x="379320" y="151000"/>
                      <a:pt x="369604" y="149095"/>
                    </a:cubicBezTo>
                    <a:cubicBezTo>
                      <a:pt x="360556" y="147380"/>
                      <a:pt x="360270" y="149857"/>
                      <a:pt x="351507" y="145570"/>
                    </a:cubicBezTo>
                    <a:cubicBezTo>
                      <a:pt x="346744" y="143189"/>
                      <a:pt x="333981" y="141379"/>
                      <a:pt x="333981" y="136236"/>
                    </a:cubicBezTo>
                    <a:cubicBezTo>
                      <a:pt x="333981" y="132521"/>
                      <a:pt x="334457" y="130426"/>
                      <a:pt x="338553" y="131283"/>
                    </a:cubicBezTo>
                    <a:cubicBezTo>
                      <a:pt x="341410" y="131283"/>
                      <a:pt x="345411" y="133950"/>
                      <a:pt x="351507" y="134807"/>
                    </a:cubicBezTo>
                    <a:cubicBezTo>
                      <a:pt x="354555" y="135188"/>
                      <a:pt x="357508" y="140903"/>
                      <a:pt x="363413" y="135665"/>
                    </a:cubicBezTo>
                    <a:cubicBezTo>
                      <a:pt x="364937" y="134331"/>
                      <a:pt x="391988" y="135855"/>
                      <a:pt x="394846" y="136903"/>
                    </a:cubicBezTo>
                    <a:lnTo>
                      <a:pt x="394846" y="136903"/>
                    </a:lnTo>
                    <a:close/>
                    <a:moveTo>
                      <a:pt x="227587" y="96898"/>
                    </a:moveTo>
                    <a:cubicBezTo>
                      <a:pt x="225301" y="95278"/>
                      <a:pt x="225491" y="82706"/>
                      <a:pt x="231206" y="82515"/>
                    </a:cubicBezTo>
                    <a:cubicBezTo>
                      <a:pt x="233206" y="82420"/>
                      <a:pt x="235016" y="80705"/>
                      <a:pt x="236159" y="79181"/>
                    </a:cubicBezTo>
                    <a:lnTo>
                      <a:pt x="256257" y="68704"/>
                    </a:lnTo>
                    <a:lnTo>
                      <a:pt x="277974" y="105184"/>
                    </a:lnTo>
                    <a:cubicBezTo>
                      <a:pt x="281403" y="109661"/>
                      <a:pt x="295310" y="113852"/>
                      <a:pt x="291309" y="118996"/>
                    </a:cubicBezTo>
                    <a:cubicBezTo>
                      <a:pt x="285118" y="126901"/>
                      <a:pt x="278260" y="121949"/>
                      <a:pt x="268925" y="122329"/>
                    </a:cubicBezTo>
                    <a:cubicBezTo>
                      <a:pt x="265972" y="122425"/>
                      <a:pt x="262829" y="116710"/>
                      <a:pt x="261210" y="116805"/>
                    </a:cubicBezTo>
                    <a:cubicBezTo>
                      <a:pt x="256543" y="120234"/>
                      <a:pt x="247018" y="122901"/>
                      <a:pt x="242922" y="117662"/>
                    </a:cubicBezTo>
                    <a:cubicBezTo>
                      <a:pt x="238731" y="112328"/>
                      <a:pt x="241112" y="118139"/>
                      <a:pt x="236159" y="108899"/>
                    </a:cubicBezTo>
                    <a:cubicBezTo>
                      <a:pt x="235397" y="107566"/>
                      <a:pt x="229111" y="98422"/>
                      <a:pt x="227872" y="97469"/>
                    </a:cubicBezTo>
                    <a:cubicBezTo>
                      <a:pt x="227777" y="97374"/>
                      <a:pt x="227682" y="97088"/>
                      <a:pt x="227587" y="96898"/>
                    </a:cubicBezTo>
                    <a:lnTo>
                      <a:pt x="227587" y="96898"/>
                    </a:lnTo>
                    <a:close/>
                    <a:moveTo>
                      <a:pt x="26419" y="38795"/>
                    </a:moveTo>
                    <a:cubicBezTo>
                      <a:pt x="7559" y="38319"/>
                      <a:pt x="3463" y="72418"/>
                      <a:pt x="22704" y="54131"/>
                    </a:cubicBezTo>
                    <a:cubicBezTo>
                      <a:pt x="26419" y="50701"/>
                      <a:pt x="36515" y="38986"/>
                      <a:pt x="26419" y="38795"/>
                    </a:cubicBezTo>
                    <a:close/>
                  </a:path>
                </a:pathLst>
              </a:custGeom>
              <a:solidFill>
                <a:srgbClr val="D09B89"/>
              </a:solidFill>
              <a:ln w="6350" cap="flat">
                <a:solidFill>
                  <a:schemeClr val="bg1"/>
                </a:solidFill>
                <a:prstDash val="solid"/>
                <a:miter/>
              </a:ln>
            </p:spPr>
            <p:txBody>
              <a:bodyPr rtlCol="0" anchor="ctr"/>
              <a:lstStyle/>
              <a:p>
                <a:endParaRPr lang="en-US" sz="1600" dirty="0"/>
              </a:p>
            </p:txBody>
          </p:sp>
        </p:grpSp>
        <p:sp>
          <p:nvSpPr>
            <p:cNvPr id="82" name="Freeform: Shape 81">
              <a:extLst>
                <a:ext uri="{FF2B5EF4-FFF2-40B4-BE49-F238E27FC236}">
                  <a16:creationId xmlns:a16="http://schemas.microsoft.com/office/drawing/2014/main" id="{C6520F1C-33C4-4B19-A46B-8644262BBF65}"/>
                </a:ext>
              </a:extLst>
            </p:cNvPr>
            <p:cNvSpPr/>
            <p:nvPr/>
          </p:nvSpPr>
          <p:spPr>
            <a:xfrm>
              <a:off x="1768658" y="3496818"/>
              <a:ext cx="162323" cy="143087"/>
            </a:xfrm>
            <a:custGeom>
              <a:avLst/>
              <a:gdLst>
                <a:gd name="connsiteX0" fmla="*/ 59694 w 295756"/>
                <a:gd name="connsiteY0" fmla="*/ 0 h 263195"/>
                <a:gd name="connsiteX1" fmla="*/ 295756 w 295756"/>
                <a:gd name="connsiteY1" fmla="*/ 54267 h 263195"/>
                <a:gd name="connsiteX2" fmla="*/ 238775 w 295756"/>
                <a:gd name="connsiteY2" fmla="*/ 263195 h 263195"/>
                <a:gd name="connsiteX3" fmla="*/ 0 w 295756"/>
                <a:gd name="connsiteY3" fmla="*/ 198074 h 263195"/>
                <a:gd name="connsiteX4" fmla="*/ 59694 w 295756"/>
                <a:gd name="connsiteY4" fmla="*/ 0 h 26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56" h="263195">
                  <a:moveTo>
                    <a:pt x="59694" y="0"/>
                  </a:moveTo>
                  <a:lnTo>
                    <a:pt x="295756" y="54267"/>
                  </a:lnTo>
                  <a:lnTo>
                    <a:pt x="238775" y="263195"/>
                  </a:lnTo>
                  <a:lnTo>
                    <a:pt x="0" y="198074"/>
                  </a:lnTo>
                  <a:lnTo>
                    <a:pt x="59694" y="0"/>
                  </a:lnTo>
                  <a:close/>
                </a:path>
              </a:pathLst>
            </a:custGeom>
            <a:solidFill>
              <a:srgbClr val="CF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3" name="Freeform: Shape 82">
              <a:extLst>
                <a:ext uri="{FF2B5EF4-FFF2-40B4-BE49-F238E27FC236}">
                  <a16:creationId xmlns:a16="http://schemas.microsoft.com/office/drawing/2014/main" id="{4DE0BA13-6BA3-4B74-8D67-48FC5CAD29C6}"/>
                </a:ext>
              </a:extLst>
            </p:cNvPr>
            <p:cNvSpPr/>
            <p:nvPr/>
          </p:nvSpPr>
          <p:spPr>
            <a:xfrm>
              <a:off x="2099260" y="3526320"/>
              <a:ext cx="96798" cy="137187"/>
            </a:xfrm>
            <a:custGeom>
              <a:avLst/>
              <a:gdLst>
                <a:gd name="connsiteX0" fmla="*/ 0 w 176368"/>
                <a:gd name="connsiteY0" fmla="*/ 173654 h 252341"/>
                <a:gd name="connsiteX1" fmla="*/ 21707 w 176368"/>
                <a:gd name="connsiteY1" fmla="*/ 81400 h 252341"/>
                <a:gd name="connsiteX2" fmla="*/ 70548 w 176368"/>
                <a:gd name="connsiteY2" fmla="*/ 67833 h 252341"/>
                <a:gd name="connsiteX3" fmla="*/ 146522 w 176368"/>
                <a:gd name="connsiteY3" fmla="*/ 0 h 252341"/>
                <a:gd name="connsiteX4" fmla="*/ 135668 w 176368"/>
                <a:gd name="connsiteY4" fmla="*/ 108534 h 252341"/>
                <a:gd name="connsiteX5" fmla="*/ 176368 w 176368"/>
                <a:gd name="connsiteY5" fmla="*/ 151947 h 252341"/>
                <a:gd name="connsiteX6" fmla="*/ 160088 w 176368"/>
                <a:gd name="connsiteY6" fmla="*/ 252341 h 252341"/>
                <a:gd name="connsiteX7" fmla="*/ 0 w 176368"/>
                <a:gd name="connsiteY7" fmla="*/ 173654 h 25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68" h="252341">
                  <a:moveTo>
                    <a:pt x="0" y="173654"/>
                  </a:moveTo>
                  <a:lnTo>
                    <a:pt x="21707" y="81400"/>
                  </a:lnTo>
                  <a:lnTo>
                    <a:pt x="70548" y="67833"/>
                  </a:lnTo>
                  <a:lnTo>
                    <a:pt x="146522" y="0"/>
                  </a:lnTo>
                  <a:lnTo>
                    <a:pt x="135668" y="108534"/>
                  </a:lnTo>
                  <a:lnTo>
                    <a:pt x="176368" y="151947"/>
                  </a:lnTo>
                  <a:lnTo>
                    <a:pt x="160088" y="252341"/>
                  </a:lnTo>
                  <a:lnTo>
                    <a:pt x="0" y="173654"/>
                  </a:lnTo>
                  <a:close/>
                </a:path>
              </a:pathLst>
            </a:custGeom>
            <a:solidFill>
              <a:srgbClr val="CF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4" name="Freeform: Shape 83">
              <a:extLst>
                <a:ext uri="{FF2B5EF4-FFF2-40B4-BE49-F238E27FC236}">
                  <a16:creationId xmlns:a16="http://schemas.microsoft.com/office/drawing/2014/main" id="{13D58118-152B-4744-B10E-BF6BF6F9192F}"/>
                </a:ext>
              </a:extLst>
            </p:cNvPr>
            <p:cNvSpPr/>
            <p:nvPr/>
          </p:nvSpPr>
          <p:spPr>
            <a:xfrm>
              <a:off x="2239246" y="3333078"/>
              <a:ext cx="302307" cy="544323"/>
            </a:xfrm>
            <a:custGeom>
              <a:avLst/>
              <a:gdLst>
                <a:gd name="connsiteX0" fmla="*/ 550810 w 550810"/>
                <a:gd name="connsiteY0" fmla="*/ 1001228 h 1001228"/>
                <a:gd name="connsiteX1" fmla="*/ 425996 w 550810"/>
                <a:gd name="connsiteY1" fmla="*/ 974094 h 1001228"/>
                <a:gd name="connsiteX2" fmla="*/ 366302 w 550810"/>
                <a:gd name="connsiteY2" fmla="*/ 898120 h 1001228"/>
                <a:gd name="connsiteX3" fmla="*/ 298469 w 550810"/>
                <a:gd name="connsiteY3" fmla="*/ 895407 h 1001228"/>
                <a:gd name="connsiteX4" fmla="*/ 336455 w 550810"/>
                <a:gd name="connsiteY4" fmla="*/ 773306 h 1001228"/>
                <a:gd name="connsiteX5" fmla="*/ 295755 w 550810"/>
                <a:gd name="connsiteY5" fmla="*/ 773306 h 1001228"/>
                <a:gd name="connsiteX6" fmla="*/ 122101 w 550810"/>
                <a:gd name="connsiteY6" fmla="*/ 746172 h 1001228"/>
                <a:gd name="connsiteX7" fmla="*/ 89540 w 550810"/>
                <a:gd name="connsiteY7" fmla="*/ 776019 h 1001228"/>
                <a:gd name="connsiteX8" fmla="*/ 59693 w 550810"/>
                <a:gd name="connsiteY8" fmla="*/ 740746 h 1001228"/>
                <a:gd name="connsiteX9" fmla="*/ 103107 w 550810"/>
                <a:gd name="connsiteY9" fmla="*/ 678339 h 1001228"/>
                <a:gd name="connsiteX10" fmla="*/ 78687 w 550810"/>
                <a:gd name="connsiteY10" fmla="*/ 629498 h 1001228"/>
                <a:gd name="connsiteX11" fmla="*/ 54267 w 550810"/>
                <a:gd name="connsiteY11" fmla="*/ 594225 h 1001228"/>
                <a:gd name="connsiteX12" fmla="*/ 0 w 550810"/>
                <a:gd name="connsiteY12" fmla="*/ 472124 h 1001228"/>
                <a:gd name="connsiteX13" fmla="*/ 113961 w 550810"/>
                <a:gd name="connsiteY13" fmla="*/ 0 h 1001228"/>
                <a:gd name="connsiteX14" fmla="*/ 303895 w 550810"/>
                <a:gd name="connsiteY14" fmla="*/ 43414 h 1001228"/>
                <a:gd name="connsiteX15" fmla="*/ 496543 w 550810"/>
                <a:gd name="connsiteY15" fmla="*/ 518251 h 1001228"/>
                <a:gd name="connsiteX16" fmla="*/ 550810 w 550810"/>
                <a:gd name="connsiteY16" fmla="*/ 1001228 h 10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810" h="1001228">
                  <a:moveTo>
                    <a:pt x="550810" y="1001228"/>
                  </a:moveTo>
                  <a:lnTo>
                    <a:pt x="425996" y="974094"/>
                  </a:lnTo>
                  <a:lnTo>
                    <a:pt x="366302" y="898120"/>
                  </a:lnTo>
                  <a:lnTo>
                    <a:pt x="298469" y="895407"/>
                  </a:lnTo>
                  <a:lnTo>
                    <a:pt x="336455" y="773306"/>
                  </a:lnTo>
                  <a:lnTo>
                    <a:pt x="295755" y="773306"/>
                  </a:lnTo>
                  <a:lnTo>
                    <a:pt x="122101" y="746172"/>
                  </a:lnTo>
                  <a:lnTo>
                    <a:pt x="89540" y="776019"/>
                  </a:lnTo>
                  <a:lnTo>
                    <a:pt x="59693" y="740746"/>
                  </a:lnTo>
                  <a:lnTo>
                    <a:pt x="103107" y="678339"/>
                  </a:lnTo>
                  <a:lnTo>
                    <a:pt x="78687" y="629498"/>
                  </a:lnTo>
                  <a:lnTo>
                    <a:pt x="54267" y="594225"/>
                  </a:lnTo>
                  <a:lnTo>
                    <a:pt x="0" y="472124"/>
                  </a:lnTo>
                  <a:lnTo>
                    <a:pt x="113961" y="0"/>
                  </a:lnTo>
                  <a:lnTo>
                    <a:pt x="303895" y="43414"/>
                  </a:lnTo>
                  <a:lnTo>
                    <a:pt x="496543" y="518251"/>
                  </a:lnTo>
                  <a:lnTo>
                    <a:pt x="550810" y="1001228"/>
                  </a:lnTo>
                  <a:close/>
                </a:path>
              </a:pathLst>
            </a:custGeom>
            <a:solidFill>
              <a:srgbClr val="EA3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5" name="Freeform: Shape 84">
              <a:extLst>
                <a:ext uri="{FF2B5EF4-FFF2-40B4-BE49-F238E27FC236}">
                  <a16:creationId xmlns:a16="http://schemas.microsoft.com/office/drawing/2014/main" id="{46ED8295-FA20-4DD4-9909-169226E3A20C}"/>
                </a:ext>
              </a:extLst>
            </p:cNvPr>
            <p:cNvSpPr/>
            <p:nvPr/>
          </p:nvSpPr>
          <p:spPr>
            <a:xfrm>
              <a:off x="2166274" y="3716612"/>
              <a:ext cx="271035" cy="295026"/>
            </a:xfrm>
            <a:custGeom>
              <a:avLst/>
              <a:gdLst>
                <a:gd name="connsiteX0" fmla="*/ 165515 w 493831"/>
                <a:gd name="connsiteY0" fmla="*/ 0 h 542671"/>
                <a:gd name="connsiteX1" fmla="*/ 225209 w 493831"/>
                <a:gd name="connsiteY1" fmla="*/ 62407 h 542671"/>
                <a:gd name="connsiteX2" fmla="*/ 265909 w 493831"/>
                <a:gd name="connsiteY2" fmla="*/ 35274 h 542671"/>
                <a:gd name="connsiteX3" fmla="*/ 488404 w 493831"/>
                <a:gd name="connsiteY3" fmla="*/ 78687 h 542671"/>
                <a:gd name="connsiteX4" fmla="*/ 485691 w 493831"/>
                <a:gd name="connsiteY4" fmla="*/ 146521 h 542671"/>
                <a:gd name="connsiteX5" fmla="*/ 493831 w 493831"/>
                <a:gd name="connsiteY5" fmla="*/ 181795 h 542671"/>
                <a:gd name="connsiteX6" fmla="*/ 442277 w 493831"/>
                <a:gd name="connsiteY6" fmla="*/ 203502 h 542671"/>
                <a:gd name="connsiteX7" fmla="*/ 407003 w 493831"/>
                <a:gd name="connsiteY7" fmla="*/ 173655 h 542671"/>
                <a:gd name="connsiteX8" fmla="*/ 358163 w 493831"/>
                <a:gd name="connsiteY8" fmla="*/ 214355 h 542671"/>
                <a:gd name="connsiteX9" fmla="*/ 360876 w 493831"/>
                <a:gd name="connsiteY9" fmla="*/ 274049 h 542671"/>
                <a:gd name="connsiteX10" fmla="*/ 401577 w 493831"/>
                <a:gd name="connsiteY10" fmla="*/ 333743 h 542671"/>
                <a:gd name="connsiteX11" fmla="*/ 298469 w 493831"/>
                <a:gd name="connsiteY11" fmla="*/ 363589 h 542671"/>
                <a:gd name="connsiteX12" fmla="*/ 246916 w 493831"/>
                <a:gd name="connsiteY12" fmla="*/ 417857 h 542671"/>
                <a:gd name="connsiteX13" fmla="*/ 214355 w 493831"/>
                <a:gd name="connsiteY13" fmla="*/ 518251 h 542671"/>
                <a:gd name="connsiteX14" fmla="*/ 179082 w 493831"/>
                <a:gd name="connsiteY14" fmla="*/ 542671 h 542671"/>
                <a:gd name="connsiteX15" fmla="*/ 0 w 493831"/>
                <a:gd name="connsiteY15" fmla="*/ 388010 h 542671"/>
                <a:gd name="connsiteX16" fmla="*/ 21707 w 493831"/>
                <a:gd name="connsiteY16" fmla="*/ 32560 h 542671"/>
                <a:gd name="connsiteX17" fmla="*/ 165515 w 493831"/>
                <a:gd name="connsiteY17" fmla="*/ 0 h 54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3831" h="542671">
                  <a:moveTo>
                    <a:pt x="165515" y="0"/>
                  </a:moveTo>
                  <a:lnTo>
                    <a:pt x="225209" y="62407"/>
                  </a:lnTo>
                  <a:lnTo>
                    <a:pt x="265909" y="35274"/>
                  </a:lnTo>
                  <a:lnTo>
                    <a:pt x="488404" y="78687"/>
                  </a:lnTo>
                  <a:lnTo>
                    <a:pt x="485691" y="146521"/>
                  </a:lnTo>
                  <a:lnTo>
                    <a:pt x="493831" y="181795"/>
                  </a:lnTo>
                  <a:lnTo>
                    <a:pt x="442277" y="203502"/>
                  </a:lnTo>
                  <a:lnTo>
                    <a:pt x="407003" y="173655"/>
                  </a:lnTo>
                  <a:lnTo>
                    <a:pt x="358163" y="214355"/>
                  </a:lnTo>
                  <a:lnTo>
                    <a:pt x="360876" y="274049"/>
                  </a:lnTo>
                  <a:lnTo>
                    <a:pt x="401577" y="333743"/>
                  </a:lnTo>
                  <a:lnTo>
                    <a:pt x="298469" y="363589"/>
                  </a:lnTo>
                  <a:lnTo>
                    <a:pt x="246916" y="417857"/>
                  </a:lnTo>
                  <a:lnTo>
                    <a:pt x="214355" y="518251"/>
                  </a:lnTo>
                  <a:lnTo>
                    <a:pt x="179082" y="542671"/>
                  </a:lnTo>
                  <a:lnTo>
                    <a:pt x="0" y="388010"/>
                  </a:lnTo>
                  <a:lnTo>
                    <a:pt x="21707" y="32560"/>
                  </a:lnTo>
                  <a:lnTo>
                    <a:pt x="165515" y="0"/>
                  </a:lnTo>
                  <a:close/>
                </a:path>
              </a:pathLst>
            </a:custGeom>
            <a:solidFill>
              <a:srgbClr val="CF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6" name="Freeform: Shape 85">
              <a:extLst>
                <a:ext uri="{FF2B5EF4-FFF2-40B4-BE49-F238E27FC236}">
                  <a16:creationId xmlns:a16="http://schemas.microsoft.com/office/drawing/2014/main" id="{1BE0493E-B251-451F-91D4-90068E03CBA9}"/>
                </a:ext>
              </a:extLst>
            </p:cNvPr>
            <p:cNvSpPr/>
            <p:nvPr/>
          </p:nvSpPr>
          <p:spPr>
            <a:xfrm>
              <a:off x="1911622" y="4971947"/>
              <a:ext cx="272524" cy="126861"/>
            </a:xfrm>
            <a:custGeom>
              <a:avLst/>
              <a:gdLst>
                <a:gd name="connsiteX0" fmla="*/ 0 w 496544"/>
                <a:gd name="connsiteY0" fmla="*/ 0 h 241488"/>
                <a:gd name="connsiteX1" fmla="*/ 496544 w 496544"/>
                <a:gd name="connsiteY1" fmla="*/ 75974 h 241488"/>
                <a:gd name="connsiteX2" fmla="*/ 482977 w 496544"/>
                <a:gd name="connsiteY2" fmla="*/ 100394 h 241488"/>
                <a:gd name="connsiteX3" fmla="*/ 458557 w 496544"/>
                <a:gd name="connsiteY3" fmla="*/ 143808 h 241488"/>
                <a:gd name="connsiteX4" fmla="*/ 461270 w 496544"/>
                <a:gd name="connsiteY4" fmla="*/ 176368 h 241488"/>
                <a:gd name="connsiteX5" fmla="*/ 491117 w 496544"/>
                <a:gd name="connsiteY5" fmla="*/ 203501 h 241488"/>
                <a:gd name="connsiteX6" fmla="*/ 466697 w 496544"/>
                <a:gd name="connsiteY6" fmla="*/ 233348 h 241488"/>
                <a:gd name="connsiteX7" fmla="*/ 436850 w 496544"/>
                <a:gd name="connsiteY7" fmla="*/ 241488 h 241488"/>
                <a:gd name="connsiteX8" fmla="*/ 32560 w 496544"/>
                <a:gd name="connsiteY8" fmla="*/ 168228 h 241488"/>
                <a:gd name="connsiteX9" fmla="*/ 32560 w 496544"/>
                <a:gd name="connsiteY9" fmla="*/ 59694 h 241488"/>
                <a:gd name="connsiteX10" fmla="*/ 0 w 496544"/>
                <a:gd name="connsiteY10" fmla="*/ 0 h 241488"/>
                <a:gd name="connsiteX0" fmla="*/ 0 w 496544"/>
                <a:gd name="connsiteY0" fmla="*/ 0 h 233348"/>
                <a:gd name="connsiteX1" fmla="*/ 496544 w 496544"/>
                <a:gd name="connsiteY1" fmla="*/ 75974 h 233348"/>
                <a:gd name="connsiteX2" fmla="*/ 482977 w 496544"/>
                <a:gd name="connsiteY2" fmla="*/ 100394 h 233348"/>
                <a:gd name="connsiteX3" fmla="*/ 458557 w 496544"/>
                <a:gd name="connsiteY3" fmla="*/ 143808 h 233348"/>
                <a:gd name="connsiteX4" fmla="*/ 461270 w 496544"/>
                <a:gd name="connsiteY4" fmla="*/ 176368 h 233348"/>
                <a:gd name="connsiteX5" fmla="*/ 491117 w 496544"/>
                <a:gd name="connsiteY5" fmla="*/ 203501 h 233348"/>
                <a:gd name="connsiteX6" fmla="*/ 466697 w 496544"/>
                <a:gd name="connsiteY6" fmla="*/ 233348 h 233348"/>
                <a:gd name="connsiteX7" fmla="*/ 434136 w 496544"/>
                <a:gd name="connsiteY7" fmla="*/ 233348 h 233348"/>
                <a:gd name="connsiteX8" fmla="*/ 32560 w 496544"/>
                <a:gd name="connsiteY8" fmla="*/ 168228 h 233348"/>
                <a:gd name="connsiteX9" fmla="*/ 32560 w 496544"/>
                <a:gd name="connsiteY9" fmla="*/ 59694 h 233348"/>
                <a:gd name="connsiteX10" fmla="*/ 0 w 496544"/>
                <a:gd name="connsiteY10" fmla="*/ 0 h 2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544" h="233348">
                  <a:moveTo>
                    <a:pt x="0" y="0"/>
                  </a:moveTo>
                  <a:lnTo>
                    <a:pt x="496544" y="75974"/>
                  </a:lnTo>
                  <a:lnTo>
                    <a:pt x="482977" y="100394"/>
                  </a:lnTo>
                  <a:lnTo>
                    <a:pt x="458557" y="143808"/>
                  </a:lnTo>
                  <a:lnTo>
                    <a:pt x="461270" y="176368"/>
                  </a:lnTo>
                  <a:lnTo>
                    <a:pt x="491117" y="203501"/>
                  </a:lnTo>
                  <a:lnTo>
                    <a:pt x="466697" y="233348"/>
                  </a:lnTo>
                  <a:lnTo>
                    <a:pt x="434136" y="233348"/>
                  </a:lnTo>
                  <a:lnTo>
                    <a:pt x="32560" y="168228"/>
                  </a:lnTo>
                  <a:lnTo>
                    <a:pt x="32560" y="59694"/>
                  </a:lnTo>
                  <a:lnTo>
                    <a:pt x="0" y="0"/>
                  </a:lnTo>
                  <a:close/>
                </a:path>
              </a:pathLst>
            </a:custGeom>
            <a:solidFill>
              <a:srgbClr val="62C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7" name="Freeform: Shape 86">
              <a:extLst>
                <a:ext uri="{FF2B5EF4-FFF2-40B4-BE49-F238E27FC236}">
                  <a16:creationId xmlns:a16="http://schemas.microsoft.com/office/drawing/2014/main" id="{BE089A97-D6A3-48C7-A468-B96668206E32}"/>
                </a:ext>
              </a:extLst>
            </p:cNvPr>
            <p:cNvSpPr/>
            <p:nvPr/>
          </p:nvSpPr>
          <p:spPr>
            <a:xfrm>
              <a:off x="1685263" y="4679872"/>
              <a:ext cx="542069" cy="331905"/>
            </a:xfrm>
            <a:custGeom>
              <a:avLst/>
              <a:gdLst>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46521 w 987661"/>
                <a:gd name="connsiteY9" fmla="*/ 263195 h 610505"/>
                <a:gd name="connsiteX10" fmla="*/ 208929 w 987661"/>
                <a:gd name="connsiteY10" fmla="*/ 352736 h 610505"/>
                <a:gd name="connsiteX11" fmla="*/ 274049 w 987661"/>
                <a:gd name="connsiteY11" fmla="*/ 371729 h 610505"/>
                <a:gd name="connsiteX12" fmla="*/ 301183 w 987661"/>
                <a:gd name="connsiteY12" fmla="*/ 417856 h 610505"/>
                <a:gd name="connsiteX13" fmla="*/ 301183 w 987661"/>
                <a:gd name="connsiteY13" fmla="*/ 417856 h 610505"/>
                <a:gd name="connsiteX14" fmla="*/ 295756 w 987661"/>
                <a:gd name="connsiteY14" fmla="*/ 450417 h 610505"/>
                <a:gd name="connsiteX15" fmla="*/ 355450 w 987661"/>
                <a:gd name="connsiteY15" fmla="*/ 458557 h 610505"/>
                <a:gd name="connsiteX16" fmla="*/ 390723 w 987661"/>
                <a:gd name="connsiteY16" fmla="*/ 501970 h 610505"/>
                <a:gd name="connsiteX17" fmla="*/ 409717 w 987661"/>
                <a:gd name="connsiteY17" fmla="*/ 539957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74049 w 987661"/>
                <a:gd name="connsiteY11" fmla="*/ 371729 h 610505"/>
                <a:gd name="connsiteX12" fmla="*/ 301183 w 987661"/>
                <a:gd name="connsiteY12" fmla="*/ 417856 h 610505"/>
                <a:gd name="connsiteX13" fmla="*/ 301183 w 987661"/>
                <a:gd name="connsiteY13" fmla="*/ 417856 h 610505"/>
                <a:gd name="connsiteX14" fmla="*/ 295756 w 987661"/>
                <a:gd name="connsiteY14" fmla="*/ 450417 h 610505"/>
                <a:gd name="connsiteX15" fmla="*/ 355450 w 987661"/>
                <a:gd name="connsiteY15" fmla="*/ 458557 h 610505"/>
                <a:gd name="connsiteX16" fmla="*/ 390723 w 987661"/>
                <a:gd name="connsiteY16" fmla="*/ 501970 h 610505"/>
                <a:gd name="connsiteX17" fmla="*/ 409717 w 987661"/>
                <a:gd name="connsiteY17" fmla="*/ 539957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95174 w 987661"/>
                <a:gd name="connsiteY11" fmla="*/ 368711 h 610505"/>
                <a:gd name="connsiteX12" fmla="*/ 301183 w 987661"/>
                <a:gd name="connsiteY12" fmla="*/ 417856 h 610505"/>
                <a:gd name="connsiteX13" fmla="*/ 301183 w 987661"/>
                <a:gd name="connsiteY13" fmla="*/ 417856 h 610505"/>
                <a:gd name="connsiteX14" fmla="*/ 295756 w 987661"/>
                <a:gd name="connsiteY14" fmla="*/ 450417 h 610505"/>
                <a:gd name="connsiteX15" fmla="*/ 355450 w 987661"/>
                <a:gd name="connsiteY15" fmla="*/ 458557 h 610505"/>
                <a:gd name="connsiteX16" fmla="*/ 390723 w 987661"/>
                <a:gd name="connsiteY16" fmla="*/ 501970 h 610505"/>
                <a:gd name="connsiteX17" fmla="*/ 409717 w 987661"/>
                <a:gd name="connsiteY17" fmla="*/ 539957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95174 w 987661"/>
                <a:gd name="connsiteY11" fmla="*/ 368711 h 610505"/>
                <a:gd name="connsiteX12" fmla="*/ 301183 w 987661"/>
                <a:gd name="connsiteY12" fmla="*/ 417856 h 610505"/>
                <a:gd name="connsiteX13" fmla="*/ 301183 w 987661"/>
                <a:gd name="connsiteY13" fmla="*/ 417856 h 610505"/>
                <a:gd name="connsiteX14" fmla="*/ 295756 w 987661"/>
                <a:gd name="connsiteY14" fmla="*/ 450417 h 610505"/>
                <a:gd name="connsiteX15" fmla="*/ 355450 w 987661"/>
                <a:gd name="connsiteY15" fmla="*/ 458557 h 610505"/>
                <a:gd name="connsiteX16" fmla="*/ 405812 w 987661"/>
                <a:gd name="connsiteY16" fmla="*/ 501970 h 610505"/>
                <a:gd name="connsiteX17" fmla="*/ 409717 w 987661"/>
                <a:gd name="connsiteY17" fmla="*/ 539957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95174 w 987661"/>
                <a:gd name="connsiteY11" fmla="*/ 368711 h 610505"/>
                <a:gd name="connsiteX12" fmla="*/ 301183 w 987661"/>
                <a:gd name="connsiteY12" fmla="*/ 417856 h 610505"/>
                <a:gd name="connsiteX13" fmla="*/ 301183 w 987661"/>
                <a:gd name="connsiteY13" fmla="*/ 417856 h 610505"/>
                <a:gd name="connsiteX14" fmla="*/ 295756 w 987661"/>
                <a:gd name="connsiteY14" fmla="*/ 450417 h 610505"/>
                <a:gd name="connsiteX15" fmla="*/ 355450 w 987661"/>
                <a:gd name="connsiteY15" fmla="*/ 458557 h 610505"/>
                <a:gd name="connsiteX16" fmla="*/ 405812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95174 w 987661"/>
                <a:gd name="connsiteY11" fmla="*/ 368711 h 610505"/>
                <a:gd name="connsiteX12" fmla="*/ 301183 w 987661"/>
                <a:gd name="connsiteY12" fmla="*/ 417856 h 610505"/>
                <a:gd name="connsiteX13" fmla="*/ 305946 w 987661"/>
                <a:gd name="connsiteY13" fmla="*/ 403568 h 610505"/>
                <a:gd name="connsiteX14" fmla="*/ 295756 w 987661"/>
                <a:gd name="connsiteY14" fmla="*/ 450417 h 610505"/>
                <a:gd name="connsiteX15" fmla="*/ 355450 w 987661"/>
                <a:gd name="connsiteY15" fmla="*/ 458557 h 610505"/>
                <a:gd name="connsiteX16" fmla="*/ 405812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95174 w 987661"/>
                <a:gd name="connsiteY11" fmla="*/ 368711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405812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80886 w 987661"/>
                <a:gd name="connsiteY11" fmla="*/ 371092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405812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80886 w 987661"/>
                <a:gd name="connsiteY11" fmla="*/ 371092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405812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3682 w 987661"/>
                <a:gd name="connsiteY9" fmla="*/ 269230 h 610505"/>
                <a:gd name="connsiteX10" fmla="*/ 208929 w 987661"/>
                <a:gd name="connsiteY10" fmla="*/ 352736 h 610505"/>
                <a:gd name="connsiteX11" fmla="*/ 280886 w 987661"/>
                <a:gd name="connsiteY11" fmla="*/ 371092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398669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83207 w 987661"/>
                <a:gd name="connsiteY9" fmla="*/ 266849 h 610505"/>
                <a:gd name="connsiteX10" fmla="*/ 208929 w 987661"/>
                <a:gd name="connsiteY10" fmla="*/ 352736 h 610505"/>
                <a:gd name="connsiteX11" fmla="*/ 280886 w 987661"/>
                <a:gd name="connsiteY11" fmla="*/ 371092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398669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83207 w 987661"/>
                <a:gd name="connsiteY9" fmla="*/ 266849 h 610505"/>
                <a:gd name="connsiteX10" fmla="*/ 208929 w 987661"/>
                <a:gd name="connsiteY10" fmla="*/ 352736 h 610505"/>
                <a:gd name="connsiteX11" fmla="*/ 280886 w 987661"/>
                <a:gd name="connsiteY11" fmla="*/ 371092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398669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 name="connsiteX0" fmla="*/ 803153 w 987661"/>
                <a:gd name="connsiteY0" fmla="*/ 119388 h 610505"/>
                <a:gd name="connsiteX1" fmla="*/ 111248 w 987661"/>
                <a:gd name="connsiteY1" fmla="*/ 0 h 610505"/>
                <a:gd name="connsiteX2" fmla="*/ 151948 w 987661"/>
                <a:gd name="connsiteY2" fmla="*/ 108534 h 610505"/>
                <a:gd name="connsiteX3" fmla="*/ 214355 w 987661"/>
                <a:gd name="connsiteY3" fmla="*/ 189935 h 610505"/>
                <a:gd name="connsiteX4" fmla="*/ 165515 w 987661"/>
                <a:gd name="connsiteY4" fmla="*/ 184508 h 610505"/>
                <a:gd name="connsiteX5" fmla="*/ 111248 w 987661"/>
                <a:gd name="connsiteY5" fmla="*/ 149235 h 610505"/>
                <a:gd name="connsiteX6" fmla="*/ 65121 w 987661"/>
                <a:gd name="connsiteY6" fmla="*/ 187221 h 610505"/>
                <a:gd name="connsiteX7" fmla="*/ 0 w 987661"/>
                <a:gd name="connsiteY7" fmla="*/ 214355 h 610505"/>
                <a:gd name="connsiteX8" fmla="*/ 70548 w 987661"/>
                <a:gd name="connsiteY8" fmla="*/ 233348 h 610505"/>
                <a:gd name="connsiteX9" fmla="*/ 176064 w 987661"/>
                <a:gd name="connsiteY9" fmla="*/ 259705 h 610505"/>
                <a:gd name="connsiteX10" fmla="*/ 208929 w 987661"/>
                <a:gd name="connsiteY10" fmla="*/ 352736 h 610505"/>
                <a:gd name="connsiteX11" fmla="*/ 280886 w 987661"/>
                <a:gd name="connsiteY11" fmla="*/ 371092 h 610505"/>
                <a:gd name="connsiteX12" fmla="*/ 301183 w 987661"/>
                <a:gd name="connsiteY12" fmla="*/ 417856 h 610505"/>
                <a:gd name="connsiteX13" fmla="*/ 322615 w 987661"/>
                <a:gd name="connsiteY13" fmla="*/ 384518 h 610505"/>
                <a:gd name="connsiteX14" fmla="*/ 295756 w 987661"/>
                <a:gd name="connsiteY14" fmla="*/ 450417 h 610505"/>
                <a:gd name="connsiteX15" fmla="*/ 355450 w 987661"/>
                <a:gd name="connsiteY15" fmla="*/ 458557 h 610505"/>
                <a:gd name="connsiteX16" fmla="*/ 398669 w 987661"/>
                <a:gd name="connsiteY16" fmla="*/ 501970 h 610505"/>
                <a:gd name="connsiteX17" fmla="*/ 415752 w 987661"/>
                <a:gd name="connsiteY17" fmla="*/ 536940 h 610505"/>
                <a:gd name="connsiteX18" fmla="*/ 900834 w 987661"/>
                <a:gd name="connsiteY18" fmla="*/ 610505 h 610505"/>
                <a:gd name="connsiteX19" fmla="*/ 922540 w 987661"/>
                <a:gd name="connsiteY19" fmla="*/ 537244 h 610505"/>
                <a:gd name="connsiteX20" fmla="*/ 952387 w 987661"/>
                <a:gd name="connsiteY20" fmla="*/ 501970 h 610505"/>
                <a:gd name="connsiteX21" fmla="*/ 987661 w 987661"/>
                <a:gd name="connsiteY21" fmla="*/ 482977 h 610505"/>
                <a:gd name="connsiteX22" fmla="*/ 965954 w 987661"/>
                <a:gd name="connsiteY22" fmla="*/ 436850 h 610505"/>
                <a:gd name="connsiteX23" fmla="*/ 957814 w 987661"/>
                <a:gd name="connsiteY23" fmla="*/ 388010 h 610505"/>
                <a:gd name="connsiteX24" fmla="*/ 936107 w 987661"/>
                <a:gd name="connsiteY24" fmla="*/ 347309 h 610505"/>
                <a:gd name="connsiteX25" fmla="*/ 936107 w 987661"/>
                <a:gd name="connsiteY25" fmla="*/ 314749 h 610505"/>
                <a:gd name="connsiteX26" fmla="*/ 803153 w 987661"/>
                <a:gd name="connsiteY26" fmla="*/ 119388 h 61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661" h="610505">
                  <a:moveTo>
                    <a:pt x="803153" y="119388"/>
                  </a:moveTo>
                  <a:lnTo>
                    <a:pt x="111248" y="0"/>
                  </a:lnTo>
                  <a:lnTo>
                    <a:pt x="151948" y="108534"/>
                  </a:lnTo>
                  <a:lnTo>
                    <a:pt x="214355" y="189935"/>
                  </a:lnTo>
                  <a:lnTo>
                    <a:pt x="165515" y="184508"/>
                  </a:lnTo>
                  <a:lnTo>
                    <a:pt x="111248" y="149235"/>
                  </a:lnTo>
                  <a:lnTo>
                    <a:pt x="65121" y="187221"/>
                  </a:lnTo>
                  <a:lnTo>
                    <a:pt x="0" y="214355"/>
                  </a:lnTo>
                  <a:lnTo>
                    <a:pt x="70548" y="233348"/>
                  </a:lnTo>
                  <a:cubicBezTo>
                    <a:pt x="108101" y="244515"/>
                    <a:pt x="112317" y="250919"/>
                    <a:pt x="176064" y="259705"/>
                  </a:cubicBezTo>
                  <a:lnTo>
                    <a:pt x="208929" y="352736"/>
                  </a:lnTo>
                  <a:lnTo>
                    <a:pt x="280886" y="371092"/>
                  </a:lnTo>
                  <a:cubicBezTo>
                    <a:pt x="320989" y="380330"/>
                    <a:pt x="294228" y="415618"/>
                    <a:pt x="301183" y="417856"/>
                  </a:cubicBezTo>
                  <a:cubicBezTo>
                    <a:pt x="308138" y="420094"/>
                    <a:pt x="321027" y="389281"/>
                    <a:pt x="322615" y="384518"/>
                  </a:cubicBezTo>
                  <a:lnTo>
                    <a:pt x="295756" y="450417"/>
                  </a:lnTo>
                  <a:lnTo>
                    <a:pt x="355450" y="458557"/>
                  </a:lnTo>
                  <a:lnTo>
                    <a:pt x="398669" y="501970"/>
                  </a:lnTo>
                  <a:lnTo>
                    <a:pt x="415752" y="536940"/>
                  </a:lnTo>
                  <a:lnTo>
                    <a:pt x="900834" y="610505"/>
                  </a:lnTo>
                  <a:lnTo>
                    <a:pt x="922540" y="537244"/>
                  </a:lnTo>
                  <a:lnTo>
                    <a:pt x="952387" y="501970"/>
                  </a:lnTo>
                  <a:lnTo>
                    <a:pt x="987661" y="482977"/>
                  </a:lnTo>
                  <a:lnTo>
                    <a:pt x="965954" y="436850"/>
                  </a:lnTo>
                  <a:lnTo>
                    <a:pt x="957814" y="388010"/>
                  </a:lnTo>
                  <a:lnTo>
                    <a:pt x="936107" y="347309"/>
                  </a:lnTo>
                  <a:lnTo>
                    <a:pt x="936107" y="314749"/>
                  </a:lnTo>
                  <a:lnTo>
                    <a:pt x="803153" y="119388"/>
                  </a:lnTo>
                  <a:close/>
                </a:path>
              </a:pathLst>
            </a:custGeom>
            <a:solidFill>
              <a:srgbClr val="99D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8" name="Freeform: Shape 87">
              <a:extLst>
                <a:ext uri="{FF2B5EF4-FFF2-40B4-BE49-F238E27FC236}">
                  <a16:creationId xmlns:a16="http://schemas.microsoft.com/office/drawing/2014/main" id="{156B9DF0-12C7-489E-99DC-7FF584A13234}"/>
                </a:ext>
              </a:extLst>
            </p:cNvPr>
            <p:cNvSpPr/>
            <p:nvPr/>
          </p:nvSpPr>
          <p:spPr>
            <a:xfrm>
              <a:off x="1625695" y="4231432"/>
              <a:ext cx="244228" cy="219795"/>
            </a:xfrm>
            <a:custGeom>
              <a:avLst/>
              <a:gdLst>
                <a:gd name="connsiteX0" fmla="*/ 444989 w 444989"/>
                <a:gd name="connsiteY0" fmla="*/ 24420 h 404290"/>
                <a:gd name="connsiteX1" fmla="*/ 444989 w 444989"/>
                <a:gd name="connsiteY1" fmla="*/ 24420 h 404290"/>
                <a:gd name="connsiteX2" fmla="*/ 322889 w 444989"/>
                <a:gd name="connsiteY2" fmla="*/ 24420 h 404290"/>
                <a:gd name="connsiteX3" fmla="*/ 306608 w 444989"/>
                <a:gd name="connsiteY3" fmla="*/ 0 h 404290"/>
                <a:gd name="connsiteX4" fmla="*/ 230635 w 444989"/>
                <a:gd name="connsiteY4" fmla="*/ 56981 h 404290"/>
                <a:gd name="connsiteX5" fmla="*/ 206214 w 444989"/>
                <a:gd name="connsiteY5" fmla="*/ 86827 h 404290"/>
                <a:gd name="connsiteX6" fmla="*/ 122100 w 444989"/>
                <a:gd name="connsiteY6" fmla="*/ 67834 h 404290"/>
                <a:gd name="connsiteX7" fmla="*/ 108534 w 444989"/>
                <a:gd name="connsiteY7" fmla="*/ 32560 h 404290"/>
                <a:gd name="connsiteX8" fmla="*/ 0 w 444989"/>
                <a:gd name="connsiteY8" fmla="*/ 29847 h 404290"/>
                <a:gd name="connsiteX9" fmla="*/ 37986 w 444989"/>
                <a:gd name="connsiteY9" fmla="*/ 94967 h 404290"/>
                <a:gd name="connsiteX10" fmla="*/ 35273 w 444989"/>
                <a:gd name="connsiteY10" fmla="*/ 157375 h 404290"/>
                <a:gd name="connsiteX11" fmla="*/ 81400 w 444989"/>
                <a:gd name="connsiteY11" fmla="*/ 206215 h 404290"/>
                <a:gd name="connsiteX12" fmla="*/ 92254 w 444989"/>
                <a:gd name="connsiteY12" fmla="*/ 236062 h 404290"/>
                <a:gd name="connsiteX13" fmla="*/ 132954 w 444989"/>
                <a:gd name="connsiteY13" fmla="*/ 236062 h 404290"/>
                <a:gd name="connsiteX14" fmla="*/ 141094 w 444989"/>
                <a:gd name="connsiteY14" fmla="*/ 249629 h 404290"/>
                <a:gd name="connsiteX15" fmla="*/ 151947 w 444989"/>
                <a:gd name="connsiteY15" fmla="*/ 301182 h 404290"/>
                <a:gd name="connsiteX16" fmla="*/ 238775 w 444989"/>
                <a:gd name="connsiteY16" fmla="*/ 282189 h 404290"/>
                <a:gd name="connsiteX17" fmla="*/ 241488 w 444989"/>
                <a:gd name="connsiteY17" fmla="*/ 371729 h 404290"/>
                <a:gd name="connsiteX18" fmla="*/ 284902 w 444989"/>
                <a:gd name="connsiteY18" fmla="*/ 404290 h 404290"/>
                <a:gd name="connsiteX19" fmla="*/ 322889 w 444989"/>
                <a:gd name="connsiteY19" fmla="*/ 333743 h 404290"/>
                <a:gd name="connsiteX20" fmla="*/ 371729 w 444989"/>
                <a:gd name="connsiteY20" fmla="*/ 314749 h 404290"/>
                <a:gd name="connsiteX21" fmla="*/ 385296 w 444989"/>
                <a:gd name="connsiteY21" fmla="*/ 236062 h 404290"/>
                <a:gd name="connsiteX22" fmla="*/ 425996 w 444989"/>
                <a:gd name="connsiteY22" fmla="*/ 211642 h 404290"/>
                <a:gd name="connsiteX23" fmla="*/ 412429 w 444989"/>
                <a:gd name="connsiteY23" fmla="*/ 168228 h 404290"/>
                <a:gd name="connsiteX24" fmla="*/ 444989 w 444989"/>
                <a:gd name="connsiteY24" fmla="*/ 24420 h 40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989" h="404290">
                  <a:moveTo>
                    <a:pt x="444989" y="24420"/>
                  </a:moveTo>
                  <a:lnTo>
                    <a:pt x="444989" y="24420"/>
                  </a:lnTo>
                  <a:lnTo>
                    <a:pt x="322889" y="24420"/>
                  </a:lnTo>
                  <a:lnTo>
                    <a:pt x="306608" y="0"/>
                  </a:lnTo>
                  <a:lnTo>
                    <a:pt x="230635" y="56981"/>
                  </a:lnTo>
                  <a:lnTo>
                    <a:pt x="206214" y="86827"/>
                  </a:lnTo>
                  <a:lnTo>
                    <a:pt x="122100" y="67834"/>
                  </a:lnTo>
                  <a:lnTo>
                    <a:pt x="108534" y="32560"/>
                  </a:lnTo>
                  <a:lnTo>
                    <a:pt x="0" y="29847"/>
                  </a:lnTo>
                  <a:lnTo>
                    <a:pt x="37986" y="94967"/>
                  </a:lnTo>
                  <a:lnTo>
                    <a:pt x="35273" y="157375"/>
                  </a:lnTo>
                  <a:lnTo>
                    <a:pt x="81400" y="206215"/>
                  </a:lnTo>
                  <a:lnTo>
                    <a:pt x="92254" y="236062"/>
                  </a:lnTo>
                  <a:lnTo>
                    <a:pt x="132954" y="236062"/>
                  </a:lnTo>
                  <a:lnTo>
                    <a:pt x="141094" y="249629"/>
                  </a:lnTo>
                  <a:lnTo>
                    <a:pt x="151947" y="301182"/>
                  </a:lnTo>
                  <a:lnTo>
                    <a:pt x="238775" y="282189"/>
                  </a:lnTo>
                  <a:cubicBezTo>
                    <a:pt x="239679" y="312036"/>
                    <a:pt x="240584" y="341882"/>
                    <a:pt x="241488" y="371729"/>
                  </a:cubicBezTo>
                  <a:lnTo>
                    <a:pt x="284902" y="404290"/>
                  </a:lnTo>
                  <a:lnTo>
                    <a:pt x="322889" y="333743"/>
                  </a:lnTo>
                  <a:lnTo>
                    <a:pt x="371729" y="314749"/>
                  </a:lnTo>
                  <a:lnTo>
                    <a:pt x="385296" y="236062"/>
                  </a:lnTo>
                  <a:lnTo>
                    <a:pt x="425996" y="211642"/>
                  </a:lnTo>
                  <a:lnTo>
                    <a:pt x="412429" y="168228"/>
                  </a:lnTo>
                  <a:lnTo>
                    <a:pt x="444989" y="24420"/>
                  </a:lnTo>
                  <a:close/>
                </a:path>
              </a:pathLst>
            </a:custGeom>
            <a:solidFill>
              <a:srgbClr val="16A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9" name="Freeform: Shape 88">
              <a:extLst>
                <a:ext uri="{FF2B5EF4-FFF2-40B4-BE49-F238E27FC236}">
                  <a16:creationId xmlns:a16="http://schemas.microsoft.com/office/drawing/2014/main" id="{DA631CD1-9F54-4868-914E-4A44E00FE443}"/>
                </a:ext>
              </a:extLst>
            </p:cNvPr>
            <p:cNvSpPr/>
            <p:nvPr/>
          </p:nvSpPr>
          <p:spPr>
            <a:xfrm>
              <a:off x="1856521" y="4008687"/>
              <a:ext cx="110201" cy="308302"/>
            </a:xfrm>
            <a:custGeom>
              <a:avLst/>
              <a:gdLst>
                <a:gd name="connsiteX0" fmla="*/ 0 w 200788"/>
                <a:gd name="connsiteY0" fmla="*/ 567091 h 567091"/>
                <a:gd name="connsiteX1" fmla="*/ 48840 w 200788"/>
                <a:gd name="connsiteY1" fmla="*/ 553524 h 567091"/>
                <a:gd name="connsiteX2" fmla="*/ 65120 w 200788"/>
                <a:gd name="connsiteY2" fmla="*/ 499257 h 567091"/>
                <a:gd name="connsiteX3" fmla="*/ 119387 w 200788"/>
                <a:gd name="connsiteY3" fmla="*/ 488404 h 567091"/>
                <a:gd name="connsiteX4" fmla="*/ 160088 w 200788"/>
                <a:gd name="connsiteY4" fmla="*/ 480264 h 567091"/>
                <a:gd name="connsiteX5" fmla="*/ 149234 w 200788"/>
                <a:gd name="connsiteY5" fmla="*/ 431423 h 567091"/>
                <a:gd name="connsiteX6" fmla="*/ 127528 w 200788"/>
                <a:gd name="connsiteY6" fmla="*/ 407003 h 567091"/>
                <a:gd name="connsiteX7" fmla="*/ 200788 w 200788"/>
                <a:gd name="connsiteY7" fmla="*/ 29847 h 567091"/>
                <a:gd name="connsiteX8" fmla="*/ 113961 w 200788"/>
                <a:gd name="connsiteY8" fmla="*/ 0 h 567091"/>
                <a:gd name="connsiteX9" fmla="*/ 0 w 200788"/>
                <a:gd name="connsiteY9" fmla="*/ 567091 h 5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88" h="567091">
                  <a:moveTo>
                    <a:pt x="0" y="567091"/>
                  </a:moveTo>
                  <a:lnTo>
                    <a:pt x="48840" y="553524"/>
                  </a:lnTo>
                  <a:lnTo>
                    <a:pt x="65120" y="499257"/>
                  </a:lnTo>
                  <a:lnTo>
                    <a:pt x="119387" y="488404"/>
                  </a:lnTo>
                  <a:lnTo>
                    <a:pt x="160088" y="480264"/>
                  </a:lnTo>
                  <a:lnTo>
                    <a:pt x="149234" y="431423"/>
                  </a:lnTo>
                  <a:lnTo>
                    <a:pt x="127528" y="407003"/>
                  </a:lnTo>
                  <a:lnTo>
                    <a:pt x="200788" y="29847"/>
                  </a:lnTo>
                  <a:lnTo>
                    <a:pt x="113961" y="0"/>
                  </a:lnTo>
                  <a:lnTo>
                    <a:pt x="0" y="567091"/>
                  </a:lnTo>
                  <a:close/>
                </a:path>
              </a:pathLst>
            </a:custGeom>
            <a:solidFill>
              <a:srgbClr val="F7C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0" name="Freeform: Shape 89">
              <a:extLst>
                <a:ext uri="{FF2B5EF4-FFF2-40B4-BE49-F238E27FC236}">
                  <a16:creationId xmlns:a16="http://schemas.microsoft.com/office/drawing/2014/main" id="{2D4F6C9A-D01D-44D6-8A73-56BF35E17F72}"/>
                </a:ext>
              </a:extLst>
            </p:cNvPr>
            <p:cNvSpPr/>
            <p:nvPr/>
          </p:nvSpPr>
          <p:spPr>
            <a:xfrm>
              <a:off x="2142448" y="4066218"/>
              <a:ext cx="257631" cy="247822"/>
            </a:xfrm>
            <a:custGeom>
              <a:avLst/>
              <a:gdLst>
                <a:gd name="connsiteX0" fmla="*/ 43413 w 469410"/>
                <a:gd name="connsiteY0" fmla="*/ 0 h 455843"/>
                <a:gd name="connsiteX1" fmla="*/ 43413 w 469410"/>
                <a:gd name="connsiteY1" fmla="*/ 0 h 455843"/>
                <a:gd name="connsiteX2" fmla="*/ 0 w 469410"/>
                <a:gd name="connsiteY2" fmla="*/ 198075 h 455843"/>
                <a:gd name="connsiteX3" fmla="*/ 130241 w 469410"/>
                <a:gd name="connsiteY3" fmla="*/ 230635 h 455843"/>
                <a:gd name="connsiteX4" fmla="*/ 105820 w 469410"/>
                <a:gd name="connsiteY4" fmla="*/ 320175 h 455843"/>
                <a:gd name="connsiteX5" fmla="*/ 138381 w 469410"/>
                <a:gd name="connsiteY5" fmla="*/ 341882 h 455843"/>
                <a:gd name="connsiteX6" fmla="*/ 146521 w 469410"/>
                <a:gd name="connsiteY6" fmla="*/ 417856 h 455843"/>
                <a:gd name="connsiteX7" fmla="*/ 401576 w 469410"/>
                <a:gd name="connsiteY7" fmla="*/ 455843 h 455843"/>
                <a:gd name="connsiteX8" fmla="*/ 469410 w 469410"/>
                <a:gd name="connsiteY8" fmla="*/ 105821 h 455843"/>
                <a:gd name="connsiteX9" fmla="*/ 43413 w 469410"/>
                <a:gd name="connsiteY9" fmla="*/ 0 h 45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410" h="455843">
                  <a:moveTo>
                    <a:pt x="43413" y="0"/>
                  </a:moveTo>
                  <a:lnTo>
                    <a:pt x="43413" y="0"/>
                  </a:lnTo>
                  <a:lnTo>
                    <a:pt x="0" y="198075"/>
                  </a:lnTo>
                  <a:lnTo>
                    <a:pt x="130241" y="230635"/>
                  </a:lnTo>
                  <a:lnTo>
                    <a:pt x="105820" y="320175"/>
                  </a:lnTo>
                  <a:lnTo>
                    <a:pt x="138381" y="341882"/>
                  </a:lnTo>
                  <a:lnTo>
                    <a:pt x="146521" y="417856"/>
                  </a:lnTo>
                  <a:lnTo>
                    <a:pt x="401576" y="455843"/>
                  </a:lnTo>
                  <a:lnTo>
                    <a:pt x="469410" y="105821"/>
                  </a:lnTo>
                  <a:lnTo>
                    <a:pt x="43413" y="0"/>
                  </a:lnTo>
                  <a:close/>
                </a:path>
              </a:pathLst>
            </a:custGeom>
            <a:solidFill>
              <a:srgbClr val="85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1" name="Freeform: Shape 90">
              <a:extLst>
                <a:ext uri="{FF2B5EF4-FFF2-40B4-BE49-F238E27FC236}">
                  <a16:creationId xmlns:a16="http://schemas.microsoft.com/office/drawing/2014/main" id="{7A4FBD2D-19E1-4E0F-9B16-7CCBEA004056}"/>
                </a:ext>
              </a:extLst>
            </p:cNvPr>
            <p:cNvSpPr/>
            <p:nvPr/>
          </p:nvSpPr>
          <p:spPr>
            <a:xfrm>
              <a:off x="2621969" y="3986561"/>
              <a:ext cx="323156" cy="317153"/>
            </a:xfrm>
            <a:custGeom>
              <a:avLst/>
              <a:gdLst>
                <a:gd name="connsiteX0" fmla="*/ 81401 w 588798"/>
                <a:gd name="connsiteY0" fmla="*/ 0 h 583371"/>
                <a:gd name="connsiteX1" fmla="*/ 108535 w 588798"/>
                <a:gd name="connsiteY1" fmla="*/ 18993 h 583371"/>
                <a:gd name="connsiteX2" fmla="*/ 146521 w 588798"/>
                <a:gd name="connsiteY2" fmla="*/ 59694 h 583371"/>
                <a:gd name="connsiteX3" fmla="*/ 116675 w 588798"/>
                <a:gd name="connsiteY3" fmla="*/ 206215 h 583371"/>
                <a:gd name="connsiteX4" fmla="*/ 143808 w 588798"/>
                <a:gd name="connsiteY4" fmla="*/ 230635 h 583371"/>
                <a:gd name="connsiteX5" fmla="*/ 157375 w 588798"/>
                <a:gd name="connsiteY5" fmla="*/ 255055 h 583371"/>
                <a:gd name="connsiteX6" fmla="*/ 588798 w 588798"/>
                <a:gd name="connsiteY6" fmla="*/ 339169 h 583371"/>
                <a:gd name="connsiteX7" fmla="*/ 575231 w 588798"/>
                <a:gd name="connsiteY7" fmla="*/ 447703 h 583371"/>
                <a:gd name="connsiteX8" fmla="*/ 526391 w 588798"/>
                <a:gd name="connsiteY8" fmla="*/ 444990 h 583371"/>
                <a:gd name="connsiteX9" fmla="*/ 504684 w 588798"/>
                <a:gd name="connsiteY9" fmla="*/ 583371 h 583371"/>
                <a:gd name="connsiteX10" fmla="*/ 276762 w 588798"/>
                <a:gd name="connsiteY10" fmla="*/ 564377 h 583371"/>
                <a:gd name="connsiteX11" fmla="*/ 0 w 588798"/>
                <a:gd name="connsiteY11" fmla="*/ 523677 h 583371"/>
                <a:gd name="connsiteX12" fmla="*/ 5427 w 588798"/>
                <a:gd name="connsiteY12" fmla="*/ 496543 h 583371"/>
                <a:gd name="connsiteX13" fmla="*/ 81401 w 588798"/>
                <a:gd name="connsiteY13" fmla="*/ 0 h 5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798" h="583371">
                  <a:moveTo>
                    <a:pt x="81401" y="0"/>
                  </a:moveTo>
                  <a:lnTo>
                    <a:pt x="108535" y="18993"/>
                  </a:lnTo>
                  <a:lnTo>
                    <a:pt x="146521" y="59694"/>
                  </a:lnTo>
                  <a:lnTo>
                    <a:pt x="116675" y="206215"/>
                  </a:lnTo>
                  <a:lnTo>
                    <a:pt x="143808" y="230635"/>
                  </a:lnTo>
                  <a:lnTo>
                    <a:pt x="157375" y="255055"/>
                  </a:lnTo>
                  <a:lnTo>
                    <a:pt x="588798" y="339169"/>
                  </a:lnTo>
                  <a:lnTo>
                    <a:pt x="575231" y="447703"/>
                  </a:lnTo>
                  <a:lnTo>
                    <a:pt x="526391" y="444990"/>
                  </a:lnTo>
                  <a:lnTo>
                    <a:pt x="504684" y="583371"/>
                  </a:lnTo>
                  <a:lnTo>
                    <a:pt x="276762" y="564377"/>
                  </a:lnTo>
                  <a:lnTo>
                    <a:pt x="0" y="523677"/>
                  </a:lnTo>
                  <a:cubicBezTo>
                    <a:pt x="2855" y="497986"/>
                    <a:pt x="-3076" y="505049"/>
                    <a:pt x="5427" y="496543"/>
                  </a:cubicBezTo>
                  <a:lnTo>
                    <a:pt x="81401" y="0"/>
                  </a:lnTo>
                  <a:close/>
                </a:path>
              </a:pathLst>
            </a:custGeom>
            <a:solidFill>
              <a:srgbClr val="85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2" name="Freeform: Shape 91">
              <a:extLst>
                <a:ext uri="{FF2B5EF4-FFF2-40B4-BE49-F238E27FC236}">
                  <a16:creationId xmlns:a16="http://schemas.microsoft.com/office/drawing/2014/main" id="{437EA3AF-9A89-4AAB-A15A-1469530762BF}"/>
                </a:ext>
              </a:extLst>
            </p:cNvPr>
            <p:cNvSpPr/>
            <p:nvPr/>
          </p:nvSpPr>
          <p:spPr>
            <a:xfrm>
              <a:off x="3822264" y="4303713"/>
              <a:ext cx="58079" cy="47204"/>
            </a:xfrm>
            <a:custGeom>
              <a:avLst/>
              <a:gdLst>
                <a:gd name="connsiteX0" fmla="*/ 10853 w 105821"/>
                <a:gd name="connsiteY0" fmla="*/ 5426 h 86827"/>
                <a:gd name="connsiteX1" fmla="*/ 105821 w 105821"/>
                <a:gd name="connsiteY1" fmla="*/ 0 h 86827"/>
                <a:gd name="connsiteX2" fmla="*/ 97681 w 105821"/>
                <a:gd name="connsiteY2" fmla="*/ 86827 h 86827"/>
                <a:gd name="connsiteX3" fmla="*/ 0 w 105821"/>
                <a:gd name="connsiteY3" fmla="*/ 78687 h 86827"/>
                <a:gd name="connsiteX4" fmla="*/ 10853 w 105821"/>
                <a:gd name="connsiteY4" fmla="*/ 5426 h 86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21" h="86827">
                  <a:moveTo>
                    <a:pt x="10853" y="5426"/>
                  </a:moveTo>
                  <a:lnTo>
                    <a:pt x="105821" y="0"/>
                  </a:lnTo>
                  <a:lnTo>
                    <a:pt x="97681" y="86827"/>
                  </a:lnTo>
                  <a:lnTo>
                    <a:pt x="0" y="78687"/>
                  </a:lnTo>
                  <a:lnTo>
                    <a:pt x="10853" y="5426"/>
                  </a:lnTo>
                  <a:close/>
                </a:path>
              </a:pathLst>
            </a:custGeom>
            <a:solidFill>
              <a:srgbClr val="D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3" name="Freeform: Shape 92">
              <a:extLst>
                <a:ext uri="{FF2B5EF4-FFF2-40B4-BE49-F238E27FC236}">
                  <a16:creationId xmlns:a16="http://schemas.microsoft.com/office/drawing/2014/main" id="{7A0187B7-81AB-44F1-BEA0-34D5C7508115}"/>
                </a:ext>
              </a:extLst>
            </p:cNvPr>
            <p:cNvSpPr/>
            <p:nvPr/>
          </p:nvSpPr>
          <p:spPr>
            <a:xfrm>
              <a:off x="2866198" y="5287625"/>
              <a:ext cx="600148" cy="349606"/>
            </a:xfrm>
            <a:custGeom>
              <a:avLst/>
              <a:gdLst>
                <a:gd name="connsiteX0" fmla="*/ 0 w 1093482"/>
                <a:gd name="connsiteY0" fmla="*/ 0 h 643065"/>
                <a:gd name="connsiteX1" fmla="*/ 827573 w 1093482"/>
                <a:gd name="connsiteY1" fmla="*/ 70547 h 643065"/>
                <a:gd name="connsiteX2" fmla="*/ 830286 w 1093482"/>
                <a:gd name="connsiteY2" fmla="*/ 170941 h 643065"/>
                <a:gd name="connsiteX3" fmla="*/ 906260 w 1093482"/>
                <a:gd name="connsiteY3" fmla="*/ 165515 h 643065"/>
                <a:gd name="connsiteX4" fmla="*/ 914400 w 1093482"/>
                <a:gd name="connsiteY4" fmla="*/ 81401 h 643065"/>
                <a:gd name="connsiteX5" fmla="*/ 984948 w 1093482"/>
                <a:gd name="connsiteY5" fmla="*/ 94968 h 643065"/>
                <a:gd name="connsiteX6" fmla="*/ 960527 w 1093482"/>
                <a:gd name="connsiteY6" fmla="*/ 179082 h 643065"/>
                <a:gd name="connsiteX7" fmla="*/ 906260 w 1093482"/>
                <a:gd name="connsiteY7" fmla="*/ 187222 h 643065"/>
                <a:gd name="connsiteX8" fmla="*/ 903547 w 1093482"/>
                <a:gd name="connsiteY8" fmla="*/ 274049 h 643065"/>
                <a:gd name="connsiteX9" fmla="*/ 1093482 w 1093482"/>
                <a:gd name="connsiteY9" fmla="*/ 284902 h 643065"/>
                <a:gd name="connsiteX10" fmla="*/ 1077202 w 1093482"/>
                <a:gd name="connsiteY10" fmla="*/ 336456 h 643065"/>
                <a:gd name="connsiteX11" fmla="*/ 960527 w 1093482"/>
                <a:gd name="connsiteY11" fmla="*/ 341883 h 643065"/>
                <a:gd name="connsiteX12" fmla="*/ 965954 w 1093482"/>
                <a:gd name="connsiteY12" fmla="*/ 420570 h 643065"/>
                <a:gd name="connsiteX13" fmla="*/ 843853 w 1093482"/>
                <a:gd name="connsiteY13" fmla="*/ 420570 h 643065"/>
                <a:gd name="connsiteX14" fmla="*/ 838426 w 1093482"/>
                <a:gd name="connsiteY14" fmla="*/ 363590 h 643065"/>
                <a:gd name="connsiteX15" fmla="*/ 833000 w 1093482"/>
                <a:gd name="connsiteY15" fmla="*/ 352736 h 643065"/>
                <a:gd name="connsiteX16" fmla="*/ 738032 w 1093482"/>
                <a:gd name="connsiteY16" fmla="*/ 355449 h 643065"/>
                <a:gd name="connsiteX17" fmla="*/ 727179 w 1093482"/>
                <a:gd name="connsiteY17" fmla="*/ 409717 h 643065"/>
                <a:gd name="connsiteX18" fmla="*/ 686479 w 1093482"/>
                <a:gd name="connsiteY18" fmla="*/ 436850 h 643065"/>
                <a:gd name="connsiteX19" fmla="*/ 691905 w 1093482"/>
                <a:gd name="connsiteY19" fmla="*/ 472124 h 643065"/>
                <a:gd name="connsiteX20" fmla="*/ 624072 w 1093482"/>
                <a:gd name="connsiteY20" fmla="*/ 504684 h 643065"/>
                <a:gd name="connsiteX21" fmla="*/ 591511 w 1093482"/>
                <a:gd name="connsiteY21" fmla="*/ 548098 h 643065"/>
                <a:gd name="connsiteX22" fmla="*/ 583371 w 1093482"/>
                <a:gd name="connsiteY22" fmla="*/ 583371 h 643065"/>
                <a:gd name="connsiteX23" fmla="*/ 534531 w 1093482"/>
                <a:gd name="connsiteY23" fmla="*/ 643065 h 643065"/>
                <a:gd name="connsiteX24" fmla="*/ 455844 w 1093482"/>
                <a:gd name="connsiteY24" fmla="*/ 610505 h 643065"/>
                <a:gd name="connsiteX25" fmla="*/ 420570 w 1093482"/>
                <a:gd name="connsiteY25" fmla="*/ 567091 h 643065"/>
                <a:gd name="connsiteX26" fmla="*/ 548098 w 1093482"/>
                <a:gd name="connsiteY26" fmla="*/ 358163 h 643065"/>
                <a:gd name="connsiteX27" fmla="*/ 439564 w 1093482"/>
                <a:gd name="connsiteY27" fmla="*/ 260482 h 643065"/>
                <a:gd name="connsiteX28" fmla="*/ 284902 w 1093482"/>
                <a:gd name="connsiteY28" fmla="*/ 331029 h 643065"/>
                <a:gd name="connsiteX29" fmla="*/ 263196 w 1093482"/>
                <a:gd name="connsiteY29" fmla="*/ 284902 h 643065"/>
                <a:gd name="connsiteX30" fmla="*/ 255056 w 1093482"/>
                <a:gd name="connsiteY30" fmla="*/ 284902 h 643065"/>
                <a:gd name="connsiteX31" fmla="*/ 236062 w 1093482"/>
                <a:gd name="connsiteY31" fmla="*/ 255055 h 643065"/>
                <a:gd name="connsiteX32" fmla="*/ 187222 w 1093482"/>
                <a:gd name="connsiteY32" fmla="*/ 236062 h 643065"/>
                <a:gd name="connsiteX33" fmla="*/ 130241 w 1093482"/>
                <a:gd name="connsiteY33" fmla="*/ 165515 h 643065"/>
                <a:gd name="connsiteX34" fmla="*/ 105821 w 1093482"/>
                <a:gd name="connsiteY34" fmla="*/ 132955 h 643065"/>
                <a:gd name="connsiteX35" fmla="*/ 70548 w 1093482"/>
                <a:gd name="connsiteY35" fmla="*/ 116674 h 643065"/>
                <a:gd name="connsiteX36" fmla="*/ 37987 w 1093482"/>
                <a:gd name="connsiteY36" fmla="*/ 51554 h 643065"/>
                <a:gd name="connsiteX37" fmla="*/ 0 w 1093482"/>
                <a:gd name="connsiteY37" fmla="*/ 0 h 643065"/>
                <a:gd name="connsiteX0" fmla="*/ 0 w 1093482"/>
                <a:gd name="connsiteY0" fmla="*/ 0 h 643065"/>
                <a:gd name="connsiteX1" fmla="*/ 827573 w 1093482"/>
                <a:gd name="connsiteY1" fmla="*/ 70547 h 643065"/>
                <a:gd name="connsiteX2" fmla="*/ 830286 w 1093482"/>
                <a:gd name="connsiteY2" fmla="*/ 170941 h 643065"/>
                <a:gd name="connsiteX3" fmla="*/ 906260 w 1093482"/>
                <a:gd name="connsiteY3" fmla="*/ 165515 h 643065"/>
                <a:gd name="connsiteX4" fmla="*/ 914400 w 1093482"/>
                <a:gd name="connsiteY4" fmla="*/ 81401 h 643065"/>
                <a:gd name="connsiteX5" fmla="*/ 984948 w 1093482"/>
                <a:gd name="connsiteY5" fmla="*/ 94968 h 643065"/>
                <a:gd name="connsiteX6" fmla="*/ 960527 w 1093482"/>
                <a:gd name="connsiteY6" fmla="*/ 179082 h 643065"/>
                <a:gd name="connsiteX7" fmla="*/ 906260 w 1093482"/>
                <a:gd name="connsiteY7" fmla="*/ 187222 h 643065"/>
                <a:gd name="connsiteX8" fmla="*/ 903547 w 1093482"/>
                <a:gd name="connsiteY8" fmla="*/ 274049 h 643065"/>
                <a:gd name="connsiteX9" fmla="*/ 1093482 w 1093482"/>
                <a:gd name="connsiteY9" fmla="*/ 284902 h 643065"/>
                <a:gd name="connsiteX10" fmla="*/ 1077202 w 1093482"/>
                <a:gd name="connsiteY10" fmla="*/ 336456 h 643065"/>
                <a:gd name="connsiteX11" fmla="*/ 960527 w 1093482"/>
                <a:gd name="connsiteY11" fmla="*/ 341883 h 643065"/>
                <a:gd name="connsiteX12" fmla="*/ 965954 w 1093482"/>
                <a:gd name="connsiteY12" fmla="*/ 420570 h 643065"/>
                <a:gd name="connsiteX13" fmla="*/ 843853 w 1093482"/>
                <a:gd name="connsiteY13" fmla="*/ 420570 h 643065"/>
                <a:gd name="connsiteX14" fmla="*/ 838426 w 1093482"/>
                <a:gd name="connsiteY14" fmla="*/ 363590 h 643065"/>
                <a:gd name="connsiteX15" fmla="*/ 833000 w 1093482"/>
                <a:gd name="connsiteY15" fmla="*/ 352736 h 643065"/>
                <a:gd name="connsiteX16" fmla="*/ 738032 w 1093482"/>
                <a:gd name="connsiteY16" fmla="*/ 355449 h 643065"/>
                <a:gd name="connsiteX17" fmla="*/ 727179 w 1093482"/>
                <a:gd name="connsiteY17" fmla="*/ 409717 h 643065"/>
                <a:gd name="connsiteX18" fmla="*/ 686479 w 1093482"/>
                <a:gd name="connsiteY18" fmla="*/ 436850 h 643065"/>
                <a:gd name="connsiteX19" fmla="*/ 691905 w 1093482"/>
                <a:gd name="connsiteY19" fmla="*/ 472124 h 643065"/>
                <a:gd name="connsiteX20" fmla="*/ 624072 w 1093482"/>
                <a:gd name="connsiteY20" fmla="*/ 504684 h 643065"/>
                <a:gd name="connsiteX21" fmla="*/ 591511 w 1093482"/>
                <a:gd name="connsiteY21" fmla="*/ 548098 h 643065"/>
                <a:gd name="connsiteX22" fmla="*/ 583371 w 1093482"/>
                <a:gd name="connsiteY22" fmla="*/ 583371 h 643065"/>
                <a:gd name="connsiteX23" fmla="*/ 534531 w 1093482"/>
                <a:gd name="connsiteY23" fmla="*/ 643065 h 643065"/>
                <a:gd name="connsiteX24" fmla="*/ 491117 w 1093482"/>
                <a:gd name="connsiteY24" fmla="*/ 618645 h 643065"/>
                <a:gd name="connsiteX25" fmla="*/ 420570 w 1093482"/>
                <a:gd name="connsiteY25" fmla="*/ 567091 h 643065"/>
                <a:gd name="connsiteX26" fmla="*/ 548098 w 1093482"/>
                <a:gd name="connsiteY26" fmla="*/ 358163 h 643065"/>
                <a:gd name="connsiteX27" fmla="*/ 439564 w 1093482"/>
                <a:gd name="connsiteY27" fmla="*/ 260482 h 643065"/>
                <a:gd name="connsiteX28" fmla="*/ 284902 w 1093482"/>
                <a:gd name="connsiteY28" fmla="*/ 331029 h 643065"/>
                <a:gd name="connsiteX29" fmla="*/ 263196 w 1093482"/>
                <a:gd name="connsiteY29" fmla="*/ 284902 h 643065"/>
                <a:gd name="connsiteX30" fmla="*/ 255056 w 1093482"/>
                <a:gd name="connsiteY30" fmla="*/ 284902 h 643065"/>
                <a:gd name="connsiteX31" fmla="*/ 236062 w 1093482"/>
                <a:gd name="connsiteY31" fmla="*/ 255055 h 643065"/>
                <a:gd name="connsiteX32" fmla="*/ 187222 w 1093482"/>
                <a:gd name="connsiteY32" fmla="*/ 236062 h 643065"/>
                <a:gd name="connsiteX33" fmla="*/ 130241 w 1093482"/>
                <a:gd name="connsiteY33" fmla="*/ 165515 h 643065"/>
                <a:gd name="connsiteX34" fmla="*/ 105821 w 1093482"/>
                <a:gd name="connsiteY34" fmla="*/ 132955 h 643065"/>
                <a:gd name="connsiteX35" fmla="*/ 70548 w 1093482"/>
                <a:gd name="connsiteY35" fmla="*/ 116674 h 643065"/>
                <a:gd name="connsiteX36" fmla="*/ 37987 w 1093482"/>
                <a:gd name="connsiteY36" fmla="*/ 51554 h 643065"/>
                <a:gd name="connsiteX37" fmla="*/ 0 w 1093482"/>
                <a:gd name="connsiteY37" fmla="*/ 0 h 643065"/>
                <a:gd name="connsiteX0" fmla="*/ 0 w 1093482"/>
                <a:gd name="connsiteY0" fmla="*/ 0 h 643065"/>
                <a:gd name="connsiteX1" fmla="*/ 827573 w 1093482"/>
                <a:gd name="connsiteY1" fmla="*/ 70547 h 643065"/>
                <a:gd name="connsiteX2" fmla="*/ 830286 w 1093482"/>
                <a:gd name="connsiteY2" fmla="*/ 170941 h 643065"/>
                <a:gd name="connsiteX3" fmla="*/ 906260 w 1093482"/>
                <a:gd name="connsiteY3" fmla="*/ 165515 h 643065"/>
                <a:gd name="connsiteX4" fmla="*/ 914400 w 1093482"/>
                <a:gd name="connsiteY4" fmla="*/ 81401 h 643065"/>
                <a:gd name="connsiteX5" fmla="*/ 984948 w 1093482"/>
                <a:gd name="connsiteY5" fmla="*/ 94968 h 643065"/>
                <a:gd name="connsiteX6" fmla="*/ 960527 w 1093482"/>
                <a:gd name="connsiteY6" fmla="*/ 179082 h 643065"/>
                <a:gd name="connsiteX7" fmla="*/ 906260 w 1093482"/>
                <a:gd name="connsiteY7" fmla="*/ 187222 h 643065"/>
                <a:gd name="connsiteX8" fmla="*/ 903547 w 1093482"/>
                <a:gd name="connsiteY8" fmla="*/ 274049 h 643065"/>
                <a:gd name="connsiteX9" fmla="*/ 1093482 w 1093482"/>
                <a:gd name="connsiteY9" fmla="*/ 284902 h 643065"/>
                <a:gd name="connsiteX10" fmla="*/ 1077202 w 1093482"/>
                <a:gd name="connsiteY10" fmla="*/ 336456 h 643065"/>
                <a:gd name="connsiteX11" fmla="*/ 960527 w 1093482"/>
                <a:gd name="connsiteY11" fmla="*/ 341883 h 643065"/>
                <a:gd name="connsiteX12" fmla="*/ 965954 w 1093482"/>
                <a:gd name="connsiteY12" fmla="*/ 420570 h 643065"/>
                <a:gd name="connsiteX13" fmla="*/ 843853 w 1093482"/>
                <a:gd name="connsiteY13" fmla="*/ 420570 h 643065"/>
                <a:gd name="connsiteX14" fmla="*/ 838426 w 1093482"/>
                <a:gd name="connsiteY14" fmla="*/ 363590 h 643065"/>
                <a:gd name="connsiteX15" fmla="*/ 833000 w 1093482"/>
                <a:gd name="connsiteY15" fmla="*/ 352736 h 643065"/>
                <a:gd name="connsiteX16" fmla="*/ 738032 w 1093482"/>
                <a:gd name="connsiteY16" fmla="*/ 355449 h 643065"/>
                <a:gd name="connsiteX17" fmla="*/ 727179 w 1093482"/>
                <a:gd name="connsiteY17" fmla="*/ 409717 h 643065"/>
                <a:gd name="connsiteX18" fmla="*/ 686479 w 1093482"/>
                <a:gd name="connsiteY18" fmla="*/ 436850 h 643065"/>
                <a:gd name="connsiteX19" fmla="*/ 691905 w 1093482"/>
                <a:gd name="connsiteY19" fmla="*/ 472124 h 643065"/>
                <a:gd name="connsiteX20" fmla="*/ 624072 w 1093482"/>
                <a:gd name="connsiteY20" fmla="*/ 504684 h 643065"/>
                <a:gd name="connsiteX21" fmla="*/ 591511 w 1093482"/>
                <a:gd name="connsiteY21" fmla="*/ 548098 h 643065"/>
                <a:gd name="connsiteX22" fmla="*/ 583371 w 1093482"/>
                <a:gd name="connsiteY22" fmla="*/ 583371 h 643065"/>
                <a:gd name="connsiteX23" fmla="*/ 534531 w 1093482"/>
                <a:gd name="connsiteY23" fmla="*/ 643065 h 643065"/>
                <a:gd name="connsiteX24" fmla="*/ 491117 w 1093482"/>
                <a:gd name="connsiteY24" fmla="*/ 618645 h 643065"/>
                <a:gd name="connsiteX25" fmla="*/ 485691 w 1093482"/>
                <a:gd name="connsiteY25" fmla="*/ 371730 h 643065"/>
                <a:gd name="connsiteX26" fmla="*/ 548098 w 1093482"/>
                <a:gd name="connsiteY26" fmla="*/ 358163 h 643065"/>
                <a:gd name="connsiteX27" fmla="*/ 439564 w 1093482"/>
                <a:gd name="connsiteY27" fmla="*/ 260482 h 643065"/>
                <a:gd name="connsiteX28" fmla="*/ 284902 w 1093482"/>
                <a:gd name="connsiteY28" fmla="*/ 331029 h 643065"/>
                <a:gd name="connsiteX29" fmla="*/ 263196 w 1093482"/>
                <a:gd name="connsiteY29" fmla="*/ 284902 h 643065"/>
                <a:gd name="connsiteX30" fmla="*/ 255056 w 1093482"/>
                <a:gd name="connsiteY30" fmla="*/ 284902 h 643065"/>
                <a:gd name="connsiteX31" fmla="*/ 236062 w 1093482"/>
                <a:gd name="connsiteY31" fmla="*/ 255055 h 643065"/>
                <a:gd name="connsiteX32" fmla="*/ 187222 w 1093482"/>
                <a:gd name="connsiteY32" fmla="*/ 236062 h 643065"/>
                <a:gd name="connsiteX33" fmla="*/ 130241 w 1093482"/>
                <a:gd name="connsiteY33" fmla="*/ 165515 h 643065"/>
                <a:gd name="connsiteX34" fmla="*/ 105821 w 1093482"/>
                <a:gd name="connsiteY34" fmla="*/ 132955 h 643065"/>
                <a:gd name="connsiteX35" fmla="*/ 70548 w 1093482"/>
                <a:gd name="connsiteY35" fmla="*/ 116674 h 643065"/>
                <a:gd name="connsiteX36" fmla="*/ 37987 w 1093482"/>
                <a:gd name="connsiteY36" fmla="*/ 51554 h 643065"/>
                <a:gd name="connsiteX37" fmla="*/ 0 w 1093482"/>
                <a:gd name="connsiteY37" fmla="*/ 0 h 643065"/>
                <a:gd name="connsiteX0" fmla="*/ 0 w 1093482"/>
                <a:gd name="connsiteY0" fmla="*/ 0 h 643065"/>
                <a:gd name="connsiteX1" fmla="*/ 827573 w 1093482"/>
                <a:gd name="connsiteY1" fmla="*/ 70547 h 643065"/>
                <a:gd name="connsiteX2" fmla="*/ 830286 w 1093482"/>
                <a:gd name="connsiteY2" fmla="*/ 170941 h 643065"/>
                <a:gd name="connsiteX3" fmla="*/ 906260 w 1093482"/>
                <a:gd name="connsiteY3" fmla="*/ 165515 h 643065"/>
                <a:gd name="connsiteX4" fmla="*/ 914400 w 1093482"/>
                <a:gd name="connsiteY4" fmla="*/ 81401 h 643065"/>
                <a:gd name="connsiteX5" fmla="*/ 984948 w 1093482"/>
                <a:gd name="connsiteY5" fmla="*/ 94968 h 643065"/>
                <a:gd name="connsiteX6" fmla="*/ 960527 w 1093482"/>
                <a:gd name="connsiteY6" fmla="*/ 179082 h 643065"/>
                <a:gd name="connsiteX7" fmla="*/ 906260 w 1093482"/>
                <a:gd name="connsiteY7" fmla="*/ 187222 h 643065"/>
                <a:gd name="connsiteX8" fmla="*/ 903547 w 1093482"/>
                <a:gd name="connsiteY8" fmla="*/ 274049 h 643065"/>
                <a:gd name="connsiteX9" fmla="*/ 1093482 w 1093482"/>
                <a:gd name="connsiteY9" fmla="*/ 284902 h 643065"/>
                <a:gd name="connsiteX10" fmla="*/ 1077202 w 1093482"/>
                <a:gd name="connsiteY10" fmla="*/ 336456 h 643065"/>
                <a:gd name="connsiteX11" fmla="*/ 960527 w 1093482"/>
                <a:gd name="connsiteY11" fmla="*/ 341883 h 643065"/>
                <a:gd name="connsiteX12" fmla="*/ 965954 w 1093482"/>
                <a:gd name="connsiteY12" fmla="*/ 420570 h 643065"/>
                <a:gd name="connsiteX13" fmla="*/ 843853 w 1093482"/>
                <a:gd name="connsiteY13" fmla="*/ 420570 h 643065"/>
                <a:gd name="connsiteX14" fmla="*/ 838426 w 1093482"/>
                <a:gd name="connsiteY14" fmla="*/ 363590 h 643065"/>
                <a:gd name="connsiteX15" fmla="*/ 833000 w 1093482"/>
                <a:gd name="connsiteY15" fmla="*/ 352736 h 643065"/>
                <a:gd name="connsiteX16" fmla="*/ 738032 w 1093482"/>
                <a:gd name="connsiteY16" fmla="*/ 355449 h 643065"/>
                <a:gd name="connsiteX17" fmla="*/ 727179 w 1093482"/>
                <a:gd name="connsiteY17" fmla="*/ 409717 h 643065"/>
                <a:gd name="connsiteX18" fmla="*/ 686479 w 1093482"/>
                <a:gd name="connsiteY18" fmla="*/ 436850 h 643065"/>
                <a:gd name="connsiteX19" fmla="*/ 691905 w 1093482"/>
                <a:gd name="connsiteY19" fmla="*/ 472124 h 643065"/>
                <a:gd name="connsiteX20" fmla="*/ 624072 w 1093482"/>
                <a:gd name="connsiteY20" fmla="*/ 504684 h 643065"/>
                <a:gd name="connsiteX21" fmla="*/ 591511 w 1093482"/>
                <a:gd name="connsiteY21" fmla="*/ 548098 h 643065"/>
                <a:gd name="connsiteX22" fmla="*/ 583371 w 1093482"/>
                <a:gd name="connsiteY22" fmla="*/ 583371 h 643065"/>
                <a:gd name="connsiteX23" fmla="*/ 534531 w 1093482"/>
                <a:gd name="connsiteY23" fmla="*/ 643065 h 643065"/>
                <a:gd name="connsiteX24" fmla="*/ 491117 w 1093482"/>
                <a:gd name="connsiteY24" fmla="*/ 618645 h 643065"/>
                <a:gd name="connsiteX25" fmla="*/ 485691 w 1093482"/>
                <a:gd name="connsiteY25" fmla="*/ 371730 h 643065"/>
                <a:gd name="connsiteX26" fmla="*/ 548098 w 1093482"/>
                <a:gd name="connsiteY26" fmla="*/ 358163 h 643065"/>
                <a:gd name="connsiteX27" fmla="*/ 439564 w 1093482"/>
                <a:gd name="connsiteY27" fmla="*/ 260482 h 643065"/>
                <a:gd name="connsiteX28" fmla="*/ 284902 w 1093482"/>
                <a:gd name="connsiteY28" fmla="*/ 331029 h 643065"/>
                <a:gd name="connsiteX29" fmla="*/ 263196 w 1093482"/>
                <a:gd name="connsiteY29" fmla="*/ 284902 h 643065"/>
                <a:gd name="connsiteX30" fmla="*/ 255056 w 1093482"/>
                <a:gd name="connsiteY30" fmla="*/ 284902 h 643065"/>
                <a:gd name="connsiteX31" fmla="*/ 236062 w 1093482"/>
                <a:gd name="connsiteY31" fmla="*/ 255055 h 643065"/>
                <a:gd name="connsiteX32" fmla="*/ 187222 w 1093482"/>
                <a:gd name="connsiteY32" fmla="*/ 236062 h 643065"/>
                <a:gd name="connsiteX33" fmla="*/ 130241 w 1093482"/>
                <a:gd name="connsiteY33" fmla="*/ 165515 h 643065"/>
                <a:gd name="connsiteX34" fmla="*/ 105821 w 1093482"/>
                <a:gd name="connsiteY34" fmla="*/ 132955 h 643065"/>
                <a:gd name="connsiteX35" fmla="*/ 70548 w 1093482"/>
                <a:gd name="connsiteY35" fmla="*/ 116674 h 643065"/>
                <a:gd name="connsiteX36" fmla="*/ 13845 w 1093482"/>
                <a:gd name="connsiteY36" fmla="*/ 39483 h 643065"/>
                <a:gd name="connsiteX37" fmla="*/ 0 w 1093482"/>
                <a:gd name="connsiteY37" fmla="*/ 0 h 643065"/>
                <a:gd name="connsiteX0" fmla="*/ 0 w 1093482"/>
                <a:gd name="connsiteY0" fmla="*/ 0 h 643065"/>
                <a:gd name="connsiteX1" fmla="*/ 827573 w 1093482"/>
                <a:gd name="connsiteY1" fmla="*/ 70547 h 643065"/>
                <a:gd name="connsiteX2" fmla="*/ 830286 w 1093482"/>
                <a:gd name="connsiteY2" fmla="*/ 170941 h 643065"/>
                <a:gd name="connsiteX3" fmla="*/ 906260 w 1093482"/>
                <a:gd name="connsiteY3" fmla="*/ 165515 h 643065"/>
                <a:gd name="connsiteX4" fmla="*/ 914400 w 1093482"/>
                <a:gd name="connsiteY4" fmla="*/ 81401 h 643065"/>
                <a:gd name="connsiteX5" fmla="*/ 984948 w 1093482"/>
                <a:gd name="connsiteY5" fmla="*/ 94968 h 643065"/>
                <a:gd name="connsiteX6" fmla="*/ 960527 w 1093482"/>
                <a:gd name="connsiteY6" fmla="*/ 179082 h 643065"/>
                <a:gd name="connsiteX7" fmla="*/ 906260 w 1093482"/>
                <a:gd name="connsiteY7" fmla="*/ 187222 h 643065"/>
                <a:gd name="connsiteX8" fmla="*/ 903547 w 1093482"/>
                <a:gd name="connsiteY8" fmla="*/ 274049 h 643065"/>
                <a:gd name="connsiteX9" fmla="*/ 1093482 w 1093482"/>
                <a:gd name="connsiteY9" fmla="*/ 284902 h 643065"/>
                <a:gd name="connsiteX10" fmla="*/ 1077202 w 1093482"/>
                <a:gd name="connsiteY10" fmla="*/ 336456 h 643065"/>
                <a:gd name="connsiteX11" fmla="*/ 960527 w 1093482"/>
                <a:gd name="connsiteY11" fmla="*/ 341883 h 643065"/>
                <a:gd name="connsiteX12" fmla="*/ 965954 w 1093482"/>
                <a:gd name="connsiteY12" fmla="*/ 420570 h 643065"/>
                <a:gd name="connsiteX13" fmla="*/ 843853 w 1093482"/>
                <a:gd name="connsiteY13" fmla="*/ 420570 h 643065"/>
                <a:gd name="connsiteX14" fmla="*/ 838426 w 1093482"/>
                <a:gd name="connsiteY14" fmla="*/ 363590 h 643065"/>
                <a:gd name="connsiteX15" fmla="*/ 833000 w 1093482"/>
                <a:gd name="connsiteY15" fmla="*/ 352736 h 643065"/>
                <a:gd name="connsiteX16" fmla="*/ 738032 w 1093482"/>
                <a:gd name="connsiteY16" fmla="*/ 355449 h 643065"/>
                <a:gd name="connsiteX17" fmla="*/ 727179 w 1093482"/>
                <a:gd name="connsiteY17" fmla="*/ 409717 h 643065"/>
                <a:gd name="connsiteX18" fmla="*/ 686479 w 1093482"/>
                <a:gd name="connsiteY18" fmla="*/ 436850 h 643065"/>
                <a:gd name="connsiteX19" fmla="*/ 691905 w 1093482"/>
                <a:gd name="connsiteY19" fmla="*/ 472124 h 643065"/>
                <a:gd name="connsiteX20" fmla="*/ 624072 w 1093482"/>
                <a:gd name="connsiteY20" fmla="*/ 504684 h 643065"/>
                <a:gd name="connsiteX21" fmla="*/ 591511 w 1093482"/>
                <a:gd name="connsiteY21" fmla="*/ 548098 h 643065"/>
                <a:gd name="connsiteX22" fmla="*/ 583371 w 1093482"/>
                <a:gd name="connsiteY22" fmla="*/ 583371 h 643065"/>
                <a:gd name="connsiteX23" fmla="*/ 534531 w 1093482"/>
                <a:gd name="connsiteY23" fmla="*/ 643065 h 643065"/>
                <a:gd name="connsiteX24" fmla="*/ 491117 w 1093482"/>
                <a:gd name="connsiteY24" fmla="*/ 618645 h 643065"/>
                <a:gd name="connsiteX25" fmla="*/ 485691 w 1093482"/>
                <a:gd name="connsiteY25" fmla="*/ 371730 h 643065"/>
                <a:gd name="connsiteX26" fmla="*/ 548098 w 1093482"/>
                <a:gd name="connsiteY26" fmla="*/ 358163 h 643065"/>
                <a:gd name="connsiteX27" fmla="*/ 439564 w 1093482"/>
                <a:gd name="connsiteY27" fmla="*/ 260482 h 643065"/>
                <a:gd name="connsiteX28" fmla="*/ 284902 w 1093482"/>
                <a:gd name="connsiteY28" fmla="*/ 331029 h 643065"/>
                <a:gd name="connsiteX29" fmla="*/ 263196 w 1093482"/>
                <a:gd name="connsiteY29" fmla="*/ 284902 h 643065"/>
                <a:gd name="connsiteX30" fmla="*/ 255056 w 1093482"/>
                <a:gd name="connsiteY30" fmla="*/ 284902 h 643065"/>
                <a:gd name="connsiteX31" fmla="*/ 236062 w 1093482"/>
                <a:gd name="connsiteY31" fmla="*/ 255055 h 643065"/>
                <a:gd name="connsiteX32" fmla="*/ 187222 w 1093482"/>
                <a:gd name="connsiteY32" fmla="*/ 236062 h 643065"/>
                <a:gd name="connsiteX33" fmla="*/ 130241 w 1093482"/>
                <a:gd name="connsiteY33" fmla="*/ 165515 h 643065"/>
                <a:gd name="connsiteX34" fmla="*/ 105821 w 1093482"/>
                <a:gd name="connsiteY34" fmla="*/ 132955 h 643065"/>
                <a:gd name="connsiteX35" fmla="*/ 70548 w 1093482"/>
                <a:gd name="connsiteY35" fmla="*/ 116674 h 643065"/>
                <a:gd name="connsiteX36" fmla="*/ 13845 w 1093482"/>
                <a:gd name="connsiteY36" fmla="*/ 39483 h 643065"/>
                <a:gd name="connsiteX37" fmla="*/ 0 w 1093482"/>
                <a:gd name="connsiteY37" fmla="*/ 0 h 6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3482" h="643065">
                  <a:moveTo>
                    <a:pt x="0" y="0"/>
                  </a:moveTo>
                  <a:lnTo>
                    <a:pt x="827573" y="70547"/>
                  </a:lnTo>
                  <a:cubicBezTo>
                    <a:pt x="828477" y="104012"/>
                    <a:pt x="829382" y="137476"/>
                    <a:pt x="830286" y="170941"/>
                  </a:cubicBezTo>
                  <a:lnTo>
                    <a:pt x="906260" y="165515"/>
                  </a:lnTo>
                  <a:lnTo>
                    <a:pt x="914400" y="81401"/>
                  </a:lnTo>
                  <a:lnTo>
                    <a:pt x="984948" y="94968"/>
                  </a:lnTo>
                  <a:lnTo>
                    <a:pt x="960527" y="179082"/>
                  </a:lnTo>
                  <a:lnTo>
                    <a:pt x="906260" y="187222"/>
                  </a:lnTo>
                  <a:cubicBezTo>
                    <a:pt x="905356" y="216164"/>
                    <a:pt x="904451" y="245107"/>
                    <a:pt x="903547" y="274049"/>
                  </a:cubicBezTo>
                  <a:lnTo>
                    <a:pt x="1093482" y="284902"/>
                  </a:lnTo>
                  <a:lnTo>
                    <a:pt x="1077202" y="336456"/>
                  </a:lnTo>
                  <a:lnTo>
                    <a:pt x="960527" y="341883"/>
                  </a:lnTo>
                  <a:lnTo>
                    <a:pt x="965954" y="420570"/>
                  </a:lnTo>
                  <a:lnTo>
                    <a:pt x="843853" y="420570"/>
                  </a:lnTo>
                  <a:lnTo>
                    <a:pt x="838426" y="363590"/>
                  </a:lnTo>
                  <a:lnTo>
                    <a:pt x="833000" y="352736"/>
                  </a:lnTo>
                  <a:lnTo>
                    <a:pt x="738032" y="355449"/>
                  </a:lnTo>
                  <a:lnTo>
                    <a:pt x="727179" y="409717"/>
                  </a:lnTo>
                  <a:lnTo>
                    <a:pt x="686479" y="436850"/>
                  </a:lnTo>
                  <a:lnTo>
                    <a:pt x="691905" y="472124"/>
                  </a:lnTo>
                  <a:lnTo>
                    <a:pt x="624072" y="504684"/>
                  </a:lnTo>
                  <a:lnTo>
                    <a:pt x="591511" y="548098"/>
                  </a:lnTo>
                  <a:lnTo>
                    <a:pt x="583371" y="583371"/>
                  </a:lnTo>
                  <a:lnTo>
                    <a:pt x="534531" y="643065"/>
                  </a:lnTo>
                  <a:lnTo>
                    <a:pt x="491117" y="618645"/>
                  </a:lnTo>
                  <a:lnTo>
                    <a:pt x="485691" y="371730"/>
                  </a:lnTo>
                  <a:lnTo>
                    <a:pt x="548098" y="358163"/>
                  </a:lnTo>
                  <a:lnTo>
                    <a:pt x="439564" y="260482"/>
                  </a:lnTo>
                  <a:lnTo>
                    <a:pt x="284902" y="331029"/>
                  </a:lnTo>
                  <a:lnTo>
                    <a:pt x="263196" y="284902"/>
                  </a:lnTo>
                  <a:lnTo>
                    <a:pt x="255056" y="284902"/>
                  </a:lnTo>
                  <a:lnTo>
                    <a:pt x="236062" y="255055"/>
                  </a:lnTo>
                  <a:lnTo>
                    <a:pt x="187222" y="236062"/>
                  </a:lnTo>
                  <a:lnTo>
                    <a:pt x="130241" y="165515"/>
                  </a:lnTo>
                  <a:lnTo>
                    <a:pt x="105821" y="132955"/>
                  </a:lnTo>
                  <a:lnTo>
                    <a:pt x="70548" y="116674"/>
                  </a:lnTo>
                  <a:cubicBezTo>
                    <a:pt x="51647" y="90944"/>
                    <a:pt x="47835" y="44088"/>
                    <a:pt x="13845" y="39483"/>
                  </a:cubicBezTo>
                  <a:lnTo>
                    <a:pt x="0" y="0"/>
                  </a:lnTo>
                  <a:close/>
                </a:path>
              </a:pathLst>
            </a:custGeom>
            <a:solidFill>
              <a:srgbClr val="E076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4" name="Freeform: Shape 93">
              <a:extLst>
                <a:ext uri="{FF2B5EF4-FFF2-40B4-BE49-F238E27FC236}">
                  <a16:creationId xmlns:a16="http://schemas.microsoft.com/office/drawing/2014/main" id="{46FFB857-CCB7-48AB-9165-24FB27E33FA0}"/>
                </a:ext>
              </a:extLst>
            </p:cNvPr>
            <p:cNvSpPr/>
            <p:nvPr/>
          </p:nvSpPr>
          <p:spPr>
            <a:xfrm>
              <a:off x="3463367" y="5101759"/>
              <a:ext cx="552493" cy="417462"/>
            </a:xfrm>
            <a:custGeom>
              <a:avLst/>
              <a:gdLst>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2254 w 1006654"/>
                <a:gd name="connsiteY12" fmla="*/ 556237 h 767879"/>
                <a:gd name="connsiteX13" fmla="*/ 154661 w 1006654"/>
                <a:gd name="connsiteY13" fmla="*/ 548097 h 767879"/>
                <a:gd name="connsiteX14" fmla="*/ 208928 w 1006654"/>
                <a:gd name="connsiteY14" fmla="*/ 542670 h 767879"/>
                <a:gd name="connsiteX15" fmla="*/ 263195 w 1006654"/>
                <a:gd name="connsiteY15" fmla="*/ 588797 h 767879"/>
                <a:gd name="connsiteX16" fmla="*/ 309322 w 1006654"/>
                <a:gd name="connsiteY16" fmla="*/ 542670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55843 w 1006654"/>
                <a:gd name="connsiteY39" fmla="*/ 678338 h 767879"/>
                <a:gd name="connsiteX40" fmla="*/ 553524 w 1006654"/>
                <a:gd name="connsiteY40" fmla="*/ 615931 h 767879"/>
                <a:gd name="connsiteX41" fmla="*/ 567091 w 1006654"/>
                <a:gd name="connsiteY41" fmla="*/ 697331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2254 w 1006654"/>
                <a:gd name="connsiteY12" fmla="*/ 556237 h 767879"/>
                <a:gd name="connsiteX13" fmla="*/ 154661 w 1006654"/>
                <a:gd name="connsiteY13" fmla="*/ 548097 h 767879"/>
                <a:gd name="connsiteX14" fmla="*/ 195361 w 1006654"/>
                <a:gd name="connsiteY14" fmla="*/ 586084 h 767879"/>
                <a:gd name="connsiteX15" fmla="*/ 263195 w 1006654"/>
                <a:gd name="connsiteY15" fmla="*/ 588797 h 767879"/>
                <a:gd name="connsiteX16" fmla="*/ 309322 w 1006654"/>
                <a:gd name="connsiteY16" fmla="*/ 542670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55843 w 1006654"/>
                <a:gd name="connsiteY39" fmla="*/ 678338 h 767879"/>
                <a:gd name="connsiteX40" fmla="*/ 553524 w 1006654"/>
                <a:gd name="connsiteY40" fmla="*/ 615931 h 767879"/>
                <a:gd name="connsiteX41" fmla="*/ 567091 w 1006654"/>
                <a:gd name="connsiteY41" fmla="*/ 697331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2254 w 1006654"/>
                <a:gd name="connsiteY12" fmla="*/ 556237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09322 w 1006654"/>
                <a:gd name="connsiteY16" fmla="*/ 542670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55843 w 1006654"/>
                <a:gd name="connsiteY39" fmla="*/ 678338 h 767879"/>
                <a:gd name="connsiteX40" fmla="*/ 553524 w 1006654"/>
                <a:gd name="connsiteY40" fmla="*/ 615931 h 767879"/>
                <a:gd name="connsiteX41" fmla="*/ 567091 w 1006654"/>
                <a:gd name="connsiteY41" fmla="*/ 697331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2254 w 1006654"/>
                <a:gd name="connsiteY12" fmla="*/ 556237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55843 w 1006654"/>
                <a:gd name="connsiteY39" fmla="*/ 678338 h 767879"/>
                <a:gd name="connsiteX40" fmla="*/ 553524 w 1006654"/>
                <a:gd name="connsiteY40" fmla="*/ 615931 h 767879"/>
                <a:gd name="connsiteX41" fmla="*/ 567091 w 1006654"/>
                <a:gd name="connsiteY41" fmla="*/ 697331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55843 w 1006654"/>
                <a:gd name="connsiteY39" fmla="*/ 678338 h 767879"/>
                <a:gd name="connsiteX40" fmla="*/ 553524 w 1006654"/>
                <a:gd name="connsiteY40" fmla="*/ 615931 h 767879"/>
                <a:gd name="connsiteX41" fmla="*/ 567091 w 1006654"/>
                <a:gd name="connsiteY41" fmla="*/ 697331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55843 w 1006654"/>
                <a:gd name="connsiteY39" fmla="*/ 678338 h 767879"/>
                <a:gd name="connsiteX40" fmla="*/ 553524 w 1006654"/>
                <a:gd name="connsiteY40" fmla="*/ 615931 h 767879"/>
                <a:gd name="connsiteX41" fmla="*/ 556238 w 1006654"/>
                <a:gd name="connsiteY41" fmla="*/ 716324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388009 w 1006654"/>
                <a:gd name="connsiteY38" fmla="*/ 662058 h 767879"/>
                <a:gd name="connsiteX39" fmla="*/ 463983 w 1006654"/>
                <a:gd name="connsiteY39" fmla="*/ 732605 h 767879"/>
                <a:gd name="connsiteX40" fmla="*/ 553524 w 1006654"/>
                <a:gd name="connsiteY40" fmla="*/ 615931 h 767879"/>
                <a:gd name="connsiteX41" fmla="*/ 556238 w 1006654"/>
                <a:gd name="connsiteY41" fmla="*/ 716324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401576 w 1006654"/>
                <a:gd name="connsiteY38" fmla="*/ 710898 h 767879"/>
                <a:gd name="connsiteX39" fmla="*/ 463983 w 1006654"/>
                <a:gd name="connsiteY39" fmla="*/ 732605 h 767879"/>
                <a:gd name="connsiteX40" fmla="*/ 553524 w 1006654"/>
                <a:gd name="connsiteY40" fmla="*/ 615931 h 767879"/>
                <a:gd name="connsiteX41" fmla="*/ 556238 w 1006654"/>
                <a:gd name="connsiteY41" fmla="*/ 716324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401576 w 1006654"/>
                <a:gd name="connsiteY38" fmla="*/ 710898 h 767879"/>
                <a:gd name="connsiteX39" fmla="*/ 463983 w 1006654"/>
                <a:gd name="connsiteY39" fmla="*/ 732605 h 767879"/>
                <a:gd name="connsiteX40" fmla="*/ 575230 w 1006654"/>
                <a:gd name="connsiteY40" fmla="*/ 648491 h 767879"/>
                <a:gd name="connsiteX41" fmla="*/ 556238 w 1006654"/>
                <a:gd name="connsiteY41" fmla="*/ 716324 h 767879"/>
                <a:gd name="connsiteX42" fmla="*/ 645778 w 1006654"/>
                <a:gd name="connsiteY42" fmla="*/ 767879 h 767879"/>
                <a:gd name="connsiteX43" fmla="*/ 662058 w 1006654"/>
                <a:gd name="connsiteY43" fmla="*/ 662058 h 767879"/>
                <a:gd name="connsiteX44" fmla="*/ 640351 w 1006654"/>
                <a:gd name="connsiteY44" fmla="*/ 634924 h 767879"/>
                <a:gd name="connsiteX45" fmla="*/ 729892 w 1006654"/>
                <a:gd name="connsiteY45" fmla="*/ 618644 h 767879"/>
                <a:gd name="connsiteX46" fmla="*/ 732605 w 1006654"/>
                <a:gd name="connsiteY46" fmla="*/ 531817 h 767879"/>
                <a:gd name="connsiteX47" fmla="*/ 811293 w 1006654"/>
                <a:gd name="connsiteY47" fmla="*/ 531817 h 767879"/>
                <a:gd name="connsiteX48" fmla="*/ 854706 w 1006654"/>
                <a:gd name="connsiteY48" fmla="*/ 577944 h 767879"/>
                <a:gd name="connsiteX49" fmla="*/ 870986 w 1006654"/>
                <a:gd name="connsiteY49" fmla="*/ 548097 h 767879"/>
                <a:gd name="connsiteX50" fmla="*/ 843853 w 1006654"/>
                <a:gd name="connsiteY50" fmla="*/ 491117 h 767879"/>
                <a:gd name="connsiteX51" fmla="*/ 917113 w 1006654"/>
                <a:gd name="connsiteY51" fmla="*/ 491117 h 767879"/>
                <a:gd name="connsiteX52" fmla="*/ 914400 w 1006654"/>
                <a:gd name="connsiteY52" fmla="*/ 453130 h 767879"/>
                <a:gd name="connsiteX53" fmla="*/ 1006654 w 1006654"/>
                <a:gd name="connsiteY53" fmla="*/ 442276 h 767879"/>
                <a:gd name="connsiteX54" fmla="*/ 998514 w 1006654"/>
                <a:gd name="connsiteY54" fmla="*/ 130241 h 767879"/>
                <a:gd name="connsiteX55" fmla="*/ 971380 w 1006654"/>
                <a:gd name="connsiteY55" fmla="*/ 122101 h 767879"/>
                <a:gd name="connsiteX56" fmla="*/ 957814 w 1006654"/>
                <a:gd name="connsiteY56" fmla="*/ 132954 h 767879"/>
                <a:gd name="connsiteX57" fmla="*/ 925253 w 1006654"/>
                <a:gd name="connsiteY57" fmla="*/ 108534 h 767879"/>
                <a:gd name="connsiteX58" fmla="*/ 889980 w 1006654"/>
                <a:gd name="connsiteY58" fmla="*/ 89540 h 767879"/>
                <a:gd name="connsiteX59" fmla="*/ 862846 w 1006654"/>
                <a:gd name="connsiteY59" fmla="*/ 92254 h 767879"/>
                <a:gd name="connsiteX60" fmla="*/ 822146 w 1006654"/>
                <a:gd name="connsiteY60" fmla="*/ 48840 h 767879"/>
                <a:gd name="connsiteX61" fmla="*/ 786872 w 1006654"/>
                <a:gd name="connsiteY61" fmla="*/ 67834 h 767879"/>
                <a:gd name="connsiteX62" fmla="*/ 751599 w 1006654"/>
                <a:gd name="connsiteY62" fmla="*/ 51553 h 767879"/>
                <a:gd name="connsiteX63" fmla="*/ 721752 w 1006654"/>
                <a:gd name="connsiteY63" fmla="*/ 75974 h 767879"/>
                <a:gd name="connsiteX64" fmla="*/ 694618 w 1006654"/>
                <a:gd name="connsiteY64" fmla="*/ 70547 h 767879"/>
                <a:gd name="connsiteX65" fmla="*/ 643065 w 1006654"/>
                <a:gd name="connsiteY65" fmla="*/ 100394 h 767879"/>
                <a:gd name="connsiteX66" fmla="*/ 618644 w 1006654"/>
                <a:gd name="connsiteY66" fmla="*/ 81400 h 767879"/>
                <a:gd name="connsiteX67" fmla="*/ 583371 w 1006654"/>
                <a:gd name="connsiteY67" fmla="*/ 59693 h 767879"/>
                <a:gd name="connsiteX68" fmla="*/ 558951 w 1006654"/>
                <a:gd name="connsiteY68" fmla="*/ 67834 h 767879"/>
                <a:gd name="connsiteX69" fmla="*/ 537244 w 1006654"/>
                <a:gd name="connsiteY69" fmla="*/ 56980 h 767879"/>
                <a:gd name="connsiteX70" fmla="*/ 499257 w 1006654"/>
                <a:gd name="connsiteY70" fmla="*/ 94967 h 767879"/>
                <a:gd name="connsiteX71" fmla="*/ 499257 w 1006654"/>
                <a:gd name="connsiteY71" fmla="*/ 67834 h 767879"/>
                <a:gd name="connsiteX72" fmla="*/ 461270 w 1006654"/>
                <a:gd name="connsiteY72" fmla="*/ 70547 h 767879"/>
                <a:gd name="connsiteX73" fmla="*/ 428710 w 1006654"/>
                <a:gd name="connsiteY73" fmla="*/ 46127 h 767879"/>
                <a:gd name="connsiteX74" fmla="*/ 369016 w 1006654"/>
                <a:gd name="connsiteY74" fmla="*/ 75974 h 767879"/>
                <a:gd name="connsiteX75" fmla="*/ 363589 w 1006654"/>
                <a:gd name="connsiteY75" fmla="*/ 37987 h 767879"/>
                <a:gd name="connsiteX76" fmla="*/ 347309 w 1006654"/>
                <a:gd name="connsiteY76" fmla="*/ 37987 h 767879"/>
                <a:gd name="connsiteX77" fmla="*/ 350022 w 1006654"/>
                <a:gd name="connsiteY77" fmla="*/ 8140 h 767879"/>
                <a:gd name="connsiteX78" fmla="*/ 314749 w 1006654"/>
                <a:gd name="connsiteY78" fmla="*/ 10853 h 767879"/>
                <a:gd name="connsiteX79" fmla="*/ 287615 w 1006654"/>
                <a:gd name="connsiteY79" fmla="*/ 21707 h 767879"/>
                <a:gd name="connsiteX80" fmla="*/ 208928 w 1006654"/>
                <a:gd name="connsiteY80"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63589 w 1006654"/>
                <a:gd name="connsiteY37" fmla="*/ 615931 h 767879"/>
                <a:gd name="connsiteX38" fmla="*/ 401576 w 1006654"/>
                <a:gd name="connsiteY38" fmla="*/ 710898 h 767879"/>
                <a:gd name="connsiteX39" fmla="*/ 463983 w 1006654"/>
                <a:gd name="connsiteY39" fmla="*/ 732605 h 767879"/>
                <a:gd name="connsiteX40" fmla="*/ 556238 w 1006654"/>
                <a:gd name="connsiteY40" fmla="*/ 716324 h 767879"/>
                <a:gd name="connsiteX41" fmla="*/ 645778 w 1006654"/>
                <a:gd name="connsiteY41" fmla="*/ 767879 h 767879"/>
                <a:gd name="connsiteX42" fmla="*/ 662058 w 1006654"/>
                <a:gd name="connsiteY42" fmla="*/ 662058 h 767879"/>
                <a:gd name="connsiteX43" fmla="*/ 640351 w 1006654"/>
                <a:gd name="connsiteY43" fmla="*/ 634924 h 767879"/>
                <a:gd name="connsiteX44" fmla="*/ 729892 w 1006654"/>
                <a:gd name="connsiteY44" fmla="*/ 618644 h 767879"/>
                <a:gd name="connsiteX45" fmla="*/ 732605 w 1006654"/>
                <a:gd name="connsiteY45" fmla="*/ 531817 h 767879"/>
                <a:gd name="connsiteX46" fmla="*/ 811293 w 1006654"/>
                <a:gd name="connsiteY46" fmla="*/ 531817 h 767879"/>
                <a:gd name="connsiteX47" fmla="*/ 854706 w 1006654"/>
                <a:gd name="connsiteY47" fmla="*/ 577944 h 767879"/>
                <a:gd name="connsiteX48" fmla="*/ 870986 w 1006654"/>
                <a:gd name="connsiteY48" fmla="*/ 548097 h 767879"/>
                <a:gd name="connsiteX49" fmla="*/ 843853 w 1006654"/>
                <a:gd name="connsiteY49" fmla="*/ 491117 h 767879"/>
                <a:gd name="connsiteX50" fmla="*/ 917113 w 1006654"/>
                <a:gd name="connsiteY50" fmla="*/ 491117 h 767879"/>
                <a:gd name="connsiteX51" fmla="*/ 914400 w 1006654"/>
                <a:gd name="connsiteY51" fmla="*/ 453130 h 767879"/>
                <a:gd name="connsiteX52" fmla="*/ 1006654 w 1006654"/>
                <a:gd name="connsiteY52" fmla="*/ 442276 h 767879"/>
                <a:gd name="connsiteX53" fmla="*/ 998514 w 1006654"/>
                <a:gd name="connsiteY53" fmla="*/ 130241 h 767879"/>
                <a:gd name="connsiteX54" fmla="*/ 971380 w 1006654"/>
                <a:gd name="connsiteY54" fmla="*/ 122101 h 767879"/>
                <a:gd name="connsiteX55" fmla="*/ 957814 w 1006654"/>
                <a:gd name="connsiteY55" fmla="*/ 132954 h 767879"/>
                <a:gd name="connsiteX56" fmla="*/ 925253 w 1006654"/>
                <a:gd name="connsiteY56" fmla="*/ 108534 h 767879"/>
                <a:gd name="connsiteX57" fmla="*/ 889980 w 1006654"/>
                <a:gd name="connsiteY57" fmla="*/ 89540 h 767879"/>
                <a:gd name="connsiteX58" fmla="*/ 862846 w 1006654"/>
                <a:gd name="connsiteY58" fmla="*/ 92254 h 767879"/>
                <a:gd name="connsiteX59" fmla="*/ 822146 w 1006654"/>
                <a:gd name="connsiteY59" fmla="*/ 48840 h 767879"/>
                <a:gd name="connsiteX60" fmla="*/ 786872 w 1006654"/>
                <a:gd name="connsiteY60" fmla="*/ 67834 h 767879"/>
                <a:gd name="connsiteX61" fmla="*/ 751599 w 1006654"/>
                <a:gd name="connsiteY61" fmla="*/ 51553 h 767879"/>
                <a:gd name="connsiteX62" fmla="*/ 721752 w 1006654"/>
                <a:gd name="connsiteY62" fmla="*/ 75974 h 767879"/>
                <a:gd name="connsiteX63" fmla="*/ 694618 w 1006654"/>
                <a:gd name="connsiteY63" fmla="*/ 70547 h 767879"/>
                <a:gd name="connsiteX64" fmla="*/ 643065 w 1006654"/>
                <a:gd name="connsiteY64" fmla="*/ 100394 h 767879"/>
                <a:gd name="connsiteX65" fmla="*/ 618644 w 1006654"/>
                <a:gd name="connsiteY65" fmla="*/ 81400 h 767879"/>
                <a:gd name="connsiteX66" fmla="*/ 583371 w 1006654"/>
                <a:gd name="connsiteY66" fmla="*/ 59693 h 767879"/>
                <a:gd name="connsiteX67" fmla="*/ 558951 w 1006654"/>
                <a:gd name="connsiteY67" fmla="*/ 67834 h 767879"/>
                <a:gd name="connsiteX68" fmla="*/ 537244 w 1006654"/>
                <a:gd name="connsiteY68" fmla="*/ 56980 h 767879"/>
                <a:gd name="connsiteX69" fmla="*/ 499257 w 1006654"/>
                <a:gd name="connsiteY69" fmla="*/ 94967 h 767879"/>
                <a:gd name="connsiteX70" fmla="*/ 499257 w 1006654"/>
                <a:gd name="connsiteY70" fmla="*/ 67834 h 767879"/>
                <a:gd name="connsiteX71" fmla="*/ 461270 w 1006654"/>
                <a:gd name="connsiteY71" fmla="*/ 70547 h 767879"/>
                <a:gd name="connsiteX72" fmla="*/ 428710 w 1006654"/>
                <a:gd name="connsiteY72" fmla="*/ 46127 h 767879"/>
                <a:gd name="connsiteX73" fmla="*/ 369016 w 1006654"/>
                <a:gd name="connsiteY73" fmla="*/ 75974 h 767879"/>
                <a:gd name="connsiteX74" fmla="*/ 363589 w 1006654"/>
                <a:gd name="connsiteY74" fmla="*/ 37987 h 767879"/>
                <a:gd name="connsiteX75" fmla="*/ 347309 w 1006654"/>
                <a:gd name="connsiteY75" fmla="*/ 37987 h 767879"/>
                <a:gd name="connsiteX76" fmla="*/ 350022 w 1006654"/>
                <a:gd name="connsiteY76" fmla="*/ 8140 h 767879"/>
                <a:gd name="connsiteX77" fmla="*/ 314749 w 1006654"/>
                <a:gd name="connsiteY77" fmla="*/ 10853 h 767879"/>
                <a:gd name="connsiteX78" fmla="*/ 287615 w 1006654"/>
                <a:gd name="connsiteY78" fmla="*/ 21707 h 767879"/>
                <a:gd name="connsiteX79" fmla="*/ 208928 w 1006654"/>
                <a:gd name="connsiteY79"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401576 w 1006654"/>
                <a:gd name="connsiteY37" fmla="*/ 710898 h 767879"/>
                <a:gd name="connsiteX38" fmla="*/ 463983 w 1006654"/>
                <a:gd name="connsiteY38" fmla="*/ 732605 h 767879"/>
                <a:gd name="connsiteX39" fmla="*/ 556238 w 1006654"/>
                <a:gd name="connsiteY39" fmla="*/ 716324 h 767879"/>
                <a:gd name="connsiteX40" fmla="*/ 645778 w 1006654"/>
                <a:gd name="connsiteY40" fmla="*/ 767879 h 767879"/>
                <a:gd name="connsiteX41" fmla="*/ 662058 w 1006654"/>
                <a:gd name="connsiteY41" fmla="*/ 662058 h 767879"/>
                <a:gd name="connsiteX42" fmla="*/ 640351 w 1006654"/>
                <a:gd name="connsiteY42" fmla="*/ 634924 h 767879"/>
                <a:gd name="connsiteX43" fmla="*/ 729892 w 1006654"/>
                <a:gd name="connsiteY43" fmla="*/ 618644 h 767879"/>
                <a:gd name="connsiteX44" fmla="*/ 732605 w 1006654"/>
                <a:gd name="connsiteY44" fmla="*/ 531817 h 767879"/>
                <a:gd name="connsiteX45" fmla="*/ 811293 w 1006654"/>
                <a:gd name="connsiteY45" fmla="*/ 531817 h 767879"/>
                <a:gd name="connsiteX46" fmla="*/ 854706 w 1006654"/>
                <a:gd name="connsiteY46" fmla="*/ 577944 h 767879"/>
                <a:gd name="connsiteX47" fmla="*/ 870986 w 1006654"/>
                <a:gd name="connsiteY47" fmla="*/ 548097 h 767879"/>
                <a:gd name="connsiteX48" fmla="*/ 843853 w 1006654"/>
                <a:gd name="connsiteY48" fmla="*/ 491117 h 767879"/>
                <a:gd name="connsiteX49" fmla="*/ 917113 w 1006654"/>
                <a:gd name="connsiteY49" fmla="*/ 491117 h 767879"/>
                <a:gd name="connsiteX50" fmla="*/ 914400 w 1006654"/>
                <a:gd name="connsiteY50" fmla="*/ 453130 h 767879"/>
                <a:gd name="connsiteX51" fmla="*/ 1006654 w 1006654"/>
                <a:gd name="connsiteY51" fmla="*/ 442276 h 767879"/>
                <a:gd name="connsiteX52" fmla="*/ 998514 w 1006654"/>
                <a:gd name="connsiteY52" fmla="*/ 130241 h 767879"/>
                <a:gd name="connsiteX53" fmla="*/ 971380 w 1006654"/>
                <a:gd name="connsiteY53" fmla="*/ 122101 h 767879"/>
                <a:gd name="connsiteX54" fmla="*/ 957814 w 1006654"/>
                <a:gd name="connsiteY54" fmla="*/ 132954 h 767879"/>
                <a:gd name="connsiteX55" fmla="*/ 925253 w 1006654"/>
                <a:gd name="connsiteY55" fmla="*/ 108534 h 767879"/>
                <a:gd name="connsiteX56" fmla="*/ 889980 w 1006654"/>
                <a:gd name="connsiteY56" fmla="*/ 89540 h 767879"/>
                <a:gd name="connsiteX57" fmla="*/ 862846 w 1006654"/>
                <a:gd name="connsiteY57" fmla="*/ 92254 h 767879"/>
                <a:gd name="connsiteX58" fmla="*/ 822146 w 1006654"/>
                <a:gd name="connsiteY58" fmla="*/ 48840 h 767879"/>
                <a:gd name="connsiteX59" fmla="*/ 786872 w 1006654"/>
                <a:gd name="connsiteY59" fmla="*/ 67834 h 767879"/>
                <a:gd name="connsiteX60" fmla="*/ 751599 w 1006654"/>
                <a:gd name="connsiteY60" fmla="*/ 51553 h 767879"/>
                <a:gd name="connsiteX61" fmla="*/ 721752 w 1006654"/>
                <a:gd name="connsiteY61" fmla="*/ 75974 h 767879"/>
                <a:gd name="connsiteX62" fmla="*/ 694618 w 1006654"/>
                <a:gd name="connsiteY62" fmla="*/ 70547 h 767879"/>
                <a:gd name="connsiteX63" fmla="*/ 643065 w 1006654"/>
                <a:gd name="connsiteY63" fmla="*/ 100394 h 767879"/>
                <a:gd name="connsiteX64" fmla="*/ 618644 w 1006654"/>
                <a:gd name="connsiteY64" fmla="*/ 81400 h 767879"/>
                <a:gd name="connsiteX65" fmla="*/ 583371 w 1006654"/>
                <a:gd name="connsiteY65" fmla="*/ 59693 h 767879"/>
                <a:gd name="connsiteX66" fmla="*/ 558951 w 1006654"/>
                <a:gd name="connsiteY66" fmla="*/ 67834 h 767879"/>
                <a:gd name="connsiteX67" fmla="*/ 537244 w 1006654"/>
                <a:gd name="connsiteY67" fmla="*/ 56980 h 767879"/>
                <a:gd name="connsiteX68" fmla="*/ 499257 w 1006654"/>
                <a:gd name="connsiteY68" fmla="*/ 94967 h 767879"/>
                <a:gd name="connsiteX69" fmla="*/ 499257 w 1006654"/>
                <a:gd name="connsiteY69" fmla="*/ 67834 h 767879"/>
                <a:gd name="connsiteX70" fmla="*/ 461270 w 1006654"/>
                <a:gd name="connsiteY70" fmla="*/ 70547 h 767879"/>
                <a:gd name="connsiteX71" fmla="*/ 428710 w 1006654"/>
                <a:gd name="connsiteY71" fmla="*/ 46127 h 767879"/>
                <a:gd name="connsiteX72" fmla="*/ 369016 w 1006654"/>
                <a:gd name="connsiteY72" fmla="*/ 75974 h 767879"/>
                <a:gd name="connsiteX73" fmla="*/ 363589 w 1006654"/>
                <a:gd name="connsiteY73" fmla="*/ 37987 h 767879"/>
                <a:gd name="connsiteX74" fmla="*/ 347309 w 1006654"/>
                <a:gd name="connsiteY74" fmla="*/ 37987 h 767879"/>
                <a:gd name="connsiteX75" fmla="*/ 350022 w 1006654"/>
                <a:gd name="connsiteY75" fmla="*/ 8140 h 767879"/>
                <a:gd name="connsiteX76" fmla="*/ 314749 w 1006654"/>
                <a:gd name="connsiteY76" fmla="*/ 10853 h 767879"/>
                <a:gd name="connsiteX77" fmla="*/ 287615 w 1006654"/>
                <a:gd name="connsiteY77" fmla="*/ 21707 h 767879"/>
                <a:gd name="connsiteX78" fmla="*/ 208928 w 1006654"/>
                <a:gd name="connsiteY78" fmla="*/ 0 h 767879"/>
                <a:gd name="connsiteX0" fmla="*/ 208928 w 1006654"/>
                <a:gd name="connsiteY0" fmla="*/ 0 h 767879"/>
                <a:gd name="connsiteX1" fmla="*/ 206215 w 1006654"/>
                <a:gd name="connsiteY1" fmla="*/ 65120 h 767879"/>
                <a:gd name="connsiteX2" fmla="*/ 122101 w 1006654"/>
                <a:gd name="connsiteY2" fmla="*/ 65120 h 767879"/>
                <a:gd name="connsiteX3" fmla="*/ 138381 w 1006654"/>
                <a:gd name="connsiteY3" fmla="*/ 146521 h 767879"/>
                <a:gd name="connsiteX4" fmla="*/ 206215 w 1006654"/>
                <a:gd name="connsiteY4" fmla="*/ 154661 h 767879"/>
                <a:gd name="connsiteX5" fmla="*/ 203501 w 1006654"/>
                <a:gd name="connsiteY5" fmla="*/ 233348 h 767879"/>
                <a:gd name="connsiteX6" fmla="*/ 170941 w 1006654"/>
                <a:gd name="connsiteY6" fmla="*/ 233348 h 767879"/>
                <a:gd name="connsiteX7" fmla="*/ 184508 w 1006654"/>
                <a:gd name="connsiteY7" fmla="*/ 333742 h 767879"/>
                <a:gd name="connsiteX8" fmla="*/ 0 w 1006654"/>
                <a:gd name="connsiteY8" fmla="*/ 325602 h 767879"/>
                <a:gd name="connsiteX9" fmla="*/ 0 w 1006654"/>
                <a:gd name="connsiteY9" fmla="*/ 415143 h 767879"/>
                <a:gd name="connsiteX10" fmla="*/ 81401 w 1006654"/>
                <a:gd name="connsiteY10" fmla="*/ 417856 h 767879"/>
                <a:gd name="connsiteX11" fmla="*/ 54267 w 1006654"/>
                <a:gd name="connsiteY11" fmla="*/ 512823 h 767879"/>
                <a:gd name="connsiteX12" fmla="*/ 97681 w 1006654"/>
                <a:gd name="connsiteY12" fmla="*/ 583371 h 767879"/>
                <a:gd name="connsiteX13" fmla="*/ 154661 w 1006654"/>
                <a:gd name="connsiteY13" fmla="*/ 548097 h 767879"/>
                <a:gd name="connsiteX14" fmla="*/ 195361 w 1006654"/>
                <a:gd name="connsiteY14" fmla="*/ 586084 h 767879"/>
                <a:gd name="connsiteX15" fmla="*/ 276762 w 1006654"/>
                <a:gd name="connsiteY15" fmla="*/ 632210 h 767879"/>
                <a:gd name="connsiteX16" fmla="*/ 317462 w 1006654"/>
                <a:gd name="connsiteY16" fmla="*/ 572517 h 767879"/>
                <a:gd name="connsiteX17" fmla="*/ 276762 w 1006654"/>
                <a:gd name="connsiteY17" fmla="*/ 510110 h 767879"/>
                <a:gd name="connsiteX18" fmla="*/ 320176 w 1006654"/>
                <a:gd name="connsiteY18" fmla="*/ 466696 h 767879"/>
                <a:gd name="connsiteX19" fmla="*/ 255055 w 1006654"/>
                <a:gd name="connsiteY19" fmla="*/ 388009 h 767879"/>
                <a:gd name="connsiteX20" fmla="*/ 276762 w 1006654"/>
                <a:gd name="connsiteY20" fmla="*/ 374442 h 767879"/>
                <a:gd name="connsiteX21" fmla="*/ 274049 w 1006654"/>
                <a:gd name="connsiteY21" fmla="*/ 333742 h 767879"/>
                <a:gd name="connsiteX22" fmla="*/ 241488 w 1006654"/>
                <a:gd name="connsiteY22" fmla="*/ 325602 h 767879"/>
                <a:gd name="connsiteX23" fmla="*/ 263195 w 1006654"/>
                <a:gd name="connsiteY23" fmla="*/ 246915 h 767879"/>
                <a:gd name="connsiteX24" fmla="*/ 369016 w 1006654"/>
                <a:gd name="connsiteY24" fmla="*/ 252342 h 767879"/>
                <a:gd name="connsiteX25" fmla="*/ 374443 w 1006654"/>
                <a:gd name="connsiteY25" fmla="*/ 160088 h 767879"/>
                <a:gd name="connsiteX26" fmla="*/ 455843 w 1006654"/>
                <a:gd name="connsiteY26" fmla="*/ 165514 h 767879"/>
                <a:gd name="connsiteX27" fmla="*/ 458557 w 1006654"/>
                <a:gd name="connsiteY27" fmla="*/ 233348 h 767879"/>
                <a:gd name="connsiteX28" fmla="*/ 526390 w 1006654"/>
                <a:gd name="connsiteY28" fmla="*/ 249628 h 767879"/>
                <a:gd name="connsiteX29" fmla="*/ 520964 w 1006654"/>
                <a:gd name="connsiteY29" fmla="*/ 336456 h 767879"/>
                <a:gd name="connsiteX30" fmla="*/ 480263 w 1006654"/>
                <a:gd name="connsiteY30" fmla="*/ 333742 h 767879"/>
                <a:gd name="connsiteX31" fmla="*/ 488403 w 1006654"/>
                <a:gd name="connsiteY31" fmla="*/ 398863 h 767879"/>
                <a:gd name="connsiteX32" fmla="*/ 447703 w 1006654"/>
                <a:gd name="connsiteY32" fmla="*/ 409716 h 767879"/>
                <a:gd name="connsiteX33" fmla="*/ 412430 w 1006654"/>
                <a:gd name="connsiteY33" fmla="*/ 396149 h 767879"/>
                <a:gd name="connsiteX34" fmla="*/ 360876 w 1006654"/>
                <a:gd name="connsiteY34" fmla="*/ 436850 h 767879"/>
                <a:gd name="connsiteX35" fmla="*/ 396149 w 1006654"/>
                <a:gd name="connsiteY35" fmla="*/ 504683 h 767879"/>
                <a:gd name="connsiteX36" fmla="*/ 328316 w 1006654"/>
                <a:gd name="connsiteY36" fmla="*/ 556237 h 767879"/>
                <a:gd name="connsiteX37" fmla="*/ 388009 w 1006654"/>
                <a:gd name="connsiteY37" fmla="*/ 719038 h 767879"/>
                <a:gd name="connsiteX38" fmla="*/ 463983 w 1006654"/>
                <a:gd name="connsiteY38" fmla="*/ 732605 h 767879"/>
                <a:gd name="connsiteX39" fmla="*/ 556238 w 1006654"/>
                <a:gd name="connsiteY39" fmla="*/ 716324 h 767879"/>
                <a:gd name="connsiteX40" fmla="*/ 645778 w 1006654"/>
                <a:gd name="connsiteY40" fmla="*/ 767879 h 767879"/>
                <a:gd name="connsiteX41" fmla="*/ 662058 w 1006654"/>
                <a:gd name="connsiteY41" fmla="*/ 662058 h 767879"/>
                <a:gd name="connsiteX42" fmla="*/ 640351 w 1006654"/>
                <a:gd name="connsiteY42" fmla="*/ 634924 h 767879"/>
                <a:gd name="connsiteX43" fmla="*/ 729892 w 1006654"/>
                <a:gd name="connsiteY43" fmla="*/ 618644 h 767879"/>
                <a:gd name="connsiteX44" fmla="*/ 732605 w 1006654"/>
                <a:gd name="connsiteY44" fmla="*/ 531817 h 767879"/>
                <a:gd name="connsiteX45" fmla="*/ 811293 w 1006654"/>
                <a:gd name="connsiteY45" fmla="*/ 531817 h 767879"/>
                <a:gd name="connsiteX46" fmla="*/ 854706 w 1006654"/>
                <a:gd name="connsiteY46" fmla="*/ 577944 h 767879"/>
                <a:gd name="connsiteX47" fmla="*/ 870986 w 1006654"/>
                <a:gd name="connsiteY47" fmla="*/ 548097 h 767879"/>
                <a:gd name="connsiteX48" fmla="*/ 843853 w 1006654"/>
                <a:gd name="connsiteY48" fmla="*/ 491117 h 767879"/>
                <a:gd name="connsiteX49" fmla="*/ 917113 w 1006654"/>
                <a:gd name="connsiteY49" fmla="*/ 491117 h 767879"/>
                <a:gd name="connsiteX50" fmla="*/ 914400 w 1006654"/>
                <a:gd name="connsiteY50" fmla="*/ 453130 h 767879"/>
                <a:gd name="connsiteX51" fmla="*/ 1006654 w 1006654"/>
                <a:gd name="connsiteY51" fmla="*/ 442276 h 767879"/>
                <a:gd name="connsiteX52" fmla="*/ 998514 w 1006654"/>
                <a:gd name="connsiteY52" fmla="*/ 130241 h 767879"/>
                <a:gd name="connsiteX53" fmla="*/ 971380 w 1006654"/>
                <a:gd name="connsiteY53" fmla="*/ 122101 h 767879"/>
                <a:gd name="connsiteX54" fmla="*/ 957814 w 1006654"/>
                <a:gd name="connsiteY54" fmla="*/ 132954 h 767879"/>
                <a:gd name="connsiteX55" fmla="*/ 925253 w 1006654"/>
                <a:gd name="connsiteY55" fmla="*/ 108534 h 767879"/>
                <a:gd name="connsiteX56" fmla="*/ 889980 w 1006654"/>
                <a:gd name="connsiteY56" fmla="*/ 89540 h 767879"/>
                <a:gd name="connsiteX57" fmla="*/ 862846 w 1006654"/>
                <a:gd name="connsiteY57" fmla="*/ 92254 h 767879"/>
                <a:gd name="connsiteX58" fmla="*/ 822146 w 1006654"/>
                <a:gd name="connsiteY58" fmla="*/ 48840 h 767879"/>
                <a:gd name="connsiteX59" fmla="*/ 786872 w 1006654"/>
                <a:gd name="connsiteY59" fmla="*/ 67834 h 767879"/>
                <a:gd name="connsiteX60" fmla="*/ 751599 w 1006654"/>
                <a:gd name="connsiteY60" fmla="*/ 51553 h 767879"/>
                <a:gd name="connsiteX61" fmla="*/ 721752 w 1006654"/>
                <a:gd name="connsiteY61" fmla="*/ 75974 h 767879"/>
                <a:gd name="connsiteX62" fmla="*/ 694618 w 1006654"/>
                <a:gd name="connsiteY62" fmla="*/ 70547 h 767879"/>
                <a:gd name="connsiteX63" fmla="*/ 643065 w 1006654"/>
                <a:gd name="connsiteY63" fmla="*/ 100394 h 767879"/>
                <a:gd name="connsiteX64" fmla="*/ 618644 w 1006654"/>
                <a:gd name="connsiteY64" fmla="*/ 81400 h 767879"/>
                <a:gd name="connsiteX65" fmla="*/ 583371 w 1006654"/>
                <a:gd name="connsiteY65" fmla="*/ 59693 h 767879"/>
                <a:gd name="connsiteX66" fmla="*/ 558951 w 1006654"/>
                <a:gd name="connsiteY66" fmla="*/ 67834 h 767879"/>
                <a:gd name="connsiteX67" fmla="*/ 537244 w 1006654"/>
                <a:gd name="connsiteY67" fmla="*/ 56980 h 767879"/>
                <a:gd name="connsiteX68" fmla="*/ 499257 w 1006654"/>
                <a:gd name="connsiteY68" fmla="*/ 94967 h 767879"/>
                <a:gd name="connsiteX69" fmla="*/ 499257 w 1006654"/>
                <a:gd name="connsiteY69" fmla="*/ 67834 h 767879"/>
                <a:gd name="connsiteX70" fmla="*/ 461270 w 1006654"/>
                <a:gd name="connsiteY70" fmla="*/ 70547 h 767879"/>
                <a:gd name="connsiteX71" fmla="*/ 428710 w 1006654"/>
                <a:gd name="connsiteY71" fmla="*/ 46127 h 767879"/>
                <a:gd name="connsiteX72" fmla="*/ 369016 w 1006654"/>
                <a:gd name="connsiteY72" fmla="*/ 75974 h 767879"/>
                <a:gd name="connsiteX73" fmla="*/ 363589 w 1006654"/>
                <a:gd name="connsiteY73" fmla="*/ 37987 h 767879"/>
                <a:gd name="connsiteX74" fmla="*/ 347309 w 1006654"/>
                <a:gd name="connsiteY74" fmla="*/ 37987 h 767879"/>
                <a:gd name="connsiteX75" fmla="*/ 350022 w 1006654"/>
                <a:gd name="connsiteY75" fmla="*/ 8140 h 767879"/>
                <a:gd name="connsiteX76" fmla="*/ 314749 w 1006654"/>
                <a:gd name="connsiteY76" fmla="*/ 10853 h 767879"/>
                <a:gd name="connsiteX77" fmla="*/ 287615 w 1006654"/>
                <a:gd name="connsiteY77" fmla="*/ 21707 h 767879"/>
                <a:gd name="connsiteX78" fmla="*/ 208928 w 1006654"/>
                <a:gd name="connsiteY78" fmla="*/ 0 h 7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06654" h="767879">
                  <a:moveTo>
                    <a:pt x="208928" y="0"/>
                  </a:moveTo>
                  <a:lnTo>
                    <a:pt x="206215" y="65120"/>
                  </a:lnTo>
                  <a:lnTo>
                    <a:pt x="122101" y="65120"/>
                  </a:lnTo>
                  <a:lnTo>
                    <a:pt x="138381" y="146521"/>
                  </a:lnTo>
                  <a:lnTo>
                    <a:pt x="206215" y="154661"/>
                  </a:lnTo>
                  <a:cubicBezTo>
                    <a:pt x="205310" y="180890"/>
                    <a:pt x="204406" y="207119"/>
                    <a:pt x="203501" y="233348"/>
                  </a:cubicBezTo>
                  <a:lnTo>
                    <a:pt x="170941" y="233348"/>
                  </a:lnTo>
                  <a:lnTo>
                    <a:pt x="184508" y="333742"/>
                  </a:lnTo>
                  <a:lnTo>
                    <a:pt x="0" y="325602"/>
                  </a:lnTo>
                  <a:lnTo>
                    <a:pt x="0" y="415143"/>
                  </a:lnTo>
                  <a:lnTo>
                    <a:pt x="81401" y="417856"/>
                  </a:lnTo>
                  <a:lnTo>
                    <a:pt x="54267" y="512823"/>
                  </a:lnTo>
                  <a:lnTo>
                    <a:pt x="97681" y="583371"/>
                  </a:lnTo>
                  <a:lnTo>
                    <a:pt x="154661" y="548097"/>
                  </a:lnTo>
                  <a:lnTo>
                    <a:pt x="195361" y="586084"/>
                  </a:lnTo>
                  <a:lnTo>
                    <a:pt x="276762" y="632210"/>
                  </a:lnTo>
                  <a:lnTo>
                    <a:pt x="317462" y="572517"/>
                  </a:lnTo>
                  <a:lnTo>
                    <a:pt x="276762" y="510110"/>
                  </a:lnTo>
                  <a:lnTo>
                    <a:pt x="320176" y="466696"/>
                  </a:lnTo>
                  <a:lnTo>
                    <a:pt x="255055" y="388009"/>
                  </a:lnTo>
                  <a:lnTo>
                    <a:pt x="276762" y="374442"/>
                  </a:lnTo>
                  <a:lnTo>
                    <a:pt x="274049" y="333742"/>
                  </a:lnTo>
                  <a:lnTo>
                    <a:pt x="241488" y="325602"/>
                  </a:lnTo>
                  <a:lnTo>
                    <a:pt x="263195" y="246915"/>
                  </a:lnTo>
                  <a:lnTo>
                    <a:pt x="369016" y="252342"/>
                  </a:lnTo>
                  <a:lnTo>
                    <a:pt x="374443" y="160088"/>
                  </a:lnTo>
                  <a:lnTo>
                    <a:pt x="455843" y="165514"/>
                  </a:lnTo>
                  <a:lnTo>
                    <a:pt x="458557" y="233348"/>
                  </a:lnTo>
                  <a:lnTo>
                    <a:pt x="526390" y="249628"/>
                  </a:lnTo>
                  <a:lnTo>
                    <a:pt x="520964" y="336456"/>
                  </a:lnTo>
                  <a:lnTo>
                    <a:pt x="480263" y="333742"/>
                  </a:lnTo>
                  <a:lnTo>
                    <a:pt x="488403" y="398863"/>
                  </a:lnTo>
                  <a:lnTo>
                    <a:pt x="447703" y="409716"/>
                  </a:lnTo>
                  <a:lnTo>
                    <a:pt x="412430" y="396149"/>
                  </a:lnTo>
                  <a:lnTo>
                    <a:pt x="360876" y="436850"/>
                  </a:lnTo>
                  <a:lnTo>
                    <a:pt x="396149" y="504683"/>
                  </a:lnTo>
                  <a:lnTo>
                    <a:pt x="328316" y="556237"/>
                  </a:lnTo>
                  <a:lnTo>
                    <a:pt x="388009" y="719038"/>
                  </a:lnTo>
                  <a:lnTo>
                    <a:pt x="463983" y="732605"/>
                  </a:lnTo>
                  <a:lnTo>
                    <a:pt x="556238" y="716324"/>
                  </a:lnTo>
                  <a:lnTo>
                    <a:pt x="645778" y="767879"/>
                  </a:lnTo>
                  <a:lnTo>
                    <a:pt x="662058" y="662058"/>
                  </a:lnTo>
                  <a:lnTo>
                    <a:pt x="640351" y="634924"/>
                  </a:lnTo>
                  <a:lnTo>
                    <a:pt x="729892" y="618644"/>
                  </a:lnTo>
                  <a:cubicBezTo>
                    <a:pt x="730796" y="589702"/>
                    <a:pt x="731701" y="560759"/>
                    <a:pt x="732605" y="531817"/>
                  </a:cubicBezTo>
                  <a:lnTo>
                    <a:pt x="811293" y="531817"/>
                  </a:lnTo>
                  <a:lnTo>
                    <a:pt x="854706" y="577944"/>
                  </a:lnTo>
                  <a:lnTo>
                    <a:pt x="870986" y="548097"/>
                  </a:lnTo>
                  <a:lnTo>
                    <a:pt x="843853" y="491117"/>
                  </a:lnTo>
                  <a:lnTo>
                    <a:pt x="917113" y="491117"/>
                  </a:lnTo>
                  <a:lnTo>
                    <a:pt x="914400" y="453130"/>
                  </a:lnTo>
                  <a:lnTo>
                    <a:pt x="1006654" y="442276"/>
                  </a:lnTo>
                  <a:lnTo>
                    <a:pt x="998514" y="130241"/>
                  </a:lnTo>
                  <a:lnTo>
                    <a:pt x="971380" y="122101"/>
                  </a:lnTo>
                  <a:lnTo>
                    <a:pt x="957814" y="132954"/>
                  </a:lnTo>
                  <a:lnTo>
                    <a:pt x="925253" y="108534"/>
                  </a:lnTo>
                  <a:lnTo>
                    <a:pt x="889980" y="89540"/>
                  </a:lnTo>
                  <a:lnTo>
                    <a:pt x="862846" y="92254"/>
                  </a:lnTo>
                  <a:lnTo>
                    <a:pt x="822146" y="48840"/>
                  </a:lnTo>
                  <a:lnTo>
                    <a:pt x="786872" y="67834"/>
                  </a:lnTo>
                  <a:lnTo>
                    <a:pt x="751599" y="51553"/>
                  </a:lnTo>
                  <a:lnTo>
                    <a:pt x="721752" y="75974"/>
                  </a:lnTo>
                  <a:lnTo>
                    <a:pt x="694618" y="70547"/>
                  </a:lnTo>
                  <a:lnTo>
                    <a:pt x="643065" y="100394"/>
                  </a:lnTo>
                  <a:lnTo>
                    <a:pt x="618644" y="81400"/>
                  </a:lnTo>
                  <a:lnTo>
                    <a:pt x="583371" y="59693"/>
                  </a:lnTo>
                  <a:lnTo>
                    <a:pt x="558951" y="67834"/>
                  </a:lnTo>
                  <a:lnTo>
                    <a:pt x="537244" y="56980"/>
                  </a:lnTo>
                  <a:lnTo>
                    <a:pt x="499257" y="94967"/>
                  </a:lnTo>
                  <a:lnTo>
                    <a:pt x="499257" y="67834"/>
                  </a:lnTo>
                  <a:lnTo>
                    <a:pt x="461270" y="70547"/>
                  </a:lnTo>
                  <a:lnTo>
                    <a:pt x="428710" y="46127"/>
                  </a:lnTo>
                  <a:lnTo>
                    <a:pt x="369016" y="75974"/>
                  </a:lnTo>
                  <a:lnTo>
                    <a:pt x="363589" y="37987"/>
                  </a:lnTo>
                  <a:lnTo>
                    <a:pt x="347309" y="37987"/>
                  </a:lnTo>
                  <a:lnTo>
                    <a:pt x="350022" y="8140"/>
                  </a:lnTo>
                  <a:lnTo>
                    <a:pt x="314749" y="10853"/>
                  </a:lnTo>
                  <a:lnTo>
                    <a:pt x="287615" y="21707"/>
                  </a:lnTo>
                  <a:lnTo>
                    <a:pt x="208928" y="0"/>
                  </a:lnTo>
                  <a:close/>
                </a:path>
              </a:pathLst>
            </a:custGeom>
            <a:solidFill>
              <a:srgbClr val="E07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5" name="Freeform: Shape 94">
              <a:extLst>
                <a:ext uri="{FF2B5EF4-FFF2-40B4-BE49-F238E27FC236}">
                  <a16:creationId xmlns:a16="http://schemas.microsoft.com/office/drawing/2014/main" id="{5072B06D-9E4A-41BC-A83B-EBE33A67873B}"/>
                </a:ext>
              </a:extLst>
            </p:cNvPr>
            <p:cNvSpPr/>
            <p:nvPr/>
          </p:nvSpPr>
          <p:spPr>
            <a:xfrm>
              <a:off x="3697171" y="5361381"/>
              <a:ext cx="68504" cy="63430"/>
            </a:xfrm>
            <a:custGeom>
              <a:avLst/>
              <a:gdLst>
                <a:gd name="connsiteX0" fmla="*/ 73261 w 124815"/>
                <a:gd name="connsiteY0" fmla="*/ 0 h 116674"/>
                <a:gd name="connsiteX1" fmla="*/ 124815 w 124815"/>
                <a:gd name="connsiteY1" fmla="*/ 73260 h 116674"/>
                <a:gd name="connsiteX2" fmla="*/ 40701 w 124815"/>
                <a:gd name="connsiteY2" fmla="*/ 116674 h 116674"/>
                <a:gd name="connsiteX3" fmla="*/ 0 w 124815"/>
                <a:gd name="connsiteY3" fmla="*/ 54267 h 116674"/>
                <a:gd name="connsiteX4" fmla="*/ 73261 w 124815"/>
                <a:gd name="connsiteY4" fmla="*/ 0 h 11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15" h="116674">
                  <a:moveTo>
                    <a:pt x="73261" y="0"/>
                  </a:moveTo>
                  <a:lnTo>
                    <a:pt x="124815" y="73260"/>
                  </a:lnTo>
                  <a:lnTo>
                    <a:pt x="40701" y="116674"/>
                  </a:lnTo>
                  <a:lnTo>
                    <a:pt x="0" y="54267"/>
                  </a:lnTo>
                  <a:lnTo>
                    <a:pt x="73261" y="0"/>
                  </a:lnTo>
                  <a:close/>
                </a:path>
              </a:pathLst>
            </a:custGeom>
            <a:solidFill>
              <a:srgbClr val="D5E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6" name="Freeform: Shape 95">
              <a:extLst>
                <a:ext uri="{FF2B5EF4-FFF2-40B4-BE49-F238E27FC236}">
                  <a16:creationId xmlns:a16="http://schemas.microsoft.com/office/drawing/2014/main" id="{56C700B4-C12D-42DB-BA86-4AF58892FFF3}"/>
                </a:ext>
              </a:extLst>
            </p:cNvPr>
            <p:cNvSpPr/>
            <p:nvPr/>
          </p:nvSpPr>
          <p:spPr>
            <a:xfrm>
              <a:off x="3318915" y="5389409"/>
              <a:ext cx="500371" cy="606278"/>
            </a:xfrm>
            <a:custGeom>
              <a:avLst/>
              <a:gdLst>
                <a:gd name="connsiteX0" fmla="*/ 0 w 911686"/>
                <a:gd name="connsiteY0" fmla="*/ 322889 h 1115188"/>
                <a:gd name="connsiteX1" fmla="*/ 21707 w 911686"/>
                <a:gd name="connsiteY1" fmla="*/ 268622 h 1115188"/>
                <a:gd name="connsiteX2" fmla="*/ 135667 w 911686"/>
                <a:gd name="connsiteY2" fmla="*/ 271335 h 1115188"/>
                <a:gd name="connsiteX3" fmla="*/ 135667 w 911686"/>
                <a:gd name="connsiteY3" fmla="*/ 157374 h 1115188"/>
                <a:gd name="connsiteX4" fmla="*/ 271335 w 911686"/>
                <a:gd name="connsiteY4" fmla="*/ 149234 h 1115188"/>
                <a:gd name="connsiteX5" fmla="*/ 265908 w 911686"/>
                <a:gd name="connsiteY5" fmla="*/ 97680 h 1115188"/>
                <a:gd name="connsiteX6" fmla="*/ 176368 w 911686"/>
                <a:gd name="connsiteY6" fmla="*/ 92254 h 1115188"/>
                <a:gd name="connsiteX7" fmla="*/ 151947 w 911686"/>
                <a:gd name="connsiteY7" fmla="*/ 16280 h 1115188"/>
                <a:gd name="connsiteX8" fmla="*/ 257768 w 911686"/>
                <a:gd name="connsiteY8" fmla="*/ 0 h 1115188"/>
                <a:gd name="connsiteX9" fmla="*/ 284902 w 911686"/>
                <a:gd name="connsiteY9" fmla="*/ 92254 h 1115188"/>
                <a:gd name="connsiteX10" fmla="*/ 306609 w 911686"/>
                <a:gd name="connsiteY10" fmla="*/ 124814 h 1115188"/>
                <a:gd name="connsiteX11" fmla="*/ 352736 w 911686"/>
                <a:gd name="connsiteY11" fmla="*/ 124814 h 1115188"/>
                <a:gd name="connsiteX12" fmla="*/ 355449 w 911686"/>
                <a:gd name="connsiteY12" fmla="*/ 43413 h 1115188"/>
                <a:gd name="connsiteX13" fmla="*/ 431423 w 911686"/>
                <a:gd name="connsiteY13" fmla="*/ 18993 h 1115188"/>
                <a:gd name="connsiteX14" fmla="*/ 447703 w 911686"/>
                <a:gd name="connsiteY14" fmla="*/ 54267 h 1115188"/>
                <a:gd name="connsiteX15" fmla="*/ 488403 w 911686"/>
                <a:gd name="connsiteY15" fmla="*/ 35273 h 1115188"/>
                <a:gd name="connsiteX16" fmla="*/ 531817 w 911686"/>
                <a:gd name="connsiteY16" fmla="*/ 97680 h 1115188"/>
                <a:gd name="connsiteX17" fmla="*/ 596937 w 911686"/>
                <a:gd name="connsiteY17" fmla="*/ 40700 h 1115188"/>
                <a:gd name="connsiteX18" fmla="*/ 648491 w 911686"/>
                <a:gd name="connsiteY18" fmla="*/ 141094 h 1115188"/>
                <a:gd name="connsiteX19" fmla="*/ 651204 w 911686"/>
                <a:gd name="connsiteY19" fmla="*/ 170941 h 1115188"/>
                <a:gd name="connsiteX20" fmla="*/ 713612 w 911686"/>
                <a:gd name="connsiteY20" fmla="*/ 187221 h 1115188"/>
                <a:gd name="connsiteX21" fmla="*/ 827572 w 911686"/>
                <a:gd name="connsiteY21" fmla="*/ 113960 h 1115188"/>
                <a:gd name="connsiteX22" fmla="*/ 827572 w 911686"/>
                <a:gd name="connsiteY22" fmla="*/ 187221 h 1115188"/>
                <a:gd name="connsiteX23" fmla="*/ 911686 w 911686"/>
                <a:gd name="connsiteY23" fmla="*/ 233348 h 1115188"/>
                <a:gd name="connsiteX24" fmla="*/ 887266 w 911686"/>
                <a:gd name="connsiteY24" fmla="*/ 282188 h 1115188"/>
                <a:gd name="connsiteX25" fmla="*/ 830286 w 911686"/>
                <a:gd name="connsiteY25" fmla="*/ 282188 h 1115188"/>
                <a:gd name="connsiteX26" fmla="*/ 814006 w 911686"/>
                <a:gd name="connsiteY26" fmla="*/ 306608 h 1115188"/>
                <a:gd name="connsiteX27" fmla="*/ 846566 w 911686"/>
                <a:gd name="connsiteY27" fmla="*/ 317462 h 1115188"/>
                <a:gd name="connsiteX28" fmla="*/ 841139 w 911686"/>
                <a:gd name="connsiteY28" fmla="*/ 369016 h 1115188"/>
                <a:gd name="connsiteX29" fmla="*/ 803152 w 911686"/>
                <a:gd name="connsiteY29" fmla="*/ 409716 h 1115188"/>
                <a:gd name="connsiteX30" fmla="*/ 743458 w 911686"/>
                <a:gd name="connsiteY30" fmla="*/ 415143 h 1115188"/>
                <a:gd name="connsiteX31" fmla="*/ 732605 w 911686"/>
                <a:gd name="connsiteY31" fmla="*/ 458556 h 1115188"/>
                <a:gd name="connsiteX32" fmla="*/ 786872 w 911686"/>
                <a:gd name="connsiteY32" fmla="*/ 515537 h 1115188"/>
                <a:gd name="connsiteX33" fmla="*/ 738032 w 911686"/>
                <a:gd name="connsiteY33" fmla="*/ 561664 h 1115188"/>
                <a:gd name="connsiteX34" fmla="*/ 681051 w 911686"/>
                <a:gd name="connsiteY34" fmla="*/ 553524 h 1115188"/>
                <a:gd name="connsiteX35" fmla="*/ 681051 w 911686"/>
                <a:gd name="connsiteY35" fmla="*/ 596937 h 1115188"/>
                <a:gd name="connsiteX36" fmla="*/ 602364 w 911686"/>
                <a:gd name="connsiteY36" fmla="*/ 599651 h 1115188"/>
                <a:gd name="connsiteX37" fmla="*/ 651204 w 911686"/>
                <a:gd name="connsiteY37" fmla="*/ 691905 h 1115188"/>
                <a:gd name="connsiteX38" fmla="*/ 558950 w 911686"/>
                <a:gd name="connsiteY38" fmla="*/ 708185 h 1115188"/>
                <a:gd name="connsiteX39" fmla="*/ 575231 w 911686"/>
                <a:gd name="connsiteY39" fmla="*/ 854706 h 1115188"/>
                <a:gd name="connsiteX40" fmla="*/ 697331 w 911686"/>
                <a:gd name="connsiteY40" fmla="*/ 857419 h 1115188"/>
                <a:gd name="connsiteX41" fmla="*/ 675625 w 911686"/>
                <a:gd name="connsiteY41" fmla="*/ 911686 h 1115188"/>
                <a:gd name="connsiteX42" fmla="*/ 705471 w 911686"/>
                <a:gd name="connsiteY42" fmla="*/ 1020220 h 1115188"/>
                <a:gd name="connsiteX43" fmla="*/ 713612 w 911686"/>
                <a:gd name="connsiteY43" fmla="*/ 1090768 h 1115188"/>
                <a:gd name="connsiteX44" fmla="*/ 700045 w 911686"/>
                <a:gd name="connsiteY44" fmla="*/ 1115188 h 1115188"/>
                <a:gd name="connsiteX45" fmla="*/ 645778 w 911686"/>
                <a:gd name="connsiteY45" fmla="*/ 1085341 h 1115188"/>
                <a:gd name="connsiteX46" fmla="*/ 613217 w 911686"/>
                <a:gd name="connsiteY46" fmla="*/ 1079914 h 1115188"/>
                <a:gd name="connsiteX47" fmla="*/ 572517 w 911686"/>
                <a:gd name="connsiteY47" fmla="*/ 1074487 h 1115188"/>
                <a:gd name="connsiteX48" fmla="*/ 548097 w 911686"/>
                <a:gd name="connsiteY48" fmla="*/ 1063634 h 1115188"/>
                <a:gd name="connsiteX49" fmla="*/ 520963 w 911686"/>
                <a:gd name="connsiteY49" fmla="*/ 1039214 h 1115188"/>
                <a:gd name="connsiteX50" fmla="*/ 472123 w 911686"/>
                <a:gd name="connsiteY50" fmla="*/ 1036500 h 1115188"/>
                <a:gd name="connsiteX51" fmla="*/ 412429 w 911686"/>
                <a:gd name="connsiteY51" fmla="*/ 1006654 h 1115188"/>
                <a:gd name="connsiteX52" fmla="*/ 379869 w 911686"/>
                <a:gd name="connsiteY52" fmla="*/ 960527 h 1115188"/>
                <a:gd name="connsiteX53" fmla="*/ 371729 w 911686"/>
                <a:gd name="connsiteY53" fmla="*/ 908973 h 1115188"/>
                <a:gd name="connsiteX54" fmla="*/ 347309 w 911686"/>
                <a:gd name="connsiteY54" fmla="*/ 889979 h 1115188"/>
                <a:gd name="connsiteX55" fmla="*/ 350022 w 911686"/>
                <a:gd name="connsiteY55" fmla="*/ 843852 h 1115188"/>
                <a:gd name="connsiteX56" fmla="*/ 336455 w 911686"/>
                <a:gd name="connsiteY56" fmla="*/ 830286 h 1115188"/>
                <a:gd name="connsiteX57" fmla="*/ 339169 w 911686"/>
                <a:gd name="connsiteY57" fmla="*/ 778732 h 1115188"/>
                <a:gd name="connsiteX58" fmla="*/ 322889 w 911686"/>
                <a:gd name="connsiteY58" fmla="*/ 759738 h 1115188"/>
                <a:gd name="connsiteX59" fmla="*/ 284902 w 911686"/>
                <a:gd name="connsiteY59" fmla="*/ 740745 h 1115188"/>
                <a:gd name="connsiteX60" fmla="*/ 233348 w 911686"/>
                <a:gd name="connsiteY60" fmla="*/ 648491 h 1115188"/>
                <a:gd name="connsiteX61" fmla="*/ 200788 w 911686"/>
                <a:gd name="connsiteY61" fmla="*/ 634924 h 1115188"/>
                <a:gd name="connsiteX62" fmla="*/ 173654 w 911686"/>
                <a:gd name="connsiteY62" fmla="*/ 550810 h 1115188"/>
                <a:gd name="connsiteX63" fmla="*/ 146521 w 911686"/>
                <a:gd name="connsiteY63" fmla="*/ 488403 h 1115188"/>
                <a:gd name="connsiteX64" fmla="*/ 138381 w 911686"/>
                <a:gd name="connsiteY64" fmla="*/ 450416 h 1115188"/>
                <a:gd name="connsiteX65" fmla="*/ 122101 w 911686"/>
                <a:gd name="connsiteY65" fmla="*/ 425996 h 1115188"/>
                <a:gd name="connsiteX66" fmla="*/ 84114 w 911686"/>
                <a:gd name="connsiteY66" fmla="*/ 396149 h 1115188"/>
                <a:gd name="connsiteX67" fmla="*/ 56980 w 911686"/>
                <a:gd name="connsiteY67" fmla="*/ 360876 h 1115188"/>
                <a:gd name="connsiteX68" fmla="*/ 0 w 911686"/>
                <a:gd name="connsiteY68" fmla="*/ 322889 h 1115188"/>
                <a:gd name="connsiteX0" fmla="*/ 0 w 911686"/>
                <a:gd name="connsiteY0" fmla="*/ 322889 h 1115188"/>
                <a:gd name="connsiteX1" fmla="*/ 21707 w 911686"/>
                <a:gd name="connsiteY1" fmla="*/ 268622 h 1115188"/>
                <a:gd name="connsiteX2" fmla="*/ 135667 w 911686"/>
                <a:gd name="connsiteY2" fmla="*/ 271335 h 1115188"/>
                <a:gd name="connsiteX3" fmla="*/ 135667 w 911686"/>
                <a:gd name="connsiteY3" fmla="*/ 157374 h 1115188"/>
                <a:gd name="connsiteX4" fmla="*/ 271335 w 911686"/>
                <a:gd name="connsiteY4" fmla="*/ 149234 h 1115188"/>
                <a:gd name="connsiteX5" fmla="*/ 265908 w 911686"/>
                <a:gd name="connsiteY5" fmla="*/ 97680 h 1115188"/>
                <a:gd name="connsiteX6" fmla="*/ 176368 w 911686"/>
                <a:gd name="connsiteY6" fmla="*/ 92254 h 1115188"/>
                <a:gd name="connsiteX7" fmla="*/ 151947 w 911686"/>
                <a:gd name="connsiteY7" fmla="*/ 16280 h 1115188"/>
                <a:gd name="connsiteX8" fmla="*/ 257768 w 911686"/>
                <a:gd name="connsiteY8" fmla="*/ 0 h 1115188"/>
                <a:gd name="connsiteX9" fmla="*/ 284902 w 911686"/>
                <a:gd name="connsiteY9" fmla="*/ 92254 h 1115188"/>
                <a:gd name="connsiteX10" fmla="*/ 306609 w 911686"/>
                <a:gd name="connsiteY10" fmla="*/ 124814 h 1115188"/>
                <a:gd name="connsiteX11" fmla="*/ 352736 w 911686"/>
                <a:gd name="connsiteY11" fmla="*/ 124814 h 1115188"/>
                <a:gd name="connsiteX12" fmla="*/ 355449 w 911686"/>
                <a:gd name="connsiteY12" fmla="*/ 43413 h 1115188"/>
                <a:gd name="connsiteX13" fmla="*/ 431423 w 911686"/>
                <a:gd name="connsiteY13" fmla="*/ 18993 h 1115188"/>
                <a:gd name="connsiteX14" fmla="*/ 447703 w 911686"/>
                <a:gd name="connsiteY14" fmla="*/ 54267 h 1115188"/>
                <a:gd name="connsiteX15" fmla="*/ 488403 w 911686"/>
                <a:gd name="connsiteY15" fmla="*/ 35273 h 1115188"/>
                <a:gd name="connsiteX16" fmla="*/ 531817 w 911686"/>
                <a:gd name="connsiteY16" fmla="*/ 97680 h 1115188"/>
                <a:gd name="connsiteX17" fmla="*/ 596937 w 911686"/>
                <a:gd name="connsiteY17" fmla="*/ 40700 h 1115188"/>
                <a:gd name="connsiteX18" fmla="*/ 648491 w 911686"/>
                <a:gd name="connsiteY18" fmla="*/ 141094 h 1115188"/>
                <a:gd name="connsiteX19" fmla="*/ 651204 w 911686"/>
                <a:gd name="connsiteY19" fmla="*/ 170941 h 1115188"/>
                <a:gd name="connsiteX20" fmla="*/ 713612 w 911686"/>
                <a:gd name="connsiteY20" fmla="*/ 187221 h 1115188"/>
                <a:gd name="connsiteX21" fmla="*/ 827572 w 911686"/>
                <a:gd name="connsiteY21" fmla="*/ 113960 h 1115188"/>
                <a:gd name="connsiteX22" fmla="*/ 827572 w 911686"/>
                <a:gd name="connsiteY22" fmla="*/ 187221 h 1115188"/>
                <a:gd name="connsiteX23" fmla="*/ 911686 w 911686"/>
                <a:gd name="connsiteY23" fmla="*/ 233348 h 1115188"/>
                <a:gd name="connsiteX24" fmla="*/ 887266 w 911686"/>
                <a:gd name="connsiteY24" fmla="*/ 282188 h 1115188"/>
                <a:gd name="connsiteX25" fmla="*/ 830286 w 911686"/>
                <a:gd name="connsiteY25" fmla="*/ 282188 h 1115188"/>
                <a:gd name="connsiteX26" fmla="*/ 814006 w 911686"/>
                <a:gd name="connsiteY26" fmla="*/ 306608 h 1115188"/>
                <a:gd name="connsiteX27" fmla="*/ 846566 w 911686"/>
                <a:gd name="connsiteY27" fmla="*/ 317462 h 1115188"/>
                <a:gd name="connsiteX28" fmla="*/ 841139 w 911686"/>
                <a:gd name="connsiteY28" fmla="*/ 369016 h 1115188"/>
                <a:gd name="connsiteX29" fmla="*/ 803152 w 911686"/>
                <a:gd name="connsiteY29" fmla="*/ 409716 h 1115188"/>
                <a:gd name="connsiteX30" fmla="*/ 743458 w 911686"/>
                <a:gd name="connsiteY30" fmla="*/ 415143 h 1115188"/>
                <a:gd name="connsiteX31" fmla="*/ 732605 w 911686"/>
                <a:gd name="connsiteY31" fmla="*/ 458556 h 1115188"/>
                <a:gd name="connsiteX32" fmla="*/ 786872 w 911686"/>
                <a:gd name="connsiteY32" fmla="*/ 515537 h 1115188"/>
                <a:gd name="connsiteX33" fmla="*/ 738032 w 911686"/>
                <a:gd name="connsiteY33" fmla="*/ 561664 h 1115188"/>
                <a:gd name="connsiteX34" fmla="*/ 681051 w 911686"/>
                <a:gd name="connsiteY34" fmla="*/ 553524 h 1115188"/>
                <a:gd name="connsiteX35" fmla="*/ 681051 w 911686"/>
                <a:gd name="connsiteY35" fmla="*/ 596937 h 1115188"/>
                <a:gd name="connsiteX36" fmla="*/ 602364 w 911686"/>
                <a:gd name="connsiteY36" fmla="*/ 599651 h 1115188"/>
                <a:gd name="connsiteX37" fmla="*/ 651204 w 911686"/>
                <a:gd name="connsiteY37" fmla="*/ 691905 h 1115188"/>
                <a:gd name="connsiteX38" fmla="*/ 558950 w 911686"/>
                <a:gd name="connsiteY38" fmla="*/ 708185 h 1115188"/>
                <a:gd name="connsiteX39" fmla="*/ 575231 w 911686"/>
                <a:gd name="connsiteY39" fmla="*/ 854706 h 1115188"/>
                <a:gd name="connsiteX40" fmla="*/ 697331 w 911686"/>
                <a:gd name="connsiteY40" fmla="*/ 857419 h 1115188"/>
                <a:gd name="connsiteX41" fmla="*/ 675625 w 911686"/>
                <a:gd name="connsiteY41" fmla="*/ 911686 h 1115188"/>
                <a:gd name="connsiteX42" fmla="*/ 705471 w 911686"/>
                <a:gd name="connsiteY42" fmla="*/ 1020220 h 1115188"/>
                <a:gd name="connsiteX43" fmla="*/ 713612 w 911686"/>
                <a:gd name="connsiteY43" fmla="*/ 1090768 h 1115188"/>
                <a:gd name="connsiteX44" fmla="*/ 700045 w 911686"/>
                <a:gd name="connsiteY44" fmla="*/ 1115188 h 1115188"/>
                <a:gd name="connsiteX45" fmla="*/ 645778 w 911686"/>
                <a:gd name="connsiteY45" fmla="*/ 1085341 h 1115188"/>
                <a:gd name="connsiteX46" fmla="*/ 613217 w 911686"/>
                <a:gd name="connsiteY46" fmla="*/ 1079914 h 1115188"/>
                <a:gd name="connsiteX47" fmla="*/ 572517 w 911686"/>
                <a:gd name="connsiteY47" fmla="*/ 1074487 h 1115188"/>
                <a:gd name="connsiteX48" fmla="*/ 548097 w 911686"/>
                <a:gd name="connsiteY48" fmla="*/ 1063634 h 1115188"/>
                <a:gd name="connsiteX49" fmla="*/ 520963 w 911686"/>
                <a:gd name="connsiteY49" fmla="*/ 1039214 h 1115188"/>
                <a:gd name="connsiteX50" fmla="*/ 472123 w 911686"/>
                <a:gd name="connsiteY50" fmla="*/ 1036500 h 1115188"/>
                <a:gd name="connsiteX51" fmla="*/ 412429 w 911686"/>
                <a:gd name="connsiteY51" fmla="*/ 1006654 h 1115188"/>
                <a:gd name="connsiteX52" fmla="*/ 379869 w 911686"/>
                <a:gd name="connsiteY52" fmla="*/ 960527 h 1115188"/>
                <a:gd name="connsiteX53" fmla="*/ 371729 w 911686"/>
                <a:gd name="connsiteY53" fmla="*/ 908973 h 1115188"/>
                <a:gd name="connsiteX54" fmla="*/ 347309 w 911686"/>
                <a:gd name="connsiteY54" fmla="*/ 889979 h 1115188"/>
                <a:gd name="connsiteX55" fmla="*/ 350022 w 911686"/>
                <a:gd name="connsiteY55" fmla="*/ 843852 h 1115188"/>
                <a:gd name="connsiteX56" fmla="*/ 336455 w 911686"/>
                <a:gd name="connsiteY56" fmla="*/ 830286 h 1115188"/>
                <a:gd name="connsiteX57" fmla="*/ 339169 w 911686"/>
                <a:gd name="connsiteY57" fmla="*/ 778732 h 1115188"/>
                <a:gd name="connsiteX58" fmla="*/ 322889 w 911686"/>
                <a:gd name="connsiteY58" fmla="*/ 759738 h 1115188"/>
                <a:gd name="connsiteX59" fmla="*/ 284902 w 911686"/>
                <a:gd name="connsiteY59" fmla="*/ 740745 h 1115188"/>
                <a:gd name="connsiteX60" fmla="*/ 233348 w 911686"/>
                <a:gd name="connsiteY60" fmla="*/ 648491 h 1115188"/>
                <a:gd name="connsiteX61" fmla="*/ 200788 w 911686"/>
                <a:gd name="connsiteY61" fmla="*/ 634924 h 1115188"/>
                <a:gd name="connsiteX62" fmla="*/ 173654 w 911686"/>
                <a:gd name="connsiteY62" fmla="*/ 550810 h 1115188"/>
                <a:gd name="connsiteX63" fmla="*/ 146521 w 911686"/>
                <a:gd name="connsiteY63" fmla="*/ 488403 h 1115188"/>
                <a:gd name="connsiteX64" fmla="*/ 138381 w 911686"/>
                <a:gd name="connsiteY64" fmla="*/ 450416 h 1115188"/>
                <a:gd name="connsiteX65" fmla="*/ 122101 w 911686"/>
                <a:gd name="connsiteY65" fmla="*/ 425996 h 1115188"/>
                <a:gd name="connsiteX66" fmla="*/ 84114 w 911686"/>
                <a:gd name="connsiteY66" fmla="*/ 396149 h 1115188"/>
                <a:gd name="connsiteX67" fmla="*/ 50945 w 911686"/>
                <a:gd name="connsiteY67" fmla="*/ 336733 h 1115188"/>
                <a:gd name="connsiteX68" fmla="*/ 0 w 911686"/>
                <a:gd name="connsiteY68" fmla="*/ 322889 h 11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11686" h="1115188">
                  <a:moveTo>
                    <a:pt x="0" y="322889"/>
                  </a:moveTo>
                  <a:lnTo>
                    <a:pt x="21707" y="268622"/>
                  </a:lnTo>
                  <a:lnTo>
                    <a:pt x="135667" y="271335"/>
                  </a:lnTo>
                  <a:lnTo>
                    <a:pt x="135667" y="157374"/>
                  </a:lnTo>
                  <a:lnTo>
                    <a:pt x="271335" y="149234"/>
                  </a:lnTo>
                  <a:lnTo>
                    <a:pt x="265908" y="97680"/>
                  </a:lnTo>
                  <a:lnTo>
                    <a:pt x="176368" y="92254"/>
                  </a:lnTo>
                  <a:lnTo>
                    <a:pt x="151947" y="16280"/>
                  </a:lnTo>
                  <a:lnTo>
                    <a:pt x="257768" y="0"/>
                  </a:lnTo>
                  <a:lnTo>
                    <a:pt x="284902" y="92254"/>
                  </a:lnTo>
                  <a:lnTo>
                    <a:pt x="306609" y="124814"/>
                  </a:lnTo>
                  <a:lnTo>
                    <a:pt x="352736" y="124814"/>
                  </a:lnTo>
                  <a:cubicBezTo>
                    <a:pt x="353640" y="97680"/>
                    <a:pt x="354545" y="70547"/>
                    <a:pt x="355449" y="43413"/>
                  </a:cubicBezTo>
                  <a:lnTo>
                    <a:pt x="431423" y="18993"/>
                  </a:lnTo>
                  <a:lnTo>
                    <a:pt x="447703" y="54267"/>
                  </a:lnTo>
                  <a:lnTo>
                    <a:pt x="488403" y="35273"/>
                  </a:lnTo>
                  <a:lnTo>
                    <a:pt x="531817" y="97680"/>
                  </a:lnTo>
                  <a:lnTo>
                    <a:pt x="596937" y="40700"/>
                  </a:lnTo>
                  <a:lnTo>
                    <a:pt x="648491" y="141094"/>
                  </a:lnTo>
                  <a:lnTo>
                    <a:pt x="651204" y="170941"/>
                  </a:lnTo>
                  <a:lnTo>
                    <a:pt x="713612" y="187221"/>
                  </a:lnTo>
                  <a:lnTo>
                    <a:pt x="827572" y="113960"/>
                  </a:lnTo>
                  <a:lnTo>
                    <a:pt x="827572" y="187221"/>
                  </a:lnTo>
                  <a:lnTo>
                    <a:pt x="911686" y="233348"/>
                  </a:lnTo>
                  <a:lnTo>
                    <a:pt x="887266" y="282188"/>
                  </a:lnTo>
                  <a:lnTo>
                    <a:pt x="830286" y="282188"/>
                  </a:lnTo>
                  <a:lnTo>
                    <a:pt x="814006" y="306608"/>
                  </a:lnTo>
                  <a:lnTo>
                    <a:pt x="846566" y="317462"/>
                  </a:lnTo>
                  <a:lnTo>
                    <a:pt x="841139" y="369016"/>
                  </a:lnTo>
                  <a:lnTo>
                    <a:pt x="803152" y="409716"/>
                  </a:lnTo>
                  <a:lnTo>
                    <a:pt x="743458" y="415143"/>
                  </a:lnTo>
                  <a:lnTo>
                    <a:pt x="732605" y="458556"/>
                  </a:lnTo>
                  <a:lnTo>
                    <a:pt x="786872" y="515537"/>
                  </a:lnTo>
                  <a:lnTo>
                    <a:pt x="738032" y="561664"/>
                  </a:lnTo>
                  <a:lnTo>
                    <a:pt x="681051" y="553524"/>
                  </a:lnTo>
                  <a:lnTo>
                    <a:pt x="681051" y="596937"/>
                  </a:lnTo>
                  <a:lnTo>
                    <a:pt x="602364" y="599651"/>
                  </a:lnTo>
                  <a:lnTo>
                    <a:pt x="651204" y="691905"/>
                  </a:lnTo>
                  <a:lnTo>
                    <a:pt x="558950" y="708185"/>
                  </a:lnTo>
                  <a:lnTo>
                    <a:pt x="575231" y="854706"/>
                  </a:lnTo>
                  <a:lnTo>
                    <a:pt x="697331" y="857419"/>
                  </a:lnTo>
                  <a:lnTo>
                    <a:pt x="675625" y="911686"/>
                  </a:lnTo>
                  <a:lnTo>
                    <a:pt x="705471" y="1020220"/>
                  </a:lnTo>
                  <a:lnTo>
                    <a:pt x="713612" y="1090768"/>
                  </a:lnTo>
                  <a:lnTo>
                    <a:pt x="700045" y="1115188"/>
                  </a:lnTo>
                  <a:lnTo>
                    <a:pt x="645778" y="1085341"/>
                  </a:lnTo>
                  <a:lnTo>
                    <a:pt x="613217" y="1079914"/>
                  </a:lnTo>
                  <a:lnTo>
                    <a:pt x="572517" y="1074487"/>
                  </a:lnTo>
                  <a:lnTo>
                    <a:pt x="548097" y="1063634"/>
                  </a:lnTo>
                  <a:lnTo>
                    <a:pt x="520963" y="1039214"/>
                  </a:lnTo>
                  <a:lnTo>
                    <a:pt x="472123" y="1036500"/>
                  </a:lnTo>
                  <a:lnTo>
                    <a:pt x="412429" y="1006654"/>
                  </a:lnTo>
                  <a:lnTo>
                    <a:pt x="379869" y="960527"/>
                  </a:lnTo>
                  <a:lnTo>
                    <a:pt x="371729" y="908973"/>
                  </a:lnTo>
                  <a:lnTo>
                    <a:pt x="347309" y="889979"/>
                  </a:lnTo>
                  <a:lnTo>
                    <a:pt x="350022" y="843852"/>
                  </a:lnTo>
                  <a:lnTo>
                    <a:pt x="336455" y="830286"/>
                  </a:lnTo>
                  <a:lnTo>
                    <a:pt x="339169" y="778732"/>
                  </a:lnTo>
                  <a:lnTo>
                    <a:pt x="322889" y="759738"/>
                  </a:lnTo>
                  <a:lnTo>
                    <a:pt x="284902" y="740745"/>
                  </a:lnTo>
                  <a:lnTo>
                    <a:pt x="233348" y="648491"/>
                  </a:lnTo>
                  <a:lnTo>
                    <a:pt x="200788" y="634924"/>
                  </a:lnTo>
                  <a:lnTo>
                    <a:pt x="173654" y="550810"/>
                  </a:lnTo>
                  <a:lnTo>
                    <a:pt x="146521" y="488403"/>
                  </a:lnTo>
                  <a:lnTo>
                    <a:pt x="138381" y="450416"/>
                  </a:lnTo>
                  <a:lnTo>
                    <a:pt x="122101" y="425996"/>
                  </a:lnTo>
                  <a:lnTo>
                    <a:pt x="84114" y="396149"/>
                  </a:lnTo>
                  <a:lnTo>
                    <a:pt x="50945" y="336733"/>
                  </a:lnTo>
                  <a:lnTo>
                    <a:pt x="0" y="322889"/>
                  </a:lnTo>
                  <a:close/>
                </a:path>
              </a:pathLst>
            </a:custGeom>
            <a:solidFill>
              <a:srgbClr val="D5E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7" name="Freeform: Shape 96">
              <a:extLst>
                <a:ext uri="{FF2B5EF4-FFF2-40B4-BE49-F238E27FC236}">
                  <a16:creationId xmlns:a16="http://schemas.microsoft.com/office/drawing/2014/main" id="{85B7D4F8-011A-4EDB-9355-EAD6364B743F}"/>
                </a:ext>
              </a:extLst>
            </p:cNvPr>
            <p:cNvSpPr/>
            <p:nvPr/>
          </p:nvSpPr>
          <p:spPr>
            <a:xfrm>
              <a:off x="3627179" y="5665258"/>
              <a:ext cx="177215" cy="191767"/>
            </a:xfrm>
            <a:custGeom>
              <a:avLst/>
              <a:gdLst>
                <a:gd name="connsiteX0" fmla="*/ 130241 w 322889"/>
                <a:gd name="connsiteY0" fmla="*/ 347309 h 352736"/>
                <a:gd name="connsiteX1" fmla="*/ 24420 w 322889"/>
                <a:gd name="connsiteY1" fmla="*/ 352736 h 352736"/>
                <a:gd name="connsiteX2" fmla="*/ 16280 w 322889"/>
                <a:gd name="connsiteY2" fmla="*/ 325602 h 352736"/>
                <a:gd name="connsiteX3" fmla="*/ 0 w 322889"/>
                <a:gd name="connsiteY3" fmla="*/ 200788 h 352736"/>
                <a:gd name="connsiteX4" fmla="*/ 84114 w 322889"/>
                <a:gd name="connsiteY4" fmla="*/ 189934 h 352736"/>
                <a:gd name="connsiteX5" fmla="*/ 35273 w 322889"/>
                <a:gd name="connsiteY5" fmla="*/ 89540 h 352736"/>
                <a:gd name="connsiteX6" fmla="*/ 116674 w 322889"/>
                <a:gd name="connsiteY6" fmla="*/ 97680 h 352736"/>
                <a:gd name="connsiteX7" fmla="*/ 119387 w 322889"/>
                <a:gd name="connsiteY7" fmla="*/ 51553 h 352736"/>
                <a:gd name="connsiteX8" fmla="*/ 192648 w 322889"/>
                <a:gd name="connsiteY8" fmla="*/ 54267 h 352736"/>
                <a:gd name="connsiteX9" fmla="*/ 222495 w 322889"/>
                <a:gd name="connsiteY9" fmla="*/ 0 h 352736"/>
                <a:gd name="connsiteX10" fmla="*/ 244202 w 322889"/>
                <a:gd name="connsiteY10" fmla="*/ 29846 h 352736"/>
                <a:gd name="connsiteX11" fmla="*/ 322889 w 322889"/>
                <a:gd name="connsiteY11" fmla="*/ 119387 h 352736"/>
                <a:gd name="connsiteX12" fmla="*/ 263195 w 322889"/>
                <a:gd name="connsiteY12" fmla="*/ 157374 h 352736"/>
                <a:gd name="connsiteX13" fmla="*/ 206215 w 322889"/>
                <a:gd name="connsiteY13" fmla="*/ 187221 h 352736"/>
                <a:gd name="connsiteX14" fmla="*/ 189934 w 322889"/>
                <a:gd name="connsiteY14" fmla="*/ 214355 h 352736"/>
                <a:gd name="connsiteX15" fmla="*/ 143807 w 322889"/>
                <a:gd name="connsiteY15" fmla="*/ 233348 h 352736"/>
                <a:gd name="connsiteX16" fmla="*/ 149234 w 322889"/>
                <a:gd name="connsiteY16" fmla="*/ 271335 h 352736"/>
                <a:gd name="connsiteX17" fmla="*/ 130241 w 322889"/>
                <a:gd name="connsiteY17" fmla="*/ 347309 h 35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889" h="352736">
                  <a:moveTo>
                    <a:pt x="130241" y="347309"/>
                  </a:moveTo>
                  <a:lnTo>
                    <a:pt x="24420" y="352736"/>
                  </a:lnTo>
                  <a:lnTo>
                    <a:pt x="16280" y="325602"/>
                  </a:lnTo>
                  <a:lnTo>
                    <a:pt x="0" y="200788"/>
                  </a:lnTo>
                  <a:lnTo>
                    <a:pt x="84114" y="189934"/>
                  </a:lnTo>
                  <a:lnTo>
                    <a:pt x="35273" y="89540"/>
                  </a:lnTo>
                  <a:lnTo>
                    <a:pt x="116674" y="97680"/>
                  </a:lnTo>
                  <a:lnTo>
                    <a:pt x="119387" y="51553"/>
                  </a:lnTo>
                  <a:lnTo>
                    <a:pt x="192648" y="54267"/>
                  </a:lnTo>
                  <a:lnTo>
                    <a:pt x="222495" y="0"/>
                  </a:lnTo>
                  <a:cubicBezTo>
                    <a:pt x="242222" y="28181"/>
                    <a:pt x="233680" y="19328"/>
                    <a:pt x="244202" y="29846"/>
                  </a:cubicBezTo>
                  <a:lnTo>
                    <a:pt x="322889" y="119387"/>
                  </a:lnTo>
                  <a:lnTo>
                    <a:pt x="263195" y="157374"/>
                  </a:lnTo>
                  <a:lnTo>
                    <a:pt x="206215" y="187221"/>
                  </a:lnTo>
                  <a:lnTo>
                    <a:pt x="189934" y="214355"/>
                  </a:lnTo>
                  <a:lnTo>
                    <a:pt x="143807" y="233348"/>
                  </a:lnTo>
                  <a:lnTo>
                    <a:pt x="149234" y="271335"/>
                  </a:lnTo>
                  <a:lnTo>
                    <a:pt x="130241" y="347309"/>
                  </a:lnTo>
                  <a:close/>
                </a:path>
              </a:pathLst>
            </a:custGeom>
            <a:solidFill>
              <a:srgbClr val="E07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8" name="Freeform: Shape 97">
              <a:extLst>
                <a:ext uri="{FF2B5EF4-FFF2-40B4-BE49-F238E27FC236}">
                  <a16:creationId xmlns:a16="http://schemas.microsoft.com/office/drawing/2014/main" id="{DFC89C46-A7F4-4FE0-874C-67D810E70F61}"/>
                </a:ext>
              </a:extLst>
            </p:cNvPr>
            <p:cNvSpPr/>
            <p:nvPr/>
          </p:nvSpPr>
          <p:spPr>
            <a:xfrm>
              <a:off x="3859494" y="4401072"/>
              <a:ext cx="372300" cy="449915"/>
            </a:xfrm>
            <a:custGeom>
              <a:avLst/>
              <a:gdLst>
                <a:gd name="connsiteX0" fmla="*/ 512824 w 678338"/>
                <a:gd name="connsiteY0" fmla="*/ 0 h 827573"/>
                <a:gd name="connsiteX1" fmla="*/ 518250 w 678338"/>
                <a:gd name="connsiteY1" fmla="*/ 73261 h 827573"/>
                <a:gd name="connsiteX2" fmla="*/ 539957 w 678338"/>
                <a:gd name="connsiteY2" fmla="*/ 219782 h 827573"/>
                <a:gd name="connsiteX3" fmla="*/ 648491 w 678338"/>
                <a:gd name="connsiteY3" fmla="*/ 214355 h 827573"/>
                <a:gd name="connsiteX4" fmla="*/ 678338 w 678338"/>
                <a:gd name="connsiteY4" fmla="*/ 249628 h 827573"/>
                <a:gd name="connsiteX5" fmla="*/ 621358 w 678338"/>
                <a:gd name="connsiteY5" fmla="*/ 295755 h 827573"/>
                <a:gd name="connsiteX6" fmla="*/ 624071 w 678338"/>
                <a:gd name="connsiteY6" fmla="*/ 352736 h 827573"/>
                <a:gd name="connsiteX7" fmla="*/ 564377 w 678338"/>
                <a:gd name="connsiteY7" fmla="*/ 369016 h 827573"/>
                <a:gd name="connsiteX8" fmla="*/ 534530 w 678338"/>
                <a:gd name="connsiteY8" fmla="*/ 436850 h 827573"/>
                <a:gd name="connsiteX9" fmla="*/ 542670 w 678338"/>
                <a:gd name="connsiteY9" fmla="*/ 496544 h 827573"/>
                <a:gd name="connsiteX10" fmla="*/ 575231 w 678338"/>
                <a:gd name="connsiteY10" fmla="*/ 501970 h 827573"/>
                <a:gd name="connsiteX11" fmla="*/ 564377 w 678338"/>
                <a:gd name="connsiteY11" fmla="*/ 588798 h 827573"/>
                <a:gd name="connsiteX12" fmla="*/ 520964 w 678338"/>
                <a:gd name="connsiteY12" fmla="*/ 588798 h 827573"/>
                <a:gd name="connsiteX13" fmla="*/ 553524 w 678338"/>
                <a:gd name="connsiteY13" fmla="*/ 816719 h 827573"/>
                <a:gd name="connsiteX14" fmla="*/ 444990 w 678338"/>
                <a:gd name="connsiteY14" fmla="*/ 819433 h 827573"/>
                <a:gd name="connsiteX15" fmla="*/ 450416 w 678338"/>
                <a:gd name="connsiteY15" fmla="*/ 757026 h 827573"/>
                <a:gd name="connsiteX16" fmla="*/ 420570 w 678338"/>
                <a:gd name="connsiteY16" fmla="*/ 757026 h 827573"/>
                <a:gd name="connsiteX17" fmla="*/ 417856 w 678338"/>
                <a:gd name="connsiteY17" fmla="*/ 694618 h 827573"/>
                <a:gd name="connsiteX18" fmla="*/ 466697 w 678338"/>
                <a:gd name="connsiteY18" fmla="*/ 689192 h 827573"/>
                <a:gd name="connsiteX19" fmla="*/ 458557 w 678338"/>
                <a:gd name="connsiteY19" fmla="*/ 607791 h 827573"/>
                <a:gd name="connsiteX20" fmla="*/ 388009 w 678338"/>
                <a:gd name="connsiteY20" fmla="*/ 615931 h 827573"/>
                <a:gd name="connsiteX21" fmla="*/ 379869 w 678338"/>
                <a:gd name="connsiteY21" fmla="*/ 534531 h 827573"/>
                <a:gd name="connsiteX22" fmla="*/ 290329 w 678338"/>
                <a:gd name="connsiteY22" fmla="*/ 539957 h 827573"/>
                <a:gd name="connsiteX23" fmla="*/ 317462 w 678338"/>
                <a:gd name="connsiteY23" fmla="*/ 691905 h 827573"/>
                <a:gd name="connsiteX24" fmla="*/ 360876 w 678338"/>
                <a:gd name="connsiteY24" fmla="*/ 694618 h 827573"/>
                <a:gd name="connsiteX25" fmla="*/ 366303 w 678338"/>
                <a:gd name="connsiteY25" fmla="*/ 819433 h 827573"/>
                <a:gd name="connsiteX26" fmla="*/ 179081 w 678338"/>
                <a:gd name="connsiteY26" fmla="*/ 827573 h 827573"/>
                <a:gd name="connsiteX27" fmla="*/ 165514 w 678338"/>
                <a:gd name="connsiteY27" fmla="*/ 729892 h 827573"/>
                <a:gd name="connsiteX28" fmla="*/ 67834 w 678338"/>
                <a:gd name="connsiteY28" fmla="*/ 132954 h 827573"/>
                <a:gd name="connsiteX29" fmla="*/ 27133 w 678338"/>
                <a:gd name="connsiteY29" fmla="*/ 73261 h 827573"/>
                <a:gd name="connsiteX30" fmla="*/ 0 w 678338"/>
                <a:gd name="connsiteY30" fmla="*/ 16280 h 827573"/>
                <a:gd name="connsiteX31" fmla="*/ 512824 w 678338"/>
                <a:gd name="connsiteY31" fmla="*/ 0 h 8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338" h="827573">
                  <a:moveTo>
                    <a:pt x="512824" y="0"/>
                  </a:moveTo>
                  <a:lnTo>
                    <a:pt x="518250" y="73261"/>
                  </a:lnTo>
                  <a:lnTo>
                    <a:pt x="539957" y="219782"/>
                  </a:lnTo>
                  <a:lnTo>
                    <a:pt x="648491" y="214355"/>
                  </a:lnTo>
                  <a:lnTo>
                    <a:pt x="678338" y="249628"/>
                  </a:lnTo>
                  <a:lnTo>
                    <a:pt x="621358" y="295755"/>
                  </a:lnTo>
                  <a:lnTo>
                    <a:pt x="624071" y="352736"/>
                  </a:lnTo>
                  <a:lnTo>
                    <a:pt x="564377" y="369016"/>
                  </a:lnTo>
                  <a:lnTo>
                    <a:pt x="534530" y="436850"/>
                  </a:lnTo>
                  <a:lnTo>
                    <a:pt x="542670" y="496544"/>
                  </a:lnTo>
                  <a:lnTo>
                    <a:pt x="575231" y="501970"/>
                  </a:lnTo>
                  <a:lnTo>
                    <a:pt x="564377" y="588798"/>
                  </a:lnTo>
                  <a:lnTo>
                    <a:pt x="520964" y="588798"/>
                  </a:lnTo>
                  <a:lnTo>
                    <a:pt x="553524" y="816719"/>
                  </a:lnTo>
                  <a:lnTo>
                    <a:pt x="444990" y="819433"/>
                  </a:lnTo>
                  <a:lnTo>
                    <a:pt x="450416" y="757026"/>
                  </a:lnTo>
                  <a:lnTo>
                    <a:pt x="420570" y="757026"/>
                  </a:lnTo>
                  <a:lnTo>
                    <a:pt x="417856" y="694618"/>
                  </a:lnTo>
                  <a:lnTo>
                    <a:pt x="466697" y="689192"/>
                  </a:lnTo>
                  <a:lnTo>
                    <a:pt x="458557" y="607791"/>
                  </a:lnTo>
                  <a:lnTo>
                    <a:pt x="388009" y="615931"/>
                  </a:lnTo>
                  <a:lnTo>
                    <a:pt x="379869" y="534531"/>
                  </a:lnTo>
                  <a:lnTo>
                    <a:pt x="290329" y="539957"/>
                  </a:lnTo>
                  <a:lnTo>
                    <a:pt x="317462" y="691905"/>
                  </a:lnTo>
                  <a:lnTo>
                    <a:pt x="360876" y="694618"/>
                  </a:lnTo>
                  <a:lnTo>
                    <a:pt x="366303" y="819433"/>
                  </a:lnTo>
                  <a:lnTo>
                    <a:pt x="179081" y="827573"/>
                  </a:lnTo>
                  <a:lnTo>
                    <a:pt x="165514" y="729892"/>
                  </a:lnTo>
                  <a:lnTo>
                    <a:pt x="67834" y="132954"/>
                  </a:lnTo>
                  <a:lnTo>
                    <a:pt x="27133" y="73261"/>
                  </a:lnTo>
                  <a:lnTo>
                    <a:pt x="0" y="16280"/>
                  </a:lnTo>
                  <a:lnTo>
                    <a:pt x="512824" y="0"/>
                  </a:lnTo>
                  <a:close/>
                </a:path>
              </a:pathLst>
            </a:custGeom>
            <a:solidFill>
              <a:srgbClr val="F9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9" name="Freeform: Shape 98">
              <a:extLst>
                <a:ext uri="{FF2B5EF4-FFF2-40B4-BE49-F238E27FC236}">
                  <a16:creationId xmlns:a16="http://schemas.microsoft.com/office/drawing/2014/main" id="{62E05E09-0F12-417D-87A7-EC6CC5D66205}"/>
                </a:ext>
              </a:extLst>
            </p:cNvPr>
            <p:cNvSpPr/>
            <p:nvPr/>
          </p:nvSpPr>
          <p:spPr>
            <a:xfrm>
              <a:off x="4185629" y="4824434"/>
              <a:ext cx="180193" cy="141613"/>
            </a:xfrm>
            <a:custGeom>
              <a:avLst/>
              <a:gdLst>
                <a:gd name="connsiteX0" fmla="*/ 181795 w 328316"/>
                <a:gd name="connsiteY0" fmla="*/ 29847 h 260482"/>
                <a:gd name="connsiteX1" fmla="*/ 181795 w 328316"/>
                <a:gd name="connsiteY1" fmla="*/ 89541 h 260482"/>
                <a:gd name="connsiteX2" fmla="*/ 151948 w 328316"/>
                <a:gd name="connsiteY2" fmla="*/ 103108 h 260482"/>
                <a:gd name="connsiteX3" fmla="*/ 70547 w 328316"/>
                <a:gd name="connsiteY3" fmla="*/ 97681 h 260482"/>
                <a:gd name="connsiteX4" fmla="*/ 62407 w 328316"/>
                <a:gd name="connsiteY4" fmla="*/ 162802 h 260482"/>
                <a:gd name="connsiteX5" fmla="*/ 0 w 328316"/>
                <a:gd name="connsiteY5" fmla="*/ 157375 h 260482"/>
                <a:gd name="connsiteX6" fmla="*/ 0 w 328316"/>
                <a:gd name="connsiteY6" fmla="*/ 206215 h 260482"/>
                <a:gd name="connsiteX7" fmla="*/ 24420 w 328316"/>
                <a:gd name="connsiteY7" fmla="*/ 233349 h 260482"/>
                <a:gd name="connsiteX8" fmla="*/ 56981 w 328316"/>
                <a:gd name="connsiteY8" fmla="*/ 260482 h 260482"/>
                <a:gd name="connsiteX9" fmla="*/ 84114 w 328316"/>
                <a:gd name="connsiteY9" fmla="*/ 217069 h 260482"/>
                <a:gd name="connsiteX10" fmla="*/ 113961 w 328316"/>
                <a:gd name="connsiteY10" fmla="*/ 157375 h 260482"/>
                <a:gd name="connsiteX11" fmla="*/ 132954 w 328316"/>
                <a:gd name="connsiteY11" fmla="*/ 165515 h 260482"/>
                <a:gd name="connsiteX12" fmla="*/ 135668 w 328316"/>
                <a:gd name="connsiteY12" fmla="*/ 206215 h 260482"/>
                <a:gd name="connsiteX13" fmla="*/ 252342 w 328316"/>
                <a:gd name="connsiteY13" fmla="*/ 198075 h 260482"/>
                <a:gd name="connsiteX14" fmla="*/ 279476 w 328316"/>
                <a:gd name="connsiteY14" fmla="*/ 124815 h 260482"/>
                <a:gd name="connsiteX15" fmla="*/ 328316 w 328316"/>
                <a:gd name="connsiteY15" fmla="*/ 105821 h 260482"/>
                <a:gd name="connsiteX16" fmla="*/ 325603 w 328316"/>
                <a:gd name="connsiteY16" fmla="*/ 0 h 260482"/>
                <a:gd name="connsiteX17" fmla="*/ 181795 w 328316"/>
                <a:gd name="connsiteY17" fmla="*/ 29847 h 26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316" h="260482">
                  <a:moveTo>
                    <a:pt x="181795" y="29847"/>
                  </a:moveTo>
                  <a:lnTo>
                    <a:pt x="181795" y="89541"/>
                  </a:lnTo>
                  <a:lnTo>
                    <a:pt x="151948" y="103108"/>
                  </a:lnTo>
                  <a:lnTo>
                    <a:pt x="70547" y="97681"/>
                  </a:lnTo>
                  <a:lnTo>
                    <a:pt x="62407" y="162802"/>
                  </a:lnTo>
                  <a:lnTo>
                    <a:pt x="0" y="157375"/>
                  </a:lnTo>
                  <a:lnTo>
                    <a:pt x="0" y="206215"/>
                  </a:lnTo>
                  <a:lnTo>
                    <a:pt x="24420" y="233349"/>
                  </a:lnTo>
                  <a:lnTo>
                    <a:pt x="56981" y="260482"/>
                  </a:lnTo>
                  <a:lnTo>
                    <a:pt x="84114" y="217069"/>
                  </a:lnTo>
                  <a:lnTo>
                    <a:pt x="113961" y="157375"/>
                  </a:lnTo>
                  <a:lnTo>
                    <a:pt x="132954" y="165515"/>
                  </a:lnTo>
                  <a:lnTo>
                    <a:pt x="135668" y="206215"/>
                  </a:lnTo>
                  <a:lnTo>
                    <a:pt x="252342" y="198075"/>
                  </a:lnTo>
                  <a:lnTo>
                    <a:pt x="279476" y="124815"/>
                  </a:lnTo>
                  <a:lnTo>
                    <a:pt x="328316" y="105821"/>
                  </a:lnTo>
                  <a:cubicBezTo>
                    <a:pt x="327412" y="70547"/>
                    <a:pt x="326507" y="35274"/>
                    <a:pt x="325603" y="0"/>
                  </a:cubicBezTo>
                  <a:lnTo>
                    <a:pt x="181795" y="29847"/>
                  </a:lnTo>
                  <a:close/>
                </a:path>
              </a:pathLst>
            </a:custGeom>
            <a:solidFill>
              <a:srgbClr val="9EC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0" name="Freeform: Shape 99">
              <a:extLst>
                <a:ext uri="{FF2B5EF4-FFF2-40B4-BE49-F238E27FC236}">
                  <a16:creationId xmlns:a16="http://schemas.microsoft.com/office/drawing/2014/main" id="{BBB074F0-56B7-40AD-8F91-67557493AAA1}"/>
                </a:ext>
              </a:extLst>
            </p:cNvPr>
            <p:cNvSpPr/>
            <p:nvPr/>
          </p:nvSpPr>
          <p:spPr>
            <a:xfrm>
              <a:off x="4282427" y="4539734"/>
              <a:ext cx="253164" cy="244872"/>
            </a:xfrm>
            <a:custGeom>
              <a:avLst/>
              <a:gdLst>
                <a:gd name="connsiteX0" fmla="*/ 0 w 461270"/>
                <a:gd name="connsiteY0" fmla="*/ 5427 h 450417"/>
                <a:gd name="connsiteX1" fmla="*/ 89541 w 461270"/>
                <a:gd name="connsiteY1" fmla="*/ 0 h 450417"/>
                <a:gd name="connsiteX2" fmla="*/ 97681 w 461270"/>
                <a:gd name="connsiteY2" fmla="*/ 29847 h 450417"/>
                <a:gd name="connsiteX3" fmla="*/ 238775 w 461270"/>
                <a:gd name="connsiteY3" fmla="*/ 32560 h 450417"/>
                <a:gd name="connsiteX4" fmla="*/ 257769 w 461270"/>
                <a:gd name="connsiteY4" fmla="*/ 78687 h 450417"/>
                <a:gd name="connsiteX5" fmla="*/ 328316 w 461270"/>
                <a:gd name="connsiteY5" fmla="*/ 65121 h 450417"/>
                <a:gd name="connsiteX6" fmla="*/ 347309 w 461270"/>
                <a:gd name="connsiteY6" fmla="*/ 122101 h 450417"/>
                <a:gd name="connsiteX7" fmla="*/ 461270 w 461270"/>
                <a:gd name="connsiteY7" fmla="*/ 113961 h 450417"/>
                <a:gd name="connsiteX8" fmla="*/ 428710 w 461270"/>
                <a:gd name="connsiteY8" fmla="*/ 173655 h 450417"/>
                <a:gd name="connsiteX9" fmla="*/ 425997 w 461270"/>
                <a:gd name="connsiteY9" fmla="*/ 244202 h 450417"/>
                <a:gd name="connsiteX10" fmla="*/ 417857 w 461270"/>
                <a:gd name="connsiteY10" fmla="*/ 290329 h 450417"/>
                <a:gd name="connsiteX11" fmla="*/ 404290 w 461270"/>
                <a:gd name="connsiteY11" fmla="*/ 314749 h 450417"/>
                <a:gd name="connsiteX12" fmla="*/ 352736 w 461270"/>
                <a:gd name="connsiteY12" fmla="*/ 363589 h 450417"/>
                <a:gd name="connsiteX13" fmla="*/ 371730 w 461270"/>
                <a:gd name="connsiteY13" fmla="*/ 409717 h 450417"/>
                <a:gd name="connsiteX14" fmla="*/ 352736 w 461270"/>
                <a:gd name="connsiteY14" fmla="*/ 417857 h 450417"/>
                <a:gd name="connsiteX15" fmla="*/ 298469 w 461270"/>
                <a:gd name="connsiteY15" fmla="*/ 401576 h 450417"/>
                <a:gd name="connsiteX16" fmla="*/ 238775 w 461270"/>
                <a:gd name="connsiteY16" fmla="*/ 450417 h 450417"/>
                <a:gd name="connsiteX17" fmla="*/ 18994 w 461270"/>
                <a:gd name="connsiteY17" fmla="*/ 249629 h 450417"/>
                <a:gd name="connsiteX18" fmla="*/ 0 w 461270"/>
                <a:gd name="connsiteY18" fmla="*/ 5427 h 4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270" h="450417">
                  <a:moveTo>
                    <a:pt x="0" y="5427"/>
                  </a:moveTo>
                  <a:lnTo>
                    <a:pt x="89541" y="0"/>
                  </a:lnTo>
                  <a:lnTo>
                    <a:pt x="97681" y="29847"/>
                  </a:lnTo>
                  <a:lnTo>
                    <a:pt x="238775" y="32560"/>
                  </a:lnTo>
                  <a:lnTo>
                    <a:pt x="257769" y="78687"/>
                  </a:lnTo>
                  <a:lnTo>
                    <a:pt x="328316" y="65121"/>
                  </a:lnTo>
                  <a:lnTo>
                    <a:pt x="347309" y="122101"/>
                  </a:lnTo>
                  <a:lnTo>
                    <a:pt x="461270" y="113961"/>
                  </a:lnTo>
                  <a:lnTo>
                    <a:pt x="428710" y="173655"/>
                  </a:lnTo>
                  <a:lnTo>
                    <a:pt x="425997" y="244202"/>
                  </a:lnTo>
                  <a:lnTo>
                    <a:pt x="417857" y="290329"/>
                  </a:lnTo>
                  <a:lnTo>
                    <a:pt x="404290" y="314749"/>
                  </a:lnTo>
                  <a:lnTo>
                    <a:pt x="352736" y="363589"/>
                  </a:lnTo>
                  <a:lnTo>
                    <a:pt x="371730" y="409717"/>
                  </a:lnTo>
                  <a:lnTo>
                    <a:pt x="352736" y="417857"/>
                  </a:lnTo>
                  <a:lnTo>
                    <a:pt x="298469" y="401576"/>
                  </a:lnTo>
                  <a:lnTo>
                    <a:pt x="238775" y="450417"/>
                  </a:lnTo>
                  <a:lnTo>
                    <a:pt x="18994" y="249629"/>
                  </a:lnTo>
                  <a:lnTo>
                    <a:pt x="0" y="5427"/>
                  </a:lnTo>
                  <a:close/>
                </a:path>
              </a:pathLst>
            </a:custGeom>
            <a:solidFill>
              <a:srgbClr val="9EC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1" name="Freeform: Shape 100">
              <a:extLst>
                <a:ext uri="{FF2B5EF4-FFF2-40B4-BE49-F238E27FC236}">
                  <a16:creationId xmlns:a16="http://schemas.microsoft.com/office/drawing/2014/main" id="{8C29AB48-4775-49E3-976D-2F557C06160F}"/>
                </a:ext>
              </a:extLst>
            </p:cNvPr>
            <p:cNvSpPr/>
            <p:nvPr/>
          </p:nvSpPr>
          <p:spPr>
            <a:xfrm>
              <a:off x="4274980" y="4831810"/>
              <a:ext cx="259120" cy="361407"/>
            </a:xfrm>
            <a:custGeom>
              <a:avLst/>
              <a:gdLst>
                <a:gd name="connsiteX0" fmla="*/ 103108 w 469410"/>
                <a:gd name="connsiteY0" fmla="*/ 165515 h 664772"/>
                <a:gd name="connsiteX1" fmla="*/ 105821 w 469410"/>
                <a:gd name="connsiteY1" fmla="*/ 227922 h 664772"/>
                <a:gd name="connsiteX2" fmla="*/ 13567 w 469410"/>
                <a:gd name="connsiteY2" fmla="*/ 219782 h 664772"/>
                <a:gd name="connsiteX3" fmla="*/ 27134 w 469410"/>
                <a:gd name="connsiteY3" fmla="*/ 499257 h 664772"/>
                <a:gd name="connsiteX4" fmla="*/ 2714 w 469410"/>
                <a:gd name="connsiteY4" fmla="*/ 539957 h 664772"/>
                <a:gd name="connsiteX5" fmla="*/ 0 w 469410"/>
                <a:gd name="connsiteY5" fmla="*/ 613218 h 664772"/>
                <a:gd name="connsiteX6" fmla="*/ 59694 w 469410"/>
                <a:gd name="connsiteY6" fmla="*/ 605078 h 664772"/>
                <a:gd name="connsiteX7" fmla="*/ 94968 w 469410"/>
                <a:gd name="connsiteY7" fmla="*/ 507397 h 664772"/>
                <a:gd name="connsiteX8" fmla="*/ 162802 w 469410"/>
                <a:gd name="connsiteY8" fmla="*/ 499257 h 664772"/>
                <a:gd name="connsiteX9" fmla="*/ 298469 w 469410"/>
                <a:gd name="connsiteY9" fmla="*/ 485690 h 664772"/>
                <a:gd name="connsiteX10" fmla="*/ 301183 w 469410"/>
                <a:gd name="connsiteY10" fmla="*/ 520964 h 664772"/>
                <a:gd name="connsiteX11" fmla="*/ 339170 w 469410"/>
                <a:gd name="connsiteY11" fmla="*/ 523677 h 664772"/>
                <a:gd name="connsiteX12" fmla="*/ 322889 w 469410"/>
                <a:gd name="connsiteY12" fmla="*/ 561664 h 664772"/>
                <a:gd name="connsiteX13" fmla="*/ 363590 w 469410"/>
                <a:gd name="connsiteY13" fmla="*/ 567091 h 664772"/>
                <a:gd name="connsiteX14" fmla="*/ 352736 w 469410"/>
                <a:gd name="connsiteY14" fmla="*/ 615931 h 664772"/>
                <a:gd name="connsiteX15" fmla="*/ 401577 w 469410"/>
                <a:gd name="connsiteY15" fmla="*/ 621358 h 664772"/>
                <a:gd name="connsiteX16" fmla="*/ 393437 w 469410"/>
                <a:gd name="connsiteY16" fmla="*/ 656632 h 664772"/>
                <a:gd name="connsiteX17" fmla="*/ 469410 w 469410"/>
                <a:gd name="connsiteY17" fmla="*/ 664772 h 664772"/>
                <a:gd name="connsiteX18" fmla="*/ 463984 w 469410"/>
                <a:gd name="connsiteY18" fmla="*/ 493830 h 664772"/>
                <a:gd name="connsiteX19" fmla="*/ 436850 w 469410"/>
                <a:gd name="connsiteY19" fmla="*/ 491117 h 664772"/>
                <a:gd name="connsiteX20" fmla="*/ 377156 w 469410"/>
                <a:gd name="connsiteY20" fmla="*/ 496544 h 664772"/>
                <a:gd name="connsiteX21" fmla="*/ 369016 w 469410"/>
                <a:gd name="connsiteY21" fmla="*/ 436850 h 664772"/>
                <a:gd name="connsiteX22" fmla="*/ 469410 w 469410"/>
                <a:gd name="connsiteY22" fmla="*/ 423283 h 664772"/>
                <a:gd name="connsiteX23" fmla="*/ 461270 w 469410"/>
                <a:gd name="connsiteY23" fmla="*/ 282189 h 664772"/>
                <a:gd name="connsiteX24" fmla="*/ 369016 w 469410"/>
                <a:gd name="connsiteY24" fmla="*/ 293042 h 664772"/>
                <a:gd name="connsiteX25" fmla="*/ 371730 w 469410"/>
                <a:gd name="connsiteY25" fmla="*/ 227922 h 664772"/>
                <a:gd name="connsiteX26" fmla="*/ 317463 w 469410"/>
                <a:gd name="connsiteY26" fmla="*/ 233348 h 664772"/>
                <a:gd name="connsiteX27" fmla="*/ 350023 w 469410"/>
                <a:gd name="connsiteY27" fmla="*/ 179081 h 664772"/>
                <a:gd name="connsiteX28" fmla="*/ 279476 w 469410"/>
                <a:gd name="connsiteY28" fmla="*/ 157375 h 664772"/>
                <a:gd name="connsiteX29" fmla="*/ 379870 w 469410"/>
                <a:gd name="connsiteY29" fmla="*/ 2713 h 664772"/>
                <a:gd name="connsiteX30" fmla="*/ 214355 w 469410"/>
                <a:gd name="connsiteY30" fmla="*/ 0 h 664772"/>
                <a:gd name="connsiteX31" fmla="*/ 217069 w 469410"/>
                <a:gd name="connsiteY31" fmla="*/ 62407 h 664772"/>
                <a:gd name="connsiteX32" fmla="*/ 195362 w 469410"/>
                <a:gd name="connsiteY32" fmla="*/ 116674 h 664772"/>
                <a:gd name="connsiteX33" fmla="*/ 127528 w 469410"/>
                <a:gd name="connsiteY33" fmla="*/ 116674 h 664772"/>
                <a:gd name="connsiteX34" fmla="*/ 103108 w 469410"/>
                <a:gd name="connsiteY34" fmla="*/ 165515 h 664772"/>
                <a:gd name="connsiteX0" fmla="*/ 103108 w 472123"/>
                <a:gd name="connsiteY0" fmla="*/ 165515 h 664772"/>
                <a:gd name="connsiteX1" fmla="*/ 105821 w 472123"/>
                <a:gd name="connsiteY1" fmla="*/ 227922 h 664772"/>
                <a:gd name="connsiteX2" fmla="*/ 13567 w 472123"/>
                <a:gd name="connsiteY2" fmla="*/ 219782 h 664772"/>
                <a:gd name="connsiteX3" fmla="*/ 27134 w 472123"/>
                <a:gd name="connsiteY3" fmla="*/ 499257 h 664772"/>
                <a:gd name="connsiteX4" fmla="*/ 2714 w 472123"/>
                <a:gd name="connsiteY4" fmla="*/ 539957 h 664772"/>
                <a:gd name="connsiteX5" fmla="*/ 0 w 472123"/>
                <a:gd name="connsiteY5" fmla="*/ 613218 h 664772"/>
                <a:gd name="connsiteX6" fmla="*/ 59694 w 472123"/>
                <a:gd name="connsiteY6" fmla="*/ 605078 h 664772"/>
                <a:gd name="connsiteX7" fmla="*/ 94968 w 472123"/>
                <a:gd name="connsiteY7" fmla="*/ 507397 h 664772"/>
                <a:gd name="connsiteX8" fmla="*/ 162802 w 472123"/>
                <a:gd name="connsiteY8" fmla="*/ 499257 h 664772"/>
                <a:gd name="connsiteX9" fmla="*/ 298469 w 472123"/>
                <a:gd name="connsiteY9" fmla="*/ 485690 h 664772"/>
                <a:gd name="connsiteX10" fmla="*/ 301183 w 472123"/>
                <a:gd name="connsiteY10" fmla="*/ 520964 h 664772"/>
                <a:gd name="connsiteX11" fmla="*/ 339170 w 472123"/>
                <a:gd name="connsiteY11" fmla="*/ 523677 h 664772"/>
                <a:gd name="connsiteX12" fmla="*/ 322889 w 472123"/>
                <a:gd name="connsiteY12" fmla="*/ 561664 h 664772"/>
                <a:gd name="connsiteX13" fmla="*/ 363590 w 472123"/>
                <a:gd name="connsiteY13" fmla="*/ 567091 h 664772"/>
                <a:gd name="connsiteX14" fmla="*/ 352736 w 472123"/>
                <a:gd name="connsiteY14" fmla="*/ 615931 h 664772"/>
                <a:gd name="connsiteX15" fmla="*/ 401577 w 472123"/>
                <a:gd name="connsiteY15" fmla="*/ 621358 h 664772"/>
                <a:gd name="connsiteX16" fmla="*/ 393437 w 472123"/>
                <a:gd name="connsiteY16" fmla="*/ 656632 h 664772"/>
                <a:gd name="connsiteX17" fmla="*/ 469410 w 472123"/>
                <a:gd name="connsiteY17" fmla="*/ 664772 h 664772"/>
                <a:gd name="connsiteX18" fmla="*/ 463984 w 472123"/>
                <a:gd name="connsiteY18" fmla="*/ 493830 h 664772"/>
                <a:gd name="connsiteX19" fmla="*/ 436850 w 472123"/>
                <a:gd name="connsiteY19" fmla="*/ 491117 h 664772"/>
                <a:gd name="connsiteX20" fmla="*/ 377156 w 472123"/>
                <a:gd name="connsiteY20" fmla="*/ 496544 h 664772"/>
                <a:gd name="connsiteX21" fmla="*/ 369016 w 472123"/>
                <a:gd name="connsiteY21" fmla="*/ 436850 h 664772"/>
                <a:gd name="connsiteX22" fmla="*/ 469410 w 472123"/>
                <a:gd name="connsiteY22" fmla="*/ 423283 h 664772"/>
                <a:gd name="connsiteX23" fmla="*/ 472123 w 472123"/>
                <a:gd name="connsiteY23" fmla="*/ 282189 h 664772"/>
                <a:gd name="connsiteX24" fmla="*/ 369016 w 472123"/>
                <a:gd name="connsiteY24" fmla="*/ 293042 h 664772"/>
                <a:gd name="connsiteX25" fmla="*/ 371730 w 472123"/>
                <a:gd name="connsiteY25" fmla="*/ 227922 h 664772"/>
                <a:gd name="connsiteX26" fmla="*/ 317463 w 472123"/>
                <a:gd name="connsiteY26" fmla="*/ 233348 h 664772"/>
                <a:gd name="connsiteX27" fmla="*/ 350023 w 472123"/>
                <a:gd name="connsiteY27" fmla="*/ 179081 h 664772"/>
                <a:gd name="connsiteX28" fmla="*/ 279476 w 472123"/>
                <a:gd name="connsiteY28" fmla="*/ 157375 h 664772"/>
                <a:gd name="connsiteX29" fmla="*/ 379870 w 472123"/>
                <a:gd name="connsiteY29" fmla="*/ 2713 h 664772"/>
                <a:gd name="connsiteX30" fmla="*/ 214355 w 472123"/>
                <a:gd name="connsiteY30" fmla="*/ 0 h 664772"/>
                <a:gd name="connsiteX31" fmla="*/ 217069 w 472123"/>
                <a:gd name="connsiteY31" fmla="*/ 62407 h 664772"/>
                <a:gd name="connsiteX32" fmla="*/ 195362 w 472123"/>
                <a:gd name="connsiteY32" fmla="*/ 116674 h 664772"/>
                <a:gd name="connsiteX33" fmla="*/ 127528 w 472123"/>
                <a:gd name="connsiteY33" fmla="*/ 116674 h 664772"/>
                <a:gd name="connsiteX34" fmla="*/ 103108 w 472123"/>
                <a:gd name="connsiteY34" fmla="*/ 165515 h 66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2123" h="664772">
                  <a:moveTo>
                    <a:pt x="103108" y="165515"/>
                  </a:moveTo>
                  <a:lnTo>
                    <a:pt x="105821" y="227922"/>
                  </a:lnTo>
                  <a:lnTo>
                    <a:pt x="13567" y="219782"/>
                  </a:lnTo>
                  <a:lnTo>
                    <a:pt x="27134" y="499257"/>
                  </a:lnTo>
                  <a:lnTo>
                    <a:pt x="2714" y="539957"/>
                  </a:lnTo>
                  <a:cubicBezTo>
                    <a:pt x="1809" y="564377"/>
                    <a:pt x="905" y="588798"/>
                    <a:pt x="0" y="613218"/>
                  </a:cubicBezTo>
                  <a:lnTo>
                    <a:pt x="59694" y="605078"/>
                  </a:lnTo>
                  <a:lnTo>
                    <a:pt x="94968" y="507397"/>
                  </a:lnTo>
                  <a:lnTo>
                    <a:pt x="162802" y="499257"/>
                  </a:lnTo>
                  <a:lnTo>
                    <a:pt x="298469" y="485690"/>
                  </a:lnTo>
                  <a:lnTo>
                    <a:pt x="301183" y="520964"/>
                  </a:lnTo>
                  <a:lnTo>
                    <a:pt x="339170" y="523677"/>
                  </a:lnTo>
                  <a:lnTo>
                    <a:pt x="322889" y="561664"/>
                  </a:lnTo>
                  <a:lnTo>
                    <a:pt x="363590" y="567091"/>
                  </a:lnTo>
                  <a:lnTo>
                    <a:pt x="352736" y="615931"/>
                  </a:lnTo>
                  <a:lnTo>
                    <a:pt x="401577" y="621358"/>
                  </a:lnTo>
                  <a:lnTo>
                    <a:pt x="393437" y="656632"/>
                  </a:lnTo>
                  <a:lnTo>
                    <a:pt x="469410" y="664772"/>
                  </a:lnTo>
                  <a:lnTo>
                    <a:pt x="463984" y="493830"/>
                  </a:lnTo>
                  <a:lnTo>
                    <a:pt x="436850" y="491117"/>
                  </a:lnTo>
                  <a:lnTo>
                    <a:pt x="377156" y="496544"/>
                  </a:lnTo>
                  <a:lnTo>
                    <a:pt x="369016" y="436850"/>
                  </a:lnTo>
                  <a:lnTo>
                    <a:pt x="469410" y="423283"/>
                  </a:lnTo>
                  <a:cubicBezTo>
                    <a:pt x="470314" y="376252"/>
                    <a:pt x="471219" y="329220"/>
                    <a:pt x="472123" y="282189"/>
                  </a:cubicBezTo>
                  <a:lnTo>
                    <a:pt x="369016" y="293042"/>
                  </a:lnTo>
                  <a:lnTo>
                    <a:pt x="371730" y="227922"/>
                  </a:lnTo>
                  <a:lnTo>
                    <a:pt x="317463" y="233348"/>
                  </a:lnTo>
                  <a:lnTo>
                    <a:pt x="350023" y="179081"/>
                  </a:lnTo>
                  <a:lnTo>
                    <a:pt x="279476" y="157375"/>
                  </a:lnTo>
                  <a:lnTo>
                    <a:pt x="379870" y="2713"/>
                  </a:lnTo>
                  <a:lnTo>
                    <a:pt x="214355" y="0"/>
                  </a:lnTo>
                  <a:lnTo>
                    <a:pt x="217069" y="62407"/>
                  </a:lnTo>
                  <a:lnTo>
                    <a:pt x="195362" y="116674"/>
                  </a:lnTo>
                  <a:lnTo>
                    <a:pt x="127528" y="116674"/>
                  </a:lnTo>
                  <a:lnTo>
                    <a:pt x="103108" y="165515"/>
                  </a:lnTo>
                  <a:close/>
                </a:path>
              </a:pathLst>
            </a:custGeom>
            <a:solidFill>
              <a:srgbClr val="ECD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2" name="Freeform: Shape 101">
              <a:extLst>
                <a:ext uri="{FF2B5EF4-FFF2-40B4-BE49-F238E27FC236}">
                  <a16:creationId xmlns:a16="http://schemas.microsoft.com/office/drawing/2014/main" id="{330DC34C-98AE-464A-AB4D-06E974405ED5}"/>
                </a:ext>
              </a:extLst>
            </p:cNvPr>
            <p:cNvSpPr/>
            <p:nvPr/>
          </p:nvSpPr>
          <p:spPr>
            <a:xfrm>
              <a:off x="4490915" y="4864263"/>
              <a:ext cx="38719" cy="76707"/>
            </a:xfrm>
            <a:custGeom>
              <a:avLst/>
              <a:gdLst>
                <a:gd name="connsiteX0" fmla="*/ 5426 w 70547"/>
                <a:gd name="connsiteY0" fmla="*/ 2713 h 141094"/>
                <a:gd name="connsiteX1" fmla="*/ 65120 w 70547"/>
                <a:gd name="connsiteY1" fmla="*/ 0 h 141094"/>
                <a:gd name="connsiteX2" fmla="*/ 70547 w 70547"/>
                <a:gd name="connsiteY2" fmla="*/ 86827 h 141094"/>
                <a:gd name="connsiteX3" fmla="*/ 54267 w 70547"/>
                <a:gd name="connsiteY3" fmla="*/ 141094 h 141094"/>
                <a:gd name="connsiteX4" fmla="*/ 0 w 70547"/>
                <a:gd name="connsiteY4" fmla="*/ 122101 h 141094"/>
                <a:gd name="connsiteX5" fmla="*/ 5426 w 70547"/>
                <a:gd name="connsiteY5" fmla="*/ 2713 h 1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47" h="141094">
                  <a:moveTo>
                    <a:pt x="5426" y="2713"/>
                  </a:moveTo>
                  <a:lnTo>
                    <a:pt x="65120" y="0"/>
                  </a:lnTo>
                  <a:lnTo>
                    <a:pt x="70547" y="86827"/>
                  </a:lnTo>
                  <a:lnTo>
                    <a:pt x="54267" y="141094"/>
                  </a:lnTo>
                  <a:lnTo>
                    <a:pt x="0" y="122101"/>
                  </a:lnTo>
                  <a:lnTo>
                    <a:pt x="5426" y="2713"/>
                  </a:lnTo>
                  <a:close/>
                </a:path>
              </a:pathLst>
            </a:custGeom>
            <a:solidFill>
              <a:srgbClr val="ECD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3" name="Freeform: Shape 102">
              <a:extLst>
                <a:ext uri="{FF2B5EF4-FFF2-40B4-BE49-F238E27FC236}">
                  <a16:creationId xmlns:a16="http://schemas.microsoft.com/office/drawing/2014/main" id="{1C549DEE-FC5C-4F1F-8C94-646D309A27A7}"/>
                </a:ext>
              </a:extLst>
            </p:cNvPr>
            <p:cNvSpPr/>
            <p:nvPr/>
          </p:nvSpPr>
          <p:spPr>
            <a:xfrm>
              <a:off x="4553461" y="4744777"/>
              <a:ext cx="40209" cy="79657"/>
            </a:xfrm>
            <a:custGeom>
              <a:avLst/>
              <a:gdLst>
                <a:gd name="connsiteX0" fmla="*/ 73261 w 73261"/>
                <a:gd name="connsiteY0" fmla="*/ 100394 h 146521"/>
                <a:gd name="connsiteX1" fmla="*/ 73261 w 73261"/>
                <a:gd name="connsiteY1" fmla="*/ 0 h 146521"/>
                <a:gd name="connsiteX2" fmla="*/ 0 w 73261"/>
                <a:gd name="connsiteY2" fmla="*/ 13567 h 146521"/>
                <a:gd name="connsiteX3" fmla="*/ 5427 w 73261"/>
                <a:gd name="connsiteY3" fmla="*/ 146521 h 146521"/>
                <a:gd name="connsiteX4" fmla="*/ 73261 w 73261"/>
                <a:gd name="connsiteY4" fmla="*/ 100394 h 14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1" h="146521">
                  <a:moveTo>
                    <a:pt x="73261" y="100394"/>
                  </a:moveTo>
                  <a:lnTo>
                    <a:pt x="73261" y="0"/>
                  </a:lnTo>
                  <a:lnTo>
                    <a:pt x="0" y="13567"/>
                  </a:lnTo>
                  <a:lnTo>
                    <a:pt x="5427" y="146521"/>
                  </a:lnTo>
                  <a:lnTo>
                    <a:pt x="73261" y="100394"/>
                  </a:lnTo>
                  <a:close/>
                </a:path>
              </a:pathLst>
            </a:custGeom>
            <a:solidFill>
              <a:srgbClr val="249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4" name="Freeform: Shape 103">
              <a:extLst>
                <a:ext uri="{FF2B5EF4-FFF2-40B4-BE49-F238E27FC236}">
                  <a16:creationId xmlns:a16="http://schemas.microsoft.com/office/drawing/2014/main" id="{CDADD9A0-29C2-48A2-91AC-BB91D9B2BAF3}"/>
                </a:ext>
              </a:extLst>
            </p:cNvPr>
            <p:cNvSpPr/>
            <p:nvPr/>
          </p:nvSpPr>
          <p:spPr>
            <a:xfrm>
              <a:off x="4751524" y="4946870"/>
              <a:ext cx="62546" cy="75232"/>
            </a:xfrm>
            <a:custGeom>
              <a:avLst/>
              <a:gdLst>
                <a:gd name="connsiteX0" fmla="*/ 97681 w 113961"/>
                <a:gd name="connsiteY0" fmla="*/ 29847 h 138381"/>
                <a:gd name="connsiteX1" fmla="*/ 97681 w 113961"/>
                <a:gd name="connsiteY1" fmla="*/ 29847 h 138381"/>
                <a:gd name="connsiteX2" fmla="*/ 113961 w 113961"/>
                <a:gd name="connsiteY2" fmla="*/ 130241 h 138381"/>
                <a:gd name="connsiteX3" fmla="*/ 35274 w 113961"/>
                <a:gd name="connsiteY3" fmla="*/ 138381 h 138381"/>
                <a:gd name="connsiteX4" fmla="*/ 24421 w 113961"/>
                <a:gd name="connsiteY4" fmla="*/ 116674 h 138381"/>
                <a:gd name="connsiteX5" fmla="*/ 13567 w 113961"/>
                <a:gd name="connsiteY5" fmla="*/ 97680 h 138381"/>
                <a:gd name="connsiteX6" fmla="*/ 0 w 113961"/>
                <a:gd name="connsiteY6" fmla="*/ 0 h 138381"/>
                <a:gd name="connsiteX7" fmla="*/ 97681 w 113961"/>
                <a:gd name="connsiteY7" fmla="*/ 29847 h 13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961" h="138381">
                  <a:moveTo>
                    <a:pt x="97681" y="29847"/>
                  </a:moveTo>
                  <a:lnTo>
                    <a:pt x="97681" y="29847"/>
                  </a:lnTo>
                  <a:lnTo>
                    <a:pt x="113961" y="130241"/>
                  </a:lnTo>
                  <a:lnTo>
                    <a:pt x="35274" y="138381"/>
                  </a:lnTo>
                  <a:lnTo>
                    <a:pt x="24421" y="116674"/>
                  </a:lnTo>
                  <a:lnTo>
                    <a:pt x="13567" y="97680"/>
                  </a:lnTo>
                  <a:lnTo>
                    <a:pt x="0" y="0"/>
                  </a:lnTo>
                  <a:lnTo>
                    <a:pt x="97681" y="29847"/>
                  </a:lnTo>
                  <a:close/>
                </a:path>
              </a:pathLst>
            </a:custGeom>
            <a:solidFill>
              <a:srgbClr val="249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5" name="Freeform: Shape 104">
              <a:extLst>
                <a:ext uri="{FF2B5EF4-FFF2-40B4-BE49-F238E27FC236}">
                  <a16:creationId xmlns:a16="http://schemas.microsoft.com/office/drawing/2014/main" id="{EA838466-1826-4956-BF9C-B4962BF2F20C}"/>
                </a:ext>
              </a:extLst>
            </p:cNvPr>
            <p:cNvSpPr/>
            <p:nvPr/>
          </p:nvSpPr>
          <p:spPr>
            <a:xfrm>
              <a:off x="4833430" y="5219769"/>
              <a:ext cx="44676" cy="44254"/>
            </a:xfrm>
            <a:custGeom>
              <a:avLst/>
              <a:gdLst>
                <a:gd name="connsiteX0" fmla="*/ 0 w 81400"/>
                <a:gd name="connsiteY0" fmla="*/ 0 h 81401"/>
                <a:gd name="connsiteX1" fmla="*/ 78687 w 81400"/>
                <a:gd name="connsiteY1" fmla="*/ 8140 h 81401"/>
                <a:gd name="connsiteX2" fmla="*/ 81400 w 81400"/>
                <a:gd name="connsiteY2" fmla="*/ 32560 h 81401"/>
                <a:gd name="connsiteX3" fmla="*/ 67834 w 81400"/>
                <a:gd name="connsiteY3" fmla="*/ 81401 h 81401"/>
                <a:gd name="connsiteX4" fmla="*/ 8140 w 81400"/>
                <a:gd name="connsiteY4" fmla="*/ 81401 h 81401"/>
                <a:gd name="connsiteX5" fmla="*/ 0 w 81400"/>
                <a:gd name="connsiteY5" fmla="*/ 0 h 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00" h="81401">
                  <a:moveTo>
                    <a:pt x="0" y="0"/>
                  </a:moveTo>
                  <a:lnTo>
                    <a:pt x="78687" y="8140"/>
                  </a:lnTo>
                  <a:lnTo>
                    <a:pt x="81400" y="32560"/>
                  </a:lnTo>
                  <a:lnTo>
                    <a:pt x="67834" y="81401"/>
                  </a:lnTo>
                  <a:lnTo>
                    <a:pt x="8140" y="81401"/>
                  </a:lnTo>
                  <a:lnTo>
                    <a:pt x="0" y="0"/>
                  </a:lnTo>
                  <a:close/>
                </a:path>
              </a:pathLst>
            </a:custGeom>
            <a:solidFill>
              <a:srgbClr val="FAA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6" name="Freeform: Shape 105">
              <a:extLst>
                <a:ext uri="{FF2B5EF4-FFF2-40B4-BE49-F238E27FC236}">
                  <a16:creationId xmlns:a16="http://schemas.microsoft.com/office/drawing/2014/main" id="{8F8C7FA6-F741-48A3-A2C9-018B26FBD403}"/>
                </a:ext>
              </a:extLst>
            </p:cNvPr>
            <p:cNvSpPr/>
            <p:nvPr/>
          </p:nvSpPr>
          <p:spPr>
            <a:xfrm>
              <a:off x="5162543" y="5498568"/>
              <a:ext cx="192107" cy="253722"/>
            </a:xfrm>
            <a:custGeom>
              <a:avLst/>
              <a:gdLst>
                <a:gd name="connsiteX0" fmla="*/ 141095 w 350023"/>
                <a:gd name="connsiteY0" fmla="*/ 0 h 466696"/>
                <a:gd name="connsiteX1" fmla="*/ 103108 w 350023"/>
                <a:gd name="connsiteY1" fmla="*/ 62407 h 466696"/>
                <a:gd name="connsiteX2" fmla="*/ 65121 w 350023"/>
                <a:gd name="connsiteY2" fmla="*/ 67834 h 466696"/>
                <a:gd name="connsiteX3" fmla="*/ 100395 w 350023"/>
                <a:gd name="connsiteY3" fmla="*/ 141094 h 466696"/>
                <a:gd name="connsiteX4" fmla="*/ 0 w 350023"/>
                <a:gd name="connsiteY4" fmla="*/ 154661 h 466696"/>
                <a:gd name="connsiteX5" fmla="*/ 27134 w 350023"/>
                <a:gd name="connsiteY5" fmla="*/ 192648 h 466696"/>
                <a:gd name="connsiteX6" fmla="*/ 2714 w 350023"/>
                <a:gd name="connsiteY6" fmla="*/ 214355 h 466696"/>
                <a:gd name="connsiteX7" fmla="*/ 35274 w 350023"/>
                <a:gd name="connsiteY7" fmla="*/ 252342 h 466696"/>
                <a:gd name="connsiteX8" fmla="*/ 51554 w 350023"/>
                <a:gd name="connsiteY8" fmla="*/ 290328 h 466696"/>
                <a:gd name="connsiteX9" fmla="*/ 108535 w 350023"/>
                <a:gd name="connsiteY9" fmla="*/ 255055 h 466696"/>
                <a:gd name="connsiteX10" fmla="*/ 211642 w 350023"/>
                <a:gd name="connsiteY10" fmla="*/ 369016 h 466696"/>
                <a:gd name="connsiteX11" fmla="*/ 208929 w 350023"/>
                <a:gd name="connsiteY11" fmla="*/ 420569 h 466696"/>
                <a:gd name="connsiteX12" fmla="*/ 252342 w 350023"/>
                <a:gd name="connsiteY12" fmla="*/ 466696 h 466696"/>
                <a:gd name="connsiteX13" fmla="*/ 298469 w 350023"/>
                <a:gd name="connsiteY13" fmla="*/ 458556 h 466696"/>
                <a:gd name="connsiteX14" fmla="*/ 293043 w 350023"/>
                <a:gd name="connsiteY14" fmla="*/ 390723 h 466696"/>
                <a:gd name="connsiteX15" fmla="*/ 350023 w 350023"/>
                <a:gd name="connsiteY15" fmla="*/ 388009 h 466696"/>
                <a:gd name="connsiteX16" fmla="*/ 325603 w 350023"/>
                <a:gd name="connsiteY16" fmla="*/ 341882 h 466696"/>
                <a:gd name="connsiteX17" fmla="*/ 306609 w 350023"/>
                <a:gd name="connsiteY17" fmla="*/ 298469 h 466696"/>
                <a:gd name="connsiteX18" fmla="*/ 260482 w 350023"/>
                <a:gd name="connsiteY18" fmla="*/ 227921 h 466696"/>
                <a:gd name="connsiteX19" fmla="*/ 279476 w 350023"/>
                <a:gd name="connsiteY19" fmla="*/ 184508 h 466696"/>
                <a:gd name="connsiteX20" fmla="*/ 233349 w 350023"/>
                <a:gd name="connsiteY20" fmla="*/ 135667 h 466696"/>
                <a:gd name="connsiteX21" fmla="*/ 170942 w 350023"/>
                <a:gd name="connsiteY21" fmla="*/ 67834 h 466696"/>
                <a:gd name="connsiteX22" fmla="*/ 141095 w 350023"/>
                <a:gd name="connsiteY22" fmla="*/ 0 h 4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0023" h="466696">
                  <a:moveTo>
                    <a:pt x="141095" y="0"/>
                  </a:moveTo>
                  <a:lnTo>
                    <a:pt x="103108" y="62407"/>
                  </a:lnTo>
                  <a:lnTo>
                    <a:pt x="65121" y="67834"/>
                  </a:lnTo>
                  <a:lnTo>
                    <a:pt x="100395" y="141094"/>
                  </a:lnTo>
                  <a:lnTo>
                    <a:pt x="0" y="154661"/>
                  </a:lnTo>
                  <a:lnTo>
                    <a:pt x="27134" y="192648"/>
                  </a:lnTo>
                  <a:lnTo>
                    <a:pt x="2714" y="214355"/>
                  </a:lnTo>
                  <a:lnTo>
                    <a:pt x="35274" y="252342"/>
                  </a:lnTo>
                  <a:lnTo>
                    <a:pt x="51554" y="290328"/>
                  </a:lnTo>
                  <a:lnTo>
                    <a:pt x="108535" y="255055"/>
                  </a:lnTo>
                  <a:lnTo>
                    <a:pt x="211642" y="369016"/>
                  </a:lnTo>
                  <a:lnTo>
                    <a:pt x="208929" y="420569"/>
                  </a:lnTo>
                  <a:lnTo>
                    <a:pt x="252342" y="466696"/>
                  </a:lnTo>
                  <a:lnTo>
                    <a:pt x="298469" y="458556"/>
                  </a:lnTo>
                  <a:lnTo>
                    <a:pt x="293043" y="390723"/>
                  </a:lnTo>
                  <a:lnTo>
                    <a:pt x="350023" y="388009"/>
                  </a:lnTo>
                  <a:lnTo>
                    <a:pt x="325603" y="341882"/>
                  </a:lnTo>
                  <a:lnTo>
                    <a:pt x="306609" y="298469"/>
                  </a:lnTo>
                  <a:lnTo>
                    <a:pt x="260482" y="227921"/>
                  </a:lnTo>
                  <a:lnTo>
                    <a:pt x="279476" y="184508"/>
                  </a:lnTo>
                  <a:lnTo>
                    <a:pt x="233349" y="135667"/>
                  </a:lnTo>
                  <a:lnTo>
                    <a:pt x="170942" y="67834"/>
                  </a:lnTo>
                  <a:lnTo>
                    <a:pt x="141095" y="0"/>
                  </a:lnTo>
                  <a:close/>
                </a:path>
              </a:pathLst>
            </a:custGeom>
            <a:solidFill>
              <a:srgbClr val="CC5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7" name="Freeform: Shape 106">
              <a:extLst>
                <a:ext uri="{FF2B5EF4-FFF2-40B4-BE49-F238E27FC236}">
                  <a16:creationId xmlns:a16="http://schemas.microsoft.com/office/drawing/2014/main" id="{1CE2F7FF-9CCD-478C-872B-D375091B390F}"/>
                </a:ext>
              </a:extLst>
            </p:cNvPr>
            <p:cNvSpPr/>
            <p:nvPr/>
          </p:nvSpPr>
          <p:spPr>
            <a:xfrm>
              <a:off x="5103918" y="5601828"/>
              <a:ext cx="274013" cy="258148"/>
            </a:xfrm>
            <a:custGeom>
              <a:avLst/>
              <a:gdLst>
                <a:gd name="connsiteX0" fmla="*/ 8140 w 499257"/>
                <a:gd name="connsiteY0" fmla="*/ 0 h 474837"/>
                <a:gd name="connsiteX1" fmla="*/ 13566 w 499257"/>
                <a:gd name="connsiteY1" fmla="*/ 75974 h 474837"/>
                <a:gd name="connsiteX2" fmla="*/ 0 w 499257"/>
                <a:gd name="connsiteY2" fmla="*/ 124814 h 474837"/>
                <a:gd name="connsiteX3" fmla="*/ 2713 w 499257"/>
                <a:gd name="connsiteY3" fmla="*/ 162801 h 474837"/>
                <a:gd name="connsiteX4" fmla="*/ 32560 w 499257"/>
                <a:gd name="connsiteY4" fmla="*/ 222495 h 474837"/>
                <a:gd name="connsiteX5" fmla="*/ 51553 w 499257"/>
                <a:gd name="connsiteY5" fmla="*/ 195361 h 474837"/>
                <a:gd name="connsiteX6" fmla="*/ 27133 w 499257"/>
                <a:gd name="connsiteY6" fmla="*/ 168228 h 474837"/>
                <a:gd name="connsiteX7" fmla="*/ 62407 w 499257"/>
                <a:gd name="connsiteY7" fmla="*/ 146521 h 474837"/>
                <a:gd name="connsiteX8" fmla="*/ 81400 w 499257"/>
                <a:gd name="connsiteY8" fmla="*/ 176368 h 474837"/>
                <a:gd name="connsiteX9" fmla="*/ 35273 w 499257"/>
                <a:gd name="connsiteY9" fmla="*/ 260482 h 474837"/>
                <a:gd name="connsiteX10" fmla="*/ 111247 w 499257"/>
                <a:gd name="connsiteY10" fmla="*/ 344596 h 474837"/>
                <a:gd name="connsiteX11" fmla="*/ 149234 w 499257"/>
                <a:gd name="connsiteY11" fmla="*/ 425996 h 474837"/>
                <a:gd name="connsiteX12" fmla="*/ 179081 w 499257"/>
                <a:gd name="connsiteY12" fmla="*/ 450416 h 474837"/>
                <a:gd name="connsiteX13" fmla="*/ 203501 w 499257"/>
                <a:gd name="connsiteY13" fmla="*/ 434136 h 474837"/>
                <a:gd name="connsiteX14" fmla="*/ 227921 w 499257"/>
                <a:gd name="connsiteY14" fmla="*/ 474837 h 474837"/>
                <a:gd name="connsiteX15" fmla="*/ 472123 w 499257"/>
                <a:gd name="connsiteY15" fmla="*/ 474837 h 474837"/>
                <a:gd name="connsiteX16" fmla="*/ 499257 w 499257"/>
                <a:gd name="connsiteY16" fmla="*/ 284902 h 474837"/>
                <a:gd name="connsiteX17" fmla="*/ 466696 w 499257"/>
                <a:gd name="connsiteY17" fmla="*/ 260482 h 474837"/>
                <a:gd name="connsiteX18" fmla="*/ 377156 w 499257"/>
                <a:gd name="connsiteY18" fmla="*/ 271335 h 474837"/>
                <a:gd name="connsiteX19" fmla="*/ 263195 w 499257"/>
                <a:gd name="connsiteY19" fmla="*/ 67834 h 474837"/>
                <a:gd name="connsiteX20" fmla="*/ 122101 w 499257"/>
                <a:gd name="connsiteY20" fmla="*/ 16280 h 474837"/>
                <a:gd name="connsiteX21" fmla="*/ 8140 w 499257"/>
                <a:gd name="connsiteY21" fmla="*/ 0 h 474837"/>
                <a:gd name="connsiteX0" fmla="*/ 8140 w 499257"/>
                <a:gd name="connsiteY0" fmla="*/ 0 h 474837"/>
                <a:gd name="connsiteX1" fmla="*/ 13566 w 499257"/>
                <a:gd name="connsiteY1" fmla="*/ 75974 h 474837"/>
                <a:gd name="connsiteX2" fmla="*/ 0 w 499257"/>
                <a:gd name="connsiteY2" fmla="*/ 124814 h 474837"/>
                <a:gd name="connsiteX3" fmla="*/ 2713 w 499257"/>
                <a:gd name="connsiteY3" fmla="*/ 162801 h 474837"/>
                <a:gd name="connsiteX4" fmla="*/ 32560 w 499257"/>
                <a:gd name="connsiteY4" fmla="*/ 222495 h 474837"/>
                <a:gd name="connsiteX5" fmla="*/ 51553 w 499257"/>
                <a:gd name="connsiteY5" fmla="*/ 195361 h 474837"/>
                <a:gd name="connsiteX6" fmla="*/ 27133 w 499257"/>
                <a:gd name="connsiteY6" fmla="*/ 168228 h 474837"/>
                <a:gd name="connsiteX7" fmla="*/ 62407 w 499257"/>
                <a:gd name="connsiteY7" fmla="*/ 146521 h 474837"/>
                <a:gd name="connsiteX8" fmla="*/ 81400 w 499257"/>
                <a:gd name="connsiteY8" fmla="*/ 176368 h 474837"/>
                <a:gd name="connsiteX9" fmla="*/ 35273 w 499257"/>
                <a:gd name="connsiteY9" fmla="*/ 260482 h 474837"/>
                <a:gd name="connsiteX10" fmla="*/ 111247 w 499257"/>
                <a:gd name="connsiteY10" fmla="*/ 344596 h 474837"/>
                <a:gd name="connsiteX11" fmla="*/ 149234 w 499257"/>
                <a:gd name="connsiteY11" fmla="*/ 425996 h 474837"/>
                <a:gd name="connsiteX12" fmla="*/ 179081 w 499257"/>
                <a:gd name="connsiteY12" fmla="*/ 450416 h 474837"/>
                <a:gd name="connsiteX13" fmla="*/ 198738 w 499257"/>
                <a:gd name="connsiteY13" fmla="*/ 419848 h 474837"/>
                <a:gd name="connsiteX14" fmla="*/ 227921 w 499257"/>
                <a:gd name="connsiteY14" fmla="*/ 474837 h 474837"/>
                <a:gd name="connsiteX15" fmla="*/ 472123 w 499257"/>
                <a:gd name="connsiteY15" fmla="*/ 474837 h 474837"/>
                <a:gd name="connsiteX16" fmla="*/ 499257 w 499257"/>
                <a:gd name="connsiteY16" fmla="*/ 284902 h 474837"/>
                <a:gd name="connsiteX17" fmla="*/ 466696 w 499257"/>
                <a:gd name="connsiteY17" fmla="*/ 260482 h 474837"/>
                <a:gd name="connsiteX18" fmla="*/ 377156 w 499257"/>
                <a:gd name="connsiteY18" fmla="*/ 271335 h 474837"/>
                <a:gd name="connsiteX19" fmla="*/ 263195 w 499257"/>
                <a:gd name="connsiteY19" fmla="*/ 67834 h 474837"/>
                <a:gd name="connsiteX20" fmla="*/ 122101 w 499257"/>
                <a:gd name="connsiteY20" fmla="*/ 16280 h 474837"/>
                <a:gd name="connsiteX21" fmla="*/ 8140 w 499257"/>
                <a:gd name="connsiteY21" fmla="*/ 0 h 474837"/>
                <a:gd name="connsiteX0" fmla="*/ 8140 w 499257"/>
                <a:gd name="connsiteY0" fmla="*/ 0 h 474837"/>
                <a:gd name="connsiteX1" fmla="*/ 13566 w 499257"/>
                <a:gd name="connsiteY1" fmla="*/ 75974 h 474837"/>
                <a:gd name="connsiteX2" fmla="*/ 0 w 499257"/>
                <a:gd name="connsiteY2" fmla="*/ 124814 h 474837"/>
                <a:gd name="connsiteX3" fmla="*/ 2713 w 499257"/>
                <a:gd name="connsiteY3" fmla="*/ 162801 h 474837"/>
                <a:gd name="connsiteX4" fmla="*/ 32560 w 499257"/>
                <a:gd name="connsiteY4" fmla="*/ 222495 h 474837"/>
                <a:gd name="connsiteX5" fmla="*/ 51553 w 499257"/>
                <a:gd name="connsiteY5" fmla="*/ 195361 h 474837"/>
                <a:gd name="connsiteX6" fmla="*/ 27133 w 499257"/>
                <a:gd name="connsiteY6" fmla="*/ 168228 h 474837"/>
                <a:gd name="connsiteX7" fmla="*/ 62407 w 499257"/>
                <a:gd name="connsiteY7" fmla="*/ 146521 h 474837"/>
                <a:gd name="connsiteX8" fmla="*/ 81400 w 499257"/>
                <a:gd name="connsiteY8" fmla="*/ 176368 h 474837"/>
                <a:gd name="connsiteX9" fmla="*/ 35273 w 499257"/>
                <a:gd name="connsiteY9" fmla="*/ 260482 h 474837"/>
                <a:gd name="connsiteX10" fmla="*/ 111247 w 499257"/>
                <a:gd name="connsiteY10" fmla="*/ 344596 h 474837"/>
                <a:gd name="connsiteX11" fmla="*/ 149234 w 499257"/>
                <a:gd name="connsiteY11" fmla="*/ 425996 h 474837"/>
                <a:gd name="connsiteX12" fmla="*/ 176699 w 499257"/>
                <a:gd name="connsiteY12" fmla="*/ 445653 h 474837"/>
                <a:gd name="connsiteX13" fmla="*/ 198738 w 499257"/>
                <a:gd name="connsiteY13" fmla="*/ 419848 h 474837"/>
                <a:gd name="connsiteX14" fmla="*/ 227921 w 499257"/>
                <a:gd name="connsiteY14" fmla="*/ 474837 h 474837"/>
                <a:gd name="connsiteX15" fmla="*/ 472123 w 499257"/>
                <a:gd name="connsiteY15" fmla="*/ 474837 h 474837"/>
                <a:gd name="connsiteX16" fmla="*/ 499257 w 499257"/>
                <a:gd name="connsiteY16" fmla="*/ 284902 h 474837"/>
                <a:gd name="connsiteX17" fmla="*/ 466696 w 499257"/>
                <a:gd name="connsiteY17" fmla="*/ 260482 h 474837"/>
                <a:gd name="connsiteX18" fmla="*/ 377156 w 499257"/>
                <a:gd name="connsiteY18" fmla="*/ 271335 h 474837"/>
                <a:gd name="connsiteX19" fmla="*/ 263195 w 499257"/>
                <a:gd name="connsiteY19" fmla="*/ 67834 h 474837"/>
                <a:gd name="connsiteX20" fmla="*/ 122101 w 499257"/>
                <a:gd name="connsiteY20" fmla="*/ 16280 h 474837"/>
                <a:gd name="connsiteX21" fmla="*/ 8140 w 499257"/>
                <a:gd name="connsiteY21" fmla="*/ 0 h 474837"/>
                <a:gd name="connsiteX0" fmla="*/ 8140 w 499257"/>
                <a:gd name="connsiteY0" fmla="*/ 0 h 474837"/>
                <a:gd name="connsiteX1" fmla="*/ 13566 w 499257"/>
                <a:gd name="connsiteY1" fmla="*/ 75974 h 474837"/>
                <a:gd name="connsiteX2" fmla="*/ 0 w 499257"/>
                <a:gd name="connsiteY2" fmla="*/ 124814 h 474837"/>
                <a:gd name="connsiteX3" fmla="*/ 2713 w 499257"/>
                <a:gd name="connsiteY3" fmla="*/ 162801 h 474837"/>
                <a:gd name="connsiteX4" fmla="*/ 32560 w 499257"/>
                <a:gd name="connsiteY4" fmla="*/ 222495 h 474837"/>
                <a:gd name="connsiteX5" fmla="*/ 51553 w 499257"/>
                <a:gd name="connsiteY5" fmla="*/ 195361 h 474837"/>
                <a:gd name="connsiteX6" fmla="*/ 27133 w 499257"/>
                <a:gd name="connsiteY6" fmla="*/ 168228 h 474837"/>
                <a:gd name="connsiteX7" fmla="*/ 62407 w 499257"/>
                <a:gd name="connsiteY7" fmla="*/ 146521 h 474837"/>
                <a:gd name="connsiteX8" fmla="*/ 81400 w 499257"/>
                <a:gd name="connsiteY8" fmla="*/ 176368 h 474837"/>
                <a:gd name="connsiteX9" fmla="*/ 35273 w 499257"/>
                <a:gd name="connsiteY9" fmla="*/ 260482 h 474837"/>
                <a:gd name="connsiteX10" fmla="*/ 111247 w 499257"/>
                <a:gd name="connsiteY10" fmla="*/ 344596 h 474837"/>
                <a:gd name="connsiteX11" fmla="*/ 149234 w 499257"/>
                <a:gd name="connsiteY11" fmla="*/ 425996 h 474837"/>
                <a:gd name="connsiteX12" fmla="*/ 176699 w 499257"/>
                <a:gd name="connsiteY12" fmla="*/ 445653 h 474837"/>
                <a:gd name="connsiteX13" fmla="*/ 198738 w 499257"/>
                <a:gd name="connsiteY13" fmla="*/ 419848 h 474837"/>
                <a:gd name="connsiteX14" fmla="*/ 227921 w 499257"/>
                <a:gd name="connsiteY14" fmla="*/ 474837 h 474837"/>
                <a:gd name="connsiteX15" fmla="*/ 472123 w 499257"/>
                <a:gd name="connsiteY15" fmla="*/ 474837 h 474837"/>
                <a:gd name="connsiteX16" fmla="*/ 499257 w 499257"/>
                <a:gd name="connsiteY16" fmla="*/ 284902 h 474837"/>
                <a:gd name="connsiteX17" fmla="*/ 466696 w 499257"/>
                <a:gd name="connsiteY17" fmla="*/ 260482 h 474837"/>
                <a:gd name="connsiteX18" fmla="*/ 377156 w 499257"/>
                <a:gd name="connsiteY18" fmla="*/ 271335 h 474837"/>
                <a:gd name="connsiteX19" fmla="*/ 263195 w 499257"/>
                <a:gd name="connsiteY19" fmla="*/ 67834 h 474837"/>
                <a:gd name="connsiteX20" fmla="*/ 122101 w 499257"/>
                <a:gd name="connsiteY20" fmla="*/ 16280 h 474837"/>
                <a:gd name="connsiteX21" fmla="*/ 8140 w 499257"/>
                <a:gd name="connsiteY21" fmla="*/ 0 h 47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9257" h="474837">
                  <a:moveTo>
                    <a:pt x="8140" y="0"/>
                  </a:moveTo>
                  <a:lnTo>
                    <a:pt x="13566" y="75974"/>
                  </a:lnTo>
                  <a:lnTo>
                    <a:pt x="0" y="124814"/>
                  </a:lnTo>
                  <a:lnTo>
                    <a:pt x="2713" y="162801"/>
                  </a:lnTo>
                  <a:lnTo>
                    <a:pt x="32560" y="222495"/>
                  </a:lnTo>
                  <a:lnTo>
                    <a:pt x="51553" y="195361"/>
                  </a:lnTo>
                  <a:lnTo>
                    <a:pt x="27133" y="168228"/>
                  </a:lnTo>
                  <a:lnTo>
                    <a:pt x="62407" y="146521"/>
                  </a:lnTo>
                  <a:lnTo>
                    <a:pt x="81400" y="176368"/>
                  </a:lnTo>
                  <a:lnTo>
                    <a:pt x="35273" y="260482"/>
                  </a:lnTo>
                  <a:lnTo>
                    <a:pt x="111247" y="344596"/>
                  </a:lnTo>
                  <a:lnTo>
                    <a:pt x="149234" y="425996"/>
                  </a:lnTo>
                  <a:lnTo>
                    <a:pt x="176699" y="445653"/>
                  </a:lnTo>
                  <a:lnTo>
                    <a:pt x="198738" y="419848"/>
                  </a:lnTo>
                  <a:cubicBezTo>
                    <a:pt x="208466" y="438178"/>
                    <a:pt x="225337" y="442220"/>
                    <a:pt x="227921" y="474837"/>
                  </a:cubicBezTo>
                  <a:lnTo>
                    <a:pt x="472123" y="474837"/>
                  </a:lnTo>
                  <a:lnTo>
                    <a:pt x="499257" y="284902"/>
                  </a:lnTo>
                  <a:lnTo>
                    <a:pt x="466696" y="260482"/>
                  </a:lnTo>
                  <a:lnTo>
                    <a:pt x="377156" y="271335"/>
                  </a:lnTo>
                  <a:lnTo>
                    <a:pt x="263195" y="67834"/>
                  </a:lnTo>
                  <a:lnTo>
                    <a:pt x="122101" y="16280"/>
                  </a:lnTo>
                  <a:lnTo>
                    <a:pt x="8140" y="0"/>
                  </a:lnTo>
                  <a:close/>
                </a:path>
              </a:pathLst>
            </a:custGeom>
            <a:solidFill>
              <a:srgbClr val="BEC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8" name="Freeform: Shape 107">
              <a:extLst>
                <a:ext uri="{FF2B5EF4-FFF2-40B4-BE49-F238E27FC236}">
                  <a16:creationId xmlns:a16="http://schemas.microsoft.com/office/drawing/2014/main" id="{3C0957C4-E6F6-4DAD-9FBF-5411DA9E9886}"/>
                </a:ext>
              </a:extLst>
            </p:cNvPr>
            <p:cNvSpPr/>
            <p:nvPr/>
          </p:nvSpPr>
          <p:spPr>
            <a:xfrm>
              <a:off x="5235514" y="5702137"/>
              <a:ext cx="164906" cy="262573"/>
            </a:xfrm>
            <a:custGeom>
              <a:avLst/>
              <a:gdLst>
                <a:gd name="connsiteX0" fmla="*/ 214355 w 309322"/>
                <a:gd name="connsiteY0" fmla="*/ 0 h 482977"/>
                <a:gd name="connsiteX1" fmla="*/ 268622 w 309322"/>
                <a:gd name="connsiteY1" fmla="*/ 94967 h 482977"/>
                <a:gd name="connsiteX2" fmla="*/ 290329 w 309322"/>
                <a:gd name="connsiteY2" fmla="*/ 187221 h 482977"/>
                <a:gd name="connsiteX3" fmla="*/ 295756 w 309322"/>
                <a:gd name="connsiteY3" fmla="*/ 274048 h 482977"/>
                <a:gd name="connsiteX4" fmla="*/ 303896 w 309322"/>
                <a:gd name="connsiteY4" fmla="*/ 295755 h 482977"/>
                <a:gd name="connsiteX5" fmla="*/ 309322 w 309322"/>
                <a:gd name="connsiteY5" fmla="*/ 312035 h 482977"/>
                <a:gd name="connsiteX6" fmla="*/ 309322 w 309322"/>
                <a:gd name="connsiteY6" fmla="*/ 322889 h 482977"/>
                <a:gd name="connsiteX7" fmla="*/ 301182 w 309322"/>
                <a:gd name="connsiteY7" fmla="*/ 325602 h 482977"/>
                <a:gd name="connsiteX8" fmla="*/ 276762 w 309322"/>
                <a:gd name="connsiteY8" fmla="*/ 344596 h 482977"/>
                <a:gd name="connsiteX9" fmla="*/ 276762 w 309322"/>
                <a:gd name="connsiteY9" fmla="*/ 428710 h 482977"/>
                <a:gd name="connsiteX10" fmla="*/ 217068 w 309322"/>
                <a:gd name="connsiteY10" fmla="*/ 461270 h 482977"/>
                <a:gd name="connsiteX11" fmla="*/ 170941 w 309322"/>
                <a:gd name="connsiteY11" fmla="*/ 480263 h 482977"/>
                <a:gd name="connsiteX12" fmla="*/ 146521 w 309322"/>
                <a:gd name="connsiteY12" fmla="*/ 482977 h 482977"/>
                <a:gd name="connsiteX13" fmla="*/ 119388 w 309322"/>
                <a:gd name="connsiteY13" fmla="*/ 409716 h 482977"/>
                <a:gd name="connsiteX14" fmla="*/ 86827 w 309322"/>
                <a:gd name="connsiteY14" fmla="*/ 360876 h 482977"/>
                <a:gd name="connsiteX15" fmla="*/ 29847 w 309322"/>
                <a:gd name="connsiteY15" fmla="*/ 344596 h 482977"/>
                <a:gd name="connsiteX16" fmla="*/ 29847 w 309322"/>
                <a:gd name="connsiteY16" fmla="*/ 344596 h 482977"/>
                <a:gd name="connsiteX17" fmla="*/ 0 w 309322"/>
                <a:gd name="connsiteY17" fmla="*/ 314749 h 482977"/>
                <a:gd name="connsiteX18" fmla="*/ 0 w 309322"/>
                <a:gd name="connsiteY18" fmla="*/ 293042 h 482977"/>
                <a:gd name="connsiteX19" fmla="*/ 5427 w 309322"/>
                <a:gd name="connsiteY19" fmla="*/ 268622 h 482977"/>
                <a:gd name="connsiteX20" fmla="*/ 48840 w 309322"/>
                <a:gd name="connsiteY20" fmla="*/ 241488 h 482977"/>
                <a:gd name="connsiteX21" fmla="*/ 84114 w 309322"/>
                <a:gd name="connsiteY21" fmla="*/ 238775 h 482977"/>
                <a:gd name="connsiteX22" fmla="*/ 100394 w 309322"/>
                <a:gd name="connsiteY22" fmla="*/ 290329 h 482977"/>
                <a:gd name="connsiteX23" fmla="*/ 162801 w 309322"/>
                <a:gd name="connsiteY23" fmla="*/ 260482 h 482977"/>
                <a:gd name="connsiteX24" fmla="*/ 143808 w 309322"/>
                <a:gd name="connsiteY24" fmla="*/ 141094 h 482977"/>
                <a:gd name="connsiteX25" fmla="*/ 233348 w 309322"/>
                <a:gd name="connsiteY25" fmla="*/ 124814 h 482977"/>
                <a:gd name="connsiteX26" fmla="*/ 217068 w 309322"/>
                <a:gd name="connsiteY26" fmla="*/ 86827 h 482977"/>
                <a:gd name="connsiteX27" fmla="*/ 165515 w 309322"/>
                <a:gd name="connsiteY27" fmla="*/ 92254 h 482977"/>
                <a:gd name="connsiteX28" fmla="*/ 154661 w 309322"/>
                <a:gd name="connsiteY28" fmla="*/ 13566 h 482977"/>
                <a:gd name="connsiteX29" fmla="*/ 214355 w 309322"/>
                <a:gd name="connsiteY29" fmla="*/ 0 h 482977"/>
                <a:gd name="connsiteX0" fmla="*/ 214355 w 309322"/>
                <a:gd name="connsiteY0" fmla="*/ 0 h 482977"/>
                <a:gd name="connsiteX1" fmla="*/ 268622 w 309322"/>
                <a:gd name="connsiteY1" fmla="*/ 94967 h 482977"/>
                <a:gd name="connsiteX2" fmla="*/ 290329 w 309322"/>
                <a:gd name="connsiteY2" fmla="*/ 187221 h 482977"/>
                <a:gd name="connsiteX3" fmla="*/ 295756 w 309322"/>
                <a:gd name="connsiteY3" fmla="*/ 274048 h 482977"/>
                <a:gd name="connsiteX4" fmla="*/ 303896 w 309322"/>
                <a:gd name="connsiteY4" fmla="*/ 295755 h 482977"/>
                <a:gd name="connsiteX5" fmla="*/ 309322 w 309322"/>
                <a:gd name="connsiteY5" fmla="*/ 312035 h 482977"/>
                <a:gd name="connsiteX6" fmla="*/ 301182 w 309322"/>
                <a:gd name="connsiteY6" fmla="*/ 325602 h 482977"/>
                <a:gd name="connsiteX7" fmla="*/ 276762 w 309322"/>
                <a:gd name="connsiteY7" fmla="*/ 344596 h 482977"/>
                <a:gd name="connsiteX8" fmla="*/ 276762 w 309322"/>
                <a:gd name="connsiteY8" fmla="*/ 428710 h 482977"/>
                <a:gd name="connsiteX9" fmla="*/ 217068 w 309322"/>
                <a:gd name="connsiteY9" fmla="*/ 461270 h 482977"/>
                <a:gd name="connsiteX10" fmla="*/ 170941 w 309322"/>
                <a:gd name="connsiteY10" fmla="*/ 480263 h 482977"/>
                <a:gd name="connsiteX11" fmla="*/ 146521 w 309322"/>
                <a:gd name="connsiteY11" fmla="*/ 482977 h 482977"/>
                <a:gd name="connsiteX12" fmla="*/ 119388 w 309322"/>
                <a:gd name="connsiteY12" fmla="*/ 409716 h 482977"/>
                <a:gd name="connsiteX13" fmla="*/ 86827 w 309322"/>
                <a:gd name="connsiteY13" fmla="*/ 360876 h 482977"/>
                <a:gd name="connsiteX14" fmla="*/ 29847 w 309322"/>
                <a:gd name="connsiteY14" fmla="*/ 344596 h 482977"/>
                <a:gd name="connsiteX15" fmla="*/ 29847 w 309322"/>
                <a:gd name="connsiteY15" fmla="*/ 344596 h 482977"/>
                <a:gd name="connsiteX16" fmla="*/ 0 w 309322"/>
                <a:gd name="connsiteY16" fmla="*/ 314749 h 482977"/>
                <a:gd name="connsiteX17" fmla="*/ 0 w 309322"/>
                <a:gd name="connsiteY17" fmla="*/ 293042 h 482977"/>
                <a:gd name="connsiteX18" fmla="*/ 5427 w 309322"/>
                <a:gd name="connsiteY18" fmla="*/ 268622 h 482977"/>
                <a:gd name="connsiteX19" fmla="*/ 48840 w 309322"/>
                <a:gd name="connsiteY19" fmla="*/ 241488 h 482977"/>
                <a:gd name="connsiteX20" fmla="*/ 84114 w 309322"/>
                <a:gd name="connsiteY20" fmla="*/ 238775 h 482977"/>
                <a:gd name="connsiteX21" fmla="*/ 100394 w 309322"/>
                <a:gd name="connsiteY21" fmla="*/ 290329 h 482977"/>
                <a:gd name="connsiteX22" fmla="*/ 162801 w 309322"/>
                <a:gd name="connsiteY22" fmla="*/ 260482 h 482977"/>
                <a:gd name="connsiteX23" fmla="*/ 143808 w 309322"/>
                <a:gd name="connsiteY23" fmla="*/ 141094 h 482977"/>
                <a:gd name="connsiteX24" fmla="*/ 233348 w 309322"/>
                <a:gd name="connsiteY24" fmla="*/ 124814 h 482977"/>
                <a:gd name="connsiteX25" fmla="*/ 217068 w 309322"/>
                <a:gd name="connsiteY25" fmla="*/ 86827 h 482977"/>
                <a:gd name="connsiteX26" fmla="*/ 165515 w 309322"/>
                <a:gd name="connsiteY26" fmla="*/ 92254 h 482977"/>
                <a:gd name="connsiteX27" fmla="*/ 154661 w 309322"/>
                <a:gd name="connsiteY27" fmla="*/ 13566 h 482977"/>
                <a:gd name="connsiteX28" fmla="*/ 214355 w 309322"/>
                <a:gd name="connsiteY28" fmla="*/ 0 h 482977"/>
                <a:gd name="connsiteX0" fmla="*/ 214355 w 309322"/>
                <a:gd name="connsiteY0" fmla="*/ 0 h 482977"/>
                <a:gd name="connsiteX1" fmla="*/ 268622 w 309322"/>
                <a:gd name="connsiteY1" fmla="*/ 94967 h 482977"/>
                <a:gd name="connsiteX2" fmla="*/ 290329 w 309322"/>
                <a:gd name="connsiteY2" fmla="*/ 187221 h 482977"/>
                <a:gd name="connsiteX3" fmla="*/ 295756 w 309322"/>
                <a:gd name="connsiteY3" fmla="*/ 274048 h 482977"/>
                <a:gd name="connsiteX4" fmla="*/ 303896 w 309322"/>
                <a:gd name="connsiteY4" fmla="*/ 295755 h 482977"/>
                <a:gd name="connsiteX5" fmla="*/ 309322 w 309322"/>
                <a:gd name="connsiteY5" fmla="*/ 312035 h 482977"/>
                <a:gd name="connsiteX6" fmla="*/ 276762 w 309322"/>
                <a:gd name="connsiteY6" fmla="*/ 344596 h 482977"/>
                <a:gd name="connsiteX7" fmla="*/ 276762 w 309322"/>
                <a:gd name="connsiteY7" fmla="*/ 428710 h 482977"/>
                <a:gd name="connsiteX8" fmla="*/ 217068 w 309322"/>
                <a:gd name="connsiteY8" fmla="*/ 461270 h 482977"/>
                <a:gd name="connsiteX9" fmla="*/ 170941 w 309322"/>
                <a:gd name="connsiteY9" fmla="*/ 480263 h 482977"/>
                <a:gd name="connsiteX10" fmla="*/ 146521 w 309322"/>
                <a:gd name="connsiteY10" fmla="*/ 482977 h 482977"/>
                <a:gd name="connsiteX11" fmla="*/ 119388 w 309322"/>
                <a:gd name="connsiteY11" fmla="*/ 409716 h 482977"/>
                <a:gd name="connsiteX12" fmla="*/ 86827 w 309322"/>
                <a:gd name="connsiteY12" fmla="*/ 360876 h 482977"/>
                <a:gd name="connsiteX13" fmla="*/ 29847 w 309322"/>
                <a:gd name="connsiteY13" fmla="*/ 344596 h 482977"/>
                <a:gd name="connsiteX14" fmla="*/ 29847 w 309322"/>
                <a:gd name="connsiteY14" fmla="*/ 344596 h 482977"/>
                <a:gd name="connsiteX15" fmla="*/ 0 w 309322"/>
                <a:gd name="connsiteY15" fmla="*/ 314749 h 482977"/>
                <a:gd name="connsiteX16" fmla="*/ 0 w 309322"/>
                <a:gd name="connsiteY16" fmla="*/ 293042 h 482977"/>
                <a:gd name="connsiteX17" fmla="*/ 5427 w 309322"/>
                <a:gd name="connsiteY17" fmla="*/ 268622 h 482977"/>
                <a:gd name="connsiteX18" fmla="*/ 48840 w 309322"/>
                <a:gd name="connsiteY18" fmla="*/ 241488 h 482977"/>
                <a:gd name="connsiteX19" fmla="*/ 84114 w 309322"/>
                <a:gd name="connsiteY19" fmla="*/ 238775 h 482977"/>
                <a:gd name="connsiteX20" fmla="*/ 100394 w 309322"/>
                <a:gd name="connsiteY20" fmla="*/ 290329 h 482977"/>
                <a:gd name="connsiteX21" fmla="*/ 162801 w 309322"/>
                <a:gd name="connsiteY21" fmla="*/ 260482 h 482977"/>
                <a:gd name="connsiteX22" fmla="*/ 143808 w 309322"/>
                <a:gd name="connsiteY22" fmla="*/ 141094 h 482977"/>
                <a:gd name="connsiteX23" fmla="*/ 233348 w 309322"/>
                <a:gd name="connsiteY23" fmla="*/ 124814 h 482977"/>
                <a:gd name="connsiteX24" fmla="*/ 217068 w 309322"/>
                <a:gd name="connsiteY24" fmla="*/ 86827 h 482977"/>
                <a:gd name="connsiteX25" fmla="*/ 165515 w 309322"/>
                <a:gd name="connsiteY25" fmla="*/ 92254 h 482977"/>
                <a:gd name="connsiteX26" fmla="*/ 154661 w 309322"/>
                <a:gd name="connsiteY26" fmla="*/ 13566 h 482977"/>
                <a:gd name="connsiteX27" fmla="*/ 214355 w 309322"/>
                <a:gd name="connsiteY27" fmla="*/ 0 h 482977"/>
                <a:gd name="connsiteX0" fmla="*/ 214355 w 303961"/>
                <a:gd name="connsiteY0" fmla="*/ 0 h 482977"/>
                <a:gd name="connsiteX1" fmla="*/ 268622 w 303961"/>
                <a:gd name="connsiteY1" fmla="*/ 94967 h 482977"/>
                <a:gd name="connsiteX2" fmla="*/ 290329 w 303961"/>
                <a:gd name="connsiteY2" fmla="*/ 187221 h 482977"/>
                <a:gd name="connsiteX3" fmla="*/ 295756 w 303961"/>
                <a:gd name="connsiteY3" fmla="*/ 274048 h 482977"/>
                <a:gd name="connsiteX4" fmla="*/ 303896 w 303961"/>
                <a:gd name="connsiteY4" fmla="*/ 295755 h 482977"/>
                <a:gd name="connsiteX5" fmla="*/ 299797 w 303961"/>
                <a:gd name="connsiteY5" fmla="*/ 321560 h 482977"/>
                <a:gd name="connsiteX6" fmla="*/ 276762 w 303961"/>
                <a:gd name="connsiteY6" fmla="*/ 344596 h 482977"/>
                <a:gd name="connsiteX7" fmla="*/ 276762 w 303961"/>
                <a:gd name="connsiteY7" fmla="*/ 428710 h 482977"/>
                <a:gd name="connsiteX8" fmla="*/ 217068 w 303961"/>
                <a:gd name="connsiteY8" fmla="*/ 461270 h 482977"/>
                <a:gd name="connsiteX9" fmla="*/ 170941 w 303961"/>
                <a:gd name="connsiteY9" fmla="*/ 480263 h 482977"/>
                <a:gd name="connsiteX10" fmla="*/ 146521 w 303961"/>
                <a:gd name="connsiteY10" fmla="*/ 482977 h 482977"/>
                <a:gd name="connsiteX11" fmla="*/ 119388 w 303961"/>
                <a:gd name="connsiteY11" fmla="*/ 409716 h 482977"/>
                <a:gd name="connsiteX12" fmla="*/ 86827 w 303961"/>
                <a:gd name="connsiteY12" fmla="*/ 360876 h 482977"/>
                <a:gd name="connsiteX13" fmla="*/ 29847 w 303961"/>
                <a:gd name="connsiteY13" fmla="*/ 344596 h 482977"/>
                <a:gd name="connsiteX14" fmla="*/ 29847 w 303961"/>
                <a:gd name="connsiteY14" fmla="*/ 344596 h 482977"/>
                <a:gd name="connsiteX15" fmla="*/ 0 w 303961"/>
                <a:gd name="connsiteY15" fmla="*/ 314749 h 482977"/>
                <a:gd name="connsiteX16" fmla="*/ 0 w 303961"/>
                <a:gd name="connsiteY16" fmla="*/ 293042 h 482977"/>
                <a:gd name="connsiteX17" fmla="*/ 5427 w 303961"/>
                <a:gd name="connsiteY17" fmla="*/ 268622 h 482977"/>
                <a:gd name="connsiteX18" fmla="*/ 48840 w 303961"/>
                <a:gd name="connsiteY18" fmla="*/ 241488 h 482977"/>
                <a:gd name="connsiteX19" fmla="*/ 84114 w 303961"/>
                <a:gd name="connsiteY19" fmla="*/ 238775 h 482977"/>
                <a:gd name="connsiteX20" fmla="*/ 100394 w 303961"/>
                <a:gd name="connsiteY20" fmla="*/ 290329 h 482977"/>
                <a:gd name="connsiteX21" fmla="*/ 162801 w 303961"/>
                <a:gd name="connsiteY21" fmla="*/ 260482 h 482977"/>
                <a:gd name="connsiteX22" fmla="*/ 143808 w 303961"/>
                <a:gd name="connsiteY22" fmla="*/ 141094 h 482977"/>
                <a:gd name="connsiteX23" fmla="*/ 233348 w 303961"/>
                <a:gd name="connsiteY23" fmla="*/ 124814 h 482977"/>
                <a:gd name="connsiteX24" fmla="*/ 217068 w 303961"/>
                <a:gd name="connsiteY24" fmla="*/ 86827 h 482977"/>
                <a:gd name="connsiteX25" fmla="*/ 165515 w 303961"/>
                <a:gd name="connsiteY25" fmla="*/ 92254 h 482977"/>
                <a:gd name="connsiteX26" fmla="*/ 154661 w 303961"/>
                <a:gd name="connsiteY26" fmla="*/ 13566 h 482977"/>
                <a:gd name="connsiteX27" fmla="*/ 214355 w 303961"/>
                <a:gd name="connsiteY27" fmla="*/ 0 h 482977"/>
                <a:gd name="connsiteX0" fmla="*/ 214355 w 300462"/>
                <a:gd name="connsiteY0" fmla="*/ 0 h 482977"/>
                <a:gd name="connsiteX1" fmla="*/ 268622 w 300462"/>
                <a:gd name="connsiteY1" fmla="*/ 94967 h 482977"/>
                <a:gd name="connsiteX2" fmla="*/ 290329 w 300462"/>
                <a:gd name="connsiteY2" fmla="*/ 187221 h 482977"/>
                <a:gd name="connsiteX3" fmla="*/ 295756 w 300462"/>
                <a:gd name="connsiteY3" fmla="*/ 274048 h 482977"/>
                <a:gd name="connsiteX4" fmla="*/ 294371 w 300462"/>
                <a:gd name="connsiteY4" fmla="*/ 295755 h 482977"/>
                <a:gd name="connsiteX5" fmla="*/ 299797 w 300462"/>
                <a:gd name="connsiteY5" fmla="*/ 321560 h 482977"/>
                <a:gd name="connsiteX6" fmla="*/ 276762 w 300462"/>
                <a:gd name="connsiteY6" fmla="*/ 344596 h 482977"/>
                <a:gd name="connsiteX7" fmla="*/ 276762 w 300462"/>
                <a:gd name="connsiteY7" fmla="*/ 428710 h 482977"/>
                <a:gd name="connsiteX8" fmla="*/ 217068 w 300462"/>
                <a:gd name="connsiteY8" fmla="*/ 461270 h 482977"/>
                <a:gd name="connsiteX9" fmla="*/ 170941 w 300462"/>
                <a:gd name="connsiteY9" fmla="*/ 480263 h 482977"/>
                <a:gd name="connsiteX10" fmla="*/ 146521 w 300462"/>
                <a:gd name="connsiteY10" fmla="*/ 482977 h 482977"/>
                <a:gd name="connsiteX11" fmla="*/ 119388 w 300462"/>
                <a:gd name="connsiteY11" fmla="*/ 409716 h 482977"/>
                <a:gd name="connsiteX12" fmla="*/ 86827 w 300462"/>
                <a:gd name="connsiteY12" fmla="*/ 360876 h 482977"/>
                <a:gd name="connsiteX13" fmla="*/ 29847 w 300462"/>
                <a:gd name="connsiteY13" fmla="*/ 344596 h 482977"/>
                <a:gd name="connsiteX14" fmla="*/ 29847 w 300462"/>
                <a:gd name="connsiteY14" fmla="*/ 344596 h 482977"/>
                <a:gd name="connsiteX15" fmla="*/ 0 w 300462"/>
                <a:gd name="connsiteY15" fmla="*/ 314749 h 482977"/>
                <a:gd name="connsiteX16" fmla="*/ 0 w 300462"/>
                <a:gd name="connsiteY16" fmla="*/ 293042 h 482977"/>
                <a:gd name="connsiteX17" fmla="*/ 5427 w 300462"/>
                <a:gd name="connsiteY17" fmla="*/ 268622 h 482977"/>
                <a:gd name="connsiteX18" fmla="*/ 48840 w 300462"/>
                <a:gd name="connsiteY18" fmla="*/ 241488 h 482977"/>
                <a:gd name="connsiteX19" fmla="*/ 84114 w 300462"/>
                <a:gd name="connsiteY19" fmla="*/ 238775 h 482977"/>
                <a:gd name="connsiteX20" fmla="*/ 100394 w 300462"/>
                <a:gd name="connsiteY20" fmla="*/ 290329 h 482977"/>
                <a:gd name="connsiteX21" fmla="*/ 162801 w 300462"/>
                <a:gd name="connsiteY21" fmla="*/ 260482 h 482977"/>
                <a:gd name="connsiteX22" fmla="*/ 143808 w 300462"/>
                <a:gd name="connsiteY22" fmla="*/ 141094 h 482977"/>
                <a:gd name="connsiteX23" fmla="*/ 233348 w 300462"/>
                <a:gd name="connsiteY23" fmla="*/ 124814 h 482977"/>
                <a:gd name="connsiteX24" fmla="*/ 217068 w 300462"/>
                <a:gd name="connsiteY24" fmla="*/ 86827 h 482977"/>
                <a:gd name="connsiteX25" fmla="*/ 165515 w 300462"/>
                <a:gd name="connsiteY25" fmla="*/ 92254 h 482977"/>
                <a:gd name="connsiteX26" fmla="*/ 154661 w 300462"/>
                <a:gd name="connsiteY26" fmla="*/ 13566 h 482977"/>
                <a:gd name="connsiteX27" fmla="*/ 214355 w 300462"/>
                <a:gd name="connsiteY27" fmla="*/ 0 h 48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0462" h="482977">
                  <a:moveTo>
                    <a:pt x="214355" y="0"/>
                  </a:moveTo>
                  <a:lnTo>
                    <a:pt x="268622" y="94967"/>
                  </a:lnTo>
                  <a:lnTo>
                    <a:pt x="290329" y="187221"/>
                  </a:lnTo>
                  <a:lnTo>
                    <a:pt x="295756" y="274048"/>
                  </a:lnTo>
                  <a:cubicBezTo>
                    <a:pt x="298469" y="281284"/>
                    <a:pt x="293698" y="287836"/>
                    <a:pt x="294371" y="295755"/>
                  </a:cubicBezTo>
                  <a:cubicBezTo>
                    <a:pt x="295045" y="303674"/>
                    <a:pt x="302732" y="313420"/>
                    <a:pt x="299797" y="321560"/>
                  </a:cubicBezTo>
                  <a:cubicBezTo>
                    <a:pt x="296862" y="329700"/>
                    <a:pt x="284440" y="336917"/>
                    <a:pt x="276762" y="344596"/>
                  </a:cubicBezTo>
                  <a:lnTo>
                    <a:pt x="276762" y="428710"/>
                  </a:lnTo>
                  <a:lnTo>
                    <a:pt x="217068" y="461270"/>
                  </a:lnTo>
                  <a:lnTo>
                    <a:pt x="170941" y="480263"/>
                  </a:lnTo>
                  <a:lnTo>
                    <a:pt x="146521" y="482977"/>
                  </a:lnTo>
                  <a:lnTo>
                    <a:pt x="119388" y="409716"/>
                  </a:lnTo>
                  <a:lnTo>
                    <a:pt x="86827" y="360876"/>
                  </a:lnTo>
                  <a:lnTo>
                    <a:pt x="29847" y="344596"/>
                  </a:lnTo>
                  <a:lnTo>
                    <a:pt x="29847" y="344596"/>
                  </a:lnTo>
                  <a:lnTo>
                    <a:pt x="0" y="314749"/>
                  </a:lnTo>
                  <a:lnTo>
                    <a:pt x="0" y="293042"/>
                  </a:lnTo>
                  <a:lnTo>
                    <a:pt x="5427" y="268622"/>
                  </a:lnTo>
                  <a:lnTo>
                    <a:pt x="48840" y="241488"/>
                  </a:lnTo>
                  <a:lnTo>
                    <a:pt x="84114" y="238775"/>
                  </a:lnTo>
                  <a:lnTo>
                    <a:pt x="100394" y="290329"/>
                  </a:lnTo>
                  <a:lnTo>
                    <a:pt x="162801" y="260482"/>
                  </a:lnTo>
                  <a:lnTo>
                    <a:pt x="143808" y="141094"/>
                  </a:lnTo>
                  <a:lnTo>
                    <a:pt x="233348" y="124814"/>
                  </a:lnTo>
                  <a:lnTo>
                    <a:pt x="217068" y="86827"/>
                  </a:lnTo>
                  <a:lnTo>
                    <a:pt x="165515" y="92254"/>
                  </a:lnTo>
                  <a:lnTo>
                    <a:pt x="154661" y="13566"/>
                  </a:lnTo>
                  <a:lnTo>
                    <a:pt x="214355" y="0"/>
                  </a:lnTo>
                  <a:close/>
                </a:path>
              </a:pathLst>
            </a:custGeom>
            <a:solidFill>
              <a:srgbClr val="D9E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9" name="Freeform: Shape 108">
              <a:extLst>
                <a:ext uri="{FF2B5EF4-FFF2-40B4-BE49-F238E27FC236}">
                  <a16:creationId xmlns:a16="http://schemas.microsoft.com/office/drawing/2014/main" id="{17D939F9-E720-440A-950C-5879A533B8DF}"/>
                </a:ext>
              </a:extLst>
            </p:cNvPr>
            <p:cNvSpPr/>
            <p:nvPr/>
          </p:nvSpPr>
          <p:spPr>
            <a:xfrm>
              <a:off x="5068724" y="5045703"/>
              <a:ext cx="95308" cy="79657"/>
            </a:xfrm>
            <a:custGeom>
              <a:avLst/>
              <a:gdLst>
                <a:gd name="connsiteX0" fmla="*/ 105820 w 173654"/>
                <a:gd name="connsiteY0" fmla="*/ 146521 h 146521"/>
                <a:gd name="connsiteX1" fmla="*/ 173654 w 173654"/>
                <a:gd name="connsiteY1" fmla="*/ 48841 h 146521"/>
                <a:gd name="connsiteX2" fmla="*/ 113960 w 173654"/>
                <a:gd name="connsiteY2" fmla="*/ 18994 h 146521"/>
                <a:gd name="connsiteX3" fmla="*/ 84114 w 173654"/>
                <a:gd name="connsiteY3" fmla="*/ 40701 h 146521"/>
                <a:gd name="connsiteX4" fmla="*/ 29846 w 173654"/>
                <a:gd name="connsiteY4" fmla="*/ 0 h 146521"/>
                <a:gd name="connsiteX5" fmla="*/ 0 w 173654"/>
                <a:gd name="connsiteY5" fmla="*/ 59694 h 146521"/>
                <a:gd name="connsiteX6" fmla="*/ 105820 w 173654"/>
                <a:gd name="connsiteY6" fmla="*/ 146521 h 1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4" h="146521">
                  <a:moveTo>
                    <a:pt x="105820" y="146521"/>
                  </a:moveTo>
                  <a:lnTo>
                    <a:pt x="173654" y="48841"/>
                  </a:lnTo>
                  <a:lnTo>
                    <a:pt x="113960" y="18994"/>
                  </a:lnTo>
                  <a:lnTo>
                    <a:pt x="84114" y="40701"/>
                  </a:lnTo>
                  <a:lnTo>
                    <a:pt x="29846" y="0"/>
                  </a:lnTo>
                  <a:lnTo>
                    <a:pt x="0" y="59694"/>
                  </a:lnTo>
                  <a:lnTo>
                    <a:pt x="105820" y="146521"/>
                  </a:lnTo>
                  <a:close/>
                </a:path>
              </a:pathLst>
            </a:custGeom>
            <a:solidFill>
              <a:srgbClr val="B69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0" name="Freeform: Shape 109">
              <a:extLst>
                <a:ext uri="{FF2B5EF4-FFF2-40B4-BE49-F238E27FC236}">
                  <a16:creationId xmlns:a16="http://schemas.microsoft.com/office/drawing/2014/main" id="{5AB1F1A9-863C-46D2-883E-F62A618C36EE}"/>
                </a:ext>
              </a:extLst>
            </p:cNvPr>
            <p:cNvSpPr/>
            <p:nvPr/>
          </p:nvSpPr>
          <p:spPr>
            <a:xfrm>
              <a:off x="4863214" y="4820009"/>
              <a:ext cx="406551" cy="135712"/>
            </a:xfrm>
            <a:custGeom>
              <a:avLst/>
              <a:gdLst>
                <a:gd name="connsiteX0" fmla="*/ 740745 w 740745"/>
                <a:gd name="connsiteY0" fmla="*/ 168228 h 249628"/>
                <a:gd name="connsiteX1" fmla="*/ 708185 w 740745"/>
                <a:gd name="connsiteY1" fmla="*/ 124814 h 249628"/>
                <a:gd name="connsiteX2" fmla="*/ 694618 w 740745"/>
                <a:gd name="connsiteY2" fmla="*/ 67833 h 249628"/>
                <a:gd name="connsiteX3" fmla="*/ 463983 w 740745"/>
                <a:gd name="connsiteY3" fmla="*/ 67833 h 249628"/>
                <a:gd name="connsiteX4" fmla="*/ 444989 w 740745"/>
                <a:gd name="connsiteY4" fmla="*/ 18993 h 249628"/>
                <a:gd name="connsiteX5" fmla="*/ 396149 w 740745"/>
                <a:gd name="connsiteY5" fmla="*/ 5426 h 249628"/>
                <a:gd name="connsiteX6" fmla="*/ 363589 w 740745"/>
                <a:gd name="connsiteY6" fmla="*/ 29847 h 249628"/>
                <a:gd name="connsiteX7" fmla="*/ 374442 w 740745"/>
                <a:gd name="connsiteY7" fmla="*/ 67833 h 249628"/>
                <a:gd name="connsiteX8" fmla="*/ 325602 w 740745"/>
                <a:gd name="connsiteY8" fmla="*/ 65120 h 249628"/>
                <a:gd name="connsiteX9" fmla="*/ 284902 w 740745"/>
                <a:gd name="connsiteY9" fmla="*/ 29847 h 249628"/>
                <a:gd name="connsiteX10" fmla="*/ 263195 w 740745"/>
                <a:gd name="connsiteY10" fmla="*/ 10853 h 249628"/>
                <a:gd name="connsiteX11" fmla="*/ 249628 w 740745"/>
                <a:gd name="connsiteY11" fmla="*/ 0 h 249628"/>
                <a:gd name="connsiteX12" fmla="*/ 200788 w 740745"/>
                <a:gd name="connsiteY12" fmla="*/ 32560 h 249628"/>
                <a:gd name="connsiteX13" fmla="*/ 206214 w 740745"/>
                <a:gd name="connsiteY13" fmla="*/ 56980 h 249628"/>
                <a:gd name="connsiteX14" fmla="*/ 151947 w 740745"/>
                <a:gd name="connsiteY14" fmla="*/ 75974 h 249628"/>
                <a:gd name="connsiteX15" fmla="*/ 105820 w 740745"/>
                <a:gd name="connsiteY15" fmla="*/ 111247 h 249628"/>
                <a:gd name="connsiteX16" fmla="*/ 59693 w 740745"/>
                <a:gd name="connsiteY16" fmla="*/ 130241 h 249628"/>
                <a:gd name="connsiteX17" fmla="*/ 40700 w 740745"/>
                <a:gd name="connsiteY17" fmla="*/ 187221 h 249628"/>
                <a:gd name="connsiteX18" fmla="*/ 2713 w 740745"/>
                <a:gd name="connsiteY18" fmla="*/ 203501 h 249628"/>
                <a:gd name="connsiteX19" fmla="*/ 0 w 740745"/>
                <a:gd name="connsiteY19" fmla="*/ 249628 h 249628"/>
                <a:gd name="connsiteX20" fmla="*/ 195361 w 740745"/>
                <a:gd name="connsiteY20" fmla="*/ 217068 h 249628"/>
                <a:gd name="connsiteX21" fmla="*/ 317462 w 740745"/>
                <a:gd name="connsiteY21" fmla="*/ 151947 h 249628"/>
                <a:gd name="connsiteX22" fmla="*/ 458556 w 740745"/>
                <a:gd name="connsiteY22" fmla="*/ 151947 h 249628"/>
                <a:gd name="connsiteX23" fmla="*/ 485690 w 740745"/>
                <a:gd name="connsiteY23" fmla="*/ 225208 h 249628"/>
                <a:gd name="connsiteX24" fmla="*/ 740745 w 740745"/>
                <a:gd name="connsiteY24" fmla="*/ 168228 h 249628"/>
                <a:gd name="connsiteX0" fmla="*/ 740745 w 740745"/>
                <a:gd name="connsiteY0" fmla="*/ 168228 h 249628"/>
                <a:gd name="connsiteX1" fmla="*/ 708185 w 740745"/>
                <a:gd name="connsiteY1" fmla="*/ 124814 h 249628"/>
                <a:gd name="connsiteX2" fmla="*/ 694618 w 740745"/>
                <a:gd name="connsiteY2" fmla="*/ 67833 h 249628"/>
                <a:gd name="connsiteX3" fmla="*/ 463983 w 740745"/>
                <a:gd name="connsiteY3" fmla="*/ 67833 h 249628"/>
                <a:gd name="connsiteX4" fmla="*/ 444989 w 740745"/>
                <a:gd name="connsiteY4" fmla="*/ 18993 h 249628"/>
                <a:gd name="connsiteX5" fmla="*/ 396149 w 740745"/>
                <a:gd name="connsiteY5" fmla="*/ 5426 h 249628"/>
                <a:gd name="connsiteX6" fmla="*/ 363589 w 740745"/>
                <a:gd name="connsiteY6" fmla="*/ 29847 h 249628"/>
                <a:gd name="connsiteX7" fmla="*/ 374442 w 740745"/>
                <a:gd name="connsiteY7" fmla="*/ 67833 h 249628"/>
                <a:gd name="connsiteX8" fmla="*/ 325602 w 740745"/>
                <a:gd name="connsiteY8" fmla="*/ 65120 h 249628"/>
                <a:gd name="connsiteX9" fmla="*/ 284902 w 740745"/>
                <a:gd name="connsiteY9" fmla="*/ 29847 h 249628"/>
                <a:gd name="connsiteX10" fmla="*/ 263195 w 740745"/>
                <a:gd name="connsiteY10" fmla="*/ 10853 h 249628"/>
                <a:gd name="connsiteX11" fmla="*/ 249628 w 740745"/>
                <a:gd name="connsiteY11" fmla="*/ 0 h 249628"/>
                <a:gd name="connsiteX12" fmla="*/ 200788 w 740745"/>
                <a:gd name="connsiteY12" fmla="*/ 32560 h 249628"/>
                <a:gd name="connsiteX13" fmla="*/ 206214 w 740745"/>
                <a:gd name="connsiteY13" fmla="*/ 56980 h 249628"/>
                <a:gd name="connsiteX14" fmla="*/ 151947 w 740745"/>
                <a:gd name="connsiteY14" fmla="*/ 75974 h 249628"/>
                <a:gd name="connsiteX15" fmla="*/ 105820 w 740745"/>
                <a:gd name="connsiteY15" fmla="*/ 111247 h 249628"/>
                <a:gd name="connsiteX16" fmla="*/ 59693 w 740745"/>
                <a:gd name="connsiteY16" fmla="*/ 130241 h 249628"/>
                <a:gd name="connsiteX17" fmla="*/ 40700 w 740745"/>
                <a:gd name="connsiteY17" fmla="*/ 187221 h 249628"/>
                <a:gd name="connsiteX18" fmla="*/ 2713 w 740745"/>
                <a:gd name="connsiteY18" fmla="*/ 203501 h 249628"/>
                <a:gd name="connsiteX19" fmla="*/ 0 w 740745"/>
                <a:gd name="connsiteY19" fmla="*/ 249628 h 249628"/>
                <a:gd name="connsiteX20" fmla="*/ 195361 w 740745"/>
                <a:gd name="connsiteY20" fmla="*/ 217068 h 249628"/>
                <a:gd name="connsiteX21" fmla="*/ 333742 w 740745"/>
                <a:gd name="connsiteY21" fmla="*/ 157374 h 249628"/>
                <a:gd name="connsiteX22" fmla="*/ 458556 w 740745"/>
                <a:gd name="connsiteY22" fmla="*/ 151947 h 249628"/>
                <a:gd name="connsiteX23" fmla="*/ 485690 w 740745"/>
                <a:gd name="connsiteY23" fmla="*/ 225208 h 249628"/>
                <a:gd name="connsiteX24" fmla="*/ 740745 w 740745"/>
                <a:gd name="connsiteY24" fmla="*/ 168228 h 24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0745" h="249628">
                  <a:moveTo>
                    <a:pt x="740745" y="168228"/>
                  </a:moveTo>
                  <a:lnTo>
                    <a:pt x="708185" y="124814"/>
                  </a:lnTo>
                  <a:lnTo>
                    <a:pt x="694618" y="67833"/>
                  </a:lnTo>
                  <a:lnTo>
                    <a:pt x="463983" y="67833"/>
                  </a:lnTo>
                  <a:lnTo>
                    <a:pt x="444989" y="18993"/>
                  </a:lnTo>
                  <a:lnTo>
                    <a:pt x="396149" y="5426"/>
                  </a:lnTo>
                  <a:lnTo>
                    <a:pt x="363589" y="29847"/>
                  </a:lnTo>
                  <a:lnTo>
                    <a:pt x="374442" y="67833"/>
                  </a:lnTo>
                  <a:lnTo>
                    <a:pt x="325602" y="65120"/>
                  </a:lnTo>
                  <a:lnTo>
                    <a:pt x="284902" y="29847"/>
                  </a:lnTo>
                  <a:lnTo>
                    <a:pt x="263195" y="10853"/>
                  </a:lnTo>
                  <a:lnTo>
                    <a:pt x="249628" y="0"/>
                  </a:lnTo>
                  <a:lnTo>
                    <a:pt x="200788" y="32560"/>
                  </a:lnTo>
                  <a:lnTo>
                    <a:pt x="206214" y="56980"/>
                  </a:lnTo>
                  <a:lnTo>
                    <a:pt x="151947" y="75974"/>
                  </a:lnTo>
                  <a:lnTo>
                    <a:pt x="105820" y="111247"/>
                  </a:lnTo>
                  <a:lnTo>
                    <a:pt x="59693" y="130241"/>
                  </a:lnTo>
                  <a:lnTo>
                    <a:pt x="40700" y="187221"/>
                  </a:lnTo>
                  <a:lnTo>
                    <a:pt x="2713" y="203501"/>
                  </a:lnTo>
                  <a:lnTo>
                    <a:pt x="0" y="249628"/>
                  </a:lnTo>
                  <a:lnTo>
                    <a:pt x="195361" y="217068"/>
                  </a:lnTo>
                  <a:lnTo>
                    <a:pt x="333742" y="157374"/>
                  </a:lnTo>
                  <a:lnTo>
                    <a:pt x="458556" y="151947"/>
                  </a:lnTo>
                  <a:lnTo>
                    <a:pt x="485690" y="225208"/>
                  </a:lnTo>
                  <a:lnTo>
                    <a:pt x="740745" y="168228"/>
                  </a:lnTo>
                  <a:close/>
                </a:path>
              </a:pathLst>
            </a:custGeom>
            <a:solidFill>
              <a:srgbClr val="A76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1" name="Freeform: Shape 110">
              <a:extLst>
                <a:ext uri="{FF2B5EF4-FFF2-40B4-BE49-F238E27FC236}">
                  <a16:creationId xmlns:a16="http://schemas.microsoft.com/office/drawing/2014/main" id="{BB82F78F-BEC9-4F99-BAD8-98BA5F8B4674}"/>
                </a:ext>
              </a:extLst>
            </p:cNvPr>
            <p:cNvSpPr/>
            <p:nvPr/>
          </p:nvSpPr>
          <p:spPr>
            <a:xfrm>
              <a:off x="4891509" y="4662170"/>
              <a:ext cx="232315" cy="110635"/>
            </a:xfrm>
            <a:custGeom>
              <a:avLst/>
              <a:gdLst>
                <a:gd name="connsiteX0" fmla="*/ 0 w 423283"/>
                <a:gd name="connsiteY0" fmla="*/ 203502 h 203502"/>
                <a:gd name="connsiteX1" fmla="*/ 0 w 423283"/>
                <a:gd name="connsiteY1" fmla="*/ 203502 h 203502"/>
                <a:gd name="connsiteX2" fmla="*/ 103107 w 423283"/>
                <a:gd name="connsiteY2" fmla="*/ 149235 h 203502"/>
                <a:gd name="connsiteX3" fmla="*/ 138381 w 423283"/>
                <a:gd name="connsiteY3" fmla="*/ 122101 h 203502"/>
                <a:gd name="connsiteX4" fmla="*/ 244201 w 423283"/>
                <a:gd name="connsiteY4" fmla="*/ 0 h 203502"/>
                <a:gd name="connsiteX5" fmla="*/ 309322 w 423283"/>
                <a:gd name="connsiteY5" fmla="*/ 46127 h 203502"/>
                <a:gd name="connsiteX6" fmla="*/ 295755 w 423283"/>
                <a:gd name="connsiteY6" fmla="*/ 73261 h 203502"/>
                <a:gd name="connsiteX7" fmla="*/ 322889 w 423283"/>
                <a:gd name="connsiteY7" fmla="*/ 92254 h 203502"/>
                <a:gd name="connsiteX8" fmla="*/ 385296 w 423283"/>
                <a:gd name="connsiteY8" fmla="*/ 78688 h 203502"/>
                <a:gd name="connsiteX9" fmla="*/ 423283 w 423283"/>
                <a:gd name="connsiteY9" fmla="*/ 113961 h 203502"/>
                <a:gd name="connsiteX10" fmla="*/ 388009 w 423283"/>
                <a:gd name="connsiteY10" fmla="*/ 162802 h 203502"/>
                <a:gd name="connsiteX11" fmla="*/ 325602 w 423283"/>
                <a:gd name="connsiteY11" fmla="*/ 160088 h 203502"/>
                <a:gd name="connsiteX12" fmla="*/ 255055 w 423283"/>
                <a:gd name="connsiteY12" fmla="*/ 203502 h 203502"/>
                <a:gd name="connsiteX13" fmla="*/ 0 w 423283"/>
                <a:gd name="connsiteY13" fmla="*/ 203502 h 203502"/>
                <a:gd name="connsiteX0" fmla="*/ 0 w 423283"/>
                <a:gd name="connsiteY0" fmla="*/ 203502 h 203502"/>
                <a:gd name="connsiteX1" fmla="*/ 0 w 423283"/>
                <a:gd name="connsiteY1" fmla="*/ 203502 h 203502"/>
                <a:gd name="connsiteX2" fmla="*/ 103107 w 423283"/>
                <a:gd name="connsiteY2" fmla="*/ 149235 h 203502"/>
                <a:gd name="connsiteX3" fmla="*/ 138381 w 423283"/>
                <a:gd name="connsiteY3" fmla="*/ 122101 h 203502"/>
                <a:gd name="connsiteX4" fmla="*/ 244201 w 423283"/>
                <a:gd name="connsiteY4" fmla="*/ 0 h 203502"/>
                <a:gd name="connsiteX5" fmla="*/ 309322 w 423283"/>
                <a:gd name="connsiteY5" fmla="*/ 46127 h 203502"/>
                <a:gd name="connsiteX6" fmla="*/ 295755 w 423283"/>
                <a:gd name="connsiteY6" fmla="*/ 73261 h 203502"/>
                <a:gd name="connsiteX7" fmla="*/ 322889 w 423283"/>
                <a:gd name="connsiteY7" fmla="*/ 92254 h 203502"/>
                <a:gd name="connsiteX8" fmla="*/ 385296 w 423283"/>
                <a:gd name="connsiteY8" fmla="*/ 78688 h 203502"/>
                <a:gd name="connsiteX9" fmla="*/ 423283 w 423283"/>
                <a:gd name="connsiteY9" fmla="*/ 113961 h 203502"/>
                <a:gd name="connsiteX10" fmla="*/ 388009 w 423283"/>
                <a:gd name="connsiteY10" fmla="*/ 162802 h 203502"/>
                <a:gd name="connsiteX11" fmla="*/ 322889 w 423283"/>
                <a:gd name="connsiteY11" fmla="*/ 168228 h 203502"/>
                <a:gd name="connsiteX12" fmla="*/ 255055 w 423283"/>
                <a:gd name="connsiteY12" fmla="*/ 203502 h 203502"/>
                <a:gd name="connsiteX13" fmla="*/ 0 w 423283"/>
                <a:gd name="connsiteY13" fmla="*/ 203502 h 203502"/>
                <a:gd name="connsiteX0" fmla="*/ 0 w 423283"/>
                <a:gd name="connsiteY0" fmla="*/ 203502 h 203502"/>
                <a:gd name="connsiteX1" fmla="*/ 0 w 423283"/>
                <a:gd name="connsiteY1" fmla="*/ 203502 h 203502"/>
                <a:gd name="connsiteX2" fmla="*/ 103107 w 423283"/>
                <a:gd name="connsiteY2" fmla="*/ 149235 h 203502"/>
                <a:gd name="connsiteX3" fmla="*/ 138381 w 423283"/>
                <a:gd name="connsiteY3" fmla="*/ 122101 h 203502"/>
                <a:gd name="connsiteX4" fmla="*/ 244201 w 423283"/>
                <a:gd name="connsiteY4" fmla="*/ 0 h 203502"/>
                <a:gd name="connsiteX5" fmla="*/ 309322 w 423283"/>
                <a:gd name="connsiteY5" fmla="*/ 46127 h 203502"/>
                <a:gd name="connsiteX6" fmla="*/ 295755 w 423283"/>
                <a:gd name="connsiteY6" fmla="*/ 73261 h 203502"/>
                <a:gd name="connsiteX7" fmla="*/ 322889 w 423283"/>
                <a:gd name="connsiteY7" fmla="*/ 92254 h 203502"/>
                <a:gd name="connsiteX8" fmla="*/ 385296 w 423283"/>
                <a:gd name="connsiteY8" fmla="*/ 78688 h 203502"/>
                <a:gd name="connsiteX9" fmla="*/ 423283 w 423283"/>
                <a:gd name="connsiteY9" fmla="*/ 113961 h 203502"/>
                <a:gd name="connsiteX10" fmla="*/ 385295 w 423283"/>
                <a:gd name="connsiteY10" fmla="*/ 162802 h 203502"/>
                <a:gd name="connsiteX11" fmla="*/ 322889 w 423283"/>
                <a:gd name="connsiteY11" fmla="*/ 168228 h 203502"/>
                <a:gd name="connsiteX12" fmla="*/ 255055 w 423283"/>
                <a:gd name="connsiteY12" fmla="*/ 203502 h 203502"/>
                <a:gd name="connsiteX13" fmla="*/ 0 w 423283"/>
                <a:gd name="connsiteY13" fmla="*/ 203502 h 203502"/>
                <a:gd name="connsiteX0" fmla="*/ 0 w 423283"/>
                <a:gd name="connsiteY0" fmla="*/ 203502 h 203502"/>
                <a:gd name="connsiteX1" fmla="*/ 0 w 423283"/>
                <a:gd name="connsiteY1" fmla="*/ 203502 h 203502"/>
                <a:gd name="connsiteX2" fmla="*/ 103107 w 423283"/>
                <a:gd name="connsiteY2" fmla="*/ 149235 h 203502"/>
                <a:gd name="connsiteX3" fmla="*/ 141094 w 423283"/>
                <a:gd name="connsiteY3" fmla="*/ 108534 h 203502"/>
                <a:gd name="connsiteX4" fmla="*/ 244201 w 423283"/>
                <a:gd name="connsiteY4" fmla="*/ 0 h 203502"/>
                <a:gd name="connsiteX5" fmla="*/ 309322 w 423283"/>
                <a:gd name="connsiteY5" fmla="*/ 46127 h 203502"/>
                <a:gd name="connsiteX6" fmla="*/ 295755 w 423283"/>
                <a:gd name="connsiteY6" fmla="*/ 73261 h 203502"/>
                <a:gd name="connsiteX7" fmla="*/ 322889 w 423283"/>
                <a:gd name="connsiteY7" fmla="*/ 92254 h 203502"/>
                <a:gd name="connsiteX8" fmla="*/ 385296 w 423283"/>
                <a:gd name="connsiteY8" fmla="*/ 78688 h 203502"/>
                <a:gd name="connsiteX9" fmla="*/ 423283 w 423283"/>
                <a:gd name="connsiteY9" fmla="*/ 113961 h 203502"/>
                <a:gd name="connsiteX10" fmla="*/ 385295 w 423283"/>
                <a:gd name="connsiteY10" fmla="*/ 162802 h 203502"/>
                <a:gd name="connsiteX11" fmla="*/ 322889 w 423283"/>
                <a:gd name="connsiteY11" fmla="*/ 168228 h 203502"/>
                <a:gd name="connsiteX12" fmla="*/ 255055 w 423283"/>
                <a:gd name="connsiteY12" fmla="*/ 203502 h 203502"/>
                <a:gd name="connsiteX13" fmla="*/ 0 w 423283"/>
                <a:gd name="connsiteY13" fmla="*/ 203502 h 20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283" h="203502">
                  <a:moveTo>
                    <a:pt x="0" y="203502"/>
                  </a:moveTo>
                  <a:lnTo>
                    <a:pt x="0" y="203502"/>
                  </a:lnTo>
                  <a:lnTo>
                    <a:pt x="103107" y="149235"/>
                  </a:lnTo>
                  <a:lnTo>
                    <a:pt x="141094" y="108534"/>
                  </a:lnTo>
                  <a:lnTo>
                    <a:pt x="244201" y="0"/>
                  </a:lnTo>
                  <a:lnTo>
                    <a:pt x="309322" y="46127"/>
                  </a:lnTo>
                  <a:lnTo>
                    <a:pt x="295755" y="73261"/>
                  </a:lnTo>
                  <a:lnTo>
                    <a:pt x="322889" y="92254"/>
                  </a:lnTo>
                  <a:lnTo>
                    <a:pt x="385296" y="78688"/>
                  </a:lnTo>
                  <a:lnTo>
                    <a:pt x="423283" y="113961"/>
                  </a:lnTo>
                  <a:lnTo>
                    <a:pt x="385295" y="162802"/>
                  </a:lnTo>
                  <a:lnTo>
                    <a:pt x="322889" y="168228"/>
                  </a:lnTo>
                  <a:lnTo>
                    <a:pt x="255055" y="203502"/>
                  </a:lnTo>
                  <a:lnTo>
                    <a:pt x="0" y="203502"/>
                  </a:lnTo>
                  <a:close/>
                </a:path>
              </a:pathLst>
            </a:custGeom>
            <a:solidFill>
              <a:srgbClr val="249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2" name="Freeform: Shape 111">
              <a:extLst>
                <a:ext uri="{FF2B5EF4-FFF2-40B4-BE49-F238E27FC236}">
                  <a16:creationId xmlns:a16="http://schemas.microsoft.com/office/drawing/2014/main" id="{BC748C29-3940-4778-A3EF-F304AF0D4F03}"/>
                </a:ext>
              </a:extLst>
            </p:cNvPr>
            <p:cNvSpPr/>
            <p:nvPr/>
          </p:nvSpPr>
          <p:spPr>
            <a:xfrm>
              <a:off x="4102233" y="3726938"/>
              <a:ext cx="68504" cy="81132"/>
            </a:xfrm>
            <a:custGeom>
              <a:avLst/>
              <a:gdLst>
                <a:gd name="connsiteX0" fmla="*/ 122101 w 124815"/>
                <a:gd name="connsiteY0" fmla="*/ 32560 h 149234"/>
                <a:gd name="connsiteX1" fmla="*/ 124815 w 124815"/>
                <a:gd name="connsiteY1" fmla="*/ 122101 h 149234"/>
                <a:gd name="connsiteX2" fmla="*/ 0 w 124815"/>
                <a:gd name="connsiteY2" fmla="*/ 149234 h 149234"/>
                <a:gd name="connsiteX3" fmla="*/ 2714 w 124815"/>
                <a:gd name="connsiteY3" fmla="*/ 0 h 149234"/>
                <a:gd name="connsiteX4" fmla="*/ 46127 w 124815"/>
                <a:gd name="connsiteY4" fmla="*/ 24420 h 149234"/>
                <a:gd name="connsiteX5" fmla="*/ 122101 w 124815"/>
                <a:gd name="connsiteY5" fmla="*/ 32560 h 149234"/>
                <a:gd name="connsiteX0" fmla="*/ 122101 w 124815"/>
                <a:gd name="connsiteY0" fmla="*/ 32560 h 149234"/>
                <a:gd name="connsiteX1" fmla="*/ 124815 w 124815"/>
                <a:gd name="connsiteY1" fmla="*/ 122101 h 149234"/>
                <a:gd name="connsiteX2" fmla="*/ 0 w 124815"/>
                <a:gd name="connsiteY2" fmla="*/ 149234 h 149234"/>
                <a:gd name="connsiteX3" fmla="*/ 2714 w 124815"/>
                <a:gd name="connsiteY3" fmla="*/ 0 h 149234"/>
                <a:gd name="connsiteX4" fmla="*/ 46127 w 124815"/>
                <a:gd name="connsiteY4" fmla="*/ 24420 h 149234"/>
                <a:gd name="connsiteX5" fmla="*/ 122101 w 124815"/>
                <a:gd name="connsiteY5" fmla="*/ 32560 h 14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149234">
                  <a:moveTo>
                    <a:pt x="122101" y="32560"/>
                  </a:moveTo>
                  <a:cubicBezTo>
                    <a:pt x="123006" y="62407"/>
                    <a:pt x="123910" y="92254"/>
                    <a:pt x="124815" y="122101"/>
                  </a:cubicBezTo>
                  <a:lnTo>
                    <a:pt x="0" y="149234"/>
                  </a:lnTo>
                  <a:cubicBezTo>
                    <a:pt x="905" y="99489"/>
                    <a:pt x="1809" y="49745"/>
                    <a:pt x="2714" y="0"/>
                  </a:cubicBezTo>
                  <a:lnTo>
                    <a:pt x="46127" y="24420"/>
                  </a:lnTo>
                  <a:cubicBezTo>
                    <a:pt x="78595" y="50946"/>
                    <a:pt x="96776" y="29847"/>
                    <a:pt x="122101" y="32560"/>
                  </a:cubicBezTo>
                  <a:close/>
                </a:path>
              </a:pathLst>
            </a:custGeom>
            <a:solidFill>
              <a:srgbClr val="01A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3" name="Freeform: Shape 112">
              <a:extLst>
                <a:ext uri="{FF2B5EF4-FFF2-40B4-BE49-F238E27FC236}">
                  <a16:creationId xmlns:a16="http://schemas.microsoft.com/office/drawing/2014/main" id="{B485CC47-0A7C-4407-B697-470799F48413}"/>
                </a:ext>
              </a:extLst>
            </p:cNvPr>
            <p:cNvSpPr/>
            <p:nvPr/>
          </p:nvSpPr>
          <p:spPr>
            <a:xfrm>
              <a:off x="4060536" y="3911329"/>
              <a:ext cx="69992" cy="92933"/>
            </a:xfrm>
            <a:custGeom>
              <a:avLst/>
              <a:gdLst>
                <a:gd name="connsiteX0" fmla="*/ 35273 w 127527"/>
                <a:gd name="connsiteY0" fmla="*/ 10853 h 170941"/>
                <a:gd name="connsiteX1" fmla="*/ 124814 w 127527"/>
                <a:gd name="connsiteY1" fmla="*/ 0 h 170941"/>
                <a:gd name="connsiteX2" fmla="*/ 127527 w 127527"/>
                <a:gd name="connsiteY2" fmla="*/ 170941 h 170941"/>
                <a:gd name="connsiteX3" fmla="*/ 0 w 127527"/>
                <a:gd name="connsiteY3" fmla="*/ 111247 h 170941"/>
                <a:gd name="connsiteX4" fmla="*/ 35273 w 127527"/>
                <a:gd name="connsiteY4" fmla="*/ 10853 h 17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27" h="170941">
                  <a:moveTo>
                    <a:pt x="35273" y="10853"/>
                  </a:moveTo>
                  <a:lnTo>
                    <a:pt x="124814" y="0"/>
                  </a:lnTo>
                  <a:cubicBezTo>
                    <a:pt x="125718" y="56980"/>
                    <a:pt x="126623" y="113961"/>
                    <a:pt x="127527" y="170941"/>
                  </a:cubicBezTo>
                  <a:lnTo>
                    <a:pt x="0" y="111247"/>
                  </a:lnTo>
                  <a:lnTo>
                    <a:pt x="35273" y="10853"/>
                  </a:lnTo>
                  <a:close/>
                </a:path>
              </a:pathLst>
            </a:custGeom>
            <a:solidFill>
              <a:srgbClr val="01A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4" name="Freeform: Shape 113">
              <a:extLst>
                <a:ext uri="{FF2B5EF4-FFF2-40B4-BE49-F238E27FC236}">
                  <a16:creationId xmlns:a16="http://schemas.microsoft.com/office/drawing/2014/main" id="{8AD532AB-3104-461C-8DF0-CA2B8829E166}"/>
                </a:ext>
              </a:extLst>
            </p:cNvPr>
            <p:cNvSpPr/>
            <p:nvPr/>
          </p:nvSpPr>
          <p:spPr>
            <a:xfrm>
              <a:off x="4282427" y="3700385"/>
              <a:ext cx="96798" cy="75232"/>
            </a:xfrm>
            <a:custGeom>
              <a:avLst/>
              <a:gdLst>
                <a:gd name="connsiteX0" fmla="*/ 143808 w 176368"/>
                <a:gd name="connsiteY0" fmla="*/ 0 h 138381"/>
                <a:gd name="connsiteX1" fmla="*/ 176368 w 176368"/>
                <a:gd name="connsiteY1" fmla="*/ 43414 h 138381"/>
                <a:gd name="connsiteX2" fmla="*/ 141095 w 176368"/>
                <a:gd name="connsiteY2" fmla="*/ 73261 h 138381"/>
                <a:gd name="connsiteX3" fmla="*/ 154661 w 176368"/>
                <a:gd name="connsiteY3" fmla="*/ 119388 h 138381"/>
                <a:gd name="connsiteX4" fmla="*/ 97681 w 176368"/>
                <a:gd name="connsiteY4" fmla="*/ 138381 h 138381"/>
                <a:gd name="connsiteX5" fmla="*/ 81401 w 176368"/>
                <a:gd name="connsiteY5" fmla="*/ 86828 h 138381"/>
                <a:gd name="connsiteX6" fmla="*/ 35274 w 176368"/>
                <a:gd name="connsiteY6" fmla="*/ 97681 h 138381"/>
                <a:gd name="connsiteX7" fmla="*/ 0 w 176368"/>
                <a:gd name="connsiteY7" fmla="*/ 67834 h 138381"/>
                <a:gd name="connsiteX8" fmla="*/ 32560 w 176368"/>
                <a:gd name="connsiteY8" fmla="*/ 62407 h 138381"/>
                <a:gd name="connsiteX9" fmla="*/ 40700 w 176368"/>
                <a:gd name="connsiteY9" fmla="*/ 37987 h 138381"/>
                <a:gd name="connsiteX10" fmla="*/ 73261 w 176368"/>
                <a:gd name="connsiteY10" fmla="*/ 32560 h 138381"/>
                <a:gd name="connsiteX11" fmla="*/ 143808 w 176368"/>
                <a:gd name="connsiteY11" fmla="*/ 0 h 13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68" h="138381">
                  <a:moveTo>
                    <a:pt x="143808" y="0"/>
                  </a:moveTo>
                  <a:lnTo>
                    <a:pt x="176368" y="43414"/>
                  </a:lnTo>
                  <a:lnTo>
                    <a:pt x="141095" y="73261"/>
                  </a:lnTo>
                  <a:lnTo>
                    <a:pt x="154661" y="119388"/>
                  </a:lnTo>
                  <a:lnTo>
                    <a:pt x="97681" y="138381"/>
                  </a:lnTo>
                  <a:lnTo>
                    <a:pt x="81401" y="86828"/>
                  </a:lnTo>
                  <a:lnTo>
                    <a:pt x="35274" y="97681"/>
                  </a:lnTo>
                  <a:lnTo>
                    <a:pt x="0" y="67834"/>
                  </a:lnTo>
                  <a:lnTo>
                    <a:pt x="32560" y="62407"/>
                  </a:lnTo>
                  <a:lnTo>
                    <a:pt x="40700" y="37987"/>
                  </a:lnTo>
                  <a:lnTo>
                    <a:pt x="73261" y="32560"/>
                  </a:lnTo>
                  <a:lnTo>
                    <a:pt x="143808" y="0"/>
                  </a:lnTo>
                  <a:close/>
                </a:path>
              </a:pathLst>
            </a:custGeom>
            <a:solidFill>
              <a:srgbClr val="A9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5" name="Freeform: Shape 114">
              <a:extLst>
                <a:ext uri="{FF2B5EF4-FFF2-40B4-BE49-F238E27FC236}">
                  <a16:creationId xmlns:a16="http://schemas.microsoft.com/office/drawing/2014/main" id="{00684AC2-A78C-456E-96F7-A0202747B303}"/>
                </a:ext>
              </a:extLst>
            </p:cNvPr>
            <p:cNvSpPr/>
            <p:nvPr/>
          </p:nvSpPr>
          <p:spPr>
            <a:xfrm>
              <a:off x="4429857" y="3695960"/>
              <a:ext cx="153387" cy="199143"/>
            </a:xfrm>
            <a:custGeom>
              <a:avLst/>
              <a:gdLst>
                <a:gd name="connsiteX0" fmla="*/ 8140 w 279475"/>
                <a:gd name="connsiteY0" fmla="*/ 0 h 366303"/>
                <a:gd name="connsiteX1" fmla="*/ 27134 w 279475"/>
                <a:gd name="connsiteY1" fmla="*/ 51554 h 366303"/>
                <a:gd name="connsiteX2" fmla="*/ 0 w 279475"/>
                <a:gd name="connsiteY2" fmla="*/ 51554 h 366303"/>
                <a:gd name="connsiteX3" fmla="*/ 8140 w 279475"/>
                <a:gd name="connsiteY3" fmla="*/ 141095 h 366303"/>
                <a:gd name="connsiteX4" fmla="*/ 94967 w 279475"/>
                <a:gd name="connsiteY4" fmla="*/ 130241 h 366303"/>
                <a:gd name="connsiteX5" fmla="*/ 105821 w 279475"/>
                <a:gd name="connsiteY5" fmla="*/ 189935 h 366303"/>
                <a:gd name="connsiteX6" fmla="*/ 59694 w 279475"/>
                <a:gd name="connsiteY6" fmla="*/ 244202 h 366303"/>
                <a:gd name="connsiteX7" fmla="*/ 16280 w 279475"/>
                <a:gd name="connsiteY7" fmla="*/ 366303 h 366303"/>
                <a:gd name="connsiteX8" fmla="*/ 92254 w 279475"/>
                <a:gd name="connsiteY8" fmla="*/ 347309 h 366303"/>
                <a:gd name="connsiteX9" fmla="*/ 132954 w 279475"/>
                <a:gd name="connsiteY9" fmla="*/ 279476 h 366303"/>
                <a:gd name="connsiteX10" fmla="*/ 160088 w 279475"/>
                <a:gd name="connsiteY10" fmla="*/ 203502 h 366303"/>
                <a:gd name="connsiteX11" fmla="*/ 170941 w 279475"/>
                <a:gd name="connsiteY11" fmla="*/ 217068 h 366303"/>
                <a:gd name="connsiteX12" fmla="*/ 219782 w 279475"/>
                <a:gd name="connsiteY12" fmla="*/ 200788 h 366303"/>
                <a:gd name="connsiteX13" fmla="*/ 246915 w 279475"/>
                <a:gd name="connsiteY13" fmla="*/ 219782 h 366303"/>
                <a:gd name="connsiteX14" fmla="*/ 255055 w 279475"/>
                <a:gd name="connsiteY14" fmla="*/ 179082 h 366303"/>
                <a:gd name="connsiteX15" fmla="*/ 279475 w 279475"/>
                <a:gd name="connsiteY15" fmla="*/ 168228 h 366303"/>
                <a:gd name="connsiteX16" fmla="*/ 206215 w 279475"/>
                <a:gd name="connsiteY16" fmla="*/ 70547 h 366303"/>
                <a:gd name="connsiteX17" fmla="*/ 170941 w 279475"/>
                <a:gd name="connsiteY17" fmla="*/ 84114 h 366303"/>
                <a:gd name="connsiteX18" fmla="*/ 108534 w 279475"/>
                <a:gd name="connsiteY18" fmla="*/ 78687 h 366303"/>
                <a:gd name="connsiteX19" fmla="*/ 70547 w 279475"/>
                <a:gd name="connsiteY19" fmla="*/ 43414 h 366303"/>
                <a:gd name="connsiteX20" fmla="*/ 8140 w 279475"/>
                <a:gd name="connsiteY20" fmla="*/ 0 h 366303"/>
                <a:gd name="connsiteX0" fmla="*/ 8140 w 279475"/>
                <a:gd name="connsiteY0" fmla="*/ 0 h 366303"/>
                <a:gd name="connsiteX1" fmla="*/ 27134 w 279475"/>
                <a:gd name="connsiteY1" fmla="*/ 51554 h 366303"/>
                <a:gd name="connsiteX2" fmla="*/ 0 w 279475"/>
                <a:gd name="connsiteY2" fmla="*/ 51554 h 366303"/>
                <a:gd name="connsiteX3" fmla="*/ 8140 w 279475"/>
                <a:gd name="connsiteY3" fmla="*/ 141095 h 366303"/>
                <a:gd name="connsiteX4" fmla="*/ 94967 w 279475"/>
                <a:gd name="connsiteY4" fmla="*/ 130241 h 366303"/>
                <a:gd name="connsiteX5" fmla="*/ 105821 w 279475"/>
                <a:gd name="connsiteY5" fmla="*/ 189935 h 366303"/>
                <a:gd name="connsiteX6" fmla="*/ 59694 w 279475"/>
                <a:gd name="connsiteY6" fmla="*/ 244202 h 366303"/>
                <a:gd name="connsiteX7" fmla="*/ 16280 w 279475"/>
                <a:gd name="connsiteY7" fmla="*/ 366303 h 366303"/>
                <a:gd name="connsiteX8" fmla="*/ 92254 w 279475"/>
                <a:gd name="connsiteY8" fmla="*/ 347309 h 366303"/>
                <a:gd name="connsiteX9" fmla="*/ 132954 w 279475"/>
                <a:gd name="connsiteY9" fmla="*/ 279476 h 366303"/>
                <a:gd name="connsiteX10" fmla="*/ 160088 w 279475"/>
                <a:gd name="connsiteY10" fmla="*/ 203502 h 366303"/>
                <a:gd name="connsiteX11" fmla="*/ 170941 w 279475"/>
                <a:gd name="connsiteY11" fmla="*/ 217068 h 366303"/>
                <a:gd name="connsiteX12" fmla="*/ 219782 w 279475"/>
                <a:gd name="connsiteY12" fmla="*/ 200788 h 366303"/>
                <a:gd name="connsiteX13" fmla="*/ 246915 w 279475"/>
                <a:gd name="connsiteY13" fmla="*/ 219782 h 366303"/>
                <a:gd name="connsiteX14" fmla="*/ 255055 w 279475"/>
                <a:gd name="connsiteY14" fmla="*/ 179082 h 366303"/>
                <a:gd name="connsiteX15" fmla="*/ 279475 w 279475"/>
                <a:gd name="connsiteY15" fmla="*/ 168228 h 366303"/>
                <a:gd name="connsiteX16" fmla="*/ 210977 w 279475"/>
                <a:gd name="connsiteY16" fmla="*/ 77691 h 366303"/>
                <a:gd name="connsiteX17" fmla="*/ 170941 w 279475"/>
                <a:gd name="connsiteY17" fmla="*/ 84114 h 366303"/>
                <a:gd name="connsiteX18" fmla="*/ 108534 w 279475"/>
                <a:gd name="connsiteY18" fmla="*/ 78687 h 366303"/>
                <a:gd name="connsiteX19" fmla="*/ 70547 w 279475"/>
                <a:gd name="connsiteY19" fmla="*/ 43414 h 366303"/>
                <a:gd name="connsiteX20" fmla="*/ 8140 w 279475"/>
                <a:gd name="connsiteY20" fmla="*/ 0 h 366303"/>
                <a:gd name="connsiteX0" fmla="*/ 8140 w 279475"/>
                <a:gd name="connsiteY0" fmla="*/ 0 h 366303"/>
                <a:gd name="connsiteX1" fmla="*/ 27134 w 279475"/>
                <a:gd name="connsiteY1" fmla="*/ 51554 h 366303"/>
                <a:gd name="connsiteX2" fmla="*/ 0 w 279475"/>
                <a:gd name="connsiteY2" fmla="*/ 51554 h 366303"/>
                <a:gd name="connsiteX3" fmla="*/ 8140 w 279475"/>
                <a:gd name="connsiteY3" fmla="*/ 141095 h 366303"/>
                <a:gd name="connsiteX4" fmla="*/ 94967 w 279475"/>
                <a:gd name="connsiteY4" fmla="*/ 130241 h 366303"/>
                <a:gd name="connsiteX5" fmla="*/ 105821 w 279475"/>
                <a:gd name="connsiteY5" fmla="*/ 189935 h 366303"/>
                <a:gd name="connsiteX6" fmla="*/ 59694 w 279475"/>
                <a:gd name="connsiteY6" fmla="*/ 244202 h 366303"/>
                <a:gd name="connsiteX7" fmla="*/ 16280 w 279475"/>
                <a:gd name="connsiteY7" fmla="*/ 366303 h 366303"/>
                <a:gd name="connsiteX8" fmla="*/ 92254 w 279475"/>
                <a:gd name="connsiteY8" fmla="*/ 347309 h 366303"/>
                <a:gd name="connsiteX9" fmla="*/ 132954 w 279475"/>
                <a:gd name="connsiteY9" fmla="*/ 279476 h 366303"/>
                <a:gd name="connsiteX10" fmla="*/ 160088 w 279475"/>
                <a:gd name="connsiteY10" fmla="*/ 203502 h 366303"/>
                <a:gd name="connsiteX11" fmla="*/ 170941 w 279475"/>
                <a:gd name="connsiteY11" fmla="*/ 217068 h 366303"/>
                <a:gd name="connsiteX12" fmla="*/ 219782 w 279475"/>
                <a:gd name="connsiteY12" fmla="*/ 200788 h 366303"/>
                <a:gd name="connsiteX13" fmla="*/ 246915 w 279475"/>
                <a:gd name="connsiteY13" fmla="*/ 219782 h 366303"/>
                <a:gd name="connsiteX14" fmla="*/ 255055 w 279475"/>
                <a:gd name="connsiteY14" fmla="*/ 179082 h 366303"/>
                <a:gd name="connsiteX15" fmla="*/ 279475 w 279475"/>
                <a:gd name="connsiteY15" fmla="*/ 168228 h 366303"/>
                <a:gd name="connsiteX16" fmla="*/ 210977 w 279475"/>
                <a:gd name="connsiteY16" fmla="*/ 77691 h 366303"/>
                <a:gd name="connsiteX17" fmla="*/ 178084 w 279475"/>
                <a:gd name="connsiteY17" fmla="*/ 88877 h 366303"/>
                <a:gd name="connsiteX18" fmla="*/ 108534 w 279475"/>
                <a:gd name="connsiteY18" fmla="*/ 78687 h 366303"/>
                <a:gd name="connsiteX19" fmla="*/ 70547 w 279475"/>
                <a:gd name="connsiteY19" fmla="*/ 43414 h 366303"/>
                <a:gd name="connsiteX20" fmla="*/ 8140 w 279475"/>
                <a:gd name="connsiteY20" fmla="*/ 0 h 366303"/>
                <a:gd name="connsiteX0" fmla="*/ 8140 w 279475"/>
                <a:gd name="connsiteY0" fmla="*/ 0 h 366303"/>
                <a:gd name="connsiteX1" fmla="*/ 27134 w 279475"/>
                <a:gd name="connsiteY1" fmla="*/ 51554 h 366303"/>
                <a:gd name="connsiteX2" fmla="*/ 0 w 279475"/>
                <a:gd name="connsiteY2" fmla="*/ 51554 h 366303"/>
                <a:gd name="connsiteX3" fmla="*/ 8140 w 279475"/>
                <a:gd name="connsiteY3" fmla="*/ 141095 h 366303"/>
                <a:gd name="connsiteX4" fmla="*/ 94967 w 279475"/>
                <a:gd name="connsiteY4" fmla="*/ 130241 h 366303"/>
                <a:gd name="connsiteX5" fmla="*/ 105821 w 279475"/>
                <a:gd name="connsiteY5" fmla="*/ 189935 h 366303"/>
                <a:gd name="connsiteX6" fmla="*/ 59694 w 279475"/>
                <a:gd name="connsiteY6" fmla="*/ 244202 h 366303"/>
                <a:gd name="connsiteX7" fmla="*/ 16280 w 279475"/>
                <a:gd name="connsiteY7" fmla="*/ 366303 h 366303"/>
                <a:gd name="connsiteX8" fmla="*/ 92254 w 279475"/>
                <a:gd name="connsiteY8" fmla="*/ 347309 h 366303"/>
                <a:gd name="connsiteX9" fmla="*/ 132954 w 279475"/>
                <a:gd name="connsiteY9" fmla="*/ 279476 h 366303"/>
                <a:gd name="connsiteX10" fmla="*/ 160088 w 279475"/>
                <a:gd name="connsiteY10" fmla="*/ 203502 h 366303"/>
                <a:gd name="connsiteX11" fmla="*/ 170941 w 279475"/>
                <a:gd name="connsiteY11" fmla="*/ 217068 h 366303"/>
                <a:gd name="connsiteX12" fmla="*/ 219782 w 279475"/>
                <a:gd name="connsiteY12" fmla="*/ 200788 h 366303"/>
                <a:gd name="connsiteX13" fmla="*/ 246915 w 279475"/>
                <a:gd name="connsiteY13" fmla="*/ 219782 h 366303"/>
                <a:gd name="connsiteX14" fmla="*/ 255055 w 279475"/>
                <a:gd name="connsiteY14" fmla="*/ 179082 h 366303"/>
                <a:gd name="connsiteX15" fmla="*/ 279475 w 279475"/>
                <a:gd name="connsiteY15" fmla="*/ 168228 h 366303"/>
                <a:gd name="connsiteX16" fmla="*/ 210977 w 279475"/>
                <a:gd name="connsiteY16" fmla="*/ 77691 h 366303"/>
                <a:gd name="connsiteX17" fmla="*/ 178084 w 279475"/>
                <a:gd name="connsiteY17" fmla="*/ 88877 h 366303"/>
                <a:gd name="connsiteX18" fmla="*/ 110915 w 279475"/>
                <a:gd name="connsiteY18" fmla="*/ 81068 h 366303"/>
                <a:gd name="connsiteX19" fmla="*/ 70547 w 279475"/>
                <a:gd name="connsiteY19" fmla="*/ 43414 h 366303"/>
                <a:gd name="connsiteX20" fmla="*/ 8140 w 279475"/>
                <a:gd name="connsiteY20" fmla="*/ 0 h 36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75" h="366303">
                  <a:moveTo>
                    <a:pt x="8140" y="0"/>
                  </a:moveTo>
                  <a:lnTo>
                    <a:pt x="27134" y="51554"/>
                  </a:lnTo>
                  <a:lnTo>
                    <a:pt x="0" y="51554"/>
                  </a:lnTo>
                  <a:lnTo>
                    <a:pt x="8140" y="141095"/>
                  </a:lnTo>
                  <a:lnTo>
                    <a:pt x="94967" y="130241"/>
                  </a:lnTo>
                  <a:lnTo>
                    <a:pt x="105821" y="189935"/>
                  </a:lnTo>
                  <a:lnTo>
                    <a:pt x="59694" y="244202"/>
                  </a:lnTo>
                  <a:lnTo>
                    <a:pt x="16280" y="366303"/>
                  </a:lnTo>
                  <a:lnTo>
                    <a:pt x="92254" y="347309"/>
                  </a:lnTo>
                  <a:lnTo>
                    <a:pt x="132954" y="279476"/>
                  </a:lnTo>
                  <a:lnTo>
                    <a:pt x="160088" y="203502"/>
                  </a:lnTo>
                  <a:lnTo>
                    <a:pt x="170941" y="217068"/>
                  </a:lnTo>
                  <a:lnTo>
                    <a:pt x="219782" y="200788"/>
                  </a:lnTo>
                  <a:lnTo>
                    <a:pt x="246915" y="219782"/>
                  </a:lnTo>
                  <a:lnTo>
                    <a:pt x="255055" y="179082"/>
                  </a:lnTo>
                  <a:lnTo>
                    <a:pt x="279475" y="168228"/>
                  </a:lnTo>
                  <a:lnTo>
                    <a:pt x="210977" y="77691"/>
                  </a:lnTo>
                  <a:cubicBezTo>
                    <a:pt x="197632" y="79832"/>
                    <a:pt x="194761" y="88314"/>
                    <a:pt x="178084" y="88877"/>
                  </a:cubicBezTo>
                  <a:cubicBezTo>
                    <a:pt x="161407" y="89440"/>
                    <a:pt x="131717" y="82877"/>
                    <a:pt x="110915" y="81068"/>
                  </a:cubicBezTo>
                  <a:lnTo>
                    <a:pt x="70547" y="43414"/>
                  </a:lnTo>
                  <a:lnTo>
                    <a:pt x="8140" y="0"/>
                  </a:lnTo>
                  <a:close/>
                </a:path>
              </a:pathLst>
            </a:custGeom>
            <a:solidFill>
              <a:srgbClr val="A9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6" name="Freeform: Shape 115">
              <a:extLst>
                <a:ext uri="{FF2B5EF4-FFF2-40B4-BE49-F238E27FC236}">
                  <a16:creationId xmlns:a16="http://schemas.microsoft.com/office/drawing/2014/main" id="{BCF24B39-B81D-4323-8E07-B3CB670563E0}"/>
                </a:ext>
              </a:extLst>
            </p:cNvPr>
            <p:cNvSpPr/>
            <p:nvPr/>
          </p:nvSpPr>
          <p:spPr>
            <a:xfrm>
              <a:off x="4403599" y="3636594"/>
              <a:ext cx="43187" cy="19176"/>
            </a:xfrm>
            <a:custGeom>
              <a:avLst/>
              <a:gdLst>
                <a:gd name="connsiteX0" fmla="*/ 0 w 78687"/>
                <a:gd name="connsiteY0" fmla="*/ 35273 h 35273"/>
                <a:gd name="connsiteX1" fmla="*/ 78687 w 78687"/>
                <a:gd name="connsiteY1" fmla="*/ 0 h 35273"/>
                <a:gd name="connsiteX2" fmla="*/ 70547 w 78687"/>
                <a:gd name="connsiteY2" fmla="*/ 32560 h 35273"/>
                <a:gd name="connsiteX3" fmla="*/ 0 w 78687"/>
                <a:gd name="connsiteY3" fmla="*/ 35273 h 35273"/>
              </a:gdLst>
              <a:ahLst/>
              <a:cxnLst>
                <a:cxn ang="0">
                  <a:pos x="connsiteX0" y="connsiteY0"/>
                </a:cxn>
                <a:cxn ang="0">
                  <a:pos x="connsiteX1" y="connsiteY1"/>
                </a:cxn>
                <a:cxn ang="0">
                  <a:pos x="connsiteX2" y="connsiteY2"/>
                </a:cxn>
                <a:cxn ang="0">
                  <a:pos x="connsiteX3" y="connsiteY3"/>
                </a:cxn>
              </a:cxnLst>
              <a:rect l="l" t="t" r="r" b="b"/>
              <a:pathLst>
                <a:path w="78687" h="35273">
                  <a:moveTo>
                    <a:pt x="0" y="35273"/>
                  </a:moveTo>
                  <a:lnTo>
                    <a:pt x="78687" y="0"/>
                  </a:lnTo>
                  <a:lnTo>
                    <a:pt x="70547" y="32560"/>
                  </a:lnTo>
                  <a:lnTo>
                    <a:pt x="0" y="35273"/>
                  </a:lnTo>
                  <a:close/>
                </a:path>
              </a:pathLst>
            </a:custGeom>
            <a:solidFill>
              <a:srgbClr val="A9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7" name="Freeform: Shape 116">
              <a:extLst>
                <a:ext uri="{FF2B5EF4-FFF2-40B4-BE49-F238E27FC236}">
                  <a16:creationId xmlns:a16="http://schemas.microsoft.com/office/drawing/2014/main" id="{778F9292-AD74-4575-993F-F710DDC7DD18}"/>
                </a:ext>
              </a:extLst>
            </p:cNvPr>
            <p:cNvSpPr/>
            <p:nvPr/>
          </p:nvSpPr>
          <p:spPr>
            <a:xfrm>
              <a:off x="4741100" y="4224057"/>
              <a:ext cx="174236" cy="293551"/>
            </a:xfrm>
            <a:custGeom>
              <a:avLst/>
              <a:gdLst>
                <a:gd name="connsiteX0" fmla="*/ 317462 w 317462"/>
                <a:gd name="connsiteY0" fmla="*/ 130241 h 539957"/>
                <a:gd name="connsiteX1" fmla="*/ 293042 w 317462"/>
                <a:gd name="connsiteY1" fmla="*/ 16280 h 539957"/>
                <a:gd name="connsiteX2" fmla="*/ 276762 w 317462"/>
                <a:gd name="connsiteY2" fmla="*/ 16280 h 539957"/>
                <a:gd name="connsiteX3" fmla="*/ 236062 w 317462"/>
                <a:gd name="connsiteY3" fmla="*/ 21707 h 539957"/>
                <a:gd name="connsiteX4" fmla="*/ 195361 w 317462"/>
                <a:gd name="connsiteY4" fmla="*/ 0 h 539957"/>
                <a:gd name="connsiteX5" fmla="*/ 0 w 317462"/>
                <a:gd name="connsiteY5" fmla="*/ 21707 h 539957"/>
                <a:gd name="connsiteX6" fmla="*/ 48840 w 317462"/>
                <a:gd name="connsiteY6" fmla="*/ 539957 h 539957"/>
                <a:gd name="connsiteX7" fmla="*/ 233348 w 317462"/>
                <a:gd name="connsiteY7" fmla="*/ 463983 h 539957"/>
                <a:gd name="connsiteX8" fmla="*/ 219782 w 317462"/>
                <a:gd name="connsiteY8" fmla="*/ 398863 h 539957"/>
                <a:gd name="connsiteX9" fmla="*/ 252342 w 317462"/>
                <a:gd name="connsiteY9" fmla="*/ 385296 h 539957"/>
                <a:gd name="connsiteX10" fmla="*/ 244202 w 317462"/>
                <a:gd name="connsiteY10" fmla="*/ 341882 h 539957"/>
                <a:gd name="connsiteX11" fmla="*/ 162801 w 317462"/>
                <a:gd name="connsiteY11" fmla="*/ 355449 h 539957"/>
                <a:gd name="connsiteX12" fmla="*/ 154661 w 317462"/>
                <a:gd name="connsiteY12" fmla="*/ 255055 h 539957"/>
                <a:gd name="connsiteX13" fmla="*/ 181795 w 317462"/>
                <a:gd name="connsiteY13" fmla="*/ 249628 h 539957"/>
                <a:gd name="connsiteX14" fmla="*/ 170941 w 317462"/>
                <a:gd name="connsiteY14" fmla="*/ 198075 h 539957"/>
                <a:gd name="connsiteX15" fmla="*/ 211641 w 317462"/>
                <a:gd name="connsiteY15" fmla="*/ 198075 h 539957"/>
                <a:gd name="connsiteX16" fmla="*/ 222495 w 317462"/>
                <a:gd name="connsiteY16" fmla="*/ 141094 h 539957"/>
                <a:gd name="connsiteX17" fmla="*/ 317462 w 317462"/>
                <a:gd name="connsiteY17" fmla="*/ 130241 h 53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462" h="539957">
                  <a:moveTo>
                    <a:pt x="317462" y="130241"/>
                  </a:moveTo>
                  <a:lnTo>
                    <a:pt x="293042" y="16280"/>
                  </a:lnTo>
                  <a:lnTo>
                    <a:pt x="276762" y="16280"/>
                  </a:lnTo>
                  <a:lnTo>
                    <a:pt x="236062" y="21707"/>
                  </a:lnTo>
                  <a:lnTo>
                    <a:pt x="195361" y="0"/>
                  </a:lnTo>
                  <a:lnTo>
                    <a:pt x="0" y="21707"/>
                  </a:lnTo>
                  <a:lnTo>
                    <a:pt x="48840" y="539957"/>
                  </a:lnTo>
                  <a:lnTo>
                    <a:pt x="233348" y="463983"/>
                  </a:lnTo>
                  <a:lnTo>
                    <a:pt x="219782" y="398863"/>
                  </a:lnTo>
                  <a:lnTo>
                    <a:pt x="252342" y="385296"/>
                  </a:lnTo>
                  <a:lnTo>
                    <a:pt x="244202" y="341882"/>
                  </a:lnTo>
                  <a:lnTo>
                    <a:pt x="162801" y="355449"/>
                  </a:lnTo>
                  <a:lnTo>
                    <a:pt x="154661" y="255055"/>
                  </a:lnTo>
                  <a:lnTo>
                    <a:pt x="181795" y="249628"/>
                  </a:lnTo>
                  <a:lnTo>
                    <a:pt x="170941" y="198075"/>
                  </a:lnTo>
                  <a:lnTo>
                    <a:pt x="211641" y="198075"/>
                  </a:lnTo>
                  <a:lnTo>
                    <a:pt x="222495" y="141094"/>
                  </a:lnTo>
                  <a:lnTo>
                    <a:pt x="317462" y="130241"/>
                  </a:lnTo>
                  <a:close/>
                </a:path>
              </a:pathLst>
            </a:custGeom>
            <a:solidFill>
              <a:srgbClr val="C3B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8" name="Freeform: Shape 117">
              <a:extLst>
                <a:ext uri="{FF2B5EF4-FFF2-40B4-BE49-F238E27FC236}">
                  <a16:creationId xmlns:a16="http://schemas.microsoft.com/office/drawing/2014/main" id="{D3BDDCA4-1898-47E5-9EA0-C0152B8B633D}"/>
                </a:ext>
              </a:extLst>
            </p:cNvPr>
            <p:cNvSpPr/>
            <p:nvPr/>
          </p:nvSpPr>
          <p:spPr>
            <a:xfrm>
              <a:off x="4765474" y="4460980"/>
              <a:ext cx="145942" cy="123911"/>
            </a:xfrm>
            <a:custGeom>
              <a:avLst/>
              <a:gdLst>
                <a:gd name="connsiteX0" fmla="*/ 0 w 265909"/>
                <a:gd name="connsiteY0" fmla="*/ 78687 h 227921"/>
                <a:gd name="connsiteX1" fmla="*/ 29847 w 265909"/>
                <a:gd name="connsiteY1" fmla="*/ 10853 h 227921"/>
                <a:gd name="connsiteX2" fmla="*/ 198075 w 265909"/>
                <a:gd name="connsiteY2" fmla="*/ 0 h 227921"/>
                <a:gd name="connsiteX3" fmla="*/ 198075 w 265909"/>
                <a:gd name="connsiteY3" fmla="*/ 65120 h 227921"/>
                <a:gd name="connsiteX4" fmla="*/ 255055 w 265909"/>
                <a:gd name="connsiteY4" fmla="*/ 105821 h 227921"/>
                <a:gd name="connsiteX5" fmla="*/ 265909 w 265909"/>
                <a:gd name="connsiteY5" fmla="*/ 173654 h 227921"/>
                <a:gd name="connsiteX6" fmla="*/ 230635 w 265909"/>
                <a:gd name="connsiteY6" fmla="*/ 173654 h 227921"/>
                <a:gd name="connsiteX7" fmla="*/ 208928 w 265909"/>
                <a:gd name="connsiteY7" fmla="*/ 162801 h 227921"/>
                <a:gd name="connsiteX8" fmla="*/ 189935 w 265909"/>
                <a:gd name="connsiteY8" fmla="*/ 179081 h 227921"/>
                <a:gd name="connsiteX9" fmla="*/ 149235 w 265909"/>
                <a:gd name="connsiteY9" fmla="*/ 149234 h 227921"/>
                <a:gd name="connsiteX10" fmla="*/ 108534 w 265909"/>
                <a:gd name="connsiteY10" fmla="*/ 149234 h 227921"/>
                <a:gd name="connsiteX11" fmla="*/ 132955 w 265909"/>
                <a:gd name="connsiteY11" fmla="*/ 198075 h 227921"/>
                <a:gd name="connsiteX12" fmla="*/ 51554 w 265909"/>
                <a:gd name="connsiteY12" fmla="*/ 227921 h 227921"/>
                <a:gd name="connsiteX13" fmla="*/ 46127 w 265909"/>
                <a:gd name="connsiteY13" fmla="*/ 157374 h 227921"/>
                <a:gd name="connsiteX14" fmla="*/ 2714 w 265909"/>
                <a:gd name="connsiteY14" fmla="*/ 160088 h 227921"/>
                <a:gd name="connsiteX15" fmla="*/ 0 w 265909"/>
                <a:gd name="connsiteY15" fmla="*/ 78687 h 227921"/>
                <a:gd name="connsiteX0" fmla="*/ 0 w 265909"/>
                <a:gd name="connsiteY0" fmla="*/ 78687 h 227921"/>
                <a:gd name="connsiteX1" fmla="*/ 29847 w 265909"/>
                <a:gd name="connsiteY1" fmla="*/ 10853 h 227921"/>
                <a:gd name="connsiteX2" fmla="*/ 198075 w 265909"/>
                <a:gd name="connsiteY2" fmla="*/ 0 h 227921"/>
                <a:gd name="connsiteX3" fmla="*/ 198075 w 265909"/>
                <a:gd name="connsiteY3" fmla="*/ 65120 h 227921"/>
                <a:gd name="connsiteX4" fmla="*/ 255055 w 265909"/>
                <a:gd name="connsiteY4" fmla="*/ 105821 h 227921"/>
                <a:gd name="connsiteX5" fmla="*/ 265909 w 265909"/>
                <a:gd name="connsiteY5" fmla="*/ 173654 h 227921"/>
                <a:gd name="connsiteX6" fmla="*/ 233016 w 265909"/>
                <a:gd name="connsiteY6" fmla="*/ 164129 h 227921"/>
                <a:gd name="connsiteX7" fmla="*/ 208928 w 265909"/>
                <a:gd name="connsiteY7" fmla="*/ 162801 h 227921"/>
                <a:gd name="connsiteX8" fmla="*/ 189935 w 265909"/>
                <a:gd name="connsiteY8" fmla="*/ 179081 h 227921"/>
                <a:gd name="connsiteX9" fmla="*/ 149235 w 265909"/>
                <a:gd name="connsiteY9" fmla="*/ 149234 h 227921"/>
                <a:gd name="connsiteX10" fmla="*/ 108534 w 265909"/>
                <a:gd name="connsiteY10" fmla="*/ 149234 h 227921"/>
                <a:gd name="connsiteX11" fmla="*/ 132955 w 265909"/>
                <a:gd name="connsiteY11" fmla="*/ 198075 h 227921"/>
                <a:gd name="connsiteX12" fmla="*/ 51554 w 265909"/>
                <a:gd name="connsiteY12" fmla="*/ 227921 h 227921"/>
                <a:gd name="connsiteX13" fmla="*/ 46127 w 265909"/>
                <a:gd name="connsiteY13" fmla="*/ 157374 h 227921"/>
                <a:gd name="connsiteX14" fmla="*/ 2714 w 265909"/>
                <a:gd name="connsiteY14" fmla="*/ 160088 h 227921"/>
                <a:gd name="connsiteX15" fmla="*/ 0 w 265909"/>
                <a:gd name="connsiteY15" fmla="*/ 78687 h 2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909" h="227921">
                  <a:moveTo>
                    <a:pt x="0" y="78687"/>
                  </a:moveTo>
                  <a:lnTo>
                    <a:pt x="29847" y="10853"/>
                  </a:lnTo>
                  <a:lnTo>
                    <a:pt x="198075" y="0"/>
                  </a:lnTo>
                  <a:lnTo>
                    <a:pt x="198075" y="65120"/>
                  </a:lnTo>
                  <a:lnTo>
                    <a:pt x="255055" y="105821"/>
                  </a:lnTo>
                  <a:lnTo>
                    <a:pt x="265909" y="173654"/>
                  </a:lnTo>
                  <a:lnTo>
                    <a:pt x="233016" y="164129"/>
                  </a:lnTo>
                  <a:lnTo>
                    <a:pt x="208928" y="162801"/>
                  </a:lnTo>
                  <a:lnTo>
                    <a:pt x="189935" y="179081"/>
                  </a:lnTo>
                  <a:lnTo>
                    <a:pt x="149235" y="149234"/>
                  </a:lnTo>
                  <a:lnTo>
                    <a:pt x="108534" y="149234"/>
                  </a:lnTo>
                  <a:lnTo>
                    <a:pt x="132955" y="198075"/>
                  </a:lnTo>
                  <a:lnTo>
                    <a:pt x="51554" y="227921"/>
                  </a:lnTo>
                  <a:lnTo>
                    <a:pt x="46127" y="157374"/>
                  </a:lnTo>
                  <a:lnTo>
                    <a:pt x="2714" y="160088"/>
                  </a:lnTo>
                  <a:cubicBezTo>
                    <a:pt x="1809" y="132954"/>
                    <a:pt x="905" y="105821"/>
                    <a:pt x="0" y="78687"/>
                  </a:cubicBezTo>
                  <a:close/>
                </a:path>
              </a:pathLst>
            </a:custGeom>
            <a:solidFill>
              <a:srgbClr val="C7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9" name="Freeform: Shape 118">
              <a:extLst>
                <a:ext uri="{FF2B5EF4-FFF2-40B4-BE49-F238E27FC236}">
                  <a16:creationId xmlns:a16="http://schemas.microsoft.com/office/drawing/2014/main" id="{90E1F877-7508-47DE-9DC8-42F23D7D81C1}"/>
                </a:ext>
              </a:extLst>
            </p:cNvPr>
            <p:cNvSpPr/>
            <p:nvPr/>
          </p:nvSpPr>
          <p:spPr>
            <a:xfrm>
              <a:off x="4902116" y="4157856"/>
              <a:ext cx="195085" cy="199143"/>
            </a:xfrm>
            <a:custGeom>
              <a:avLst/>
              <a:gdLst>
                <a:gd name="connsiteX0" fmla="*/ 0 w 355449"/>
                <a:gd name="connsiteY0" fmla="*/ 130241 h 366303"/>
                <a:gd name="connsiteX1" fmla="*/ 27134 w 355449"/>
                <a:gd name="connsiteY1" fmla="*/ 244202 h 366303"/>
                <a:gd name="connsiteX2" fmla="*/ 84114 w 355449"/>
                <a:gd name="connsiteY2" fmla="*/ 233349 h 366303"/>
                <a:gd name="connsiteX3" fmla="*/ 105821 w 355449"/>
                <a:gd name="connsiteY3" fmla="*/ 309323 h 366303"/>
                <a:gd name="connsiteX4" fmla="*/ 132954 w 355449"/>
                <a:gd name="connsiteY4" fmla="*/ 303896 h 366303"/>
                <a:gd name="connsiteX5" fmla="*/ 146521 w 355449"/>
                <a:gd name="connsiteY5" fmla="*/ 333743 h 366303"/>
                <a:gd name="connsiteX6" fmla="*/ 214355 w 355449"/>
                <a:gd name="connsiteY6" fmla="*/ 317463 h 366303"/>
                <a:gd name="connsiteX7" fmla="*/ 233348 w 355449"/>
                <a:gd name="connsiteY7" fmla="*/ 366303 h 366303"/>
                <a:gd name="connsiteX8" fmla="*/ 355449 w 355449"/>
                <a:gd name="connsiteY8" fmla="*/ 344596 h 366303"/>
                <a:gd name="connsiteX9" fmla="*/ 352736 w 355449"/>
                <a:gd name="connsiteY9" fmla="*/ 303896 h 366303"/>
                <a:gd name="connsiteX10" fmla="*/ 336456 w 355449"/>
                <a:gd name="connsiteY10" fmla="*/ 274049 h 366303"/>
                <a:gd name="connsiteX11" fmla="*/ 355449 w 355449"/>
                <a:gd name="connsiteY11" fmla="*/ 263196 h 366303"/>
                <a:gd name="connsiteX12" fmla="*/ 322889 w 355449"/>
                <a:gd name="connsiteY12" fmla="*/ 0 h 366303"/>
                <a:gd name="connsiteX13" fmla="*/ 265909 w 355449"/>
                <a:gd name="connsiteY13" fmla="*/ 43414 h 366303"/>
                <a:gd name="connsiteX14" fmla="*/ 214355 w 355449"/>
                <a:gd name="connsiteY14" fmla="*/ 51554 h 366303"/>
                <a:gd name="connsiteX15" fmla="*/ 184508 w 355449"/>
                <a:gd name="connsiteY15" fmla="*/ 103108 h 366303"/>
                <a:gd name="connsiteX16" fmla="*/ 0 w 355449"/>
                <a:gd name="connsiteY16" fmla="*/ 130241 h 366303"/>
                <a:gd name="connsiteX0" fmla="*/ 0 w 355449"/>
                <a:gd name="connsiteY0" fmla="*/ 130241 h 366303"/>
                <a:gd name="connsiteX1" fmla="*/ 15228 w 355449"/>
                <a:gd name="connsiteY1" fmla="*/ 246584 h 366303"/>
                <a:gd name="connsiteX2" fmla="*/ 84114 w 355449"/>
                <a:gd name="connsiteY2" fmla="*/ 233349 h 366303"/>
                <a:gd name="connsiteX3" fmla="*/ 105821 w 355449"/>
                <a:gd name="connsiteY3" fmla="*/ 309323 h 366303"/>
                <a:gd name="connsiteX4" fmla="*/ 132954 w 355449"/>
                <a:gd name="connsiteY4" fmla="*/ 303896 h 366303"/>
                <a:gd name="connsiteX5" fmla="*/ 146521 w 355449"/>
                <a:gd name="connsiteY5" fmla="*/ 333743 h 366303"/>
                <a:gd name="connsiteX6" fmla="*/ 214355 w 355449"/>
                <a:gd name="connsiteY6" fmla="*/ 317463 h 366303"/>
                <a:gd name="connsiteX7" fmla="*/ 233348 w 355449"/>
                <a:gd name="connsiteY7" fmla="*/ 366303 h 366303"/>
                <a:gd name="connsiteX8" fmla="*/ 355449 w 355449"/>
                <a:gd name="connsiteY8" fmla="*/ 344596 h 366303"/>
                <a:gd name="connsiteX9" fmla="*/ 352736 w 355449"/>
                <a:gd name="connsiteY9" fmla="*/ 303896 h 366303"/>
                <a:gd name="connsiteX10" fmla="*/ 336456 w 355449"/>
                <a:gd name="connsiteY10" fmla="*/ 274049 h 366303"/>
                <a:gd name="connsiteX11" fmla="*/ 355449 w 355449"/>
                <a:gd name="connsiteY11" fmla="*/ 263196 h 366303"/>
                <a:gd name="connsiteX12" fmla="*/ 322889 w 355449"/>
                <a:gd name="connsiteY12" fmla="*/ 0 h 366303"/>
                <a:gd name="connsiteX13" fmla="*/ 265909 w 355449"/>
                <a:gd name="connsiteY13" fmla="*/ 43414 h 366303"/>
                <a:gd name="connsiteX14" fmla="*/ 214355 w 355449"/>
                <a:gd name="connsiteY14" fmla="*/ 51554 h 366303"/>
                <a:gd name="connsiteX15" fmla="*/ 184508 w 355449"/>
                <a:gd name="connsiteY15" fmla="*/ 103108 h 366303"/>
                <a:gd name="connsiteX16" fmla="*/ 0 w 355449"/>
                <a:gd name="connsiteY16" fmla="*/ 130241 h 366303"/>
                <a:gd name="connsiteX0" fmla="*/ 0 w 355449"/>
                <a:gd name="connsiteY0" fmla="*/ 130241 h 366303"/>
                <a:gd name="connsiteX1" fmla="*/ 15228 w 355449"/>
                <a:gd name="connsiteY1" fmla="*/ 246584 h 366303"/>
                <a:gd name="connsiteX2" fmla="*/ 84114 w 355449"/>
                <a:gd name="connsiteY2" fmla="*/ 233349 h 366303"/>
                <a:gd name="connsiteX3" fmla="*/ 105821 w 355449"/>
                <a:gd name="connsiteY3" fmla="*/ 309323 h 366303"/>
                <a:gd name="connsiteX4" fmla="*/ 132954 w 355449"/>
                <a:gd name="connsiteY4" fmla="*/ 303896 h 366303"/>
                <a:gd name="connsiteX5" fmla="*/ 146521 w 355449"/>
                <a:gd name="connsiteY5" fmla="*/ 333743 h 366303"/>
                <a:gd name="connsiteX6" fmla="*/ 214355 w 355449"/>
                <a:gd name="connsiteY6" fmla="*/ 317463 h 366303"/>
                <a:gd name="connsiteX7" fmla="*/ 233348 w 355449"/>
                <a:gd name="connsiteY7" fmla="*/ 366303 h 366303"/>
                <a:gd name="connsiteX8" fmla="*/ 355449 w 355449"/>
                <a:gd name="connsiteY8" fmla="*/ 344596 h 366303"/>
                <a:gd name="connsiteX9" fmla="*/ 352736 w 355449"/>
                <a:gd name="connsiteY9" fmla="*/ 303896 h 366303"/>
                <a:gd name="connsiteX10" fmla="*/ 336456 w 355449"/>
                <a:gd name="connsiteY10" fmla="*/ 274049 h 366303"/>
                <a:gd name="connsiteX11" fmla="*/ 355449 w 355449"/>
                <a:gd name="connsiteY11" fmla="*/ 263196 h 366303"/>
                <a:gd name="connsiteX12" fmla="*/ 322889 w 355449"/>
                <a:gd name="connsiteY12" fmla="*/ 0 h 366303"/>
                <a:gd name="connsiteX13" fmla="*/ 265909 w 355449"/>
                <a:gd name="connsiteY13" fmla="*/ 43414 h 366303"/>
                <a:gd name="connsiteX14" fmla="*/ 214355 w 355449"/>
                <a:gd name="connsiteY14" fmla="*/ 51554 h 366303"/>
                <a:gd name="connsiteX15" fmla="*/ 184508 w 355449"/>
                <a:gd name="connsiteY15" fmla="*/ 103108 h 366303"/>
                <a:gd name="connsiteX16" fmla="*/ 44453 w 355449"/>
                <a:gd name="connsiteY16" fmla="*/ 162774 h 366303"/>
                <a:gd name="connsiteX17" fmla="*/ 0 w 355449"/>
                <a:gd name="connsiteY17" fmla="*/ 130241 h 366303"/>
                <a:gd name="connsiteX0" fmla="*/ 0 w 355449"/>
                <a:gd name="connsiteY0" fmla="*/ 130241 h 366303"/>
                <a:gd name="connsiteX1" fmla="*/ 15228 w 355449"/>
                <a:gd name="connsiteY1" fmla="*/ 246584 h 366303"/>
                <a:gd name="connsiteX2" fmla="*/ 84114 w 355449"/>
                <a:gd name="connsiteY2" fmla="*/ 233349 h 366303"/>
                <a:gd name="connsiteX3" fmla="*/ 105821 w 355449"/>
                <a:gd name="connsiteY3" fmla="*/ 309323 h 366303"/>
                <a:gd name="connsiteX4" fmla="*/ 132954 w 355449"/>
                <a:gd name="connsiteY4" fmla="*/ 303896 h 366303"/>
                <a:gd name="connsiteX5" fmla="*/ 146521 w 355449"/>
                <a:gd name="connsiteY5" fmla="*/ 333743 h 366303"/>
                <a:gd name="connsiteX6" fmla="*/ 214355 w 355449"/>
                <a:gd name="connsiteY6" fmla="*/ 317463 h 366303"/>
                <a:gd name="connsiteX7" fmla="*/ 233348 w 355449"/>
                <a:gd name="connsiteY7" fmla="*/ 366303 h 366303"/>
                <a:gd name="connsiteX8" fmla="*/ 355449 w 355449"/>
                <a:gd name="connsiteY8" fmla="*/ 344596 h 366303"/>
                <a:gd name="connsiteX9" fmla="*/ 352736 w 355449"/>
                <a:gd name="connsiteY9" fmla="*/ 303896 h 366303"/>
                <a:gd name="connsiteX10" fmla="*/ 336456 w 355449"/>
                <a:gd name="connsiteY10" fmla="*/ 274049 h 366303"/>
                <a:gd name="connsiteX11" fmla="*/ 355449 w 355449"/>
                <a:gd name="connsiteY11" fmla="*/ 263196 h 366303"/>
                <a:gd name="connsiteX12" fmla="*/ 322889 w 355449"/>
                <a:gd name="connsiteY12" fmla="*/ 0 h 366303"/>
                <a:gd name="connsiteX13" fmla="*/ 265909 w 355449"/>
                <a:gd name="connsiteY13" fmla="*/ 43414 h 366303"/>
                <a:gd name="connsiteX14" fmla="*/ 214355 w 355449"/>
                <a:gd name="connsiteY14" fmla="*/ 51554 h 366303"/>
                <a:gd name="connsiteX15" fmla="*/ 186889 w 355449"/>
                <a:gd name="connsiteY15" fmla="*/ 107871 h 366303"/>
                <a:gd name="connsiteX16" fmla="*/ 44453 w 355449"/>
                <a:gd name="connsiteY16" fmla="*/ 162774 h 366303"/>
                <a:gd name="connsiteX17" fmla="*/ 0 w 355449"/>
                <a:gd name="connsiteY17" fmla="*/ 130241 h 36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449" h="366303">
                  <a:moveTo>
                    <a:pt x="0" y="130241"/>
                  </a:moveTo>
                  <a:lnTo>
                    <a:pt x="15228" y="246584"/>
                  </a:lnTo>
                  <a:lnTo>
                    <a:pt x="84114" y="233349"/>
                  </a:lnTo>
                  <a:lnTo>
                    <a:pt x="105821" y="309323"/>
                  </a:lnTo>
                  <a:lnTo>
                    <a:pt x="132954" y="303896"/>
                  </a:lnTo>
                  <a:lnTo>
                    <a:pt x="146521" y="333743"/>
                  </a:lnTo>
                  <a:lnTo>
                    <a:pt x="214355" y="317463"/>
                  </a:lnTo>
                  <a:lnTo>
                    <a:pt x="233348" y="366303"/>
                  </a:lnTo>
                  <a:lnTo>
                    <a:pt x="355449" y="344596"/>
                  </a:lnTo>
                  <a:lnTo>
                    <a:pt x="352736" y="303896"/>
                  </a:lnTo>
                  <a:lnTo>
                    <a:pt x="336456" y="274049"/>
                  </a:lnTo>
                  <a:lnTo>
                    <a:pt x="355449" y="263196"/>
                  </a:lnTo>
                  <a:lnTo>
                    <a:pt x="322889" y="0"/>
                  </a:lnTo>
                  <a:lnTo>
                    <a:pt x="265909" y="43414"/>
                  </a:lnTo>
                  <a:lnTo>
                    <a:pt x="214355" y="51554"/>
                  </a:lnTo>
                  <a:lnTo>
                    <a:pt x="186889" y="107871"/>
                  </a:lnTo>
                  <a:cubicBezTo>
                    <a:pt x="142585" y="114266"/>
                    <a:pt x="88757" y="156379"/>
                    <a:pt x="44453" y="162774"/>
                  </a:cubicBezTo>
                  <a:lnTo>
                    <a:pt x="0" y="130241"/>
                  </a:lnTo>
                  <a:close/>
                </a:path>
              </a:pathLst>
            </a:custGeom>
            <a:solidFill>
              <a:srgbClr val="F1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0" name="Freeform: Shape 119">
              <a:extLst>
                <a:ext uri="{FF2B5EF4-FFF2-40B4-BE49-F238E27FC236}">
                  <a16:creationId xmlns:a16="http://schemas.microsoft.com/office/drawing/2014/main" id="{B3C90174-037A-4A5E-885E-C733AF1164C7}"/>
                </a:ext>
              </a:extLst>
            </p:cNvPr>
            <p:cNvSpPr/>
            <p:nvPr/>
          </p:nvSpPr>
          <p:spPr>
            <a:xfrm>
              <a:off x="5322386" y="4353799"/>
              <a:ext cx="156957" cy="194187"/>
            </a:xfrm>
            <a:custGeom>
              <a:avLst/>
              <a:gdLst>
                <a:gd name="connsiteX0" fmla="*/ 133350 w 285750"/>
                <a:gd name="connsiteY0" fmla="*/ 0 h 357188"/>
                <a:gd name="connsiteX1" fmla="*/ 150018 w 285750"/>
                <a:gd name="connsiteY1" fmla="*/ 54769 h 357188"/>
                <a:gd name="connsiteX2" fmla="*/ 152400 w 285750"/>
                <a:gd name="connsiteY2" fmla="*/ 107156 h 357188"/>
                <a:gd name="connsiteX3" fmla="*/ 195262 w 285750"/>
                <a:gd name="connsiteY3" fmla="*/ 135731 h 357188"/>
                <a:gd name="connsiteX4" fmla="*/ 254793 w 285750"/>
                <a:gd name="connsiteY4" fmla="*/ 133350 h 357188"/>
                <a:gd name="connsiteX5" fmla="*/ 247650 w 285750"/>
                <a:gd name="connsiteY5" fmla="*/ 176213 h 357188"/>
                <a:gd name="connsiteX6" fmla="*/ 285750 w 285750"/>
                <a:gd name="connsiteY6" fmla="*/ 238125 h 357188"/>
                <a:gd name="connsiteX7" fmla="*/ 285750 w 285750"/>
                <a:gd name="connsiteY7" fmla="*/ 238125 h 357188"/>
                <a:gd name="connsiteX8" fmla="*/ 245268 w 285750"/>
                <a:gd name="connsiteY8" fmla="*/ 238125 h 357188"/>
                <a:gd name="connsiteX9" fmla="*/ 207168 w 285750"/>
                <a:gd name="connsiteY9" fmla="*/ 278606 h 357188"/>
                <a:gd name="connsiteX10" fmla="*/ 202406 w 285750"/>
                <a:gd name="connsiteY10" fmla="*/ 304800 h 357188"/>
                <a:gd name="connsiteX11" fmla="*/ 152400 w 285750"/>
                <a:gd name="connsiteY11" fmla="*/ 302419 h 357188"/>
                <a:gd name="connsiteX12" fmla="*/ 116681 w 285750"/>
                <a:gd name="connsiteY12" fmla="*/ 357188 h 357188"/>
                <a:gd name="connsiteX13" fmla="*/ 80962 w 285750"/>
                <a:gd name="connsiteY13" fmla="*/ 326231 h 357188"/>
                <a:gd name="connsiteX14" fmla="*/ 111918 w 285750"/>
                <a:gd name="connsiteY14" fmla="*/ 292894 h 357188"/>
                <a:gd name="connsiteX15" fmla="*/ 95250 w 285750"/>
                <a:gd name="connsiteY15" fmla="*/ 269081 h 357188"/>
                <a:gd name="connsiteX16" fmla="*/ 52387 w 285750"/>
                <a:gd name="connsiteY16" fmla="*/ 302419 h 357188"/>
                <a:gd name="connsiteX17" fmla="*/ 30956 w 285750"/>
                <a:gd name="connsiteY17" fmla="*/ 269081 h 357188"/>
                <a:gd name="connsiteX18" fmla="*/ 47625 w 285750"/>
                <a:gd name="connsiteY18" fmla="*/ 230981 h 357188"/>
                <a:gd name="connsiteX19" fmla="*/ 7143 w 285750"/>
                <a:gd name="connsiteY19" fmla="*/ 152400 h 357188"/>
                <a:gd name="connsiteX20" fmla="*/ 0 w 285750"/>
                <a:gd name="connsiteY20" fmla="*/ 116681 h 357188"/>
                <a:gd name="connsiteX21" fmla="*/ 2381 w 285750"/>
                <a:gd name="connsiteY21" fmla="*/ 52388 h 357188"/>
                <a:gd name="connsiteX22" fmla="*/ 57150 w 285750"/>
                <a:gd name="connsiteY22" fmla="*/ 100013 h 357188"/>
                <a:gd name="connsiteX23" fmla="*/ 73818 w 285750"/>
                <a:gd name="connsiteY23" fmla="*/ 95250 h 357188"/>
                <a:gd name="connsiteX24" fmla="*/ 133350 w 285750"/>
                <a:gd name="connsiteY24" fmla="*/ 0 h 357188"/>
                <a:gd name="connsiteX0" fmla="*/ 133350 w 285750"/>
                <a:gd name="connsiteY0" fmla="*/ 0 h 357188"/>
                <a:gd name="connsiteX1" fmla="*/ 150018 w 285750"/>
                <a:gd name="connsiteY1" fmla="*/ 54769 h 357188"/>
                <a:gd name="connsiteX2" fmla="*/ 152400 w 285750"/>
                <a:gd name="connsiteY2" fmla="*/ 107156 h 357188"/>
                <a:gd name="connsiteX3" fmla="*/ 195262 w 285750"/>
                <a:gd name="connsiteY3" fmla="*/ 135731 h 357188"/>
                <a:gd name="connsiteX4" fmla="*/ 254793 w 285750"/>
                <a:gd name="connsiteY4" fmla="*/ 133350 h 357188"/>
                <a:gd name="connsiteX5" fmla="*/ 247650 w 285750"/>
                <a:gd name="connsiteY5" fmla="*/ 176213 h 357188"/>
                <a:gd name="connsiteX6" fmla="*/ 285750 w 285750"/>
                <a:gd name="connsiteY6" fmla="*/ 238125 h 357188"/>
                <a:gd name="connsiteX7" fmla="*/ 285750 w 285750"/>
                <a:gd name="connsiteY7" fmla="*/ 238125 h 357188"/>
                <a:gd name="connsiteX8" fmla="*/ 245268 w 285750"/>
                <a:gd name="connsiteY8" fmla="*/ 238125 h 357188"/>
                <a:gd name="connsiteX9" fmla="*/ 207168 w 285750"/>
                <a:gd name="connsiteY9" fmla="*/ 278606 h 357188"/>
                <a:gd name="connsiteX10" fmla="*/ 202406 w 285750"/>
                <a:gd name="connsiteY10" fmla="*/ 304800 h 357188"/>
                <a:gd name="connsiteX11" fmla="*/ 152400 w 285750"/>
                <a:gd name="connsiteY11" fmla="*/ 302419 h 357188"/>
                <a:gd name="connsiteX12" fmla="*/ 116681 w 285750"/>
                <a:gd name="connsiteY12" fmla="*/ 357188 h 357188"/>
                <a:gd name="connsiteX13" fmla="*/ 80962 w 285750"/>
                <a:gd name="connsiteY13" fmla="*/ 326231 h 357188"/>
                <a:gd name="connsiteX14" fmla="*/ 111918 w 285750"/>
                <a:gd name="connsiteY14" fmla="*/ 292894 h 357188"/>
                <a:gd name="connsiteX15" fmla="*/ 95250 w 285750"/>
                <a:gd name="connsiteY15" fmla="*/ 269081 h 357188"/>
                <a:gd name="connsiteX16" fmla="*/ 52387 w 285750"/>
                <a:gd name="connsiteY16" fmla="*/ 302419 h 357188"/>
                <a:gd name="connsiteX17" fmla="*/ 30956 w 285750"/>
                <a:gd name="connsiteY17" fmla="*/ 269081 h 357188"/>
                <a:gd name="connsiteX18" fmla="*/ 47625 w 285750"/>
                <a:gd name="connsiteY18" fmla="*/ 230981 h 357188"/>
                <a:gd name="connsiteX19" fmla="*/ 7143 w 285750"/>
                <a:gd name="connsiteY19" fmla="*/ 152400 h 357188"/>
                <a:gd name="connsiteX20" fmla="*/ 0 w 285750"/>
                <a:gd name="connsiteY20" fmla="*/ 116681 h 357188"/>
                <a:gd name="connsiteX21" fmla="*/ 2381 w 285750"/>
                <a:gd name="connsiteY21" fmla="*/ 52388 h 357188"/>
                <a:gd name="connsiteX22" fmla="*/ 57150 w 285750"/>
                <a:gd name="connsiteY22" fmla="*/ 100013 h 357188"/>
                <a:gd name="connsiteX23" fmla="*/ 73818 w 285750"/>
                <a:gd name="connsiteY23" fmla="*/ 95250 h 357188"/>
                <a:gd name="connsiteX24" fmla="*/ 92868 w 285750"/>
                <a:gd name="connsiteY24" fmla="*/ 4763 h 357188"/>
                <a:gd name="connsiteX25" fmla="*/ 133350 w 285750"/>
                <a:gd name="connsiteY25" fmla="*/ 0 h 357188"/>
                <a:gd name="connsiteX0" fmla="*/ 133350 w 285750"/>
                <a:gd name="connsiteY0" fmla="*/ 0 h 357188"/>
                <a:gd name="connsiteX1" fmla="*/ 150018 w 285750"/>
                <a:gd name="connsiteY1" fmla="*/ 54769 h 357188"/>
                <a:gd name="connsiteX2" fmla="*/ 152400 w 285750"/>
                <a:gd name="connsiteY2" fmla="*/ 107156 h 357188"/>
                <a:gd name="connsiteX3" fmla="*/ 195262 w 285750"/>
                <a:gd name="connsiteY3" fmla="*/ 135731 h 357188"/>
                <a:gd name="connsiteX4" fmla="*/ 254793 w 285750"/>
                <a:gd name="connsiteY4" fmla="*/ 133350 h 357188"/>
                <a:gd name="connsiteX5" fmla="*/ 247650 w 285750"/>
                <a:gd name="connsiteY5" fmla="*/ 176213 h 357188"/>
                <a:gd name="connsiteX6" fmla="*/ 285750 w 285750"/>
                <a:gd name="connsiteY6" fmla="*/ 238125 h 357188"/>
                <a:gd name="connsiteX7" fmla="*/ 285750 w 285750"/>
                <a:gd name="connsiteY7" fmla="*/ 238125 h 357188"/>
                <a:gd name="connsiteX8" fmla="*/ 245268 w 285750"/>
                <a:gd name="connsiteY8" fmla="*/ 238125 h 357188"/>
                <a:gd name="connsiteX9" fmla="*/ 207168 w 285750"/>
                <a:gd name="connsiteY9" fmla="*/ 278606 h 357188"/>
                <a:gd name="connsiteX10" fmla="*/ 202406 w 285750"/>
                <a:gd name="connsiteY10" fmla="*/ 304800 h 357188"/>
                <a:gd name="connsiteX11" fmla="*/ 152400 w 285750"/>
                <a:gd name="connsiteY11" fmla="*/ 302419 h 357188"/>
                <a:gd name="connsiteX12" fmla="*/ 116681 w 285750"/>
                <a:gd name="connsiteY12" fmla="*/ 357188 h 357188"/>
                <a:gd name="connsiteX13" fmla="*/ 80962 w 285750"/>
                <a:gd name="connsiteY13" fmla="*/ 326231 h 357188"/>
                <a:gd name="connsiteX14" fmla="*/ 111918 w 285750"/>
                <a:gd name="connsiteY14" fmla="*/ 292894 h 357188"/>
                <a:gd name="connsiteX15" fmla="*/ 95250 w 285750"/>
                <a:gd name="connsiteY15" fmla="*/ 269081 h 357188"/>
                <a:gd name="connsiteX16" fmla="*/ 52387 w 285750"/>
                <a:gd name="connsiteY16" fmla="*/ 302419 h 357188"/>
                <a:gd name="connsiteX17" fmla="*/ 30956 w 285750"/>
                <a:gd name="connsiteY17" fmla="*/ 269081 h 357188"/>
                <a:gd name="connsiteX18" fmla="*/ 47625 w 285750"/>
                <a:gd name="connsiteY18" fmla="*/ 230981 h 357188"/>
                <a:gd name="connsiteX19" fmla="*/ 7143 w 285750"/>
                <a:gd name="connsiteY19" fmla="*/ 152400 h 357188"/>
                <a:gd name="connsiteX20" fmla="*/ 0 w 285750"/>
                <a:gd name="connsiteY20" fmla="*/ 116681 h 357188"/>
                <a:gd name="connsiteX21" fmla="*/ 2381 w 285750"/>
                <a:gd name="connsiteY21" fmla="*/ 52388 h 357188"/>
                <a:gd name="connsiteX22" fmla="*/ 57150 w 285750"/>
                <a:gd name="connsiteY22" fmla="*/ 100013 h 357188"/>
                <a:gd name="connsiteX23" fmla="*/ 90486 w 285750"/>
                <a:gd name="connsiteY23" fmla="*/ 78581 h 357188"/>
                <a:gd name="connsiteX24" fmla="*/ 92868 w 285750"/>
                <a:gd name="connsiteY24" fmla="*/ 4763 h 357188"/>
                <a:gd name="connsiteX25" fmla="*/ 133350 w 285750"/>
                <a:gd name="connsiteY25" fmla="*/ 0 h 357188"/>
                <a:gd name="connsiteX0" fmla="*/ 133350 w 285750"/>
                <a:gd name="connsiteY0" fmla="*/ 0 h 357188"/>
                <a:gd name="connsiteX1" fmla="*/ 150018 w 285750"/>
                <a:gd name="connsiteY1" fmla="*/ 54769 h 357188"/>
                <a:gd name="connsiteX2" fmla="*/ 152400 w 285750"/>
                <a:gd name="connsiteY2" fmla="*/ 107156 h 357188"/>
                <a:gd name="connsiteX3" fmla="*/ 195262 w 285750"/>
                <a:gd name="connsiteY3" fmla="*/ 135731 h 357188"/>
                <a:gd name="connsiteX4" fmla="*/ 254793 w 285750"/>
                <a:gd name="connsiteY4" fmla="*/ 133350 h 357188"/>
                <a:gd name="connsiteX5" fmla="*/ 247650 w 285750"/>
                <a:gd name="connsiteY5" fmla="*/ 176213 h 357188"/>
                <a:gd name="connsiteX6" fmla="*/ 285750 w 285750"/>
                <a:gd name="connsiteY6" fmla="*/ 238125 h 357188"/>
                <a:gd name="connsiteX7" fmla="*/ 285750 w 285750"/>
                <a:gd name="connsiteY7" fmla="*/ 238125 h 357188"/>
                <a:gd name="connsiteX8" fmla="*/ 245268 w 285750"/>
                <a:gd name="connsiteY8" fmla="*/ 238125 h 357188"/>
                <a:gd name="connsiteX9" fmla="*/ 207168 w 285750"/>
                <a:gd name="connsiteY9" fmla="*/ 278606 h 357188"/>
                <a:gd name="connsiteX10" fmla="*/ 202406 w 285750"/>
                <a:gd name="connsiteY10" fmla="*/ 304800 h 357188"/>
                <a:gd name="connsiteX11" fmla="*/ 152400 w 285750"/>
                <a:gd name="connsiteY11" fmla="*/ 302419 h 357188"/>
                <a:gd name="connsiteX12" fmla="*/ 116681 w 285750"/>
                <a:gd name="connsiteY12" fmla="*/ 357188 h 357188"/>
                <a:gd name="connsiteX13" fmla="*/ 80962 w 285750"/>
                <a:gd name="connsiteY13" fmla="*/ 326231 h 357188"/>
                <a:gd name="connsiteX14" fmla="*/ 111918 w 285750"/>
                <a:gd name="connsiteY14" fmla="*/ 292894 h 357188"/>
                <a:gd name="connsiteX15" fmla="*/ 95250 w 285750"/>
                <a:gd name="connsiteY15" fmla="*/ 269081 h 357188"/>
                <a:gd name="connsiteX16" fmla="*/ 52387 w 285750"/>
                <a:gd name="connsiteY16" fmla="*/ 302419 h 357188"/>
                <a:gd name="connsiteX17" fmla="*/ 30956 w 285750"/>
                <a:gd name="connsiteY17" fmla="*/ 269081 h 357188"/>
                <a:gd name="connsiteX18" fmla="*/ 47625 w 285750"/>
                <a:gd name="connsiteY18" fmla="*/ 230981 h 357188"/>
                <a:gd name="connsiteX19" fmla="*/ 7143 w 285750"/>
                <a:gd name="connsiteY19" fmla="*/ 152400 h 357188"/>
                <a:gd name="connsiteX20" fmla="*/ 0 w 285750"/>
                <a:gd name="connsiteY20" fmla="*/ 116681 h 357188"/>
                <a:gd name="connsiteX21" fmla="*/ 2381 w 285750"/>
                <a:gd name="connsiteY21" fmla="*/ 52388 h 357188"/>
                <a:gd name="connsiteX22" fmla="*/ 57150 w 285750"/>
                <a:gd name="connsiteY22" fmla="*/ 78582 h 357188"/>
                <a:gd name="connsiteX23" fmla="*/ 90486 w 285750"/>
                <a:gd name="connsiteY23" fmla="*/ 78581 h 357188"/>
                <a:gd name="connsiteX24" fmla="*/ 92868 w 285750"/>
                <a:gd name="connsiteY24" fmla="*/ 4763 h 357188"/>
                <a:gd name="connsiteX25" fmla="*/ 133350 w 285750"/>
                <a:gd name="connsiteY25" fmla="*/ 0 h 357188"/>
                <a:gd name="connsiteX0" fmla="*/ 133579 w 285979"/>
                <a:gd name="connsiteY0" fmla="*/ 0 h 357188"/>
                <a:gd name="connsiteX1" fmla="*/ 150247 w 285979"/>
                <a:gd name="connsiteY1" fmla="*/ 54769 h 357188"/>
                <a:gd name="connsiteX2" fmla="*/ 152629 w 285979"/>
                <a:gd name="connsiteY2" fmla="*/ 107156 h 357188"/>
                <a:gd name="connsiteX3" fmla="*/ 195491 w 285979"/>
                <a:gd name="connsiteY3" fmla="*/ 135731 h 357188"/>
                <a:gd name="connsiteX4" fmla="*/ 255022 w 285979"/>
                <a:gd name="connsiteY4" fmla="*/ 133350 h 357188"/>
                <a:gd name="connsiteX5" fmla="*/ 247879 w 285979"/>
                <a:gd name="connsiteY5" fmla="*/ 176213 h 357188"/>
                <a:gd name="connsiteX6" fmla="*/ 285979 w 285979"/>
                <a:gd name="connsiteY6" fmla="*/ 238125 h 357188"/>
                <a:gd name="connsiteX7" fmla="*/ 285979 w 285979"/>
                <a:gd name="connsiteY7" fmla="*/ 238125 h 357188"/>
                <a:gd name="connsiteX8" fmla="*/ 245497 w 285979"/>
                <a:gd name="connsiteY8" fmla="*/ 238125 h 357188"/>
                <a:gd name="connsiteX9" fmla="*/ 207397 w 285979"/>
                <a:gd name="connsiteY9" fmla="*/ 278606 h 357188"/>
                <a:gd name="connsiteX10" fmla="*/ 202635 w 285979"/>
                <a:gd name="connsiteY10" fmla="*/ 304800 h 357188"/>
                <a:gd name="connsiteX11" fmla="*/ 152629 w 285979"/>
                <a:gd name="connsiteY11" fmla="*/ 302419 h 357188"/>
                <a:gd name="connsiteX12" fmla="*/ 116910 w 285979"/>
                <a:gd name="connsiteY12" fmla="*/ 357188 h 357188"/>
                <a:gd name="connsiteX13" fmla="*/ 81191 w 285979"/>
                <a:gd name="connsiteY13" fmla="*/ 326231 h 357188"/>
                <a:gd name="connsiteX14" fmla="*/ 112147 w 285979"/>
                <a:gd name="connsiteY14" fmla="*/ 292894 h 357188"/>
                <a:gd name="connsiteX15" fmla="*/ 95479 w 285979"/>
                <a:gd name="connsiteY15" fmla="*/ 269081 h 357188"/>
                <a:gd name="connsiteX16" fmla="*/ 52616 w 285979"/>
                <a:gd name="connsiteY16" fmla="*/ 302419 h 357188"/>
                <a:gd name="connsiteX17" fmla="*/ 31185 w 285979"/>
                <a:gd name="connsiteY17" fmla="*/ 269081 h 357188"/>
                <a:gd name="connsiteX18" fmla="*/ 47854 w 285979"/>
                <a:gd name="connsiteY18" fmla="*/ 230981 h 357188"/>
                <a:gd name="connsiteX19" fmla="*/ 7372 w 285979"/>
                <a:gd name="connsiteY19" fmla="*/ 152400 h 357188"/>
                <a:gd name="connsiteX20" fmla="*/ 229 w 285979"/>
                <a:gd name="connsiteY20" fmla="*/ 116681 h 357188"/>
                <a:gd name="connsiteX21" fmla="*/ 229 w 285979"/>
                <a:gd name="connsiteY21" fmla="*/ 45245 h 357188"/>
                <a:gd name="connsiteX22" fmla="*/ 57379 w 285979"/>
                <a:gd name="connsiteY22" fmla="*/ 78582 h 357188"/>
                <a:gd name="connsiteX23" fmla="*/ 90715 w 285979"/>
                <a:gd name="connsiteY23" fmla="*/ 78581 h 357188"/>
                <a:gd name="connsiteX24" fmla="*/ 93097 w 285979"/>
                <a:gd name="connsiteY24" fmla="*/ 4763 h 357188"/>
                <a:gd name="connsiteX25" fmla="*/ 133579 w 285979"/>
                <a:gd name="connsiteY25" fmla="*/ 0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979" h="357188">
                  <a:moveTo>
                    <a:pt x="133579" y="0"/>
                  </a:moveTo>
                  <a:lnTo>
                    <a:pt x="150247" y="54769"/>
                  </a:lnTo>
                  <a:lnTo>
                    <a:pt x="152629" y="107156"/>
                  </a:lnTo>
                  <a:lnTo>
                    <a:pt x="195491" y="135731"/>
                  </a:lnTo>
                  <a:lnTo>
                    <a:pt x="255022" y="133350"/>
                  </a:lnTo>
                  <a:lnTo>
                    <a:pt x="247879" y="176213"/>
                  </a:lnTo>
                  <a:lnTo>
                    <a:pt x="285979" y="238125"/>
                  </a:lnTo>
                  <a:lnTo>
                    <a:pt x="285979" y="238125"/>
                  </a:lnTo>
                  <a:lnTo>
                    <a:pt x="245497" y="238125"/>
                  </a:lnTo>
                  <a:lnTo>
                    <a:pt x="207397" y="278606"/>
                  </a:lnTo>
                  <a:lnTo>
                    <a:pt x="202635" y="304800"/>
                  </a:lnTo>
                  <a:lnTo>
                    <a:pt x="152629" y="302419"/>
                  </a:lnTo>
                  <a:lnTo>
                    <a:pt x="116910" y="357188"/>
                  </a:lnTo>
                  <a:lnTo>
                    <a:pt x="81191" y="326231"/>
                  </a:lnTo>
                  <a:lnTo>
                    <a:pt x="112147" y="292894"/>
                  </a:lnTo>
                  <a:lnTo>
                    <a:pt x="95479" y="269081"/>
                  </a:lnTo>
                  <a:lnTo>
                    <a:pt x="52616" y="302419"/>
                  </a:lnTo>
                  <a:lnTo>
                    <a:pt x="31185" y="269081"/>
                  </a:lnTo>
                  <a:lnTo>
                    <a:pt x="47854" y="230981"/>
                  </a:lnTo>
                  <a:lnTo>
                    <a:pt x="7372" y="152400"/>
                  </a:lnTo>
                  <a:lnTo>
                    <a:pt x="229" y="116681"/>
                  </a:lnTo>
                  <a:cubicBezTo>
                    <a:pt x="1023" y="95250"/>
                    <a:pt x="-565" y="66676"/>
                    <a:pt x="229" y="45245"/>
                  </a:cubicBezTo>
                  <a:lnTo>
                    <a:pt x="57379" y="78582"/>
                  </a:lnTo>
                  <a:lnTo>
                    <a:pt x="90715" y="78581"/>
                  </a:lnTo>
                  <a:cubicBezTo>
                    <a:pt x="100240" y="61912"/>
                    <a:pt x="83572" y="21432"/>
                    <a:pt x="93097" y="4763"/>
                  </a:cubicBezTo>
                  <a:lnTo>
                    <a:pt x="133579" y="0"/>
                  </a:lnTo>
                  <a:close/>
                </a:path>
              </a:pathLst>
            </a:custGeom>
            <a:solidFill>
              <a:srgbClr val="47B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1" name="Freeform: Shape 120">
              <a:extLst>
                <a:ext uri="{FF2B5EF4-FFF2-40B4-BE49-F238E27FC236}">
                  <a16:creationId xmlns:a16="http://schemas.microsoft.com/office/drawing/2014/main" id="{666CB104-22BB-46CC-B737-ACBACD6B98EA}"/>
                </a:ext>
              </a:extLst>
            </p:cNvPr>
            <p:cNvSpPr/>
            <p:nvPr/>
          </p:nvSpPr>
          <p:spPr>
            <a:xfrm>
              <a:off x="5267621" y="4079348"/>
              <a:ext cx="354177" cy="317172"/>
            </a:xfrm>
            <a:custGeom>
              <a:avLst/>
              <a:gdLst>
                <a:gd name="connsiteX0" fmla="*/ 466725 w 645319"/>
                <a:gd name="connsiteY0" fmla="*/ 459581 h 583406"/>
                <a:gd name="connsiteX1" fmla="*/ 514350 w 645319"/>
                <a:gd name="connsiteY1" fmla="*/ 521493 h 583406"/>
                <a:gd name="connsiteX2" fmla="*/ 588169 w 645319"/>
                <a:gd name="connsiteY2" fmla="*/ 535781 h 583406"/>
                <a:gd name="connsiteX3" fmla="*/ 585787 w 645319"/>
                <a:gd name="connsiteY3" fmla="*/ 583406 h 583406"/>
                <a:gd name="connsiteX4" fmla="*/ 607219 w 645319"/>
                <a:gd name="connsiteY4" fmla="*/ 557212 h 583406"/>
                <a:gd name="connsiteX5" fmla="*/ 619125 w 645319"/>
                <a:gd name="connsiteY5" fmla="*/ 514350 h 583406"/>
                <a:gd name="connsiteX6" fmla="*/ 645319 w 645319"/>
                <a:gd name="connsiteY6" fmla="*/ 464343 h 583406"/>
                <a:gd name="connsiteX7" fmla="*/ 590550 w 645319"/>
                <a:gd name="connsiteY7" fmla="*/ 357187 h 583406"/>
                <a:gd name="connsiteX8" fmla="*/ 564356 w 645319"/>
                <a:gd name="connsiteY8" fmla="*/ 338137 h 583406"/>
                <a:gd name="connsiteX9" fmla="*/ 502444 w 645319"/>
                <a:gd name="connsiteY9" fmla="*/ 295275 h 583406"/>
                <a:gd name="connsiteX10" fmla="*/ 497681 w 645319"/>
                <a:gd name="connsiteY10" fmla="*/ 273843 h 583406"/>
                <a:gd name="connsiteX11" fmla="*/ 469106 w 645319"/>
                <a:gd name="connsiteY11" fmla="*/ 259556 h 583406"/>
                <a:gd name="connsiteX12" fmla="*/ 478631 w 645319"/>
                <a:gd name="connsiteY12" fmla="*/ 223837 h 583406"/>
                <a:gd name="connsiteX13" fmla="*/ 483394 w 645319"/>
                <a:gd name="connsiteY13" fmla="*/ 211931 h 583406"/>
                <a:gd name="connsiteX14" fmla="*/ 478631 w 645319"/>
                <a:gd name="connsiteY14" fmla="*/ 173831 h 583406"/>
                <a:gd name="connsiteX15" fmla="*/ 478631 w 645319"/>
                <a:gd name="connsiteY15" fmla="*/ 173831 h 583406"/>
                <a:gd name="connsiteX16" fmla="*/ 440531 w 645319"/>
                <a:gd name="connsiteY16" fmla="*/ 123825 h 583406"/>
                <a:gd name="connsiteX17" fmla="*/ 459581 w 645319"/>
                <a:gd name="connsiteY17" fmla="*/ 85725 h 583406"/>
                <a:gd name="connsiteX18" fmla="*/ 442912 w 645319"/>
                <a:gd name="connsiteY18" fmla="*/ 42862 h 583406"/>
                <a:gd name="connsiteX19" fmla="*/ 414337 w 645319"/>
                <a:gd name="connsiteY19" fmla="*/ 14287 h 583406"/>
                <a:gd name="connsiteX20" fmla="*/ 390525 w 645319"/>
                <a:gd name="connsiteY20" fmla="*/ 0 h 583406"/>
                <a:gd name="connsiteX21" fmla="*/ 290512 w 645319"/>
                <a:gd name="connsiteY21" fmla="*/ 14287 h 583406"/>
                <a:gd name="connsiteX22" fmla="*/ 290512 w 645319"/>
                <a:gd name="connsiteY22" fmla="*/ 40481 h 583406"/>
                <a:gd name="connsiteX23" fmla="*/ 321469 w 645319"/>
                <a:gd name="connsiteY23" fmla="*/ 90487 h 583406"/>
                <a:gd name="connsiteX24" fmla="*/ 292894 w 645319"/>
                <a:gd name="connsiteY24" fmla="*/ 119062 h 583406"/>
                <a:gd name="connsiteX25" fmla="*/ 197644 w 645319"/>
                <a:gd name="connsiteY25" fmla="*/ 114300 h 583406"/>
                <a:gd name="connsiteX26" fmla="*/ 185737 w 645319"/>
                <a:gd name="connsiteY26" fmla="*/ 40481 h 583406"/>
                <a:gd name="connsiteX27" fmla="*/ 90487 w 645319"/>
                <a:gd name="connsiteY27" fmla="*/ 64293 h 583406"/>
                <a:gd name="connsiteX28" fmla="*/ 104775 w 645319"/>
                <a:gd name="connsiteY28" fmla="*/ 157162 h 583406"/>
                <a:gd name="connsiteX29" fmla="*/ 40481 w 645319"/>
                <a:gd name="connsiteY29" fmla="*/ 169068 h 583406"/>
                <a:gd name="connsiteX30" fmla="*/ 52387 w 645319"/>
                <a:gd name="connsiteY30" fmla="*/ 209550 h 583406"/>
                <a:gd name="connsiteX31" fmla="*/ 30956 w 645319"/>
                <a:gd name="connsiteY31" fmla="*/ 228600 h 583406"/>
                <a:gd name="connsiteX32" fmla="*/ 45244 w 645319"/>
                <a:gd name="connsiteY32" fmla="*/ 264318 h 583406"/>
                <a:gd name="connsiteX33" fmla="*/ 0 w 645319"/>
                <a:gd name="connsiteY33" fmla="*/ 330993 h 583406"/>
                <a:gd name="connsiteX34" fmla="*/ 119062 w 645319"/>
                <a:gd name="connsiteY34" fmla="*/ 304800 h 583406"/>
                <a:gd name="connsiteX35" fmla="*/ 100012 w 645319"/>
                <a:gd name="connsiteY35" fmla="*/ 376237 h 583406"/>
                <a:gd name="connsiteX36" fmla="*/ 138112 w 645319"/>
                <a:gd name="connsiteY36" fmla="*/ 369093 h 583406"/>
                <a:gd name="connsiteX37" fmla="*/ 140494 w 645319"/>
                <a:gd name="connsiteY37" fmla="*/ 416718 h 583406"/>
                <a:gd name="connsiteX38" fmla="*/ 171450 w 645319"/>
                <a:gd name="connsiteY38" fmla="*/ 409575 h 583406"/>
                <a:gd name="connsiteX39" fmla="*/ 178594 w 645319"/>
                <a:gd name="connsiteY39" fmla="*/ 504825 h 583406"/>
                <a:gd name="connsiteX40" fmla="*/ 466725 w 645319"/>
                <a:gd name="connsiteY40" fmla="*/ 459581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5319" h="583406">
                  <a:moveTo>
                    <a:pt x="466725" y="459581"/>
                  </a:moveTo>
                  <a:lnTo>
                    <a:pt x="514350" y="521493"/>
                  </a:lnTo>
                  <a:lnTo>
                    <a:pt x="588169" y="535781"/>
                  </a:lnTo>
                  <a:lnTo>
                    <a:pt x="585787" y="583406"/>
                  </a:lnTo>
                  <a:lnTo>
                    <a:pt x="607219" y="557212"/>
                  </a:lnTo>
                  <a:lnTo>
                    <a:pt x="619125" y="514350"/>
                  </a:lnTo>
                  <a:lnTo>
                    <a:pt x="645319" y="464343"/>
                  </a:lnTo>
                  <a:lnTo>
                    <a:pt x="590550" y="357187"/>
                  </a:lnTo>
                  <a:lnTo>
                    <a:pt x="564356" y="338137"/>
                  </a:lnTo>
                  <a:lnTo>
                    <a:pt x="502444" y="295275"/>
                  </a:lnTo>
                  <a:lnTo>
                    <a:pt x="497681" y="273843"/>
                  </a:lnTo>
                  <a:lnTo>
                    <a:pt x="469106" y="259556"/>
                  </a:lnTo>
                  <a:lnTo>
                    <a:pt x="478631" y="223837"/>
                  </a:lnTo>
                  <a:lnTo>
                    <a:pt x="483394" y="211931"/>
                  </a:lnTo>
                  <a:lnTo>
                    <a:pt x="478631" y="173831"/>
                  </a:lnTo>
                  <a:lnTo>
                    <a:pt x="478631" y="173831"/>
                  </a:lnTo>
                  <a:lnTo>
                    <a:pt x="440531" y="123825"/>
                  </a:lnTo>
                  <a:lnTo>
                    <a:pt x="459581" y="85725"/>
                  </a:lnTo>
                  <a:lnTo>
                    <a:pt x="442912" y="42862"/>
                  </a:lnTo>
                  <a:lnTo>
                    <a:pt x="414337" y="14287"/>
                  </a:lnTo>
                  <a:lnTo>
                    <a:pt x="390525" y="0"/>
                  </a:lnTo>
                  <a:lnTo>
                    <a:pt x="290512" y="14287"/>
                  </a:lnTo>
                  <a:lnTo>
                    <a:pt x="290512" y="40481"/>
                  </a:lnTo>
                  <a:lnTo>
                    <a:pt x="321469" y="90487"/>
                  </a:lnTo>
                  <a:lnTo>
                    <a:pt x="292894" y="119062"/>
                  </a:lnTo>
                  <a:lnTo>
                    <a:pt x="197644" y="114300"/>
                  </a:lnTo>
                  <a:lnTo>
                    <a:pt x="185737" y="40481"/>
                  </a:lnTo>
                  <a:lnTo>
                    <a:pt x="90487" y="64293"/>
                  </a:lnTo>
                  <a:lnTo>
                    <a:pt x="104775" y="157162"/>
                  </a:lnTo>
                  <a:lnTo>
                    <a:pt x="40481" y="169068"/>
                  </a:lnTo>
                  <a:lnTo>
                    <a:pt x="52387" y="209550"/>
                  </a:lnTo>
                  <a:lnTo>
                    <a:pt x="30956" y="228600"/>
                  </a:lnTo>
                  <a:lnTo>
                    <a:pt x="45244" y="264318"/>
                  </a:lnTo>
                  <a:lnTo>
                    <a:pt x="0" y="330993"/>
                  </a:lnTo>
                  <a:lnTo>
                    <a:pt x="119062" y="304800"/>
                  </a:lnTo>
                  <a:lnTo>
                    <a:pt x="100012" y="376237"/>
                  </a:lnTo>
                  <a:lnTo>
                    <a:pt x="138112" y="369093"/>
                  </a:lnTo>
                  <a:lnTo>
                    <a:pt x="140494" y="416718"/>
                  </a:lnTo>
                  <a:lnTo>
                    <a:pt x="171450" y="409575"/>
                  </a:lnTo>
                  <a:lnTo>
                    <a:pt x="178594" y="504825"/>
                  </a:lnTo>
                  <a:lnTo>
                    <a:pt x="466725" y="459581"/>
                  </a:lnTo>
                  <a:close/>
                </a:path>
              </a:pathLst>
            </a:custGeom>
            <a:solidFill>
              <a:srgbClr val="08A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2" name="Freeform: Shape 121">
              <a:extLst>
                <a:ext uri="{FF2B5EF4-FFF2-40B4-BE49-F238E27FC236}">
                  <a16:creationId xmlns:a16="http://schemas.microsoft.com/office/drawing/2014/main" id="{6AC358EF-104C-434D-8E02-1D4CF28B2BBD}"/>
                </a:ext>
              </a:extLst>
            </p:cNvPr>
            <p:cNvSpPr/>
            <p:nvPr/>
          </p:nvSpPr>
          <p:spPr>
            <a:xfrm>
              <a:off x="5130394" y="3988727"/>
              <a:ext cx="160752" cy="161822"/>
            </a:xfrm>
            <a:custGeom>
              <a:avLst/>
              <a:gdLst>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02394 w 292894"/>
                <a:gd name="connsiteY10" fmla="*/ 109538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14300 w 292894"/>
                <a:gd name="connsiteY10" fmla="*/ 126206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14300 w 292894"/>
                <a:gd name="connsiteY10" fmla="*/ 133349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23825 w 292894"/>
                <a:gd name="connsiteY10" fmla="*/ 133349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07156 w 292894"/>
                <a:gd name="connsiteY10" fmla="*/ 138112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07156 w 292894"/>
                <a:gd name="connsiteY10" fmla="*/ 138112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 name="connsiteX0" fmla="*/ 292894 w 292894"/>
                <a:gd name="connsiteY0" fmla="*/ 235744 h 297656"/>
                <a:gd name="connsiteX1" fmla="*/ 292894 w 292894"/>
                <a:gd name="connsiteY1" fmla="*/ 235744 h 297656"/>
                <a:gd name="connsiteX2" fmla="*/ 292894 w 292894"/>
                <a:gd name="connsiteY2" fmla="*/ 169069 h 297656"/>
                <a:gd name="connsiteX3" fmla="*/ 261938 w 292894"/>
                <a:gd name="connsiteY3" fmla="*/ 140494 h 297656"/>
                <a:gd name="connsiteX4" fmla="*/ 228600 w 292894"/>
                <a:gd name="connsiteY4" fmla="*/ 140494 h 297656"/>
                <a:gd name="connsiteX5" fmla="*/ 211931 w 292894"/>
                <a:gd name="connsiteY5" fmla="*/ 76200 h 297656"/>
                <a:gd name="connsiteX6" fmla="*/ 145256 w 292894"/>
                <a:gd name="connsiteY6" fmla="*/ 90488 h 297656"/>
                <a:gd name="connsiteX7" fmla="*/ 126206 w 292894"/>
                <a:gd name="connsiteY7" fmla="*/ 0 h 297656"/>
                <a:gd name="connsiteX8" fmla="*/ 64294 w 292894"/>
                <a:gd name="connsiteY8" fmla="*/ 14288 h 297656"/>
                <a:gd name="connsiteX9" fmla="*/ 107156 w 292894"/>
                <a:gd name="connsiteY9" fmla="*/ 90488 h 297656"/>
                <a:gd name="connsiteX10" fmla="*/ 102394 w 292894"/>
                <a:gd name="connsiteY10" fmla="*/ 138112 h 297656"/>
                <a:gd name="connsiteX11" fmla="*/ 52388 w 292894"/>
                <a:gd name="connsiteY11" fmla="*/ 185738 h 297656"/>
                <a:gd name="connsiteX12" fmla="*/ 0 w 292894"/>
                <a:gd name="connsiteY12" fmla="*/ 242888 h 297656"/>
                <a:gd name="connsiteX13" fmla="*/ 2381 w 292894"/>
                <a:gd name="connsiteY13" fmla="*/ 297656 h 297656"/>
                <a:gd name="connsiteX14" fmla="*/ 292894 w 292894"/>
                <a:gd name="connsiteY14" fmla="*/ 235744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894" h="297656">
                  <a:moveTo>
                    <a:pt x="292894" y="235744"/>
                  </a:moveTo>
                  <a:lnTo>
                    <a:pt x="292894" y="235744"/>
                  </a:lnTo>
                  <a:lnTo>
                    <a:pt x="292894" y="169069"/>
                  </a:lnTo>
                  <a:lnTo>
                    <a:pt x="261938" y="140494"/>
                  </a:lnTo>
                  <a:lnTo>
                    <a:pt x="228600" y="140494"/>
                  </a:lnTo>
                  <a:lnTo>
                    <a:pt x="211931" y="76200"/>
                  </a:lnTo>
                  <a:lnTo>
                    <a:pt x="145256" y="90488"/>
                  </a:lnTo>
                  <a:lnTo>
                    <a:pt x="126206" y="0"/>
                  </a:lnTo>
                  <a:lnTo>
                    <a:pt x="64294" y="14288"/>
                  </a:lnTo>
                  <a:lnTo>
                    <a:pt x="107156" y="90488"/>
                  </a:lnTo>
                  <a:cubicBezTo>
                    <a:pt x="107156" y="106363"/>
                    <a:pt x="121444" y="115094"/>
                    <a:pt x="102394" y="138112"/>
                  </a:cubicBezTo>
                  <a:lnTo>
                    <a:pt x="52388" y="185738"/>
                  </a:lnTo>
                  <a:lnTo>
                    <a:pt x="0" y="242888"/>
                  </a:lnTo>
                  <a:lnTo>
                    <a:pt x="2381" y="297656"/>
                  </a:lnTo>
                  <a:lnTo>
                    <a:pt x="292894" y="235744"/>
                  </a:lnTo>
                  <a:close/>
                </a:path>
              </a:pathLst>
            </a:custGeom>
            <a:solidFill>
              <a:srgbClr val="00A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3" name="Freeform: Shape 122">
              <a:extLst>
                <a:ext uri="{FF2B5EF4-FFF2-40B4-BE49-F238E27FC236}">
                  <a16:creationId xmlns:a16="http://schemas.microsoft.com/office/drawing/2014/main" id="{FBC0C958-F291-4B5E-A3FA-3684C71A2B93}"/>
                </a:ext>
              </a:extLst>
            </p:cNvPr>
            <p:cNvSpPr/>
            <p:nvPr/>
          </p:nvSpPr>
          <p:spPr>
            <a:xfrm>
              <a:off x="5387859" y="3706508"/>
              <a:ext cx="274454" cy="425917"/>
            </a:xfrm>
            <a:custGeom>
              <a:avLst/>
              <a:gdLst>
                <a:gd name="connsiteX0" fmla="*/ 464344 w 500062"/>
                <a:gd name="connsiteY0" fmla="*/ 0 h 773906"/>
                <a:gd name="connsiteX1" fmla="*/ 457200 w 500062"/>
                <a:gd name="connsiteY1" fmla="*/ 35719 h 773906"/>
                <a:gd name="connsiteX2" fmla="*/ 488156 w 500062"/>
                <a:gd name="connsiteY2" fmla="*/ 54769 h 773906"/>
                <a:gd name="connsiteX3" fmla="*/ 497681 w 500062"/>
                <a:gd name="connsiteY3" fmla="*/ 88106 h 773906"/>
                <a:gd name="connsiteX4" fmla="*/ 428625 w 500062"/>
                <a:gd name="connsiteY4" fmla="*/ 157162 h 773906"/>
                <a:gd name="connsiteX5" fmla="*/ 464344 w 500062"/>
                <a:gd name="connsiteY5" fmla="*/ 207169 h 773906"/>
                <a:gd name="connsiteX6" fmla="*/ 473869 w 500062"/>
                <a:gd name="connsiteY6" fmla="*/ 254794 h 773906"/>
                <a:gd name="connsiteX7" fmla="*/ 500062 w 500062"/>
                <a:gd name="connsiteY7" fmla="*/ 350044 h 773906"/>
                <a:gd name="connsiteX8" fmla="*/ 469106 w 500062"/>
                <a:gd name="connsiteY8" fmla="*/ 392906 h 773906"/>
                <a:gd name="connsiteX9" fmla="*/ 500062 w 500062"/>
                <a:gd name="connsiteY9" fmla="*/ 447675 h 773906"/>
                <a:gd name="connsiteX10" fmla="*/ 431006 w 500062"/>
                <a:gd name="connsiteY10" fmla="*/ 471487 h 773906"/>
                <a:gd name="connsiteX11" fmla="*/ 431006 w 500062"/>
                <a:gd name="connsiteY11" fmla="*/ 550069 h 773906"/>
                <a:gd name="connsiteX12" fmla="*/ 431006 w 500062"/>
                <a:gd name="connsiteY12" fmla="*/ 623887 h 773906"/>
                <a:gd name="connsiteX13" fmla="*/ 383381 w 500062"/>
                <a:gd name="connsiteY13" fmla="*/ 633412 h 773906"/>
                <a:gd name="connsiteX14" fmla="*/ 395287 w 500062"/>
                <a:gd name="connsiteY14" fmla="*/ 716756 h 773906"/>
                <a:gd name="connsiteX15" fmla="*/ 342900 w 500062"/>
                <a:gd name="connsiteY15" fmla="*/ 723900 h 773906"/>
                <a:gd name="connsiteX16" fmla="*/ 273844 w 500062"/>
                <a:gd name="connsiteY16" fmla="*/ 773906 h 773906"/>
                <a:gd name="connsiteX17" fmla="*/ 238125 w 500062"/>
                <a:gd name="connsiteY17" fmla="*/ 766762 h 773906"/>
                <a:gd name="connsiteX18" fmla="*/ 219075 w 500062"/>
                <a:gd name="connsiteY18" fmla="*/ 704850 h 773906"/>
                <a:gd name="connsiteX19" fmla="*/ 178594 w 500062"/>
                <a:gd name="connsiteY19" fmla="*/ 690562 h 773906"/>
                <a:gd name="connsiteX20" fmla="*/ 171450 w 500062"/>
                <a:gd name="connsiteY20" fmla="*/ 678656 h 773906"/>
                <a:gd name="connsiteX21" fmla="*/ 11906 w 500062"/>
                <a:gd name="connsiteY21" fmla="*/ 704850 h 773906"/>
                <a:gd name="connsiteX22" fmla="*/ 0 w 500062"/>
                <a:gd name="connsiteY22" fmla="*/ 666750 h 773906"/>
                <a:gd name="connsiteX23" fmla="*/ 40481 w 500062"/>
                <a:gd name="connsiteY23" fmla="*/ 650081 h 773906"/>
                <a:gd name="connsiteX24" fmla="*/ 42862 w 500062"/>
                <a:gd name="connsiteY24" fmla="*/ 623887 h 773906"/>
                <a:gd name="connsiteX25" fmla="*/ 88106 w 500062"/>
                <a:gd name="connsiteY25" fmla="*/ 619125 h 773906"/>
                <a:gd name="connsiteX26" fmla="*/ 97631 w 500062"/>
                <a:gd name="connsiteY26" fmla="*/ 652462 h 773906"/>
                <a:gd name="connsiteX27" fmla="*/ 157162 w 500062"/>
                <a:gd name="connsiteY27" fmla="*/ 635794 h 773906"/>
                <a:gd name="connsiteX28" fmla="*/ 147637 w 500062"/>
                <a:gd name="connsiteY28" fmla="*/ 581025 h 773906"/>
                <a:gd name="connsiteX29" fmla="*/ 152400 w 500062"/>
                <a:gd name="connsiteY29" fmla="*/ 507206 h 773906"/>
                <a:gd name="connsiteX30" fmla="*/ 130969 w 500062"/>
                <a:gd name="connsiteY30" fmla="*/ 507206 h 773906"/>
                <a:gd name="connsiteX31" fmla="*/ 88106 w 500062"/>
                <a:gd name="connsiteY31" fmla="*/ 476250 h 773906"/>
                <a:gd name="connsiteX32" fmla="*/ 50006 w 500062"/>
                <a:gd name="connsiteY32" fmla="*/ 471487 h 773906"/>
                <a:gd name="connsiteX33" fmla="*/ 38100 w 500062"/>
                <a:gd name="connsiteY33" fmla="*/ 404812 h 773906"/>
                <a:gd name="connsiteX34" fmla="*/ 100012 w 500062"/>
                <a:gd name="connsiteY34" fmla="*/ 407194 h 773906"/>
                <a:gd name="connsiteX35" fmla="*/ 145256 w 500062"/>
                <a:gd name="connsiteY35" fmla="*/ 361950 h 773906"/>
                <a:gd name="connsiteX36" fmla="*/ 145256 w 500062"/>
                <a:gd name="connsiteY36" fmla="*/ 361950 h 773906"/>
                <a:gd name="connsiteX37" fmla="*/ 121444 w 500062"/>
                <a:gd name="connsiteY37" fmla="*/ 269081 h 773906"/>
                <a:gd name="connsiteX38" fmla="*/ 209550 w 500062"/>
                <a:gd name="connsiteY38" fmla="*/ 233362 h 773906"/>
                <a:gd name="connsiteX39" fmla="*/ 169069 w 500062"/>
                <a:gd name="connsiteY39" fmla="*/ 73819 h 773906"/>
                <a:gd name="connsiteX40" fmla="*/ 326231 w 500062"/>
                <a:gd name="connsiteY40" fmla="*/ 38100 h 773906"/>
                <a:gd name="connsiteX41" fmla="*/ 464344 w 500062"/>
                <a:gd name="connsiteY41" fmla="*/ 0 h 773906"/>
                <a:gd name="connsiteX0" fmla="*/ 464344 w 500062"/>
                <a:gd name="connsiteY0" fmla="*/ 0 h 773906"/>
                <a:gd name="connsiteX1" fmla="*/ 457200 w 500062"/>
                <a:gd name="connsiteY1" fmla="*/ 35719 h 773906"/>
                <a:gd name="connsiteX2" fmla="*/ 488156 w 500062"/>
                <a:gd name="connsiteY2" fmla="*/ 54769 h 773906"/>
                <a:gd name="connsiteX3" fmla="*/ 497681 w 500062"/>
                <a:gd name="connsiteY3" fmla="*/ 88106 h 773906"/>
                <a:gd name="connsiteX4" fmla="*/ 428625 w 500062"/>
                <a:gd name="connsiteY4" fmla="*/ 157162 h 773906"/>
                <a:gd name="connsiteX5" fmla="*/ 464344 w 500062"/>
                <a:gd name="connsiteY5" fmla="*/ 207169 h 773906"/>
                <a:gd name="connsiteX6" fmla="*/ 473869 w 500062"/>
                <a:gd name="connsiteY6" fmla="*/ 254794 h 773906"/>
                <a:gd name="connsiteX7" fmla="*/ 500062 w 500062"/>
                <a:gd name="connsiteY7" fmla="*/ 350044 h 773906"/>
                <a:gd name="connsiteX8" fmla="*/ 469106 w 500062"/>
                <a:gd name="connsiteY8" fmla="*/ 392906 h 773906"/>
                <a:gd name="connsiteX9" fmla="*/ 500062 w 500062"/>
                <a:gd name="connsiteY9" fmla="*/ 447675 h 773906"/>
                <a:gd name="connsiteX10" fmla="*/ 431006 w 500062"/>
                <a:gd name="connsiteY10" fmla="*/ 471487 h 773906"/>
                <a:gd name="connsiteX11" fmla="*/ 431006 w 500062"/>
                <a:gd name="connsiteY11" fmla="*/ 550069 h 773906"/>
                <a:gd name="connsiteX12" fmla="*/ 431006 w 500062"/>
                <a:gd name="connsiteY12" fmla="*/ 623887 h 773906"/>
                <a:gd name="connsiteX13" fmla="*/ 383381 w 500062"/>
                <a:gd name="connsiteY13" fmla="*/ 633412 h 773906"/>
                <a:gd name="connsiteX14" fmla="*/ 395287 w 500062"/>
                <a:gd name="connsiteY14" fmla="*/ 716756 h 773906"/>
                <a:gd name="connsiteX15" fmla="*/ 342900 w 500062"/>
                <a:gd name="connsiteY15" fmla="*/ 723900 h 773906"/>
                <a:gd name="connsiteX16" fmla="*/ 273844 w 500062"/>
                <a:gd name="connsiteY16" fmla="*/ 773906 h 773906"/>
                <a:gd name="connsiteX17" fmla="*/ 238125 w 500062"/>
                <a:gd name="connsiteY17" fmla="*/ 766762 h 773906"/>
                <a:gd name="connsiteX18" fmla="*/ 219075 w 500062"/>
                <a:gd name="connsiteY18" fmla="*/ 704850 h 773906"/>
                <a:gd name="connsiteX19" fmla="*/ 178594 w 500062"/>
                <a:gd name="connsiteY19" fmla="*/ 690562 h 773906"/>
                <a:gd name="connsiteX20" fmla="*/ 171450 w 500062"/>
                <a:gd name="connsiteY20" fmla="*/ 678656 h 773906"/>
                <a:gd name="connsiteX21" fmla="*/ 11906 w 500062"/>
                <a:gd name="connsiteY21" fmla="*/ 704850 h 773906"/>
                <a:gd name="connsiteX22" fmla="*/ 0 w 500062"/>
                <a:gd name="connsiteY22" fmla="*/ 666750 h 773906"/>
                <a:gd name="connsiteX23" fmla="*/ 40481 w 500062"/>
                <a:gd name="connsiteY23" fmla="*/ 650081 h 773906"/>
                <a:gd name="connsiteX24" fmla="*/ 42862 w 500062"/>
                <a:gd name="connsiteY24" fmla="*/ 623887 h 773906"/>
                <a:gd name="connsiteX25" fmla="*/ 88106 w 500062"/>
                <a:gd name="connsiteY25" fmla="*/ 619125 h 773906"/>
                <a:gd name="connsiteX26" fmla="*/ 97631 w 500062"/>
                <a:gd name="connsiteY26" fmla="*/ 652462 h 773906"/>
                <a:gd name="connsiteX27" fmla="*/ 157162 w 500062"/>
                <a:gd name="connsiteY27" fmla="*/ 635794 h 773906"/>
                <a:gd name="connsiteX28" fmla="*/ 147637 w 500062"/>
                <a:gd name="connsiteY28" fmla="*/ 581025 h 773906"/>
                <a:gd name="connsiteX29" fmla="*/ 152400 w 500062"/>
                <a:gd name="connsiteY29" fmla="*/ 507206 h 773906"/>
                <a:gd name="connsiteX30" fmla="*/ 130969 w 500062"/>
                <a:gd name="connsiteY30" fmla="*/ 507206 h 773906"/>
                <a:gd name="connsiteX31" fmla="*/ 88106 w 500062"/>
                <a:gd name="connsiteY31" fmla="*/ 476250 h 773906"/>
                <a:gd name="connsiteX32" fmla="*/ 50006 w 500062"/>
                <a:gd name="connsiteY32" fmla="*/ 471487 h 773906"/>
                <a:gd name="connsiteX33" fmla="*/ 38100 w 500062"/>
                <a:gd name="connsiteY33" fmla="*/ 404812 h 773906"/>
                <a:gd name="connsiteX34" fmla="*/ 100012 w 500062"/>
                <a:gd name="connsiteY34" fmla="*/ 407194 h 773906"/>
                <a:gd name="connsiteX35" fmla="*/ 145256 w 500062"/>
                <a:gd name="connsiteY35" fmla="*/ 361950 h 773906"/>
                <a:gd name="connsiteX36" fmla="*/ 145256 w 500062"/>
                <a:gd name="connsiteY36" fmla="*/ 361950 h 773906"/>
                <a:gd name="connsiteX37" fmla="*/ 121444 w 500062"/>
                <a:gd name="connsiteY37" fmla="*/ 269081 h 773906"/>
                <a:gd name="connsiteX38" fmla="*/ 209550 w 500062"/>
                <a:gd name="connsiteY38" fmla="*/ 233362 h 773906"/>
                <a:gd name="connsiteX39" fmla="*/ 169069 w 500062"/>
                <a:gd name="connsiteY39" fmla="*/ 73819 h 773906"/>
                <a:gd name="connsiteX40" fmla="*/ 323850 w 500062"/>
                <a:gd name="connsiteY40" fmla="*/ 30956 h 773906"/>
                <a:gd name="connsiteX41" fmla="*/ 464344 w 500062"/>
                <a:gd name="connsiteY41" fmla="*/ 0 h 773906"/>
                <a:gd name="connsiteX0" fmla="*/ 461962 w 500062"/>
                <a:gd name="connsiteY0" fmla="*/ 0 h 783431"/>
                <a:gd name="connsiteX1" fmla="*/ 457200 w 500062"/>
                <a:gd name="connsiteY1" fmla="*/ 45244 h 783431"/>
                <a:gd name="connsiteX2" fmla="*/ 488156 w 500062"/>
                <a:gd name="connsiteY2" fmla="*/ 64294 h 783431"/>
                <a:gd name="connsiteX3" fmla="*/ 497681 w 500062"/>
                <a:gd name="connsiteY3" fmla="*/ 97631 h 783431"/>
                <a:gd name="connsiteX4" fmla="*/ 428625 w 500062"/>
                <a:gd name="connsiteY4" fmla="*/ 166687 h 783431"/>
                <a:gd name="connsiteX5" fmla="*/ 464344 w 500062"/>
                <a:gd name="connsiteY5" fmla="*/ 216694 h 783431"/>
                <a:gd name="connsiteX6" fmla="*/ 473869 w 500062"/>
                <a:gd name="connsiteY6" fmla="*/ 264319 h 783431"/>
                <a:gd name="connsiteX7" fmla="*/ 500062 w 500062"/>
                <a:gd name="connsiteY7" fmla="*/ 359569 h 783431"/>
                <a:gd name="connsiteX8" fmla="*/ 469106 w 500062"/>
                <a:gd name="connsiteY8" fmla="*/ 402431 h 783431"/>
                <a:gd name="connsiteX9" fmla="*/ 500062 w 500062"/>
                <a:gd name="connsiteY9" fmla="*/ 457200 h 783431"/>
                <a:gd name="connsiteX10" fmla="*/ 431006 w 500062"/>
                <a:gd name="connsiteY10" fmla="*/ 481012 h 783431"/>
                <a:gd name="connsiteX11" fmla="*/ 431006 w 500062"/>
                <a:gd name="connsiteY11" fmla="*/ 559594 h 783431"/>
                <a:gd name="connsiteX12" fmla="*/ 431006 w 500062"/>
                <a:gd name="connsiteY12" fmla="*/ 633412 h 783431"/>
                <a:gd name="connsiteX13" fmla="*/ 383381 w 500062"/>
                <a:gd name="connsiteY13" fmla="*/ 642937 h 783431"/>
                <a:gd name="connsiteX14" fmla="*/ 395287 w 500062"/>
                <a:gd name="connsiteY14" fmla="*/ 726281 h 783431"/>
                <a:gd name="connsiteX15" fmla="*/ 342900 w 500062"/>
                <a:gd name="connsiteY15" fmla="*/ 733425 h 783431"/>
                <a:gd name="connsiteX16" fmla="*/ 273844 w 500062"/>
                <a:gd name="connsiteY16" fmla="*/ 783431 h 783431"/>
                <a:gd name="connsiteX17" fmla="*/ 238125 w 500062"/>
                <a:gd name="connsiteY17" fmla="*/ 776287 h 783431"/>
                <a:gd name="connsiteX18" fmla="*/ 219075 w 500062"/>
                <a:gd name="connsiteY18" fmla="*/ 714375 h 783431"/>
                <a:gd name="connsiteX19" fmla="*/ 178594 w 500062"/>
                <a:gd name="connsiteY19" fmla="*/ 700087 h 783431"/>
                <a:gd name="connsiteX20" fmla="*/ 171450 w 500062"/>
                <a:gd name="connsiteY20" fmla="*/ 688181 h 783431"/>
                <a:gd name="connsiteX21" fmla="*/ 11906 w 500062"/>
                <a:gd name="connsiteY21" fmla="*/ 714375 h 783431"/>
                <a:gd name="connsiteX22" fmla="*/ 0 w 500062"/>
                <a:gd name="connsiteY22" fmla="*/ 676275 h 783431"/>
                <a:gd name="connsiteX23" fmla="*/ 40481 w 500062"/>
                <a:gd name="connsiteY23" fmla="*/ 659606 h 783431"/>
                <a:gd name="connsiteX24" fmla="*/ 42862 w 500062"/>
                <a:gd name="connsiteY24" fmla="*/ 633412 h 783431"/>
                <a:gd name="connsiteX25" fmla="*/ 88106 w 500062"/>
                <a:gd name="connsiteY25" fmla="*/ 628650 h 783431"/>
                <a:gd name="connsiteX26" fmla="*/ 97631 w 500062"/>
                <a:gd name="connsiteY26" fmla="*/ 661987 h 783431"/>
                <a:gd name="connsiteX27" fmla="*/ 157162 w 500062"/>
                <a:gd name="connsiteY27" fmla="*/ 645319 h 783431"/>
                <a:gd name="connsiteX28" fmla="*/ 147637 w 500062"/>
                <a:gd name="connsiteY28" fmla="*/ 590550 h 783431"/>
                <a:gd name="connsiteX29" fmla="*/ 152400 w 500062"/>
                <a:gd name="connsiteY29" fmla="*/ 516731 h 783431"/>
                <a:gd name="connsiteX30" fmla="*/ 130969 w 500062"/>
                <a:gd name="connsiteY30" fmla="*/ 516731 h 783431"/>
                <a:gd name="connsiteX31" fmla="*/ 88106 w 500062"/>
                <a:gd name="connsiteY31" fmla="*/ 485775 h 783431"/>
                <a:gd name="connsiteX32" fmla="*/ 50006 w 500062"/>
                <a:gd name="connsiteY32" fmla="*/ 481012 h 783431"/>
                <a:gd name="connsiteX33" fmla="*/ 38100 w 500062"/>
                <a:gd name="connsiteY33" fmla="*/ 414337 h 783431"/>
                <a:gd name="connsiteX34" fmla="*/ 100012 w 500062"/>
                <a:gd name="connsiteY34" fmla="*/ 416719 h 783431"/>
                <a:gd name="connsiteX35" fmla="*/ 145256 w 500062"/>
                <a:gd name="connsiteY35" fmla="*/ 371475 h 783431"/>
                <a:gd name="connsiteX36" fmla="*/ 145256 w 500062"/>
                <a:gd name="connsiteY36" fmla="*/ 371475 h 783431"/>
                <a:gd name="connsiteX37" fmla="*/ 121444 w 500062"/>
                <a:gd name="connsiteY37" fmla="*/ 278606 h 783431"/>
                <a:gd name="connsiteX38" fmla="*/ 209550 w 500062"/>
                <a:gd name="connsiteY38" fmla="*/ 242887 h 783431"/>
                <a:gd name="connsiteX39" fmla="*/ 169069 w 500062"/>
                <a:gd name="connsiteY39" fmla="*/ 83344 h 783431"/>
                <a:gd name="connsiteX40" fmla="*/ 323850 w 500062"/>
                <a:gd name="connsiteY40" fmla="*/ 40481 h 783431"/>
                <a:gd name="connsiteX41" fmla="*/ 461962 w 500062"/>
                <a:gd name="connsiteY41" fmla="*/ 0 h 78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0062" h="783431">
                  <a:moveTo>
                    <a:pt x="461962" y="0"/>
                  </a:moveTo>
                  <a:lnTo>
                    <a:pt x="457200" y="45244"/>
                  </a:lnTo>
                  <a:lnTo>
                    <a:pt x="488156" y="64294"/>
                  </a:lnTo>
                  <a:lnTo>
                    <a:pt x="497681" y="97631"/>
                  </a:lnTo>
                  <a:lnTo>
                    <a:pt x="428625" y="166687"/>
                  </a:lnTo>
                  <a:lnTo>
                    <a:pt x="464344" y="216694"/>
                  </a:lnTo>
                  <a:lnTo>
                    <a:pt x="473869" y="264319"/>
                  </a:lnTo>
                  <a:lnTo>
                    <a:pt x="500062" y="359569"/>
                  </a:lnTo>
                  <a:lnTo>
                    <a:pt x="469106" y="402431"/>
                  </a:lnTo>
                  <a:lnTo>
                    <a:pt x="500062" y="457200"/>
                  </a:lnTo>
                  <a:lnTo>
                    <a:pt x="431006" y="481012"/>
                  </a:lnTo>
                  <a:lnTo>
                    <a:pt x="431006" y="559594"/>
                  </a:lnTo>
                  <a:lnTo>
                    <a:pt x="431006" y="633412"/>
                  </a:lnTo>
                  <a:lnTo>
                    <a:pt x="383381" y="642937"/>
                  </a:lnTo>
                  <a:lnTo>
                    <a:pt x="395287" y="726281"/>
                  </a:lnTo>
                  <a:lnTo>
                    <a:pt x="342900" y="733425"/>
                  </a:lnTo>
                  <a:lnTo>
                    <a:pt x="273844" y="783431"/>
                  </a:lnTo>
                  <a:lnTo>
                    <a:pt x="238125" y="776287"/>
                  </a:lnTo>
                  <a:lnTo>
                    <a:pt x="219075" y="714375"/>
                  </a:lnTo>
                  <a:lnTo>
                    <a:pt x="178594" y="700087"/>
                  </a:lnTo>
                  <a:lnTo>
                    <a:pt x="171450" y="688181"/>
                  </a:lnTo>
                  <a:lnTo>
                    <a:pt x="11906" y="714375"/>
                  </a:lnTo>
                  <a:lnTo>
                    <a:pt x="0" y="676275"/>
                  </a:lnTo>
                  <a:lnTo>
                    <a:pt x="40481" y="659606"/>
                  </a:lnTo>
                  <a:lnTo>
                    <a:pt x="42862" y="633412"/>
                  </a:lnTo>
                  <a:lnTo>
                    <a:pt x="88106" y="628650"/>
                  </a:lnTo>
                  <a:lnTo>
                    <a:pt x="97631" y="661987"/>
                  </a:lnTo>
                  <a:lnTo>
                    <a:pt x="157162" y="645319"/>
                  </a:lnTo>
                  <a:lnTo>
                    <a:pt x="147637" y="590550"/>
                  </a:lnTo>
                  <a:lnTo>
                    <a:pt x="152400" y="516731"/>
                  </a:lnTo>
                  <a:lnTo>
                    <a:pt x="130969" y="516731"/>
                  </a:lnTo>
                  <a:lnTo>
                    <a:pt x="88106" y="485775"/>
                  </a:lnTo>
                  <a:lnTo>
                    <a:pt x="50006" y="481012"/>
                  </a:lnTo>
                  <a:lnTo>
                    <a:pt x="38100" y="414337"/>
                  </a:lnTo>
                  <a:lnTo>
                    <a:pt x="100012" y="416719"/>
                  </a:lnTo>
                  <a:lnTo>
                    <a:pt x="145256" y="371475"/>
                  </a:lnTo>
                  <a:lnTo>
                    <a:pt x="145256" y="371475"/>
                  </a:lnTo>
                  <a:lnTo>
                    <a:pt x="121444" y="278606"/>
                  </a:lnTo>
                  <a:lnTo>
                    <a:pt x="209550" y="242887"/>
                  </a:lnTo>
                  <a:lnTo>
                    <a:pt x="169069" y="83344"/>
                  </a:lnTo>
                  <a:lnTo>
                    <a:pt x="323850" y="40481"/>
                  </a:lnTo>
                  <a:lnTo>
                    <a:pt x="461962" y="0"/>
                  </a:lnTo>
                  <a:close/>
                </a:path>
              </a:pathLst>
            </a:custGeom>
            <a:solidFill>
              <a:srgbClr val="BB9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4" name="Freeform: Shape 123">
              <a:extLst>
                <a:ext uri="{FF2B5EF4-FFF2-40B4-BE49-F238E27FC236}">
                  <a16:creationId xmlns:a16="http://schemas.microsoft.com/office/drawing/2014/main" id="{78186710-DD83-454F-B25F-B5ABED5C456A}"/>
                </a:ext>
              </a:extLst>
            </p:cNvPr>
            <p:cNvSpPr/>
            <p:nvPr/>
          </p:nvSpPr>
          <p:spPr>
            <a:xfrm>
              <a:off x="5359106" y="4070286"/>
              <a:ext cx="37901" cy="38837"/>
            </a:xfrm>
            <a:custGeom>
              <a:avLst/>
              <a:gdLst>
                <a:gd name="connsiteX0" fmla="*/ 14288 w 69057"/>
                <a:gd name="connsiteY0" fmla="*/ 52387 h 71437"/>
                <a:gd name="connsiteX1" fmla="*/ 0 w 69057"/>
                <a:gd name="connsiteY1" fmla="*/ 0 h 71437"/>
                <a:gd name="connsiteX2" fmla="*/ 59532 w 69057"/>
                <a:gd name="connsiteY2" fmla="*/ 2381 h 71437"/>
                <a:gd name="connsiteX3" fmla="*/ 69057 w 69057"/>
                <a:gd name="connsiteY3" fmla="*/ 52387 h 71437"/>
                <a:gd name="connsiteX4" fmla="*/ 64294 w 69057"/>
                <a:gd name="connsiteY4" fmla="*/ 71437 h 71437"/>
                <a:gd name="connsiteX5" fmla="*/ 14288 w 69057"/>
                <a:gd name="connsiteY5" fmla="*/ 5238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7" h="71437">
                  <a:moveTo>
                    <a:pt x="14288" y="52387"/>
                  </a:moveTo>
                  <a:lnTo>
                    <a:pt x="0" y="0"/>
                  </a:lnTo>
                  <a:lnTo>
                    <a:pt x="59532" y="2381"/>
                  </a:lnTo>
                  <a:lnTo>
                    <a:pt x="69057" y="52387"/>
                  </a:lnTo>
                  <a:lnTo>
                    <a:pt x="64294" y="71437"/>
                  </a:lnTo>
                  <a:lnTo>
                    <a:pt x="14288" y="52387"/>
                  </a:lnTo>
                  <a:close/>
                </a:path>
              </a:pathLst>
            </a:custGeom>
            <a:solidFill>
              <a:srgbClr val="E8E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5" name="Freeform: Shape 124">
              <a:extLst>
                <a:ext uri="{FF2B5EF4-FFF2-40B4-BE49-F238E27FC236}">
                  <a16:creationId xmlns:a16="http://schemas.microsoft.com/office/drawing/2014/main" id="{4E12F025-4613-48AE-872F-062FDB9CD9C2}"/>
                </a:ext>
              </a:extLst>
            </p:cNvPr>
            <p:cNvSpPr/>
            <p:nvPr/>
          </p:nvSpPr>
          <p:spPr>
            <a:xfrm>
              <a:off x="5508096" y="4123363"/>
              <a:ext cx="35287" cy="59551"/>
            </a:xfrm>
            <a:custGeom>
              <a:avLst/>
              <a:gdLst>
                <a:gd name="connsiteX0" fmla="*/ 0 w 52388"/>
                <a:gd name="connsiteY0" fmla="*/ 0 h 90488"/>
                <a:gd name="connsiteX1" fmla="*/ 52388 w 52388"/>
                <a:gd name="connsiteY1" fmla="*/ 14288 h 90488"/>
                <a:gd name="connsiteX2" fmla="*/ 52388 w 52388"/>
                <a:gd name="connsiteY2" fmla="*/ 14288 h 90488"/>
                <a:gd name="connsiteX3" fmla="*/ 40481 w 52388"/>
                <a:gd name="connsiteY3" fmla="*/ 45244 h 90488"/>
                <a:gd name="connsiteX4" fmla="*/ 40481 w 52388"/>
                <a:gd name="connsiteY4" fmla="*/ 76200 h 90488"/>
                <a:gd name="connsiteX5" fmla="*/ 28575 w 52388"/>
                <a:gd name="connsiteY5" fmla="*/ 90488 h 90488"/>
                <a:gd name="connsiteX6" fmla="*/ 0 w 52388"/>
                <a:gd name="connsiteY6" fmla="*/ 0 h 90488"/>
                <a:gd name="connsiteX0" fmla="*/ 11906 w 64294"/>
                <a:gd name="connsiteY0" fmla="*/ 0 h 90488"/>
                <a:gd name="connsiteX1" fmla="*/ 64294 w 64294"/>
                <a:gd name="connsiteY1" fmla="*/ 14288 h 90488"/>
                <a:gd name="connsiteX2" fmla="*/ 64294 w 64294"/>
                <a:gd name="connsiteY2" fmla="*/ 14288 h 90488"/>
                <a:gd name="connsiteX3" fmla="*/ 52387 w 64294"/>
                <a:gd name="connsiteY3" fmla="*/ 45244 h 90488"/>
                <a:gd name="connsiteX4" fmla="*/ 52387 w 64294"/>
                <a:gd name="connsiteY4" fmla="*/ 76200 h 90488"/>
                <a:gd name="connsiteX5" fmla="*/ 40481 w 64294"/>
                <a:gd name="connsiteY5" fmla="*/ 90488 h 90488"/>
                <a:gd name="connsiteX6" fmla="*/ 0 w 64294"/>
                <a:gd name="connsiteY6" fmla="*/ 38100 h 90488"/>
                <a:gd name="connsiteX7" fmla="*/ 11906 w 64294"/>
                <a:gd name="connsiteY7" fmla="*/ 0 h 90488"/>
                <a:gd name="connsiteX0" fmla="*/ 11906 w 64294"/>
                <a:gd name="connsiteY0" fmla="*/ 0 h 109538"/>
                <a:gd name="connsiteX1" fmla="*/ 64294 w 64294"/>
                <a:gd name="connsiteY1" fmla="*/ 14288 h 109538"/>
                <a:gd name="connsiteX2" fmla="*/ 64294 w 64294"/>
                <a:gd name="connsiteY2" fmla="*/ 14288 h 109538"/>
                <a:gd name="connsiteX3" fmla="*/ 52387 w 64294"/>
                <a:gd name="connsiteY3" fmla="*/ 45244 h 109538"/>
                <a:gd name="connsiteX4" fmla="*/ 52387 w 64294"/>
                <a:gd name="connsiteY4" fmla="*/ 76200 h 109538"/>
                <a:gd name="connsiteX5" fmla="*/ 40481 w 64294"/>
                <a:gd name="connsiteY5" fmla="*/ 109538 h 109538"/>
                <a:gd name="connsiteX6" fmla="*/ 0 w 64294"/>
                <a:gd name="connsiteY6" fmla="*/ 38100 h 109538"/>
                <a:gd name="connsiteX7" fmla="*/ 11906 w 64294"/>
                <a:gd name="connsiteY7"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94" h="109538">
                  <a:moveTo>
                    <a:pt x="11906" y="0"/>
                  </a:moveTo>
                  <a:lnTo>
                    <a:pt x="64294" y="14288"/>
                  </a:lnTo>
                  <a:lnTo>
                    <a:pt x="64294" y="14288"/>
                  </a:lnTo>
                  <a:lnTo>
                    <a:pt x="52387" y="45244"/>
                  </a:lnTo>
                  <a:lnTo>
                    <a:pt x="52387" y="76200"/>
                  </a:lnTo>
                  <a:lnTo>
                    <a:pt x="40481" y="109538"/>
                  </a:lnTo>
                  <a:cubicBezTo>
                    <a:pt x="36512" y="92075"/>
                    <a:pt x="3969" y="55563"/>
                    <a:pt x="0" y="38100"/>
                  </a:cubicBezTo>
                  <a:lnTo>
                    <a:pt x="11906" y="0"/>
                  </a:lnTo>
                  <a:close/>
                </a:path>
              </a:pathLst>
            </a:custGeom>
            <a:solidFill>
              <a:srgbClr val="AD0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6" name="Freeform: Shape 125">
              <a:extLst>
                <a:ext uri="{FF2B5EF4-FFF2-40B4-BE49-F238E27FC236}">
                  <a16:creationId xmlns:a16="http://schemas.microsoft.com/office/drawing/2014/main" id="{74E06878-423A-493C-A20F-011BBB8F0976}"/>
                </a:ext>
              </a:extLst>
            </p:cNvPr>
            <p:cNvSpPr/>
            <p:nvPr/>
          </p:nvSpPr>
          <p:spPr>
            <a:xfrm>
              <a:off x="5627026" y="3942122"/>
              <a:ext cx="145069" cy="163117"/>
            </a:xfrm>
            <a:custGeom>
              <a:avLst/>
              <a:gdLst>
                <a:gd name="connsiteX0" fmla="*/ 0 w 264318"/>
                <a:gd name="connsiteY0" fmla="*/ 185737 h 300037"/>
                <a:gd name="connsiteX1" fmla="*/ 83343 w 264318"/>
                <a:gd name="connsiteY1" fmla="*/ 169069 h 300037"/>
                <a:gd name="connsiteX2" fmla="*/ 78581 w 264318"/>
                <a:gd name="connsiteY2" fmla="*/ 26194 h 300037"/>
                <a:gd name="connsiteX3" fmla="*/ 176212 w 264318"/>
                <a:gd name="connsiteY3" fmla="*/ 0 h 300037"/>
                <a:gd name="connsiteX4" fmla="*/ 190500 w 264318"/>
                <a:gd name="connsiteY4" fmla="*/ 145256 h 300037"/>
                <a:gd name="connsiteX5" fmla="*/ 242887 w 264318"/>
                <a:gd name="connsiteY5" fmla="*/ 130969 h 300037"/>
                <a:gd name="connsiteX6" fmla="*/ 264318 w 264318"/>
                <a:gd name="connsiteY6" fmla="*/ 264319 h 300037"/>
                <a:gd name="connsiteX7" fmla="*/ 185737 w 264318"/>
                <a:gd name="connsiteY7" fmla="*/ 290512 h 300037"/>
                <a:gd name="connsiteX8" fmla="*/ 164306 w 264318"/>
                <a:gd name="connsiteY8" fmla="*/ 273844 h 300037"/>
                <a:gd name="connsiteX9" fmla="*/ 116681 w 264318"/>
                <a:gd name="connsiteY9" fmla="*/ 254794 h 300037"/>
                <a:gd name="connsiteX10" fmla="*/ 92868 w 264318"/>
                <a:gd name="connsiteY10" fmla="*/ 300037 h 300037"/>
                <a:gd name="connsiteX11" fmla="*/ 42862 w 264318"/>
                <a:gd name="connsiteY11" fmla="*/ 292894 h 300037"/>
                <a:gd name="connsiteX12" fmla="*/ 21431 w 264318"/>
                <a:gd name="connsiteY12" fmla="*/ 288131 h 300037"/>
                <a:gd name="connsiteX13" fmla="*/ 0 w 264318"/>
                <a:gd name="connsiteY13" fmla="*/ 1857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318" h="300037">
                  <a:moveTo>
                    <a:pt x="0" y="185737"/>
                  </a:moveTo>
                  <a:lnTo>
                    <a:pt x="83343" y="169069"/>
                  </a:lnTo>
                  <a:lnTo>
                    <a:pt x="78581" y="26194"/>
                  </a:lnTo>
                  <a:lnTo>
                    <a:pt x="176212" y="0"/>
                  </a:lnTo>
                  <a:lnTo>
                    <a:pt x="190500" y="145256"/>
                  </a:lnTo>
                  <a:lnTo>
                    <a:pt x="242887" y="130969"/>
                  </a:lnTo>
                  <a:lnTo>
                    <a:pt x="264318" y="264319"/>
                  </a:lnTo>
                  <a:lnTo>
                    <a:pt x="185737" y="290512"/>
                  </a:lnTo>
                  <a:lnTo>
                    <a:pt x="164306" y="273844"/>
                  </a:lnTo>
                  <a:lnTo>
                    <a:pt x="116681" y="254794"/>
                  </a:lnTo>
                  <a:lnTo>
                    <a:pt x="92868" y="300037"/>
                  </a:lnTo>
                  <a:lnTo>
                    <a:pt x="42862" y="292894"/>
                  </a:lnTo>
                  <a:lnTo>
                    <a:pt x="21431" y="288131"/>
                  </a:lnTo>
                  <a:lnTo>
                    <a:pt x="0" y="185737"/>
                  </a:lnTo>
                  <a:close/>
                </a:path>
              </a:pathLst>
            </a:custGeom>
            <a:solidFill>
              <a:srgbClr val="30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27" name="Group 126">
              <a:extLst>
                <a:ext uri="{FF2B5EF4-FFF2-40B4-BE49-F238E27FC236}">
                  <a16:creationId xmlns:a16="http://schemas.microsoft.com/office/drawing/2014/main" id="{44789E64-33CA-4FCF-BF80-0D98C9BB7D81}"/>
                </a:ext>
              </a:extLst>
            </p:cNvPr>
            <p:cNvGrpSpPr/>
            <p:nvPr/>
          </p:nvGrpSpPr>
          <p:grpSpPr>
            <a:xfrm>
              <a:off x="1532537" y="3221500"/>
              <a:ext cx="4509535" cy="2771888"/>
              <a:chOff x="1821866" y="396021"/>
              <a:chExt cx="8216471" cy="5098609"/>
            </a:xfrm>
          </p:grpSpPr>
          <p:sp>
            <p:nvSpPr>
              <p:cNvPr id="129" name="Freeform: Shape 128">
                <a:extLst>
                  <a:ext uri="{FF2B5EF4-FFF2-40B4-BE49-F238E27FC236}">
                    <a16:creationId xmlns:a16="http://schemas.microsoft.com/office/drawing/2014/main" id="{CEEE84AE-DBEC-42CD-9AA6-D03481E7B787}"/>
                  </a:ext>
                </a:extLst>
              </p:cNvPr>
              <p:cNvSpPr/>
              <p:nvPr/>
            </p:nvSpPr>
            <p:spPr>
              <a:xfrm>
                <a:off x="1821866" y="1669659"/>
                <a:ext cx="1281098" cy="2173002"/>
              </a:xfrm>
              <a:custGeom>
                <a:avLst/>
                <a:gdLst>
                  <a:gd name="connsiteX0" fmla="*/ 289260 w 752475"/>
                  <a:gd name="connsiteY0" fmla="*/ 70704 h 1276350"/>
                  <a:gd name="connsiteX1" fmla="*/ 86949 w 752475"/>
                  <a:gd name="connsiteY1" fmla="*/ 10125 h 1276350"/>
                  <a:gd name="connsiteX2" fmla="*/ 64566 w 752475"/>
                  <a:gd name="connsiteY2" fmla="*/ 106708 h 1276350"/>
                  <a:gd name="connsiteX3" fmla="*/ 37800 w 752475"/>
                  <a:gd name="connsiteY3" fmla="*/ 146999 h 1276350"/>
                  <a:gd name="connsiteX4" fmla="*/ 24084 w 752475"/>
                  <a:gd name="connsiteY4" fmla="*/ 159858 h 1276350"/>
                  <a:gd name="connsiteX5" fmla="*/ 13131 w 752475"/>
                  <a:gd name="connsiteY5" fmla="*/ 208816 h 1276350"/>
                  <a:gd name="connsiteX6" fmla="*/ 27990 w 752475"/>
                  <a:gd name="connsiteY6" fmla="*/ 313210 h 1276350"/>
                  <a:gd name="connsiteX7" fmla="*/ 20274 w 752475"/>
                  <a:gd name="connsiteY7" fmla="*/ 359216 h 1276350"/>
                  <a:gd name="connsiteX8" fmla="*/ 57612 w 752475"/>
                  <a:gd name="connsiteY8" fmla="*/ 455895 h 1276350"/>
                  <a:gd name="connsiteX9" fmla="*/ 69900 w 752475"/>
                  <a:gd name="connsiteY9" fmla="*/ 502567 h 1276350"/>
                  <a:gd name="connsiteX10" fmla="*/ 79044 w 752475"/>
                  <a:gd name="connsiteY10" fmla="*/ 595150 h 1276350"/>
                  <a:gd name="connsiteX11" fmla="*/ 81711 w 752475"/>
                  <a:gd name="connsiteY11" fmla="*/ 600199 h 1276350"/>
                  <a:gd name="connsiteX12" fmla="*/ 121811 w 752475"/>
                  <a:gd name="connsiteY12" fmla="*/ 656968 h 1276350"/>
                  <a:gd name="connsiteX13" fmla="*/ 98094 w 752475"/>
                  <a:gd name="connsiteY13" fmla="*/ 716689 h 1276350"/>
                  <a:gd name="connsiteX14" fmla="*/ 158292 w 752475"/>
                  <a:gd name="connsiteY14" fmla="*/ 844515 h 1276350"/>
                  <a:gd name="connsiteX15" fmla="*/ 169436 w 752475"/>
                  <a:gd name="connsiteY15" fmla="*/ 884901 h 1276350"/>
                  <a:gd name="connsiteX16" fmla="*/ 194010 w 752475"/>
                  <a:gd name="connsiteY16" fmla="*/ 959482 h 1276350"/>
                  <a:gd name="connsiteX17" fmla="*/ 253161 w 752475"/>
                  <a:gd name="connsiteY17" fmla="*/ 977674 h 1276350"/>
                  <a:gd name="connsiteX18" fmla="*/ 304786 w 752475"/>
                  <a:gd name="connsiteY18" fmla="*/ 1039396 h 1276350"/>
                  <a:gd name="connsiteX19" fmla="*/ 338600 w 752475"/>
                  <a:gd name="connsiteY19" fmla="*/ 1074734 h 1276350"/>
                  <a:gd name="connsiteX20" fmla="*/ 332980 w 752475"/>
                  <a:gd name="connsiteY20" fmla="*/ 1076830 h 1276350"/>
                  <a:gd name="connsiteX21" fmla="*/ 386796 w 752475"/>
                  <a:gd name="connsiteY21" fmla="*/ 1111977 h 1276350"/>
                  <a:gd name="connsiteX22" fmla="*/ 411561 w 752475"/>
                  <a:gd name="connsiteY22" fmla="*/ 1146553 h 1276350"/>
                  <a:gd name="connsiteX23" fmla="*/ 424420 w 752475"/>
                  <a:gd name="connsiteY23" fmla="*/ 1212561 h 1276350"/>
                  <a:gd name="connsiteX24" fmla="*/ 425754 w 752475"/>
                  <a:gd name="connsiteY24" fmla="*/ 1240469 h 1276350"/>
                  <a:gd name="connsiteX25" fmla="*/ 665403 w 752475"/>
                  <a:gd name="connsiteY25" fmla="*/ 1275235 h 1276350"/>
                  <a:gd name="connsiteX26" fmla="*/ 679500 w 752475"/>
                  <a:gd name="connsiteY26" fmla="*/ 1243136 h 1276350"/>
                  <a:gd name="connsiteX27" fmla="*/ 687215 w 752475"/>
                  <a:gd name="connsiteY27" fmla="*/ 1192749 h 1276350"/>
                  <a:gd name="connsiteX28" fmla="*/ 737602 w 752475"/>
                  <a:gd name="connsiteY28" fmla="*/ 1117978 h 1276350"/>
                  <a:gd name="connsiteX29" fmla="*/ 732459 w 752475"/>
                  <a:gd name="connsiteY29" fmla="*/ 1057399 h 1276350"/>
                  <a:gd name="connsiteX30" fmla="*/ 719600 w 752475"/>
                  <a:gd name="connsiteY30" fmla="*/ 1013584 h 1276350"/>
                  <a:gd name="connsiteX31" fmla="*/ 342029 w 752475"/>
                  <a:gd name="connsiteY31" fmla="*/ 445608 h 1276350"/>
                  <a:gd name="connsiteX32" fmla="*/ 432231 w 752475"/>
                  <a:gd name="connsiteY32" fmla="*/ 106708 h 1276350"/>
                  <a:gd name="connsiteX33" fmla="*/ 289260 w 752475"/>
                  <a:gd name="connsiteY33" fmla="*/ 70704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2475" h="1276350">
                    <a:moveTo>
                      <a:pt x="289260" y="70704"/>
                    </a:moveTo>
                    <a:lnTo>
                      <a:pt x="86949" y="10125"/>
                    </a:lnTo>
                    <a:cubicBezTo>
                      <a:pt x="65804" y="26984"/>
                      <a:pt x="87997" y="64322"/>
                      <a:pt x="64566" y="106708"/>
                    </a:cubicBezTo>
                    <a:cubicBezTo>
                      <a:pt x="53231" y="127282"/>
                      <a:pt x="61803" y="127759"/>
                      <a:pt x="37800" y="146999"/>
                    </a:cubicBezTo>
                    <a:cubicBezTo>
                      <a:pt x="25894" y="156524"/>
                      <a:pt x="41706" y="150714"/>
                      <a:pt x="24084" y="159858"/>
                    </a:cubicBezTo>
                    <a:cubicBezTo>
                      <a:pt x="22465" y="160715"/>
                      <a:pt x="2748" y="194243"/>
                      <a:pt x="13131" y="208816"/>
                    </a:cubicBezTo>
                    <a:cubicBezTo>
                      <a:pt x="30466" y="233105"/>
                      <a:pt x="46849" y="286636"/>
                      <a:pt x="27990" y="313210"/>
                    </a:cubicBezTo>
                    <a:cubicBezTo>
                      <a:pt x="27132" y="314449"/>
                      <a:pt x="23989" y="350167"/>
                      <a:pt x="20274" y="359216"/>
                    </a:cubicBezTo>
                    <a:cubicBezTo>
                      <a:pt x="17798" y="365122"/>
                      <a:pt x="52088" y="440845"/>
                      <a:pt x="57612" y="455895"/>
                    </a:cubicBezTo>
                    <a:cubicBezTo>
                      <a:pt x="66185" y="479326"/>
                      <a:pt x="45516" y="468373"/>
                      <a:pt x="69900" y="502567"/>
                    </a:cubicBezTo>
                    <a:cubicBezTo>
                      <a:pt x="107619" y="555336"/>
                      <a:pt x="68376" y="542763"/>
                      <a:pt x="79044" y="595150"/>
                    </a:cubicBezTo>
                    <a:cubicBezTo>
                      <a:pt x="79044" y="595246"/>
                      <a:pt x="81425" y="599437"/>
                      <a:pt x="81711" y="600199"/>
                    </a:cubicBezTo>
                    <a:cubicBezTo>
                      <a:pt x="102094" y="644680"/>
                      <a:pt x="129907" y="616772"/>
                      <a:pt x="121811" y="656968"/>
                    </a:cubicBezTo>
                    <a:cubicBezTo>
                      <a:pt x="118477" y="673446"/>
                      <a:pt x="80282" y="663445"/>
                      <a:pt x="98094" y="716689"/>
                    </a:cubicBezTo>
                    <a:cubicBezTo>
                      <a:pt x="115048" y="723166"/>
                      <a:pt x="129050" y="819655"/>
                      <a:pt x="158292" y="844515"/>
                    </a:cubicBezTo>
                    <a:cubicBezTo>
                      <a:pt x="160197" y="846134"/>
                      <a:pt x="169436" y="880519"/>
                      <a:pt x="169436" y="884901"/>
                    </a:cubicBezTo>
                    <a:cubicBezTo>
                      <a:pt x="169436" y="928144"/>
                      <a:pt x="134574" y="949766"/>
                      <a:pt x="194010" y="959482"/>
                    </a:cubicBezTo>
                    <a:cubicBezTo>
                      <a:pt x="210203" y="962149"/>
                      <a:pt x="220966" y="978913"/>
                      <a:pt x="253161" y="977674"/>
                    </a:cubicBezTo>
                    <a:cubicBezTo>
                      <a:pt x="270306" y="977008"/>
                      <a:pt x="269639" y="1033491"/>
                      <a:pt x="304786" y="1039396"/>
                    </a:cubicBezTo>
                    <a:cubicBezTo>
                      <a:pt x="319074" y="1041778"/>
                      <a:pt x="358031" y="1051969"/>
                      <a:pt x="338600" y="1074734"/>
                    </a:cubicBezTo>
                    <a:cubicBezTo>
                      <a:pt x="338124" y="1075306"/>
                      <a:pt x="333837" y="1076639"/>
                      <a:pt x="332980" y="1076830"/>
                    </a:cubicBezTo>
                    <a:cubicBezTo>
                      <a:pt x="337457" y="1106167"/>
                      <a:pt x="362317" y="1062637"/>
                      <a:pt x="386796" y="1111977"/>
                    </a:cubicBezTo>
                    <a:cubicBezTo>
                      <a:pt x="393464" y="1125312"/>
                      <a:pt x="406513" y="1125979"/>
                      <a:pt x="411561" y="1146553"/>
                    </a:cubicBezTo>
                    <a:cubicBezTo>
                      <a:pt x="419848" y="1179700"/>
                      <a:pt x="424420" y="1150363"/>
                      <a:pt x="424420" y="1212561"/>
                    </a:cubicBezTo>
                    <a:cubicBezTo>
                      <a:pt x="424420" y="1219609"/>
                      <a:pt x="425754" y="1229706"/>
                      <a:pt x="425754" y="1240469"/>
                    </a:cubicBezTo>
                    <a:lnTo>
                      <a:pt x="665403" y="1275235"/>
                    </a:lnTo>
                    <a:cubicBezTo>
                      <a:pt x="693501" y="1275235"/>
                      <a:pt x="702550" y="1247041"/>
                      <a:pt x="679500" y="1243136"/>
                    </a:cubicBezTo>
                    <a:cubicBezTo>
                      <a:pt x="670451" y="1241612"/>
                      <a:pt x="666546" y="1198273"/>
                      <a:pt x="687215" y="1192749"/>
                    </a:cubicBezTo>
                    <a:cubicBezTo>
                      <a:pt x="713028" y="1185891"/>
                      <a:pt x="689977" y="1134456"/>
                      <a:pt x="737602" y="1117978"/>
                    </a:cubicBezTo>
                    <a:cubicBezTo>
                      <a:pt x="766653" y="1107976"/>
                      <a:pt x="732459" y="1094356"/>
                      <a:pt x="732459" y="1057399"/>
                    </a:cubicBezTo>
                    <a:cubicBezTo>
                      <a:pt x="732459" y="1045492"/>
                      <a:pt x="710646" y="1036444"/>
                      <a:pt x="719600" y="1013584"/>
                    </a:cubicBezTo>
                    <a:lnTo>
                      <a:pt x="342029" y="445608"/>
                    </a:lnTo>
                    <a:lnTo>
                      <a:pt x="432231" y="106708"/>
                    </a:lnTo>
                    <a:lnTo>
                      <a:pt x="289260" y="70704"/>
                    </a:lnTo>
                    <a:close/>
                  </a:path>
                </a:pathLst>
              </a:custGeom>
              <a:noFill/>
              <a:ln w="6350" cap="flat">
                <a:solidFill>
                  <a:schemeClr val="bg1"/>
                </a:solidFill>
                <a:prstDash val="solid"/>
                <a:miter/>
              </a:ln>
            </p:spPr>
            <p:txBody>
              <a:bodyPr rtlCol="0" anchor="ctr"/>
              <a:lstStyle/>
              <a:p>
                <a:endParaRPr lang="en-US" sz="1600" dirty="0"/>
              </a:p>
            </p:txBody>
          </p:sp>
          <p:sp>
            <p:nvSpPr>
              <p:cNvPr id="130" name="Freeform: Shape 129">
                <a:extLst>
                  <a:ext uri="{FF2B5EF4-FFF2-40B4-BE49-F238E27FC236}">
                    <a16:creationId xmlns:a16="http://schemas.microsoft.com/office/drawing/2014/main" id="{DF53237C-D601-48A7-A62A-730FEB14DE8C}"/>
                  </a:ext>
                </a:extLst>
              </p:cNvPr>
              <p:cNvSpPr/>
              <p:nvPr/>
            </p:nvSpPr>
            <p:spPr>
              <a:xfrm>
                <a:off x="1933192" y="881215"/>
                <a:ext cx="1281098" cy="1070285"/>
              </a:xfrm>
              <a:custGeom>
                <a:avLst/>
                <a:gdLst>
                  <a:gd name="connsiteX0" fmla="*/ 223871 w 752475"/>
                  <a:gd name="connsiteY0" fmla="*/ 533810 h 628650"/>
                  <a:gd name="connsiteX1" fmla="*/ 366937 w 752475"/>
                  <a:gd name="connsiteY1" fmla="*/ 569910 h 628650"/>
                  <a:gd name="connsiteX2" fmla="*/ 615539 w 752475"/>
                  <a:gd name="connsiteY2" fmla="*/ 626774 h 628650"/>
                  <a:gd name="connsiteX3" fmla="*/ 660592 w 752475"/>
                  <a:gd name="connsiteY3" fmla="*/ 429607 h 628650"/>
                  <a:gd name="connsiteX4" fmla="*/ 667736 w 752475"/>
                  <a:gd name="connsiteY4" fmla="*/ 415605 h 628650"/>
                  <a:gd name="connsiteX5" fmla="*/ 659545 w 752475"/>
                  <a:gd name="connsiteY5" fmla="*/ 359788 h 628650"/>
                  <a:gd name="connsiteX6" fmla="*/ 690215 w 752475"/>
                  <a:gd name="connsiteY6" fmla="*/ 315307 h 628650"/>
                  <a:gd name="connsiteX7" fmla="*/ 737554 w 752475"/>
                  <a:gd name="connsiteY7" fmla="*/ 245203 h 628650"/>
                  <a:gd name="connsiteX8" fmla="*/ 725934 w 752475"/>
                  <a:gd name="connsiteY8" fmla="*/ 177004 h 628650"/>
                  <a:gd name="connsiteX9" fmla="*/ 577058 w 752475"/>
                  <a:gd name="connsiteY9" fmla="*/ 139666 h 628650"/>
                  <a:gd name="connsiteX10" fmla="*/ 499144 w 752475"/>
                  <a:gd name="connsiteY10" fmla="*/ 139285 h 628650"/>
                  <a:gd name="connsiteX11" fmla="*/ 491428 w 752475"/>
                  <a:gd name="connsiteY11" fmla="*/ 136713 h 628650"/>
                  <a:gd name="connsiteX12" fmla="*/ 466759 w 752475"/>
                  <a:gd name="connsiteY12" fmla="*/ 139285 h 628650"/>
                  <a:gd name="connsiteX13" fmla="*/ 430278 w 752475"/>
                  <a:gd name="connsiteY13" fmla="*/ 135094 h 628650"/>
                  <a:gd name="connsiteX14" fmla="*/ 411037 w 752475"/>
                  <a:gd name="connsiteY14" fmla="*/ 135189 h 628650"/>
                  <a:gd name="connsiteX15" fmla="*/ 391225 w 752475"/>
                  <a:gd name="connsiteY15" fmla="*/ 132331 h 628650"/>
                  <a:gd name="connsiteX16" fmla="*/ 354649 w 752475"/>
                  <a:gd name="connsiteY16" fmla="*/ 116139 h 628650"/>
                  <a:gd name="connsiteX17" fmla="*/ 326646 w 752475"/>
                  <a:gd name="connsiteY17" fmla="*/ 111281 h 628650"/>
                  <a:gd name="connsiteX18" fmla="*/ 296833 w 752475"/>
                  <a:gd name="connsiteY18" fmla="*/ 117282 h 628650"/>
                  <a:gd name="connsiteX19" fmla="*/ 256542 w 752475"/>
                  <a:gd name="connsiteY19" fmla="*/ 90326 h 628650"/>
                  <a:gd name="connsiteX20" fmla="*/ 258447 w 752475"/>
                  <a:gd name="connsiteY20" fmla="*/ 59846 h 628650"/>
                  <a:gd name="connsiteX21" fmla="*/ 253399 w 752475"/>
                  <a:gd name="connsiteY21" fmla="*/ 38986 h 628650"/>
                  <a:gd name="connsiteX22" fmla="*/ 225109 w 752475"/>
                  <a:gd name="connsiteY22" fmla="*/ 22032 h 628650"/>
                  <a:gd name="connsiteX23" fmla="*/ 214060 w 752475"/>
                  <a:gd name="connsiteY23" fmla="*/ 11364 h 628650"/>
                  <a:gd name="connsiteX24" fmla="*/ 157101 w 752475"/>
                  <a:gd name="connsiteY24" fmla="*/ 72800 h 628650"/>
                  <a:gd name="connsiteX25" fmla="*/ 131098 w 752475"/>
                  <a:gd name="connsiteY25" fmla="*/ 142904 h 628650"/>
                  <a:gd name="connsiteX26" fmla="*/ 24894 w 752475"/>
                  <a:gd name="connsiteY26" fmla="*/ 358836 h 628650"/>
                  <a:gd name="connsiteX27" fmla="*/ 19560 w 752475"/>
                  <a:gd name="connsiteY27" fmla="*/ 407890 h 628650"/>
                  <a:gd name="connsiteX28" fmla="*/ 21370 w 752475"/>
                  <a:gd name="connsiteY28" fmla="*/ 473326 h 628650"/>
                  <a:gd name="connsiteX29" fmla="*/ 223871 w 752475"/>
                  <a:gd name="connsiteY29" fmla="*/ 53381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475" h="628650">
                    <a:moveTo>
                      <a:pt x="223871" y="533810"/>
                    </a:moveTo>
                    <a:lnTo>
                      <a:pt x="366937" y="569910"/>
                    </a:lnTo>
                    <a:lnTo>
                      <a:pt x="615539" y="626774"/>
                    </a:lnTo>
                    <a:lnTo>
                      <a:pt x="660592" y="429607"/>
                    </a:lnTo>
                    <a:cubicBezTo>
                      <a:pt x="660402" y="427797"/>
                      <a:pt x="666212" y="417986"/>
                      <a:pt x="667736" y="415605"/>
                    </a:cubicBezTo>
                    <a:cubicBezTo>
                      <a:pt x="704598" y="358169"/>
                      <a:pt x="644019" y="369504"/>
                      <a:pt x="659545" y="359788"/>
                    </a:cubicBezTo>
                    <a:cubicBezTo>
                      <a:pt x="652020" y="340453"/>
                      <a:pt x="676404" y="320164"/>
                      <a:pt x="690215" y="315307"/>
                    </a:cubicBezTo>
                    <a:cubicBezTo>
                      <a:pt x="696502" y="313116"/>
                      <a:pt x="713837" y="259204"/>
                      <a:pt x="737554" y="245203"/>
                    </a:cubicBezTo>
                    <a:cubicBezTo>
                      <a:pt x="776035" y="222438"/>
                      <a:pt x="724410" y="201197"/>
                      <a:pt x="725934" y="177004"/>
                    </a:cubicBezTo>
                    <a:lnTo>
                      <a:pt x="577058" y="139666"/>
                    </a:lnTo>
                    <a:lnTo>
                      <a:pt x="499144" y="139285"/>
                    </a:lnTo>
                    <a:cubicBezTo>
                      <a:pt x="497143" y="139475"/>
                      <a:pt x="492857" y="138046"/>
                      <a:pt x="491428" y="136713"/>
                    </a:cubicBezTo>
                    <a:cubicBezTo>
                      <a:pt x="484666" y="130617"/>
                      <a:pt x="476569" y="138332"/>
                      <a:pt x="466759" y="139285"/>
                    </a:cubicBezTo>
                    <a:cubicBezTo>
                      <a:pt x="453043" y="140618"/>
                      <a:pt x="441232" y="146809"/>
                      <a:pt x="430278" y="135094"/>
                    </a:cubicBezTo>
                    <a:cubicBezTo>
                      <a:pt x="424468" y="128807"/>
                      <a:pt x="422182" y="133474"/>
                      <a:pt x="411037" y="135189"/>
                    </a:cubicBezTo>
                    <a:cubicBezTo>
                      <a:pt x="395416" y="137475"/>
                      <a:pt x="398655" y="134236"/>
                      <a:pt x="391225" y="132331"/>
                    </a:cubicBezTo>
                    <a:cubicBezTo>
                      <a:pt x="384463" y="130617"/>
                      <a:pt x="369508" y="115472"/>
                      <a:pt x="354649" y="116139"/>
                    </a:cubicBezTo>
                    <a:cubicBezTo>
                      <a:pt x="345886" y="116520"/>
                      <a:pt x="331980" y="106328"/>
                      <a:pt x="326646" y="111281"/>
                    </a:cubicBezTo>
                    <a:cubicBezTo>
                      <a:pt x="318264" y="119092"/>
                      <a:pt x="308548" y="118139"/>
                      <a:pt x="296833" y="117282"/>
                    </a:cubicBezTo>
                    <a:cubicBezTo>
                      <a:pt x="287308" y="116615"/>
                      <a:pt x="250636" y="98708"/>
                      <a:pt x="256542" y="90326"/>
                    </a:cubicBezTo>
                    <a:cubicBezTo>
                      <a:pt x="260066" y="85373"/>
                      <a:pt x="258447" y="66895"/>
                      <a:pt x="258447" y="59846"/>
                    </a:cubicBezTo>
                    <a:cubicBezTo>
                      <a:pt x="258447" y="41749"/>
                      <a:pt x="259018" y="49845"/>
                      <a:pt x="253399" y="38986"/>
                    </a:cubicBezTo>
                    <a:cubicBezTo>
                      <a:pt x="242635" y="18031"/>
                      <a:pt x="224728" y="32700"/>
                      <a:pt x="225109" y="22032"/>
                    </a:cubicBezTo>
                    <a:cubicBezTo>
                      <a:pt x="225490" y="13269"/>
                      <a:pt x="219775" y="7459"/>
                      <a:pt x="214060" y="11364"/>
                    </a:cubicBezTo>
                    <a:cubicBezTo>
                      <a:pt x="180818" y="16888"/>
                      <a:pt x="159101" y="50416"/>
                      <a:pt x="157101" y="72800"/>
                    </a:cubicBezTo>
                    <a:cubicBezTo>
                      <a:pt x="152815" y="122521"/>
                      <a:pt x="131955" y="133093"/>
                      <a:pt x="131098" y="142904"/>
                    </a:cubicBezTo>
                    <a:cubicBezTo>
                      <a:pt x="126145" y="199959"/>
                      <a:pt x="62994" y="312544"/>
                      <a:pt x="24894" y="358836"/>
                    </a:cubicBezTo>
                    <a:cubicBezTo>
                      <a:pt x="1843" y="365503"/>
                      <a:pt x="28228" y="395698"/>
                      <a:pt x="19560" y="407890"/>
                    </a:cubicBezTo>
                    <a:cubicBezTo>
                      <a:pt x="-2633" y="439132"/>
                      <a:pt x="21274" y="472755"/>
                      <a:pt x="21370" y="473326"/>
                    </a:cubicBezTo>
                    <a:lnTo>
                      <a:pt x="223871" y="533810"/>
                    </a:lnTo>
                    <a:close/>
                  </a:path>
                </a:pathLst>
              </a:custGeom>
              <a:noFill/>
              <a:ln w="6350" cap="flat">
                <a:solidFill>
                  <a:schemeClr val="bg1"/>
                </a:solidFill>
                <a:prstDash val="solid"/>
                <a:miter/>
              </a:ln>
            </p:spPr>
            <p:txBody>
              <a:bodyPr rtlCol="0" anchor="ctr"/>
              <a:lstStyle/>
              <a:p>
                <a:endParaRPr lang="en-US" sz="1600" dirty="0"/>
              </a:p>
            </p:txBody>
          </p:sp>
          <p:sp>
            <p:nvSpPr>
              <p:cNvPr id="131" name="Freeform: Shape 130">
                <a:extLst>
                  <a:ext uri="{FF2B5EF4-FFF2-40B4-BE49-F238E27FC236}">
                    <a16:creationId xmlns:a16="http://schemas.microsoft.com/office/drawing/2014/main" id="{167E81CE-A12B-4615-8D10-C0BCD9B5F4ED}"/>
                  </a:ext>
                </a:extLst>
              </p:cNvPr>
              <p:cNvSpPr/>
              <p:nvPr/>
            </p:nvSpPr>
            <p:spPr>
              <a:xfrm>
                <a:off x="2219476" y="396021"/>
                <a:ext cx="1070285" cy="794605"/>
              </a:xfrm>
              <a:custGeom>
                <a:avLst/>
                <a:gdLst>
                  <a:gd name="connsiteX0" fmla="*/ 186591 w 628650"/>
                  <a:gd name="connsiteY0" fmla="*/ 401126 h 466725"/>
                  <a:gd name="connsiteX1" fmla="*/ 223167 w 628650"/>
                  <a:gd name="connsiteY1" fmla="*/ 417319 h 466725"/>
                  <a:gd name="connsiteX2" fmla="*/ 242979 w 628650"/>
                  <a:gd name="connsiteY2" fmla="*/ 420176 h 466725"/>
                  <a:gd name="connsiteX3" fmla="*/ 262220 w 628650"/>
                  <a:gd name="connsiteY3" fmla="*/ 420081 h 466725"/>
                  <a:gd name="connsiteX4" fmla="*/ 298700 w 628650"/>
                  <a:gd name="connsiteY4" fmla="*/ 424272 h 466725"/>
                  <a:gd name="connsiteX5" fmla="*/ 323370 w 628650"/>
                  <a:gd name="connsiteY5" fmla="*/ 421700 h 466725"/>
                  <a:gd name="connsiteX6" fmla="*/ 331085 w 628650"/>
                  <a:gd name="connsiteY6" fmla="*/ 424272 h 466725"/>
                  <a:gd name="connsiteX7" fmla="*/ 409000 w 628650"/>
                  <a:gd name="connsiteY7" fmla="*/ 424653 h 466725"/>
                  <a:gd name="connsiteX8" fmla="*/ 557876 w 628650"/>
                  <a:gd name="connsiteY8" fmla="*/ 461991 h 466725"/>
                  <a:gd name="connsiteX9" fmla="*/ 558542 w 628650"/>
                  <a:gd name="connsiteY9" fmla="*/ 457895 h 466725"/>
                  <a:gd name="connsiteX10" fmla="*/ 557971 w 628650"/>
                  <a:gd name="connsiteY10" fmla="*/ 410651 h 466725"/>
                  <a:gd name="connsiteX11" fmla="*/ 624551 w 628650"/>
                  <a:gd name="connsiteY11" fmla="*/ 123568 h 466725"/>
                  <a:gd name="connsiteX12" fmla="*/ 196116 w 628650"/>
                  <a:gd name="connsiteY12" fmla="*/ 10125 h 466725"/>
                  <a:gd name="connsiteX13" fmla="*/ 207832 w 628650"/>
                  <a:gd name="connsiteY13" fmla="*/ 56035 h 466725"/>
                  <a:gd name="connsiteX14" fmla="*/ 207927 w 628650"/>
                  <a:gd name="connsiteY14" fmla="*/ 64989 h 466725"/>
                  <a:gd name="connsiteX15" fmla="*/ 199736 w 628650"/>
                  <a:gd name="connsiteY15" fmla="*/ 103946 h 466725"/>
                  <a:gd name="connsiteX16" fmla="*/ 206689 w 628650"/>
                  <a:gd name="connsiteY16" fmla="*/ 132331 h 466725"/>
                  <a:gd name="connsiteX17" fmla="*/ 184400 w 628650"/>
                  <a:gd name="connsiteY17" fmla="*/ 114519 h 466725"/>
                  <a:gd name="connsiteX18" fmla="*/ 179924 w 628650"/>
                  <a:gd name="connsiteY18" fmla="*/ 110899 h 466725"/>
                  <a:gd name="connsiteX19" fmla="*/ 188020 w 628650"/>
                  <a:gd name="connsiteY19" fmla="*/ 82991 h 466725"/>
                  <a:gd name="connsiteX20" fmla="*/ 167351 w 628650"/>
                  <a:gd name="connsiteY20" fmla="*/ 101851 h 466725"/>
                  <a:gd name="connsiteX21" fmla="*/ 74672 w 628650"/>
                  <a:gd name="connsiteY21" fmla="*/ 70513 h 466725"/>
                  <a:gd name="connsiteX22" fmla="*/ 44192 w 628650"/>
                  <a:gd name="connsiteY22" fmla="*/ 48606 h 466725"/>
                  <a:gd name="connsiteX23" fmla="*/ 25142 w 628650"/>
                  <a:gd name="connsiteY23" fmla="*/ 48796 h 466725"/>
                  <a:gd name="connsiteX24" fmla="*/ 23047 w 628650"/>
                  <a:gd name="connsiteY24" fmla="*/ 95945 h 466725"/>
                  <a:gd name="connsiteX25" fmla="*/ 39335 w 628650"/>
                  <a:gd name="connsiteY25" fmla="*/ 202911 h 466725"/>
                  <a:gd name="connsiteX26" fmla="*/ 20666 w 628650"/>
                  <a:gd name="connsiteY26" fmla="*/ 220342 h 466725"/>
                  <a:gd name="connsiteX27" fmla="*/ 17046 w 628650"/>
                  <a:gd name="connsiteY27" fmla="*/ 262918 h 466725"/>
                  <a:gd name="connsiteX28" fmla="*/ 16189 w 628650"/>
                  <a:gd name="connsiteY28" fmla="*/ 283588 h 466725"/>
                  <a:gd name="connsiteX29" fmla="*/ 46193 w 628650"/>
                  <a:gd name="connsiteY29" fmla="*/ 296161 h 466725"/>
                  <a:gd name="connsiteX30" fmla="*/ 57242 w 628650"/>
                  <a:gd name="connsiteY30" fmla="*/ 306829 h 466725"/>
                  <a:gd name="connsiteX31" fmla="*/ 85531 w 628650"/>
                  <a:gd name="connsiteY31" fmla="*/ 323783 h 466725"/>
                  <a:gd name="connsiteX32" fmla="*/ 90579 w 628650"/>
                  <a:gd name="connsiteY32" fmla="*/ 344643 h 466725"/>
                  <a:gd name="connsiteX33" fmla="*/ 88674 w 628650"/>
                  <a:gd name="connsiteY33" fmla="*/ 375123 h 466725"/>
                  <a:gd name="connsiteX34" fmla="*/ 128965 w 628650"/>
                  <a:gd name="connsiteY34" fmla="*/ 402079 h 466725"/>
                  <a:gd name="connsiteX35" fmla="*/ 158778 w 628650"/>
                  <a:gd name="connsiteY35" fmla="*/ 396078 h 466725"/>
                  <a:gd name="connsiteX36" fmla="*/ 186591 w 628650"/>
                  <a:gd name="connsiteY36" fmla="*/ 401126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466725">
                    <a:moveTo>
                      <a:pt x="186591" y="401126"/>
                    </a:moveTo>
                    <a:cubicBezTo>
                      <a:pt x="201450" y="400459"/>
                      <a:pt x="216404" y="415604"/>
                      <a:pt x="223167" y="417319"/>
                    </a:cubicBezTo>
                    <a:cubicBezTo>
                      <a:pt x="230597" y="419224"/>
                      <a:pt x="227358" y="422462"/>
                      <a:pt x="242979" y="420176"/>
                    </a:cubicBezTo>
                    <a:cubicBezTo>
                      <a:pt x="254028" y="418557"/>
                      <a:pt x="256314" y="413890"/>
                      <a:pt x="262220" y="420081"/>
                    </a:cubicBezTo>
                    <a:cubicBezTo>
                      <a:pt x="273173" y="431797"/>
                      <a:pt x="284984" y="425605"/>
                      <a:pt x="298700" y="424272"/>
                    </a:cubicBezTo>
                    <a:cubicBezTo>
                      <a:pt x="308416" y="423319"/>
                      <a:pt x="316607" y="415604"/>
                      <a:pt x="323370" y="421700"/>
                    </a:cubicBezTo>
                    <a:cubicBezTo>
                      <a:pt x="324799" y="423034"/>
                      <a:pt x="329085" y="424367"/>
                      <a:pt x="331085" y="424272"/>
                    </a:cubicBezTo>
                    <a:lnTo>
                      <a:pt x="409000" y="424653"/>
                    </a:lnTo>
                    <a:lnTo>
                      <a:pt x="557876" y="461991"/>
                    </a:lnTo>
                    <a:lnTo>
                      <a:pt x="558542" y="457895"/>
                    </a:lnTo>
                    <a:cubicBezTo>
                      <a:pt x="563781" y="432178"/>
                      <a:pt x="557971" y="437797"/>
                      <a:pt x="557971" y="410651"/>
                    </a:cubicBezTo>
                    <a:lnTo>
                      <a:pt x="624551" y="123568"/>
                    </a:lnTo>
                    <a:lnTo>
                      <a:pt x="196116" y="10125"/>
                    </a:lnTo>
                    <a:cubicBezTo>
                      <a:pt x="185543" y="13744"/>
                      <a:pt x="205546" y="47368"/>
                      <a:pt x="207832" y="56035"/>
                    </a:cubicBezTo>
                    <a:cubicBezTo>
                      <a:pt x="207832" y="57559"/>
                      <a:pt x="208022" y="64036"/>
                      <a:pt x="207927" y="64989"/>
                    </a:cubicBezTo>
                    <a:cubicBezTo>
                      <a:pt x="206784" y="74038"/>
                      <a:pt x="199736" y="68513"/>
                      <a:pt x="199736" y="103946"/>
                    </a:cubicBezTo>
                    <a:cubicBezTo>
                      <a:pt x="199736" y="118329"/>
                      <a:pt x="208118" y="129949"/>
                      <a:pt x="206689" y="132331"/>
                    </a:cubicBezTo>
                    <a:cubicBezTo>
                      <a:pt x="196497" y="149476"/>
                      <a:pt x="187448" y="120424"/>
                      <a:pt x="184400" y="114519"/>
                    </a:cubicBezTo>
                    <a:cubicBezTo>
                      <a:pt x="182591" y="114709"/>
                      <a:pt x="179924" y="110899"/>
                      <a:pt x="179924" y="110899"/>
                    </a:cubicBezTo>
                    <a:cubicBezTo>
                      <a:pt x="172685" y="84515"/>
                      <a:pt x="188020" y="103089"/>
                      <a:pt x="188020" y="82991"/>
                    </a:cubicBezTo>
                    <a:cubicBezTo>
                      <a:pt x="183734" y="70513"/>
                      <a:pt x="168017" y="101184"/>
                      <a:pt x="167351" y="101851"/>
                    </a:cubicBezTo>
                    <a:cubicBezTo>
                      <a:pt x="134204" y="101851"/>
                      <a:pt x="104771" y="84134"/>
                      <a:pt x="74672" y="70513"/>
                    </a:cubicBezTo>
                    <a:cubicBezTo>
                      <a:pt x="56194" y="62131"/>
                      <a:pt x="51146" y="52225"/>
                      <a:pt x="44192" y="48606"/>
                    </a:cubicBezTo>
                    <a:cubicBezTo>
                      <a:pt x="41144" y="29556"/>
                      <a:pt x="24476" y="32318"/>
                      <a:pt x="25142" y="48796"/>
                    </a:cubicBezTo>
                    <a:cubicBezTo>
                      <a:pt x="25904" y="66608"/>
                      <a:pt x="14189" y="86992"/>
                      <a:pt x="23047" y="95945"/>
                    </a:cubicBezTo>
                    <a:cubicBezTo>
                      <a:pt x="34667" y="107566"/>
                      <a:pt x="15332" y="191100"/>
                      <a:pt x="39335" y="202911"/>
                    </a:cubicBezTo>
                    <a:cubicBezTo>
                      <a:pt x="69719" y="217960"/>
                      <a:pt x="20666" y="204625"/>
                      <a:pt x="20666" y="220342"/>
                    </a:cubicBezTo>
                    <a:cubicBezTo>
                      <a:pt x="20666" y="240535"/>
                      <a:pt x="62290" y="248440"/>
                      <a:pt x="17046" y="262918"/>
                    </a:cubicBezTo>
                    <a:cubicBezTo>
                      <a:pt x="3521" y="262918"/>
                      <a:pt x="13522" y="283778"/>
                      <a:pt x="16189" y="283588"/>
                    </a:cubicBezTo>
                    <a:cubicBezTo>
                      <a:pt x="15332" y="294351"/>
                      <a:pt x="30286" y="275872"/>
                      <a:pt x="46193" y="296161"/>
                    </a:cubicBezTo>
                    <a:cubicBezTo>
                      <a:pt x="51908" y="292255"/>
                      <a:pt x="57623" y="298066"/>
                      <a:pt x="57242" y="306829"/>
                    </a:cubicBezTo>
                    <a:cubicBezTo>
                      <a:pt x="56765" y="317497"/>
                      <a:pt x="74768" y="302828"/>
                      <a:pt x="85531" y="323783"/>
                    </a:cubicBezTo>
                    <a:cubicBezTo>
                      <a:pt x="91055" y="334642"/>
                      <a:pt x="90579" y="326450"/>
                      <a:pt x="90579" y="344643"/>
                    </a:cubicBezTo>
                    <a:cubicBezTo>
                      <a:pt x="90579" y="351691"/>
                      <a:pt x="92103" y="370170"/>
                      <a:pt x="88674" y="375123"/>
                    </a:cubicBezTo>
                    <a:cubicBezTo>
                      <a:pt x="82769" y="383505"/>
                      <a:pt x="119440" y="401317"/>
                      <a:pt x="128965" y="402079"/>
                    </a:cubicBezTo>
                    <a:cubicBezTo>
                      <a:pt x="140585" y="402936"/>
                      <a:pt x="150396" y="403888"/>
                      <a:pt x="158778" y="396078"/>
                    </a:cubicBezTo>
                    <a:cubicBezTo>
                      <a:pt x="163826" y="391220"/>
                      <a:pt x="177733" y="401507"/>
                      <a:pt x="186591" y="401126"/>
                    </a:cubicBezTo>
                    <a:close/>
                  </a:path>
                </a:pathLst>
              </a:custGeom>
              <a:noFill/>
              <a:ln w="6350" cap="flat">
                <a:solidFill>
                  <a:schemeClr val="bg1"/>
                </a:solidFill>
                <a:prstDash val="solid"/>
                <a:miter/>
              </a:ln>
            </p:spPr>
            <p:txBody>
              <a:bodyPr rtlCol="0" anchor="ctr"/>
              <a:lstStyle/>
              <a:p>
                <a:endParaRPr lang="en-US" sz="1600" dirty="0"/>
              </a:p>
            </p:txBody>
          </p:sp>
          <p:sp>
            <p:nvSpPr>
              <p:cNvPr id="132" name="Freeform: Shape 131">
                <a:extLst>
                  <a:ext uri="{FF2B5EF4-FFF2-40B4-BE49-F238E27FC236}">
                    <a16:creationId xmlns:a16="http://schemas.microsoft.com/office/drawing/2014/main" id="{A963706A-8ECF-4CEA-80D9-5047837DDF75}"/>
                  </a:ext>
                </a:extLst>
              </p:cNvPr>
              <p:cNvSpPr/>
              <p:nvPr/>
            </p:nvSpPr>
            <p:spPr>
              <a:xfrm>
                <a:off x="2963918" y="588834"/>
                <a:ext cx="956770" cy="1540561"/>
              </a:xfrm>
              <a:custGeom>
                <a:avLst/>
                <a:gdLst>
                  <a:gd name="connsiteX0" fmla="*/ 132140 w 561975"/>
                  <a:gd name="connsiteY0" fmla="*/ 416842 h 904875"/>
                  <a:gd name="connsiteX1" fmla="*/ 84801 w 561975"/>
                  <a:gd name="connsiteY1" fmla="*/ 486946 h 904875"/>
                  <a:gd name="connsiteX2" fmla="*/ 54130 w 561975"/>
                  <a:gd name="connsiteY2" fmla="*/ 531428 h 904875"/>
                  <a:gd name="connsiteX3" fmla="*/ 62322 w 561975"/>
                  <a:gd name="connsiteY3" fmla="*/ 587245 h 904875"/>
                  <a:gd name="connsiteX4" fmla="*/ 55178 w 561975"/>
                  <a:gd name="connsiteY4" fmla="*/ 601246 h 904875"/>
                  <a:gd name="connsiteX5" fmla="*/ 10125 w 561975"/>
                  <a:gd name="connsiteY5" fmla="*/ 798414 h 904875"/>
                  <a:gd name="connsiteX6" fmla="*/ 258727 w 561975"/>
                  <a:gd name="connsiteY6" fmla="*/ 855278 h 904875"/>
                  <a:gd name="connsiteX7" fmla="*/ 510187 w 561975"/>
                  <a:gd name="connsiteY7" fmla="*/ 898522 h 904875"/>
                  <a:gd name="connsiteX8" fmla="*/ 558384 w 561975"/>
                  <a:gd name="connsiteY8" fmla="*/ 608390 h 904875"/>
                  <a:gd name="connsiteX9" fmla="*/ 543811 w 561975"/>
                  <a:gd name="connsiteY9" fmla="*/ 590007 h 904875"/>
                  <a:gd name="connsiteX10" fmla="*/ 520189 w 561975"/>
                  <a:gd name="connsiteY10" fmla="*/ 583149 h 904875"/>
                  <a:gd name="connsiteX11" fmla="*/ 463515 w 561975"/>
                  <a:gd name="connsiteY11" fmla="*/ 587435 h 904875"/>
                  <a:gd name="connsiteX12" fmla="*/ 411794 w 561975"/>
                  <a:gd name="connsiteY12" fmla="*/ 590959 h 904875"/>
                  <a:gd name="connsiteX13" fmla="*/ 397030 w 561975"/>
                  <a:gd name="connsiteY13" fmla="*/ 564766 h 904875"/>
                  <a:gd name="connsiteX14" fmla="*/ 367312 w 561975"/>
                  <a:gd name="connsiteY14" fmla="*/ 516569 h 904875"/>
                  <a:gd name="connsiteX15" fmla="*/ 359883 w 561975"/>
                  <a:gd name="connsiteY15" fmla="*/ 483517 h 904875"/>
                  <a:gd name="connsiteX16" fmla="*/ 352263 w 561975"/>
                  <a:gd name="connsiteY16" fmla="*/ 452466 h 904875"/>
                  <a:gd name="connsiteX17" fmla="*/ 317116 w 561975"/>
                  <a:gd name="connsiteY17" fmla="*/ 452275 h 904875"/>
                  <a:gd name="connsiteX18" fmla="*/ 302352 w 561975"/>
                  <a:gd name="connsiteY18" fmla="*/ 417985 h 904875"/>
                  <a:gd name="connsiteX19" fmla="*/ 336832 w 561975"/>
                  <a:gd name="connsiteY19" fmla="*/ 314734 h 904875"/>
                  <a:gd name="connsiteX20" fmla="*/ 318259 w 561975"/>
                  <a:gd name="connsiteY20" fmla="*/ 308162 h 904875"/>
                  <a:gd name="connsiteX21" fmla="*/ 285016 w 561975"/>
                  <a:gd name="connsiteY21" fmla="*/ 256632 h 904875"/>
                  <a:gd name="connsiteX22" fmla="*/ 274158 w 561975"/>
                  <a:gd name="connsiteY22" fmla="*/ 227581 h 904875"/>
                  <a:gd name="connsiteX23" fmla="*/ 256537 w 561975"/>
                  <a:gd name="connsiteY23" fmla="*/ 211960 h 904875"/>
                  <a:gd name="connsiteX24" fmla="*/ 255584 w 561975"/>
                  <a:gd name="connsiteY24" fmla="*/ 174812 h 904875"/>
                  <a:gd name="connsiteX25" fmla="*/ 237868 w 561975"/>
                  <a:gd name="connsiteY25" fmla="*/ 132426 h 904875"/>
                  <a:gd name="connsiteX26" fmla="*/ 262537 w 561975"/>
                  <a:gd name="connsiteY26" fmla="*/ 25174 h 904875"/>
                  <a:gd name="connsiteX27" fmla="*/ 187385 w 561975"/>
                  <a:gd name="connsiteY27" fmla="*/ 10125 h 904875"/>
                  <a:gd name="connsiteX28" fmla="*/ 120615 w 561975"/>
                  <a:gd name="connsiteY28" fmla="*/ 297304 h 904875"/>
                  <a:gd name="connsiteX29" fmla="*/ 121186 w 561975"/>
                  <a:gd name="connsiteY29" fmla="*/ 344548 h 904875"/>
                  <a:gd name="connsiteX30" fmla="*/ 120520 w 561975"/>
                  <a:gd name="connsiteY30" fmla="*/ 348643 h 904875"/>
                  <a:gd name="connsiteX31" fmla="*/ 132140 w 561975"/>
                  <a:gd name="connsiteY31" fmla="*/ 41684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1975" h="904875">
                    <a:moveTo>
                      <a:pt x="132140" y="416842"/>
                    </a:moveTo>
                    <a:cubicBezTo>
                      <a:pt x="108423" y="430844"/>
                      <a:pt x="90992" y="484851"/>
                      <a:pt x="84801" y="486946"/>
                    </a:cubicBezTo>
                    <a:cubicBezTo>
                      <a:pt x="70990" y="491709"/>
                      <a:pt x="46606" y="511997"/>
                      <a:pt x="54130" y="531428"/>
                    </a:cubicBezTo>
                    <a:cubicBezTo>
                      <a:pt x="38605" y="541144"/>
                      <a:pt x="99184" y="529809"/>
                      <a:pt x="62322" y="587245"/>
                    </a:cubicBezTo>
                    <a:cubicBezTo>
                      <a:pt x="60798" y="589626"/>
                      <a:pt x="54988" y="599437"/>
                      <a:pt x="55178" y="601246"/>
                    </a:cubicBezTo>
                    <a:lnTo>
                      <a:pt x="10125" y="798414"/>
                    </a:lnTo>
                    <a:lnTo>
                      <a:pt x="258727" y="855278"/>
                    </a:lnTo>
                    <a:lnTo>
                      <a:pt x="510187" y="898522"/>
                    </a:lnTo>
                    <a:lnTo>
                      <a:pt x="558384" y="608390"/>
                    </a:lnTo>
                    <a:cubicBezTo>
                      <a:pt x="550383" y="609057"/>
                      <a:pt x="544096" y="593531"/>
                      <a:pt x="543811" y="590007"/>
                    </a:cubicBezTo>
                    <a:cubicBezTo>
                      <a:pt x="542001" y="568004"/>
                      <a:pt x="520760" y="577243"/>
                      <a:pt x="520189" y="583149"/>
                    </a:cubicBezTo>
                    <a:cubicBezTo>
                      <a:pt x="517617" y="612581"/>
                      <a:pt x="479231" y="576386"/>
                      <a:pt x="463515" y="587435"/>
                    </a:cubicBezTo>
                    <a:cubicBezTo>
                      <a:pt x="446179" y="599722"/>
                      <a:pt x="421129" y="573052"/>
                      <a:pt x="411794" y="590959"/>
                    </a:cubicBezTo>
                    <a:cubicBezTo>
                      <a:pt x="402745" y="608390"/>
                      <a:pt x="395887" y="572957"/>
                      <a:pt x="397030" y="564766"/>
                    </a:cubicBezTo>
                    <a:cubicBezTo>
                      <a:pt x="401126" y="534667"/>
                      <a:pt x="366931" y="536191"/>
                      <a:pt x="367312" y="516569"/>
                    </a:cubicBezTo>
                    <a:cubicBezTo>
                      <a:pt x="367312" y="513426"/>
                      <a:pt x="361121" y="488185"/>
                      <a:pt x="359883" y="483517"/>
                    </a:cubicBezTo>
                    <a:cubicBezTo>
                      <a:pt x="357406" y="474564"/>
                      <a:pt x="349691" y="459419"/>
                      <a:pt x="352263" y="452466"/>
                    </a:cubicBezTo>
                    <a:cubicBezTo>
                      <a:pt x="369027" y="407032"/>
                      <a:pt x="322640" y="456276"/>
                      <a:pt x="317116" y="452275"/>
                    </a:cubicBezTo>
                    <a:cubicBezTo>
                      <a:pt x="300066" y="440083"/>
                      <a:pt x="302352" y="437321"/>
                      <a:pt x="302352" y="417985"/>
                    </a:cubicBezTo>
                    <a:cubicBezTo>
                      <a:pt x="302352" y="405698"/>
                      <a:pt x="345881" y="315877"/>
                      <a:pt x="336832" y="314734"/>
                    </a:cubicBezTo>
                    <a:cubicBezTo>
                      <a:pt x="309400" y="311210"/>
                      <a:pt x="327117" y="314925"/>
                      <a:pt x="318259" y="308162"/>
                    </a:cubicBezTo>
                    <a:cubicBezTo>
                      <a:pt x="289588" y="286540"/>
                      <a:pt x="298732" y="276349"/>
                      <a:pt x="285016" y="256632"/>
                    </a:cubicBezTo>
                    <a:cubicBezTo>
                      <a:pt x="276158" y="243964"/>
                      <a:pt x="280159" y="229676"/>
                      <a:pt x="274158" y="227581"/>
                    </a:cubicBezTo>
                    <a:cubicBezTo>
                      <a:pt x="250917" y="219484"/>
                      <a:pt x="265681" y="221770"/>
                      <a:pt x="256537" y="211960"/>
                    </a:cubicBezTo>
                    <a:cubicBezTo>
                      <a:pt x="242440" y="196910"/>
                      <a:pt x="255013" y="185480"/>
                      <a:pt x="255584" y="174812"/>
                    </a:cubicBezTo>
                    <a:lnTo>
                      <a:pt x="237868" y="132426"/>
                    </a:lnTo>
                    <a:lnTo>
                      <a:pt x="262537" y="25174"/>
                    </a:lnTo>
                    <a:lnTo>
                      <a:pt x="187385" y="10125"/>
                    </a:lnTo>
                    <a:lnTo>
                      <a:pt x="120615" y="297304"/>
                    </a:lnTo>
                    <a:cubicBezTo>
                      <a:pt x="120615" y="324545"/>
                      <a:pt x="126425" y="318830"/>
                      <a:pt x="121186" y="344548"/>
                    </a:cubicBezTo>
                    <a:lnTo>
                      <a:pt x="120520" y="348643"/>
                    </a:lnTo>
                    <a:cubicBezTo>
                      <a:pt x="118900" y="372932"/>
                      <a:pt x="170621" y="394173"/>
                      <a:pt x="132140" y="416842"/>
                    </a:cubicBezTo>
                    <a:close/>
                  </a:path>
                </a:pathLst>
              </a:custGeom>
              <a:noFill/>
              <a:ln w="6350" cap="flat">
                <a:solidFill>
                  <a:schemeClr val="bg1"/>
                </a:solidFill>
                <a:prstDash val="solid"/>
                <a:miter/>
              </a:ln>
            </p:spPr>
            <p:txBody>
              <a:bodyPr rtlCol="0" anchor="ctr"/>
              <a:lstStyle/>
              <a:p>
                <a:endParaRPr lang="en-US" sz="1600" dirty="0"/>
              </a:p>
            </p:txBody>
          </p:sp>
          <p:sp>
            <p:nvSpPr>
              <p:cNvPr id="133" name="Freeform: Shape 132">
                <a:extLst>
                  <a:ext uri="{FF2B5EF4-FFF2-40B4-BE49-F238E27FC236}">
                    <a16:creationId xmlns:a16="http://schemas.microsoft.com/office/drawing/2014/main" id="{0EA019A5-AECA-4244-9E32-B81A11788587}"/>
                  </a:ext>
                </a:extLst>
              </p:cNvPr>
              <p:cNvSpPr/>
              <p:nvPr/>
            </p:nvSpPr>
            <p:spPr>
              <a:xfrm>
                <a:off x="2386937" y="1834256"/>
                <a:ext cx="1021635" cy="1572994"/>
              </a:xfrm>
              <a:custGeom>
                <a:avLst/>
                <a:gdLst>
                  <a:gd name="connsiteX0" fmla="*/ 597532 w 600075"/>
                  <a:gd name="connsiteY0" fmla="*/ 123853 h 923925"/>
                  <a:gd name="connsiteX1" fmla="*/ 348929 w 600075"/>
                  <a:gd name="connsiteY1" fmla="*/ 66989 h 923925"/>
                  <a:gd name="connsiteX2" fmla="*/ 100327 w 600075"/>
                  <a:gd name="connsiteY2" fmla="*/ 10125 h 923925"/>
                  <a:gd name="connsiteX3" fmla="*/ 10125 w 600075"/>
                  <a:gd name="connsiteY3" fmla="*/ 348929 h 923925"/>
                  <a:gd name="connsiteX4" fmla="*/ 387601 w 600075"/>
                  <a:gd name="connsiteY4" fmla="*/ 917095 h 923925"/>
                  <a:gd name="connsiteX5" fmla="*/ 397792 w 600075"/>
                  <a:gd name="connsiteY5" fmla="*/ 907761 h 923925"/>
                  <a:gd name="connsiteX6" fmla="*/ 403793 w 600075"/>
                  <a:gd name="connsiteY6" fmla="*/ 869756 h 923925"/>
                  <a:gd name="connsiteX7" fmla="*/ 402841 w 600075"/>
                  <a:gd name="connsiteY7" fmla="*/ 847468 h 923925"/>
                  <a:gd name="connsiteX8" fmla="*/ 407127 w 600075"/>
                  <a:gd name="connsiteY8" fmla="*/ 809177 h 923925"/>
                  <a:gd name="connsiteX9" fmla="*/ 419605 w 600075"/>
                  <a:gd name="connsiteY9" fmla="*/ 786889 h 923925"/>
                  <a:gd name="connsiteX10" fmla="*/ 435416 w 600075"/>
                  <a:gd name="connsiteY10" fmla="*/ 793175 h 923925"/>
                  <a:gd name="connsiteX11" fmla="*/ 445036 w 600075"/>
                  <a:gd name="connsiteY11" fmla="*/ 800509 h 923925"/>
                  <a:gd name="connsiteX12" fmla="*/ 472945 w 600075"/>
                  <a:gd name="connsiteY12" fmla="*/ 779935 h 923925"/>
                  <a:gd name="connsiteX13" fmla="*/ 488566 w 600075"/>
                  <a:gd name="connsiteY13" fmla="*/ 697449 h 923925"/>
                  <a:gd name="connsiteX14" fmla="*/ 597532 w 600075"/>
                  <a:gd name="connsiteY14" fmla="*/ 12385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923925">
                    <a:moveTo>
                      <a:pt x="597532" y="123853"/>
                    </a:moveTo>
                    <a:lnTo>
                      <a:pt x="348929" y="66989"/>
                    </a:lnTo>
                    <a:lnTo>
                      <a:pt x="100327" y="10125"/>
                    </a:lnTo>
                    <a:lnTo>
                      <a:pt x="10125" y="348929"/>
                    </a:lnTo>
                    <a:lnTo>
                      <a:pt x="387601" y="917095"/>
                    </a:lnTo>
                    <a:cubicBezTo>
                      <a:pt x="390744" y="917381"/>
                      <a:pt x="396364" y="909761"/>
                      <a:pt x="397792" y="907761"/>
                    </a:cubicBezTo>
                    <a:cubicBezTo>
                      <a:pt x="404650" y="898141"/>
                      <a:pt x="407603" y="880043"/>
                      <a:pt x="403793" y="869756"/>
                    </a:cubicBezTo>
                    <a:cubicBezTo>
                      <a:pt x="396364" y="849468"/>
                      <a:pt x="403126" y="855088"/>
                      <a:pt x="402841" y="847468"/>
                    </a:cubicBezTo>
                    <a:cubicBezTo>
                      <a:pt x="401983" y="826989"/>
                      <a:pt x="410365" y="820893"/>
                      <a:pt x="407127" y="809177"/>
                    </a:cubicBezTo>
                    <a:cubicBezTo>
                      <a:pt x="403603" y="796414"/>
                      <a:pt x="403984" y="785650"/>
                      <a:pt x="419605" y="786889"/>
                    </a:cubicBezTo>
                    <a:cubicBezTo>
                      <a:pt x="426748" y="787460"/>
                      <a:pt x="431987" y="795652"/>
                      <a:pt x="435416" y="793175"/>
                    </a:cubicBezTo>
                    <a:cubicBezTo>
                      <a:pt x="441607" y="788698"/>
                      <a:pt x="444751" y="796699"/>
                      <a:pt x="445036" y="800509"/>
                    </a:cubicBezTo>
                    <a:cubicBezTo>
                      <a:pt x="446179" y="814035"/>
                      <a:pt x="472754" y="804129"/>
                      <a:pt x="472945" y="779935"/>
                    </a:cubicBezTo>
                    <a:lnTo>
                      <a:pt x="488566" y="697449"/>
                    </a:lnTo>
                    <a:lnTo>
                      <a:pt x="597532" y="123853"/>
                    </a:lnTo>
                    <a:close/>
                  </a:path>
                </a:pathLst>
              </a:custGeom>
              <a:noFill/>
              <a:ln w="6350" cap="flat">
                <a:solidFill>
                  <a:schemeClr val="bg1"/>
                </a:solidFill>
                <a:prstDash val="solid"/>
                <a:miter/>
              </a:ln>
            </p:spPr>
            <p:txBody>
              <a:bodyPr rtlCol="0" anchor="ctr"/>
              <a:lstStyle/>
              <a:p>
                <a:endParaRPr lang="en-US" sz="1600" dirty="0"/>
              </a:p>
            </p:txBody>
          </p:sp>
          <p:sp>
            <p:nvSpPr>
              <p:cNvPr id="134" name="Freeform: Shape 133">
                <a:extLst>
                  <a:ext uri="{FF2B5EF4-FFF2-40B4-BE49-F238E27FC236}">
                    <a16:creationId xmlns:a16="http://schemas.microsoft.com/office/drawing/2014/main" id="{9D483FF3-52A4-42D7-AA4F-C6E938102F5D}"/>
                  </a:ext>
                </a:extLst>
              </p:cNvPr>
              <p:cNvSpPr/>
              <p:nvPr/>
            </p:nvSpPr>
            <p:spPr>
              <a:xfrm>
                <a:off x="2913364" y="3004434"/>
                <a:ext cx="1086501" cy="1264882"/>
              </a:xfrm>
              <a:custGeom>
                <a:avLst/>
                <a:gdLst>
                  <a:gd name="connsiteX0" fmla="*/ 631036 w 638175"/>
                  <a:gd name="connsiteY0" fmla="*/ 85182 h 742950"/>
                  <a:gd name="connsiteX1" fmla="*/ 179360 w 638175"/>
                  <a:gd name="connsiteY1" fmla="*/ 10125 h 742950"/>
                  <a:gd name="connsiteX2" fmla="*/ 163739 w 638175"/>
                  <a:gd name="connsiteY2" fmla="*/ 92611 h 742950"/>
                  <a:gd name="connsiteX3" fmla="*/ 135831 w 638175"/>
                  <a:gd name="connsiteY3" fmla="*/ 113185 h 742950"/>
                  <a:gd name="connsiteX4" fmla="*/ 126211 w 638175"/>
                  <a:gd name="connsiteY4" fmla="*/ 105851 h 742950"/>
                  <a:gd name="connsiteX5" fmla="*/ 110399 w 638175"/>
                  <a:gd name="connsiteY5" fmla="*/ 99565 h 742950"/>
                  <a:gd name="connsiteX6" fmla="*/ 97921 w 638175"/>
                  <a:gd name="connsiteY6" fmla="*/ 121853 h 742950"/>
                  <a:gd name="connsiteX7" fmla="*/ 93635 w 638175"/>
                  <a:gd name="connsiteY7" fmla="*/ 160144 h 742950"/>
                  <a:gd name="connsiteX8" fmla="*/ 94588 w 638175"/>
                  <a:gd name="connsiteY8" fmla="*/ 182432 h 742950"/>
                  <a:gd name="connsiteX9" fmla="*/ 88587 w 638175"/>
                  <a:gd name="connsiteY9" fmla="*/ 220437 h 742950"/>
                  <a:gd name="connsiteX10" fmla="*/ 78395 w 638175"/>
                  <a:gd name="connsiteY10" fmla="*/ 229771 h 742950"/>
                  <a:gd name="connsiteX11" fmla="*/ 91254 w 638175"/>
                  <a:gd name="connsiteY11" fmla="*/ 273586 h 742950"/>
                  <a:gd name="connsiteX12" fmla="*/ 96397 w 638175"/>
                  <a:gd name="connsiteY12" fmla="*/ 334165 h 742950"/>
                  <a:gd name="connsiteX13" fmla="*/ 46010 w 638175"/>
                  <a:gd name="connsiteY13" fmla="*/ 408937 h 742950"/>
                  <a:gd name="connsiteX14" fmla="*/ 38295 w 638175"/>
                  <a:gd name="connsiteY14" fmla="*/ 459324 h 742950"/>
                  <a:gd name="connsiteX15" fmla="*/ 24198 w 638175"/>
                  <a:gd name="connsiteY15" fmla="*/ 491423 h 742950"/>
                  <a:gd name="connsiteX16" fmla="*/ 13530 w 638175"/>
                  <a:gd name="connsiteY16" fmla="*/ 504472 h 742950"/>
                  <a:gd name="connsiteX17" fmla="*/ 10291 w 638175"/>
                  <a:gd name="connsiteY17" fmla="*/ 512854 h 742950"/>
                  <a:gd name="connsiteX18" fmla="*/ 23055 w 638175"/>
                  <a:gd name="connsiteY18" fmla="*/ 523713 h 742950"/>
                  <a:gd name="connsiteX19" fmla="*/ 343285 w 638175"/>
                  <a:gd name="connsiteY19" fmla="*/ 710308 h 742950"/>
                  <a:gd name="connsiteX20" fmla="*/ 543882 w 638175"/>
                  <a:gd name="connsiteY20" fmla="*/ 739835 h 742950"/>
                  <a:gd name="connsiteX21" fmla="*/ 631036 w 638175"/>
                  <a:gd name="connsiteY21" fmla="*/ 8518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8175" h="742950">
                    <a:moveTo>
                      <a:pt x="631036" y="85182"/>
                    </a:moveTo>
                    <a:lnTo>
                      <a:pt x="179360" y="10125"/>
                    </a:lnTo>
                    <a:lnTo>
                      <a:pt x="163739" y="92611"/>
                    </a:lnTo>
                    <a:cubicBezTo>
                      <a:pt x="163549" y="116805"/>
                      <a:pt x="136879" y="126711"/>
                      <a:pt x="135831" y="113185"/>
                    </a:cubicBezTo>
                    <a:cubicBezTo>
                      <a:pt x="135545" y="109375"/>
                      <a:pt x="132497" y="101470"/>
                      <a:pt x="126211" y="105851"/>
                    </a:cubicBezTo>
                    <a:cubicBezTo>
                      <a:pt x="122782" y="108328"/>
                      <a:pt x="117543" y="100136"/>
                      <a:pt x="110399" y="99565"/>
                    </a:cubicBezTo>
                    <a:cubicBezTo>
                      <a:pt x="94778" y="98326"/>
                      <a:pt x="94397" y="109090"/>
                      <a:pt x="97921" y="121853"/>
                    </a:cubicBezTo>
                    <a:cubicBezTo>
                      <a:pt x="101160" y="133569"/>
                      <a:pt x="92778" y="139760"/>
                      <a:pt x="93635" y="160144"/>
                    </a:cubicBezTo>
                    <a:cubicBezTo>
                      <a:pt x="93921" y="167859"/>
                      <a:pt x="87158" y="162239"/>
                      <a:pt x="94588" y="182432"/>
                    </a:cubicBezTo>
                    <a:cubicBezTo>
                      <a:pt x="98398" y="192719"/>
                      <a:pt x="95445" y="210817"/>
                      <a:pt x="88587" y="220437"/>
                    </a:cubicBezTo>
                    <a:cubicBezTo>
                      <a:pt x="87158" y="222342"/>
                      <a:pt x="81634" y="229962"/>
                      <a:pt x="78395" y="229771"/>
                    </a:cubicBezTo>
                    <a:cubicBezTo>
                      <a:pt x="69537" y="252631"/>
                      <a:pt x="91254" y="261680"/>
                      <a:pt x="91254" y="273586"/>
                    </a:cubicBezTo>
                    <a:cubicBezTo>
                      <a:pt x="91254" y="310543"/>
                      <a:pt x="125449" y="324069"/>
                      <a:pt x="96397" y="334165"/>
                    </a:cubicBezTo>
                    <a:cubicBezTo>
                      <a:pt x="48772" y="350644"/>
                      <a:pt x="71823" y="402079"/>
                      <a:pt x="46010" y="408937"/>
                    </a:cubicBezTo>
                    <a:cubicBezTo>
                      <a:pt x="25341" y="414461"/>
                      <a:pt x="29246" y="457800"/>
                      <a:pt x="38295" y="459324"/>
                    </a:cubicBezTo>
                    <a:cubicBezTo>
                      <a:pt x="61441" y="463229"/>
                      <a:pt x="52297" y="491423"/>
                      <a:pt x="24198" y="491423"/>
                    </a:cubicBezTo>
                    <a:cubicBezTo>
                      <a:pt x="24198" y="491995"/>
                      <a:pt x="14673" y="503234"/>
                      <a:pt x="13530" y="504472"/>
                    </a:cubicBezTo>
                    <a:cubicBezTo>
                      <a:pt x="10577" y="507901"/>
                      <a:pt x="9720" y="509044"/>
                      <a:pt x="10291" y="512854"/>
                    </a:cubicBezTo>
                    <a:cubicBezTo>
                      <a:pt x="10863" y="516379"/>
                      <a:pt x="20864" y="523427"/>
                      <a:pt x="23055" y="523713"/>
                    </a:cubicBezTo>
                    <a:lnTo>
                      <a:pt x="343285" y="710308"/>
                    </a:lnTo>
                    <a:lnTo>
                      <a:pt x="543882" y="739835"/>
                    </a:lnTo>
                    <a:lnTo>
                      <a:pt x="631036" y="85182"/>
                    </a:lnTo>
                    <a:close/>
                  </a:path>
                </a:pathLst>
              </a:custGeom>
              <a:noFill/>
              <a:ln w="6350" cap="flat">
                <a:solidFill>
                  <a:schemeClr val="bg1"/>
                </a:solidFill>
                <a:prstDash val="solid"/>
                <a:miter/>
              </a:ln>
            </p:spPr>
            <p:txBody>
              <a:bodyPr rtlCol="0" anchor="ctr"/>
              <a:lstStyle/>
              <a:p>
                <a:endParaRPr lang="en-US" sz="1600" dirty="0"/>
              </a:p>
            </p:txBody>
          </p:sp>
          <p:sp>
            <p:nvSpPr>
              <p:cNvPr id="135" name="Freeform: Shape 134">
                <a:extLst>
                  <a:ext uri="{FF2B5EF4-FFF2-40B4-BE49-F238E27FC236}">
                    <a16:creationId xmlns:a16="http://schemas.microsoft.com/office/drawing/2014/main" id="{FD6B407D-317B-4398-BECB-3B353894429F}"/>
                  </a:ext>
                </a:extLst>
              </p:cNvPr>
              <p:cNvSpPr/>
              <p:nvPr/>
            </p:nvSpPr>
            <p:spPr>
              <a:xfrm>
                <a:off x="3201651" y="2027879"/>
                <a:ext cx="908120" cy="1135150"/>
              </a:xfrm>
              <a:custGeom>
                <a:avLst/>
                <a:gdLst>
                  <a:gd name="connsiteX0" fmla="*/ 10125 w 533400"/>
                  <a:gd name="connsiteY0" fmla="*/ 583720 h 666750"/>
                  <a:gd name="connsiteX1" fmla="*/ 461705 w 533400"/>
                  <a:gd name="connsiteY1" fmla="*/ 658777 h 666750"/>
                  <a:gd name="connsiteX2" fmla="*/ 524284 w 533400"/>
                  <a:gd name="connsiteY2" fmla="*/ 196243 h 666750"/>
                  <a:gd name="connsiteX3" fmla="*/ 355787 w 533400"/>
                  <a:gd name="connsiteY3" fmla="*/ 174241 h 666750"/>
                  <a:gd name="connsiteX4" fmla="*/ 370456 w 533400"/>
                  <a:gd name="connsiteY4" fmla="*/ 53368 h 666750"/>
                  <a:gd name="connsiteX5" fmla="*/ 118996 w 533400"/>
                  <a:gd name="connsiteY5"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66750">
                    <a:moveTo>
                      <a:pt x="10125" y="583720"/>
                    </a:moveTo>
                    <a:lnTo>
                      <a:pt x="461705" y="658777"/>
                    </a:lnTo>
                    <a:lnTo>
                      <a:pt x="524284" y="196243"/>
                    </a:lnTo>
                    <a:lnTo>
                      <a:pt x="355787" y="174241"/>
                    </a:lnTo>
                    <a:lnTo>
                      <a:pt x="370456" y="53368"/>
                    </a:lnTo>
                    <a:lnTo>
                      <a:pt x="118996" y="10125"/>
                    </a:lnTo>
                    <a:close/>
                  </a:path>
                </a:pathLst>
              </a:custGeom>
              <a:noFill/>
              <a:ln w="6350" cap="flat">
                <a:solidFill>
                  <a:schemeClr val="bg1"/>
                </a:solidFill>
                <a:prstDash val="solid"/>
                <a:miter/>
              </a:ln>
            </p:spPr>
            <p:txBody>
              <a:bodyPr rtlCol="0" anchor="ctr"/>
              <a:lstStyle/>
              <a:p>
                <a:endParaRPr lang="en-US" sz="1600" dirty="0"/>
              </a:p>
            </p:txBody>
          </p:sp>
          <p:sp>
            <p:nvSpPr>
              <p:cNvPr id="136" name="Freeform: Shape 135">
                <a:extLst>
                  <a:ext uri="{FF2B5EF4-FFF2-40B4-BE49-F238E27FC236}">
                    <a16:creationId xmlns:a16="http://schemas.microsoft.com/office/drawing/2014/main" id="{39A92A43-7E09-4595-BE47-08912100A06E}"/>
                  </a:ext>
                </a:extLst>
              </p:cNvPr>
              <p:cNvSpPr/>
              <p:nvPr/>
            </p:nvSpPr>
            <p:spPr>
              <a:xfrm>
                <a:off x="3822254" y="3132219"/>
                <a:ext cx="1118934" cy="1151367"/>
              </a:xfrm>
              <a:custGeom>
                <a:avLst/>
                <a:gdLst>
                  <a:gd name="connsiteX0" fmla="*/ 97183 w 657225"/>
                  <a:gd name="connsiteY0" fmla="*/ 10125 h 676275"/>
                  <a:gd name="connsiteX1" fmla="*/ 10125 w 657225"/>
                  <a:gd name="connsiteY1" fmla="*/ 664683 h 676275"/>
                  <a:gd name="connsiteX2" fmla="*/ 87182 w 657225"/>
                  <a:gd name="connsiteY2" fmla="*/ 673255 h 676275"/>
                  <a:gd name="connsiteX3" fmla="*/ 94421 w 657225"/>
                  <a:gd name="connsiteY3" fmla="*/ 621344 h 676275"/>
                  <a:gd name="connsiteX4" fmla="*/ 251869 w 657225"/>
                  <a:gd name="connsiteY4" fmla="*/ 642585 h 676275"/>
                  <a:gd name="connsiteX5" fmla="*/ 251774 w 657225"/>
                  <a:gd name="connsiteY5" fmla="*/ 621344 h 676275"/>
                  <a:gd name="connsiteX6" fmla="*/ 602389 w 657225"/>
                  <a:gd name="connsiteY6" fmla="*/ 651824 h 676275"/>
                  <a:gd name="connsiteX7" fmla="*/ 640013 w 657225"/>
                  <a:gd name="connsiteY7" fmla="*/ 131188 h 676275"/>
                  <a:gd name="connsiteX8" fmla="*/ 648586 w 657225"/>
                  <a:gd name="connsiteY8" fmla="*/ 130902 h 676275"/>
                  <a:gd name="connsiteX9" fmla="*/ 649633 w 657225"/>
                  <a:gd name="connsiteY9" fmla="*/ 69561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76275">
                    <a:moveTo>
                      <a:pt x="97183" y="10125"/>
                    </a:moveTo>
                    <a:lnTo>
                      <a:pt x="10125" y="664683"/>
                    </a:lnTo>
                    <a:lnTo>
                      <a:pt x="87182" y="673255"/>
                    </a:lnTo>
                    <a:lnTo>
                      <a:pt x="94421" y="621344"/>
                    </a:lnTo>
                    <a:lnTo>
                      <a:pt x="251869" y="642585"/>
                    </a:lnTo>
                    <a:lnTo>
                      <a:pt x="251774" y="621344"/>
                    </a:lnTo>
                    <a:lnTo>
                      <a:pt x="602389" y="651824"/>
                    </a:lnTo>
                    <a:lnTo>
                      <a:pt x="640013" y="131188"/>
                    </a:lnTo>
                    <a:lnTo>
                      <a:pt x="648586" y="130902"/>
                    </a:lnTo>
                    <a:lnTo>
                      <a:pt x="649633" y="69561"/>
                    </a:lnTo>
                    <a:close/>
                  </a:path>
                </a:pathLst>
              </a:custGeom>
              <a:noFill/>
              <a:ln w="6350" cap="flat">
                <a:solidFill>
                  <a:schemeClr val="bg1"/>
                </a:solidFill>
                <a:prstDash val="solid"/>
                <a:miter/>
              </a:ln>
            </p:spPr>
            <p:txBody>
              <a:bodyPr rtlCol="0" anchor="ctr"/>
              <a:lstStyle/>
              <a:p>
                <a:endParaRPr lang="en-US" sz="1600" dirty="0"/>
              </a:p>
            </p:txBody>
          </p:sp>
          <p:sp>
            <p:nvSpPr>
              <p:cNvPr id="137" name="Freeform: Shape 136">
                <a:extLst>
                  <a:ext uri="{FF2B5EF4-FFF2-40B4-BE49-F238E27FC236}">
                    <a16:creationId xmlns:a16="http://schemas.microsoft.com/office/drawing/2014/main" id="{FA96FB05-1D02-43CF-8143-E684C4050B21}"/>
                  </a:ext>
                </a:extLst>
              </p:cNvPr>
              <p:cNvSpPr/>
              <p:nvPr/>
            </p:nvSpPr>
            <p:spPr>
              <a:xfrm>
                <a:off x="3970471" y="2344749"/>
                <a:ext cx="1167583" cy="924337"/>
              </a:xfrm>
              <a:custGeom>
                <a:avLst/>
                <a:gdLst>
                  <a:gd name="connsiteX0" fmla="*/ 10125 w 685800"/>
                  <a:gd name="connsiteY0" fmla="*/ 472659 h 542925"/>
                  <a:gd name="connsiteX1" fmla="*/ 562575 w 685800"/>
                  <a:gd name="connsiteY1" fmla="*/ 532095 h 542925"/>
                  <a:gd name="connsiteX2" fmla="*/ 649633 w 685800"/>
                  <a:gd name="connsiteY2" fmla="*/ 539429 h 542925"/>
                  <a:gd name="connsiteX3" fmla="*/ 672874 w 685800"/>
                  <a:gd name="connsiteY3" fmla="*/ 189957 h 542925"/>
                  <a:gd name="connsiteX4" fmla="*/ 680780 w 685800"/>
                  <a:gd name="connsiteY4" fmla="*/ 70513 h 542925"/>
                  <a:gd name="connsiteX5" fmla="*/ 504949 w 685800"/>
                  <a:gd name="connsiteY5" fmla="*/ 57655 h 542925"/>
                  <a:gd name="connsiteX6" fmla="*/ 72704 w 685800"/>
                  <a:gd name="connsiteY6" fmla="*/ 10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542925">
                    <a:moveTo>
                      <a:pt x="10125" y="472659"/>
                    </a:moveTo>
                    <a:lnTo>
                      <a:pt x="562575" y="532095"/>
                    </a:lnTo>
                    <a:lnTo>
                      <a:pt x="649633" y="539429"/>
                    </a:lnTo>
                    <a:lnTo>
                      <a:pt x="672874" y="189957"/>
                    </a:lnTo>
                    <a:lnTo>
                      <a:pt x="680780" y="70513"/>
                    </a:lnTo>
                    <a:lnTo>
                      <a:pt x="504949" y="57655"/>
                    </a:lnTo>
                    <a:lnTo>
                      <a:pt x="72704" y="10125"/>
                    </a:lnTo>
                    <a:close/>
                  </a:path>
                </a:pathLst>
              </a:custGeom>
              <a:noFill/>
              <a:ln w="6350" cap="flat">
                <a:solidFill>
                  <a:schemeClr val="bg1"/>
                </a:solidFill>
                <a:prstDash val="solid"/>
                <a:miter/>
              </a:ln>
            </p:spPr>
            <p:txBody>
              <a:bodyPr rtlCol="0" anchor="ctr"/>
              <a:lstStyle/>
              <a:p>
                <a:endParaRPr lang="en-US" sz="1600" dirty="0"/>
              </a:p>
            </p:txBody>
          </p:sp>
          <p:sp>
            <p:nvSpPr>
              <p:cNvPr id="138" name="Freeform: Shape 137">
                <a:extLst>
                  <a:ext uri="{FF2B5EF4-FFF2-40B4-BE49-F238E27FC236}">
                    <a16:creationId xmlns:a16="http://schemas.microsoft.com/office/drawing/2014/main" id="{BCA58571-8E1A-4C12-B5D4-D5B6034BE27B}"/>
                  </a:ext>
                </a:extLst>
              </p:cNvPr>
              <p:cNvSpPr/>
              <p:nvPr/>
            </p:nvSpPr>
            <p:spPr>
              <a:xfrm>
                <a:off x="3790144" y="1510251"/>
                <a:ext cx="1118934" cy="940553"/>
              </a:xfrm>
              <a:custGeom>
                <a:avLst/>
                <a:gdLst>
                  <a:gd name="connsiteX0" fmla="*/ 178622 w 657225"/>
                  <a:gd name="connsiteY0" fmla="*/ 500281 h 552450"/>
                  <a:gd name="connsiteX1" fmla="*/ 610867 w 657225"/>
                  <a:gd name="connsiteY1" fmla="*/ 547906 h 552450"/>
                  <a:gd name="connsiteX2" fmla="*/ 630964 w 657225"/>
                  <a:gd name="connsiteY2" fmla="*/ 314258 h 552450"/>
                  <a:gd name="connsiteX3" fmla="*/ 651062 w 657225"/>
                  <a:gd name="connsiteY3" fmla="*/ 80610 h 552450"/>
                  <a:gd name="connsiteX4" fmla="*/ 82039 w 657225"/>
                  <a:gd name="connsiteY4" fmla="*/ 10125 h 552450"/>
                  <a:gd name="connsiteX5" fmla="*/ 72990 w 657225"/>
                  <a:gd name="connsiteY5" fmla="*/ 67275 h 552450"/>
                  <a:gd name="connsiteX6" fmla="*/ 24793 w 657225"/>
                  <a:gd name="connsiteY6" fmla="*/ 357406 h 552450"/>
                  <a:gd name="connsiteX7" fmla="*/ 10125 w 657225"/>
                  <a:gd name="connsiteY7" fmla="*/ 478279 h 552450"/>
                  <a:gd name="connsiteX8" fmla="*/ 178622 w 657225"/>
                  <a:gd name="connsiteY8" fmla="*/ 50028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225" h="552450">
                    <a:moveTo>
                      <a:pt x="178622" y="500281"/>
                    </a:moveTo>
                    <a:lnTo>
                      <a:pt x="610867" y="547906"/>
                    </a:lnTo>
                    <a:lnTo>
                      <a:pt x="630964" y="314258"/>
                    </a:lnTo>
                    <a:lnTo>
                      <a:pt x="651062" y="80610"/>
                    </a:lnTo>
                    <a:cubicBezTo>
                      <a:pt x="459324" y="65465"/>
                      <a:pt x="269300" y="43081"/>
                      <a:pt x="82039" y="10125"/>
                    </a:cubicBezTo>
                    <a:lnTo>
                      <a:pt x="72990" y="67275"/>
                    </a:lnTo>
                    <a:lnTo>
                      <a:pt x="24793" y="357406"/>
                    </a:lnTo>
                    <a:lnTo>
                      <a:pt x="10125" y="478279"/>
                    </a:lnTo>
                    <a:lnTo>
                      <a:pt x="178622" y="500281"/>
                    </a:lnTo>
                    <a:close/>
                  </a:path>
                </a:pathLst>
              </a:custGeom>
              <a:noFill/>
              <a:ln w="6350" cap="flat">
                <a:solidFill>
                  <a:schemeClr val="bg1"/>
                </a:solidFill>
                <a:prstDash val="solid"/>
                <a:miter/>
              </a:ln>
            </p:spPr>
            <p:txBody>
              <a:bodyPr rtlCol="0" anchor="ctr"/>
              <a:lstStyle/>
              <a:p>
                <a:endParaRPr lang="en-US" sz="1600" dirty="0"/>
              </a:p>
            </p:txBody>
          </p:sp>
          <p:sp>
            <p:nvSpPr>
              <p:cNvPr id="139" name="Freeform: Shape 138">
                <a:extLst>
                  <a:ext uri="{FF2B5EF4-FFF2-40B4-BE49-F238E27FC236}">
                    <a16:creationId xmlns:a16="http://schemas.microsoft.com/office/drawing/2014/main" id="{5881D072-9A0C-4999-A559-57808049F73E}"/>
                  </a:ext>
                </a:extLst>
              </p:cNvPr>
              <p:cNvSpPr/>
              <p:nvPr/>
            </p:nvSpPr>
            <p:spPr>
              <a:xfrm>
                <a:off x="3351329" y="614619"/>
                <a:ext cx="1621643" cy="1037852"/>
              </a:xfrm>
              <a:custGeom>
                <a:avLst/>
                <a:gdLst>
                  <a:gd name="connsiteX0" fmla="*/ 339785 w 952500"/>
                  <a:gd name="connsiteY0" fmla="*/ 536095 h 609600"/>
                  <a:gd name="connsiteX1" fmla="*/ 908809 w 952500"/>
                  <a:gd name="connsiteY1" fmla="*/ 606580 h 609600"/>
                  <a:gd name="connsiteX2" fmla="*/ 918238 w 952500"/>
                  <a:gd name="connsiteY2" fmla="*/ 498567 h 609600"/>
                  <a:gd name="connsiteX3" fmla="*/ 948814 w 952500"/>
                  <a:gd name="connsiteY3" fmla="*/ 148428 h 609600"/>
                  <a:gd name="connsiteX4" fmla="*/ 34795 w 952500"/>
                  <a:gd name="connsiteY4" fmla="*/ 10125 h 609600"/>
                  <a:gd name="connsiteX5" fmla="*/ 10125 w 952500"/>
                  <a:gd name="connsiteY5" fmla="*/ 117376 h 609600"/>
                  <a:gd name="connsiteX6" fmla="*/ 27841 w 952500"/>
                  <a:gd name="connsiteY6" fmla="*/ 159763 h 609600"/>
                  <a:gd name="connsiteX7" fmla="*/ 28794 w 952500"/>
                  <a:gd name="connsiteY7" fmla="*/ 196910 h 609600"/>
                  <a:gd name="connsiteX8" fmla="*/ 46415 w 952500"/>
                  <a:gd name="connsiteY8" fmla="*/ 212531 h 609600"/>
                  <a:gd name="connsiteX9" fmla="*/ 57274 w 952500"/>
                  <a:gd name="connsiteY9" fmla="*/ 241582 h 609600"/>
                  <a:gd name="connsiteX10" fmla="*/ 90516 w 952500"/>
                  <a:gd name="connsiteY10" fmla="*/ 293113 h 609600"/>
                  <a:gd name="connsiteX11" fmla="*/ 109090 w 952500"/>
                  <a:gd name="connsiteY11" fmla="*/ 299685 h 609600"/>
                  <a:gd name="connsiteX12" fmla="*/ 74609 w 952500"/>
                  <a:gd name="connsiteY12" fmla="*/ 402936 h 609600"/>
                  <a:gd name="connsiteX13" fmla="*/ 89373 w 952500"/>
                  <a:gd name="connsiteY13" fmla="*/ 437226 h 609600"/>
                  <a:gd name="connsiteX14" fmla="*/ 124520 w 952500"/>
                  <a:gd name="connsiteY14" fmla="*/ 437416 h 609600"/>
                  <a:gd name="connsiteX15" fmla="*/ 132140 w 952500"/>
                  <a:gd name="connsiteY15" fmla="*/ 468468 h 609600"/>
                  <a:gd name="connsiteX16" fmla="*/ 139570 w 952500"/>
                  <a:gd name="connsiteY16" fmla="*/ 501520 h 609600"/>
                  <a:gd name="connsiteX17" fmla="*/ 169288 w 952500"/>
                  <a:gd name="connsiteY17" fmla="*/ 549716 h 609600"/>
                  <a:gd name="connsiteX18" fmla="*/ 184051 w 952500"/>
                  <a:gd name="connsiteY18" fmla="*/ 575910 h 609600"/>
                  <a:gd name="connsiteX19" fmla="*/ 235772 w 952500"/>
                  <a:gd name="connsiteY19" fmla="*/ 572386 h 609600"/>
                  <a:gd name="connsiteX20" fmla="*/ 292446 w 952500"/>
                  <a:gd name="connsiteY20" fmla="*/ 568099 h 609600"/>
                  <a:gd name="connsiteX21" fmla="*/ 316068 w 952500"/>
                  <a:gd name="connsiteY21" fmla="*/ 574957 h 609600"/>
                  <a:gd name="connsiteX22" fmla="*/ 330641 w 952500"/>
                  <a:gd name="connsiteY22" fmla="*/ 593341 h 609600"/>
                  <a:gd name="connsiteX23" fmla="*/ 339785 w 952500"/>
                  <a:gd name="connsiteY23" fmla="*/ 53609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0" h="609600">
                    <a:moveTo>
                      <a:pt x="339785" y="536095"/>
                    </a:moveTo>
                    <a:cubicBezTo>
                      <a:pt x="527047" y="569147"/>
                      <a:pt x="717070" y="591531"/>
                      <a:pt x="908809" y="606580"/>
                    </a:cubicBezTo>
                    <a:lnTo>
                      <a:pt x="918238" y="498567"/>
                    </a:lnTo>
                    <a:lnTo>
                      <a:pt x="948814" y="148428"/>
                    </a:lnTo>
                    <a:cubicBezTo>
                      <a:pt x="669731" y="123187"/>
                      <a:pt x="385124" y="78800"/>
                      <a:pt x="34795" y="10125"/>
                    </a:cubicBezTo>
                    <a:lnTo>
                      <a:pt x="10125" y="117376"/>
                    </a:lnTo>
                    <a:lnTo>
                      <a:pt x="27841" y="159763"/>
                    </a:lnTo>
                    <a:cubicBezTo>
                      <a:pt x="27270" y="170431"/>
                      <a:pt x="14697" y="181861"/>
                      <a:pt x="28794" y="196910"/>
                    </a:cubicBezTo>
                    <a:cubicBezTo>
                      <a:pt x="37938" y="206721"/>
                      <a:pt x="23079" y="204435"/>
                      <a:pt x="46415" y="212531"/>
                    </a:cubicBezTo>
                    <a:cubicBezTo>
                      <a:pt x="52416" y="214627"/>
                      <a:pt x="48415" y="228914"/>
                      <a:pt x="57274" y="241582"/>
                    </a:cubicBezTo>
                    <a:cubicBezTo>
                      <a:pt x="70990" y="261204"/>
                      <a:pt x="61846" y="271491"/>
                      <a:pt x="90516" y="293113"/>
                    </a:cubicBezTo>
                    <a:cubicBezTo>
                      <a:pt x="99469" y="299780"/>
                      <a:pt x="81658" y="296161"/>
                      <a:pt x="109090" y="299685"/>
                    </a:cubicBezTo>
                    <a:cubicBezTo>
                      <a:pt x="118138" y="300828"/>
                      <a:pt x="74609" y="390649"/>
                      <a:pt x="74609" y="402936"/>
                    </a:cubicBezTo>
                    <a:cubicBezTo>
                      <a:pt x="74609" y="422272"/>
                      <a:pt x="72228" y="425034"/>
                      <a:pt x="89373" y="437226"/>
                    </a:cubicBezTo>
                    <a:cubicBezTo>
                      <a:pt x="94993" y="441226"/>
                      <a:pt x="141284" y="392077"/>
                      <a:pt x="124520" y="437416"/>
                    </a:cubicBezTo>
                    <a:cubicBezTo>
                      <a:pt x="121948" y="444370"/>
                      <a:pt x="129759" y="459610"/>
                      <a:pt x="132140" y="468468"/>
                    </a:cubicBezTo>
                    <a:cubicBezTo>
                      <a:pt x="133474" y="473230"/>
                      <a:pt x="139570" y="498376"/>
                      <a:pt x="139570" y="501520"/>
                    </a:cubicBezTo>
                    <a:cubicBezTo>
                      <a:pt x="139189" y="521141"/>
                      <a:pt x="173479" y="519617"/>
                      <a:pt x="169288" y="549716"/>
                    </a:cubicBezTo>
                    <a:cubicBezTo>
                      <a:pt x="168145" y="557908"/>
                      <a:pt x="175003" y="593341"/>
                      <a:pt x="184051" y="575910"/>
                    </a:cubicBezTo>
                    <a:cubicBezTo>
                      <a:pt x="193386" y="558003"/>
                      <a:pt x="218437" y="584673"/>
                      <a:pt x="235772" y="572386"/>
                    </a:cubicBezTo>
                    <a:cubicBezTo>
                      <a:pt x="251488" y="561337"/>
                      <a:pt x="289969" y="597436"/>
                      <a:pt x="292446" y="568099"/>
                    </a:cubicBezTo>
                    <a:cubicBezTo>
                      <a:pt x="292922" y="562194"/>
                      <a:pt x="314258" y="553050"/>
                      <a:pt x="316068" y="574957"/>
                    </a:cubicBezTo>
                    <a:cubicBezTo>
                      <a:pt x="316354" y="578482"/>
                      <a:pt x="322640" y="593912"/>
                      <a:pt x="330641" y="593341"/>
                    </a:cubicBezTo>
                    <a:lnTo>
                      <a:pt x="339785" y="536095"/>
                    </a:lnTo>
                    <a:close/>
                  </a:path>
                </a:pathLst>
              </a:custGeom>
              <a:noFill/>
              <a:ln w="6350" cap="flat">
                <a:solidFill>
                  <a:schemeClr val="bg1"/>
                </a:solidFill>
                <a:prstDash val="solid"/>
                <a:miter/>
              </a:ln>
            </p:spPr>
            <p:txBody>
              <a:bodyPr rtlCol="0" anchor="ctr"/>
              <a:lstStyle/>
              <a:p>
                <a:endParaRPr lang="en-US" sz="1600" dirty="0"/>
              </a:p>
            </p:txBody>
          </p:sp>
          <p:sp>
            <p:nvSpPr>
              <p:cNvPr id="140" name="Freeform: Shape 139">
                <a:extLst>
                  <a:ext uri="{FF2B5EF4-FFF2-40B4-BE49-F238E27FC236}">
                    <a16:creationId xmlns:a16="http://schemas.microsoft.com/office/drawing/2014/main" id="{48D5DF12-C5AB-4696-A5B8-4C1BA3C40E6F}"/>
                  </a:ext>
                </a:extLst>
              </p:cNvPr>
              <p:cNvSpPr/>
              <p:nvPr/>
            </p:nvSpPr>
            <p:spPr>
              <a:xfrm>
                <a:off x="4233826" y="3337844"/>
                <a:ext cx="2221651" cy="2156786"/>
              </a:xfrm>
              <a:custGeom>
                <a:avLst/>
                <a:gdLst>
                  <a:gd name="connsiteX0" fmla="*/ 680971 w 1304925"/>
                  <a:gd name="connsiteY0" fmla="*/ 22888 h 1266825"/>
                  <a:gd name="connsiteX1" fmla="*/ 406841 w 1304925"/>
                  <a:gd name="connsiteY1" fmla="*/ 10125 h 1266825"/>
                  <a:gd name="connsiteX2" fmla="*/ 398269 w 1304925"/>
                  <a:gd name="connsiteY2" fmla="*/ 10506 h 1266825"/>
                  <a:gd name="connsiteX3" fmla="*/ 360740 w 1304925"/>
                  <a:gd name="connsiteY3" fmla="*/ 531047 h 1266825"/>
                  <a:gd name="connsiteX4" fmla="*/ 10125 w 1304925"/>
                  <a:gd name="connsiteY4" fmla="*/ 500662 h 1266825"/>
                  <a:gd name="connsiteX5" fmla="*/ 10125 w 1304925"/>
                  <a:gd name="connsiteY5" fmla="*/ 521903 h 1266825"/>
                  <a:gd name="connsiteX6" fmla="*/ 32413 w 1304925"/>
                  <a:gd name="connsiteY6" fmla="*/ 532095 h 1266825"/>
                  <a:gd name="connsiteX7" fmla="*/ 44224 w 1304925"/>
                  <a:gd name="connsiteY7" fmla="*/ 552002 h 1266825"/>
                  <a:gd name="connsiteX8" fmla="*/ 62417 w 1304925"/>
                  <a:gd name="connsiteY8" fmla="*/ 571909 h 1266825"/>
                  <a:gd name="connsiteX9" fmla="*/ 86325 w 1304925"/>
                  <a:gd name="connsiteY9" fmla="*/ 602199 h 1266825"/>
                  <a:gd name="connsiteX10" fmla="*/ 95754 w 1304925"/>
                  <a:gd name="connsiteY10" fmla="*/ 612962 h 1266825"/>
                  <a:gd name="connsiteX11" fmla="*/ 128616 w 1304925"/>
                  <a:gd name="connsiteY11" fmla="*/ 646776 h 1266825"/>
                  <a:gd name="connsiteX12" fmla="*/ 152238 w 1304925"/>
                  <a:gd name="connsiteY12" fmla="*/ 661349 h 1266825"/>
                  <a:gd name="connsiteX13" fmla="*/ 167383 w 1304925"/>
                  <a:gd name="connsiteY13" fmla="*/ 682590 h 1266825"/>
                  <a:gd name="connsiteX14" fmla="*/ 176527 w 1304925"/>
                  <a:gd name="connsiteY14" fmla="*/ 703545 h 1266825"/>
                  <a:gd name="connsiteX15" fmla="*/ 184051 w 1304925"/>
                  <a:gd name="connsiteY15" fmla="*/ 721547 h 1266825"/>
                  <a:gd name="connsiteX16" fmla="*/ 214150 w 1304925"/>
                  <a:gd name="connsiteY16" fmla="*/ 806034 h 1266825"/>
                  <a:gd name="connsiteX17" fmla="*/ 251298 w 1304925"/>
                  <a:gd name="connsiteY17" fmla="*/ 834228 h 1266825"/>
                  <a:gd name="connsiteX18" fmla="*/ 281587 w 1304925"/>
                  <a:gd name="connsiteY18" fmla="*/ 860517 h 1266825"/>
                  <a:gd name="connsiteX19" fmla="*/ 303590 w 1304925"/>
                  <a:gd name="connsiteY19" fmla="*/ 871090 h 1266825"/>
                  <a:gd name="connsiteX20" fmla="*/ 320830 w 1304925"/>
                  <a:gd name="connsiteY20" fmla="*/ 879186 h 1266825"/>
                  <a:gd name="connsiteX21" fmla="*/ 349310 w 1304925"/>
                  <a:gd name="connsiteY21" fmla="*/ 847277 h 1266825"/>
                  <a:gd name="connsiteX22" fmla="*/ 358073 w 1304925"/>
                  <a:gd name="connsiteY22" fmla="*/ 826227 h 1266825"/>
                  <a:gd name="connsiteX23" fmla="*/ 393792 w 1304925"/>
                  <a:gd name="connsiteY23" fmla="*/ 791175 h 1266825"/>
                  <a:gd name="connsiteX24" fmla="*/ 420271 w 1304925"/>
                  <a:gd name="connsiteY24" fmla="*/ 781078 h 1266825"/>
                  <a:gd name="connsiteX25" fmla="*/ 433987 w 1304925"/>
                  <a:gd name="connsiteY25" fmla="*/ 792509 h 1266825"/>
                  <a:gd name="connsiteX26" fmla="*/ 487613 w 1304925"/>
                  <a:gd name="connsiteY26" fmla="*/ 797366 h 1266825"/>
                  <a:gd name="connsiteX27" fmla="*/ 525142 w 1304925"/>
                  <a:gd name="connsiteY27" fmla="*/ 813844 h 1266825"/>
                  <a:gd name="connsiteX28" fmla="*/ 537143 w 1304925"/>
                  <a:gd name="connsiteY28" fmla="*/ 833275 h 1266825"/>
                  <a:gd name="connsiteX29" fmla="*/ 552955 w 1304925"/>
                  <a:gd name="connsiteY29" fmla="*/ 849182 h 1266825"/>
                  <a:gd name="connsiteX30" fmla="*/ 553336 w 1304925"/>
                  <a:gd name="connsiteY30" fmla="*/ 849754 h 1266825"/>
                  <a:gd name="connsiteX31" fmla="*/ 576386 w 1304925"/>
                  <a:gd name="connsiteY31" fmla="*/ 879091 h 1266825"/>
                  <a:gd name="connsiteX32" fmla="*/ 583816 w 1304925"/>
                  <a:gd name="connsiteY32" fmla="*/ 897760 h 1266825"/>
                  <a:gd name="connsiteX33" fmla="*/ 597246 w 1304925"/>
                  <a:gd name="connsiteY33" fmla="*/ 933002 h 1266825"/>
                  <a:gd name="connsiteX34" fmla="*/ 613248 w 1304925"/>
                  <a:gd name="connsiteY34" fmla="*/ 970912 h 1266825"/>
                  <a:gd name="connsiteX35" fmla="*/ 630298 w 1304925"/>
                  <a:gd name="connsiteY35" fmla="*/ 990819 h 1266825"/>
                  <a:gd name="connsiteX36" fmla="*/ 630964 w 1304925"/>
                  <a:gd name="connsiteY36" fmla="*/ 991391 h 1266825"/>
                  <a:gd name="connsiteX37" fmla="*/ 643061 w 1304925"/>
                  <a:gd name="connsiteY37" fmla="*/ 1013012 h 1266825"/>
                  <a:gd name="connsiteX38" fmla="*/ 662778 w 1304925"/>
                  <a:gd name="connsiteY38" fmla="*/ 1043492 h 1266825"/>
                  <a:gd name="connsiteX39" fmla="*/ 696592 w 1304925"/>
                  <a:gd name="connsiteY39" fmla="*/ 1070638 h 1266825"/>
                  <a:gd name="connsiteX40" fmla="*/ 696687 w 1304925"/>
                  <a:gd name="connsiteY40" fmla="*/ 1101404 h 1266825"/>
                  <a:gd name="connsiteX41" fmla="*/ 698211 w 1304925"/>
                  <a:gd name="connsiteY41" fmla="*/ 1125312 h 1266825"/>
                  <a:gd name="connsiteX42" fmla="*/ 700687 w 1304925"/>
                  <a:gd name="connsiteY42" fmla="*/ 1135980 h 1266825"/>
                  <a:gd name="connsiteX43" fmla="*/ 703831 w 1304925"/>
                  <a:gd name="connsiteY43" fmla="*/ 1139028 h 1266825"/>
                  <a:gd name="connsiteX44" fmla="*/ 722595 w 1304925"/>
                  <a:gd name="connsiteY44" fmla="*/ 1178938 h 1266825"/>
                  <a:gd name="connsiteX45" fmla="*/ 734311 w 1304925"/>
                  <a:gd name="connsiteY45" fmla="*/ 1201131 h 1266825"/>
                  <a:gd name="connsiteX46" fmla="*/ 775649 w 1304925"/>
                  <a:gd name="connsiteY46" fmla="*/ 1218371 h 1266825"/>
                  <a:gd name="connsiteX47" fmla="*/ 809177 w 1304925"/>
                  <a:gd name="connsiteY47" fmla="*/ 1229135 h 1266825"/>
                  <a:gd name="connsiteX48" fmla="*/ 819274 w 1304925"/>
                  <a:gd name="connsiteY48" fmla="*/ 1238374 h 1266825"/>
                  <a:gd name="connsiteX49" fmla="*/ 877090 w 1304925"/>
                  <a:gd name="connsiteY49" fmla="*/ 1249804 h 1266825"/>
                  <a:gd name="connsiteX50" fmla="*/ 908047 w 1304925"/>
                  <a:gd name="connsiteY50" fmla="*/ 1264568 h 1266825"/>
                  <a:gd name="connsiteX51" fmla="*/ 912904 w 1304925"/>
                  <a:gd name="connsiteY51" fmla="*/ 1260567 h 1266825"/>
                  <a:gd name="connsiteX52" fmla="*/ 894521 w 1304925"/>
                  <a:gd name="connsiteY52" fmla="*/ 1162269 h 1266825"/>
                  <a:gd name="connsiteX53" fmla="*/ 908332 w 1304925"/>
                  <a:gd name="connsiteY53" fmla="*/ 1049874 h 1266825"/>
                  <a:gd name="connsiteX54" fmla="*/ 944337 w 1304925"/>
                  <a:gd name="connsiteY54" fmla="*/ 1022537 h 1266825"/>
                  <a:gd name="connsiteX55" fmla="*/ 1004249 w 1304925"/>
                  <a:gd name="connsiteY55" fmla="*/ 983770 h 1266825"/>
                  <a:gd name="connsiteX56" fmla="*/ 1133218 w 1304925"/>
                  <a:gd name="connsiteY56" fmla="*/ 907475 h 1266825"/>
                  <a:gd name="connsiteX57" fmla="*/ 1185605 w 1304925"/>
                  <a:gd name="connsiteY57" fmla="*/ 858993 h 1266825"/>
                  <a:gd name="connsiteX58" fmla="*/ 1269711 w 1304925"/>
                  <a:gd name="connsiteY58" fmla="*/ 824512 h 1266825"/>
                  <a:gd name="connsiteX59" fmla="*/ 1271425 w 1304925"/>
                  <a:gd name="connsiteY59" fmla="*/ 803272 h 1266825"/>
                  <a:gd name="connsiteX60" fmla="*/ 1281236 w 1304925"/>
                  <a:gd name="connsiteY60" fmla="*/ 767553 h 1266825"/>
                  <a:gd name="connsiteX61" fmla="*/ 1277331 w 1304925"/>
                  <a:gd name="connsiteY61" fmla="*/ 749075 h 1266825"/>
                  <a:gd name="connsiteX62" fmla="*/ 1279141 w 1304925"/>
                  <a:gd name="connsiteY62" fmla="*/ 727548 h 1266825"/>
                  <a:gd name="connsiteX63" fmla="*/ 1292285 w 1304925"/>
                  <a:gd name="connsiteY63" fmla="*/ 700497 h 1266825"/>
                  <a:gd name="connsiteX64" fmla="*/ 1295143 w 1304925"/>
                  <a:gd name="connsiteY64" fmla="*/ 670969 h 1266825"/>
                  <a:gd name="connsiteX65" fmla="*/ 1295047 w 1304925"/>
                  <a:gd name="connsiteY65" fmla="*/ 656015 h 1266825"/>
                  <a:gd name="connsiteX66" fmla="*/ 1286380 w 1304925"/>
                  <a:gd name="connsiteY66" fmla="*/ 641347 h 1266825"/>
                  <a:gd name="connsiteX67" fmla="*/ 1283046 w 1304925"/>
                  <a:gd name="connsiteY67" fmla="*/ 629726 h 1266825"/>
                  <a:gd name="connsiteX68" fmla="*/ 1271330 w 1304925"/>
                  <a:gd name="connsiteY68" fmla="*/ 611343 h 1266825"/>
                  <a:gd name="connsiteX69" fmla="*/ 1262186 w 1304925"/>
                  <a:gd name="connsiteY69" fmla="*/ 580577 h 1266825"/>
                  <a:gd name="connsiteX70" fmla="*/ 1257614 w 1304925"/>
                  <a:gd name="connsiteY70" fmla="*/ 571528 h 1266825"/>
                  <a:gd name="connsiteX71" fmla="*/ 1255233 w 1304925"/>
                  <a:gd name="connsiteY71" fmla="*/ 568099 h 1266825"/>
                  <a:gd name="connsiteX72" fmla="*/ 1243231 w 1304925"/>
                  <a:gd name="connsiteY72" fmla="*/ 557812 h 1266825"/>
                  <a:gd name="connsiteX73" fmla="*/ 1240374 w 1304925"/>
                  <a:gd name="connsiteY73" fmla="*/ 437416 h 1266825"/>
                  <a:gd name="connsiteX74" fmla="*/ 1238850 w 1304925"/>
                  <a:gd name="connsiteY74" fmla="*/ 375694 h 1266825"/>
                  <a:gd name="connsiteX75" fmla="*/ 1216466 w 1304925"/>
                  <a:gd name="connsiteY75" fmla="*/ 372742 h 1266825"/>
                  <a:gd name="connsiteX76" fmla="*/ 1206084 w 1304925"/>
                  <a:gd name="connsiteY76" fmla="*/ 373408 h 1266825"/>
                  <a:gd name="connsiteX77" fmla="*/ 1196368 w 1304925"/>
                  <a:gd name="connsiteY77" fmla="*/ 366550 h 1266825"/>
                  <a:gd name="connsiteX78" fmla="*/ 1190177 w 1304925"/>
                  <a:gd name="connsiteY78" fmla="*/ 364360 h 1266825"/>
                  <a:gd name="connsiteX79" fmla="*/ 1172556 w 1304925"/>
                  <a:gd name="connsiteY79" fmla="*/ 356454 h 1266825"/>
                  <a:gd name="connsiteX80" fmla="*/ 1160078 w 1304925"/>
                  <a:gd name="connsiteY80" fmla="*/ 353120 h 1266825"/>
                  <a:gd name="connsiteX81" fmla="*/ 1145600 w 1304925"/>
                  <a:gd name="connsiteY81" fmla="*/ 338833 h 1266825"/>
                  <a:gd name="connsiteX82" fmla="*/ 1137409 w 1304925"/>
                  <a:gd name="connsiteY82" fmla="*/ 332546 h 1266825"/>
                  <a:gd name="connsiteX83" fmla="*/ 1125407 w 1304925"/>
                  <a:gd name="connsiteY83" fmla="*/ 328736 h 1266825"/>
                  <a:gd name="connsiteX84" fmla="*/ 1112072 w 1304925"/>
                  <a:gd name="connsiteY84" fmla="*/ 338166 h 1266825"/>
                  <a:gd name="connsiteX85" fmla="*/ 1083402 w 1304925"/>
                  <a:gd name="connsiteY85" fmla="*/ 335118 h 1266825"/>
                  <a:gd name="connsiteX86" fmla="*/ 1069972 w 1304925"/>
                  <a:gd name="connsiteY86" fmla="*/ 341690 h 1266825"/>
                  <a:gd name="connsiteX87" fmla="*/ 1046064 w 1304925"/>
                  <a:gd name="connsiteY87" fmla="*/ 342262 h 1266825"/>
                  <a:gd name="connsiteX88" fmla="*/ 1036348 w 1304925"/>
                  <a:gd name="connsiteY88" fmla="*/ 350263 h 1266825"/>
                  <a:gd name="connsiteX89" fmla="*/ 1032538 w 1304925"/>
                  <a:gd name="connsiteY89" fmla="*/ 353406 h 1266825"/>
                  <a:gd name="connsiteX90" fmla="*/ 1021585 w 1304925"/>
                  <a:gd name="connsiteY90" fmla="*/ 357121 h 1266825"/>
                  <a:gd name="connsiteX91" fmla="*/ 1007106 w 1304925"/>
                  <a:gd name="connsiteY91" fmla="*/ 348262 h 1266825"/>
                  <a:gd name="connsiteX92" fmla="*/ 989104 w 1304925"/>
                  <a:gd name="connsiteY92" fmla="*/ 336356 h 1266825"/>
                  <a:gd name="connsiteX93" fmla="*/ 973198 w 1304925"/>
                  <a:gd name="connsiteY93" fmla="*/ 340928 h 1266825"/>
                  <a:gd name="connsiteX94" fmla="*/ 965101 w 1304925"/>
                  <a:gd name="connsiteY94" fmla="*/ 331879 h 1266825"/>
                  <a:gd name="connsiteX95" fmla="*/ 955005 w 1304925"/>
                  <a:gd name="connsiteY95" fmla="*/ 337499 h 1266825"/>
                  <a:gd name="connsiteX96" fmla="*/ 944623 w 1304925"/>
                  <a:gd name="connsiteY96" fmla="*/ 354358 h 1266825"/>
                  <a:gd name="connsiteX97" fmla="*/ 936812 w 1304925"/>
                  <a:gd name="connsiteY97" fmla="*/ 334927 h 1266825"/>
                  <a:gd name="connsiteX98" fmla="*/ 921667 w 1304925"/>
                  <a:gd name="connsiteY98" fmla="*/ 339785 h 1266825"/>
                  <a:gd name="connsiteX99" fmla="*/ 912714 w 1304925"/>
                  <a:gd name="connsiteY99" fmla="*/ 337690 h 1266825"/>
                  <a:gd name="connsiteX100" fmla="*/ 899474 w 1304925"/>
                  <a:gd name="connsiteY100" fmla="*/ 327307 h 1266825"/>
                  <a:gd name="connsiteX101" fmla="*/ 875281 w 1304925"/>
                  <a:gd name="connsiteY101" fmla="*/ 338737 h 1266825"/>
                  <a:gd name="connsiteX102" fmla="*/ 866518 w 1304925"/>
                  <a:gd name="connsiteY102" fmla="*/ 335880 h 1266825"/>
                  <a:gd name="connsiteX103" fmla="*/ 863660 w 1304925"/>
                  <a:gd name="connsiteY103" fmla="*/ 320449 h 1266825"/>
                  <a:gd name="connsiteX104" fmla="*/ 855373 w 1304925"/>
                  <a:gd name="connsiteY104" fmla="*/ 316163 h 1266825"/>
                  <a:gd name="connsiteX105" fmla="*/ 845848 w 1304925"/>
                  <a:gd name="connsiteY105" fmla="*/ 305971 h 1266825"/>
                  <a:gd name="connsiteX106" fmla="*/ 823369 w 1304925"/>
                  <a:gd name="connsiteY106" fmla="*/ 307591 h 1266825"/>
                  <a:gd name="connsiteX107" fmla="*/ 795271 w 1304925"/>
                  <a:gd name="connsiteY107" fmla="*/ 303019 h 1266825"/>
                  <a:gd name="connsiteX108" fmla="*/ 776792 w 1304925"/>
                  <a:gd name="connsiteY108" fmla="*/ 300161 h 1266825"/>
                  <a:gd name="connsiteX109" fmla="*/ 749551 w 1304925"/>
                  <a:gd name="connsiteY109" fmla="*/ 293589 h 1266825"/>
                  <a:gd name="connsiteX110" fmla="*/ 734025 w 1304925"/>
                  <a:gd name="connsiteY110" fmla="*/ 268443 h 1266825"/>
                  <a:gd name="connsiteX111" fmla="*/ 722023 w 1304925"/>
                  <a:gd name="connsiteY111" fmla="*/ 273777 h 1266825"/>
                  <a:gd name="connsiteX112" fmla="*/ 706117 w 1304925"/>
                  <a:gd name="connsiteY112" fmla="*/ 274444 h 1266825"/>
                  <a:gd name="connsiteX113" fmla="*/ 688400 w 1304925"/>
                  <a:gd name="connsiteY113" fmla="*/ 261109 h 1266825"/>
                  <a:gd name="connsiteX114" fmla="*/ 681066 w 1304925"/>
                  <a:gd name="connsiteY114" fmla="*/ 254346 h 1266825"/>
                  <a:gd name="connsiteX115" fmla="*/ 674017 w 1304925"/>
                  <a:gd name="connsiteY115" fmla="*/ 249583 h 1266825"/>
                  <a:gd name="connsiteX116" fmla="*/ 680971 w 1304925"/>
                  <a:gd name="connsiteY116" fmla="*/ 22888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04925" h="1266825">
                    <a:moveTo>
                      <a:pt x="680971" y="22888"/>
                    </a:moveTo>
                    <a:lnTo>
                      <a:pt x="406841" y="10125"/>
                    </a:lnTo>
                    <a:lnTo>
                      <a:pt x="398269" y="10506"/>
                    </a:lnTo>
                    <a:lnTo>
                      <a:pt x="360740" y="531047"/>
                    </a:lnTo>
                    <a:lnTo>
                      <a:pt x="10125" y="500662"/>
                    </a:lnTo>
                    <a:lnTo>
                      <a:pt x="10125" y="521903"/>
                    </a:lnTo>
                    <a:cubicBezTo>
                      <a:pt x="14411" y="522475"/>
                      <a:pt x="30127" y="528475"/>
                      <a:pt x="32413" y="532095"/>
                    </a:cubicBezTo>
                    <a:cubicBezTo>
                      <a:pt x="36985" y="539334"/>
                      <a:pt x="41367" y="544096"/>
                      <a:pt x="44224" y="552002"/>
                    </a:cubicBezTo>
                    <a:cubicBezTo>
                      <a:pt x="48606" y="564099"/>
                      <a:pt x="45367" y="566956"/>
                      <a:pt x="62417" y="571909"/>
                    </a:cubicBezTo>
                    <a:cubicBezTo>
                      <a:pt x="79657" y="576958"/>
                      <a:pt x="72990" y="591721"/>
                      <a:pt x="86325" y="602199"/>
                    </a:cubicBezTo>
                    <a:cubicBezTo>
                      <a:pt x="86611" y="602389"/>
                      <a:pt x="95659" y="612867"/>
                      <a:pt x="95754" y="612962"/>
                    </a:cubicBezTo>
                    <a:cubicBezTo>
                      <a:pt x="98517" y="617344"/>
                      <a:pt x="124425" y="646681"/>
                      <a:pt x="128616" y="646776"/>
                    </a:cubicBezTo>
                    <a:cubicBezTo>
                      <a:pt x="135855" y="647062"/>
                      <a:pt x="149666" y="652110"/>
                      <a:pt x="152238" y="661349"/>
                    </a:cubicBezTo>
                    <a:cubicBezTo>
                      <a:pt x="156334" y="675922"/>
                      <a:pt x="168145" y="665540"/>
                      <a:pt x="167383" y="682590"/>
                    </a:cubicBezTo>
                    <a:cubicBezTo>
                      <a:pt x="167097" y="688400"/>
                      <a:pt x="174431" y="697354"/>
                      <a:pt x="176527" y="703545"/>
                    </a:cubicBezTo>
                    <a:cubicBezTo>
                      <a:pt x="176527" y="704497"/>
                      <a:pt x="183194" y="714499"/>
                      <a:pt x="184051" y="721547"/>
                    </a:cubicBezTo>
                    <a:cubicBezTo>
                      <a:pt x="189671" y="769553"/>
                      <a:pt x="173669" y="767172"/>
                      <a:pt x="214150" y="806034"/>
                    </a:cubicBezTo>
                    <a:cubicBezTo>
                      <a:pt x="224437" y="815940"/>
                      <a:pt x="234439" y="833371"/>
                      <a:pt x="251298" y="834228"/>
                    </a:cubicBezTo>
                    <a:cubicBezTo>
                      <a:pt x="263680" y="834895"/>
                      <a:pt x="271777" y="858136"/>
                      <a:pt x="281587" y="860517"/>
                    </a:cubicBezTo>
                    <a:cubicBezTo>
                      <a:pt x="287398" y="861946"/>
                      <a:pt x="298446" y="869280"/>
                      <a:pt x="303590" y="871090"/>
                    </a:cubicBezTo>
                    <a:cubicBezTo>
                      <a:pt x="307019" y="872042"/>
                      <a:pt x="317878" y="877186"/>
                      <a:pt x="320830" y="879186"/>
                    </a:cubicBezTo>
                    <a:cubicBezTo>
                      <a:pt x="322259" y="878138"/>
                      <a:pt x="347977" y="849944"/>
                      <a:pt x="349310" y="847277"/>
                    </a:cubicBezTo>
                    <a:cubicBezTo>
                      <a:pt x="354358" y="837276"/>
                      <a:pt x="356930" y="840419"/>
                      <a:pt x="358073" y="826227"/>
                    </a:cubicBezTo>
                    <a:cubicBezTo>
                      <a:pt x="359597" y="807844"/>
                      <a:pt x="378266" y="795842"/>
                      <a:pt x="393792" y="791175"/>
                    </a:cubicBezTo>
                    <a:cubicBezTo>
                      <a:pt x="395697" y="790603"/>
                      <a:pt x="420271" y="781078"/>
                      <a:pt x="420271" y="781078"/>
                    </a:cubicBezTo>
                    <a:lnTo>
                      <a:pt x="433987" y="792509"/>
                    </a:lnTo>
                    <a:cubicBezTo>
                      <a:pt x="450942" y="795461"/>
                      <a:pt x="471992" y="794033"/>
                      <a:pt x="487613" y="797366"/>
                    </a:cubicBezTo>
                    <a:cubicBezTo>
                      <a:pt x="504949" y="800986"/>
                      <a:pt x="512378" y="799747"/>
                      <a:pt x="525142" y="813844"/>
                    </a:cubicBezTo>
                    <a:cubicBezTo>
                      <a:pt x="528285" y="817274"/>
                      <a:pt x="522760" y="819655"/>
                      <a:pt x="537143" y="833275"/>
                    </a:cubicBezTo>
                    <a:cubicBezTo>
                      <a:pt x="540382" y="836324"/>
                      <a:pt x="549621" y="847468"/>
                      <a:pt x="552955" y="849182"/>
                    </a:cubicBezTo>
                    <a:cubicBezTo>
                      <a:pt x="553240" y="849373"/>
                      <a:pt x="553240" y="849468"/>
                      <a:pt x="553336" y="849754"/>
                    </a:cubicBezTo>
                    <a:cubicBezTo>
                      <a:pt x="577720" y="867756"/>
                      <a:pt x="563527" y="859564"/>
                      <a:pt x="576386" y="879091"/>
                    </a:cubicBezTo>
                    <a:cubicBezTo>
                      <a:pt x="578863" y="882901"/>
                      <a:pt x="584387" y="880424"/>
                      <a:pt x="583816" y="897760"/>
                    </a:cubicBezTo>
                    <a:cubicBezTo>
                      <a:pt x="583530" y="905475"/>
                      <a:pt x="594484" y="923858"/>
                      <a:pt x="597246" y="933002"/>
                    </a:cubicBezTo>
                    <a:cubicBezTo>
                      <a:pt x="600008" y="942051"/>
                      <a:pt x="613248" y="965578"/>
                      <a:pt x="613248" y="970912"/>
                    </a:cubicBezTo>
                    <a:cubicBezTo>
                      <a:pt x="613248" y="986152"/>
                      <a:pt x="613915" y="983866"/>
                      <a:pt x="630298" y="990819"/>
                    </a:cubicBezTo>
                    <a:lnTo>
                      <a:pt x="630964" y="991391"/>
                    </a:lnTo>
                    <a:cubicBezTo>
                      <a:pt x="633631" y="996534"/>
                      <a:pt x="642109" y="1007297"/>
                      <a:pt x="643061" y="1013012"/>
                    </a:cubicBezTo>
                    <a:cubicBezTo>
                      <a:pt x="643347" y="1014727"/>
                      <a:pt x="658777" y="1039587"/>
                      <a:pt x="662778" y="1043492"/>
                    </a:cubicBezTo>
                    <a:cubicBezTo>
                      <a:pt x="679066" y="1059304"/>
                      <a:pt x="686781" y="1052160"/>
                      <a:pt x="696592" y="1070638"/>
                    </a:cubicBezTo>
                    <a:cubicBezTo>
                      <a:pt x="701259" y="1079497"/>
                      <a:pt x="681352" y="1099499"/>
                      <a:pt x="696687" y="1101404"/>
                    </a:cubicBezTo>
                    <a:cubicBezTo>
                      <a:pt x="705831" y="1102547"/>
                      <a:pt x="699925" y="1120930"/>
                      <a:pt x="698211" y="1125312"/>
                    </a:cubicBezTo>
                    <a:cubicBezTo>
                      <a:pt x="695258" y="1132837"/>
                      <a:pt x="694306" y="1129598"/>
                      <a:pt x="700687" y="1135980"/>
                    </a:cubicBezTo>
                    <a:lnTo>
                      <a:pt x="703831" y="1139028"/>
                    </a:lnTo>
                    <a:cubicBezTo>
                      <a:pt x="723262" y="1145124"/>
                      <a:pt x="717928" y="1163126"/>
                      <a:pt x="722595" y="1178938"/>
                    </a:cubicBezTo>
                    <a:cubicBezTo>
                      <a:pt x="724881" y="1186748"/>
                      <a:pt x="729453" y="1194463"/>
                      <a:pt x="734311" y="1201131"/>
                    </a:cubicBezTo>
                    <a:cubicBezTo>
                      <a:pt x="735835" y="1203322"/>
                      <a:pt x="771744" y="1217514"/>
                      <a:pt x="775649" y="1218371"/>
                    </a:cubicBezTo>
                    <a:cubicBezTo>
                      <a:pt x="788222" y="1221229"/>
                      <a:pt x="799081" y="1220467"/>
                      <a:pt x="809177" y="1229135"/>
                    </a:cubicBezTo>
                    <a:cubicBezTo>
                      <a:pt x="810034" y="1229896"/>
                      <a:pt x="819274" y="1238374"/>
                      <a:pt x="819274" y="1238374"/>
                    </a:cubicBezTo>
                    <a:cubicBezTo>
                      <a:pt x="838419" y="1247137"/>
                      <a:pt x="865089" y="1238755"/>
                      <a:pt x="877090" y="1249804"/>
                    </a:cubicBezTo>
                    <a:cubicBezTo>
                      <a:pt x="879281" y="1251804"/>
                      <a:pt x="905189" y="1271140"/>
                      <a:pt x="908047" y="1264568"/>
                    </a:cubicBezTo>
                    <a:cubicBezTo>
                      <a:pt x="908237" y="1264091"/>
                      <a:pt x="912904" y="1260567"/>
                      <a:pt x="912904" y="1260567"/>
                    </a:cubicBezTo>
                    <a:cubicBezTo>
                      <a:pt x="920905" y="1240469"/>
                      <a:pt x="901665" y="1185034"/>
                      <a:pt x="894521" y="1162269"/>
                    </a:cubicBezTo>
                    <a:cubicBezTo>
                      <a:pt x="884901" y="1131313"/>
                      <a:pt x="935860" y="1069210"/>
                      <a:pt x="908332" y="1049874"/>
                    </a:cubicBezTo>
                    <a:cubicBezTo>
                      <a:pt x="892997" y="1039111"/>
                      <a:pt x="937479" y="1046254"/>
                      <a:pt x="944337" y="1022537"/>
                    </a:cubicBezTo>
                    <a:cubicBezTo>
                      <a:pt x="948528" y="1007964"/>
                      <a:pt x="987866" y="1005678"/>
                      <a:pt x="1004249" y="983770"/>
                    </a:cubicBezTo>
                    <a:cubicBezTo>
                      <a:pt x="1014346" y="970150"/>
                      <a:pt x="1093403" y="948337"/>
                      <a:pt x="1133218" y="907475"/>
                    </a:cubicBezTo>
                    <a:cubicBezTo>
                      <a:pt x="1157887" y="882139"/>
                      <a:pt x="1159316" y="891854"/>
                      <a:pt x="1185605" y="858993"/>
                    </a:cubicBezTo>
                    <a:cubicBezTo>
                      <a:pt x="1188939" y="854802"/>
                      <a:pt x="1259900" y="824512"/>
                      <a:pt x="1269711" y="824512"/>
                    </a:cubicBezTo>
                    <a:cubicBezTo>
                      <a:pt x="1269616" y="816988"/>
                      <a:pt x="1271711" y="812797"/>
                      <a:pt x="1271425" y="803272"/>
                    </a:cubicBezTo>
                    <a:cubicBezTo>
                      <a:pt x="1271330" y="799747"/>
                      <a:pt x="1282665" y="787460"/>
                      <a:pt x="1281236" y="767553"/>
                    </a:cubicBezTo>
                    <a:cubicBezTo>
                      <a:pt x="1279903" y="749265"/>
                      <a:pt x="1282474" y="763457"/>
                      <a:pt x="1277331" y="749075"/>
                    </a:cubicBezTo>
                    <a:cubicBezTo>
                      <a:pt x="1275140" y="742978"/>
                      <a:pt x="1286761" y="737549"/>
                      <a:pt x="1279141" y="727548"/>
                    </a:cubicBezTo>
                    <a:cubicBezTo>
                      <a:pt x="1275426" y="722690"/>
                      <a:pt x="1291428" y="704021"/>
                      <a:pt x="1292285" y="700497"/>
                    </a:cubicBezTo>
                    <a:cubicBezTo>
                      <a:pt x="1295714" y="693258"/>
                      <a:pt x="1294381" y="671827"/>
                      <a:pt x="1295143" y="670969"/>
                    </a:cubicBezTo>
                    <a:cubicBezTo>
                      <a:pt x="1299048" y="666874"/>
                      <a:pt x="1296952" y="661540"/>
                      <a:pt x="1295047" y="656015"/>
                    </a:cubicBezTo>
                    <a:cubicBezTo>
                      <a:pt x="1294285" y="653729"/>
                      <a:pt x="1288475" y="645728"/>
                      <a:pt x="1286380" y="641347"/>
                    </a:cubicBezTo>
                    <a:cubicBezTo>
                      <a:pt x="1283998" y="636298"/>
                      <a:pt x="1283046" y="638489"/>
                      <a:pt x="1283046" y="629726"/>
                    </a:cubicBezTo>
                    <a:cubicBezTo>
                      <a:pt x="1283046" y="621916"/>
                      <a:pt x="1276760" y="619630"/>
                      <a:pt x="1271330" y="611343"/>
                    </a:cubicBezTo>
                    <a:cubicBezTo>
                      <a:pt x="1263329" y="598960"/>
                      <a:pt x="1268568" y="592483"/>
                      <a:pt x="1262186" y="580577"/>
                    </a:cubicBezTo>
                    <a:cubicBezTo>
                      <a:pt x="1259519" y="575529"/>
                      <a:pt x="1261710" y="578291"/>
                      <a:pt x="1257614" y="571528"/>
                    </a:cubicBezTo>
                    <a:cubicBezTo>
                      <a:pt x="1257233" y="570862"/>
                      <a:pt x="1255709" y="568099"/>
                      <a:pt x="1255233" y="568099"/>
                    </a:cubicBezTo>
                    <a:cubicBezTo>
                      <a:pt x="1255138" y="565432"/>
                      <a:pt x="1245327" y="558574"/>
                      <a:pt x="1243231" y="557812"/>
                    </a:cubicBezTo>
                    <a:lnTo>
                      <a:pt x="1240374" y="437416"/>
                    </a:lnTo>
                    <a:lnTo>
                      <a:pt x="1238850" y="375694"/>
                    </a:lnTo>
                    <a:cubicBezTo>
                      <a:pt x="1237326" y="370932"/>
                      <a:pt x="1221419" y="370075"/>
                      <a:pt x="1216466" y="372742"/>
                    </a:cubicBezTo>
                    <a:cubicBezTo>
                      <a:pt x="1214847" y="373599"/>
                      <a:pt x="1207989" y="375694"/>
                      <a:pt x="1206084" y="373408"/>
                    </a:cubicBezTo>
                    <a:cubicBezTo>
                      <a:pt x="1199226" y="365122"/>
                      <a:pt x="1199226" y="366741"/>
                      <a:pt x="1196368" y="366550"/>
                    </a:cubicBezTo>
                    <a:cubicBezTo>
                      <a:pt x="1195130" y="366455"/>
                      <a:pt x="1193320" y="366074"/>
                      <a:pt x="1190177" y="364360"/>
                    </a:cubicBezTo>
                    <a:cubicBezTo>
                      <a:pt x="1182081" y="359978"/>
                      <a:pt x="1182843" y="358835"/>
                      <a:pt x="1172556" y="356454"/>
                    </a:cubicBezTo>
                    <a:cubicBezTo>
                      <a:pt x="1168651" y="355501"/>
                      <a:pt x="1175032" y="352644"/>
                      <a:pt x="1160078" y="353120"/>
                    </a:cubicBezTo>
                    <a:cubicBezTo>
                      <a:pt x="1157983" y="353215"/>
                      <a:pt x="1145981" y="343786"/>
                      <a:pt x="1145600" y="338833"/>
                    </a:cubicBezTo>
                    <a:cubicBezTo>
                      <a:pt x="1145600" y="338452"/>
                      <a:pt x="1138361" y="333403"/>
                      <a:pt x="1137409" y="332546"/>
                    </a:cubicBezTo>
                    <a:cubicBezTo>
                      <a:pt x="1133218" y="328546"/>
                      <a:pt x="1131884" y="327593"/>
                      <a:pt x="1125407" y="328736"/>
                    </a:cubicBezTo>
                    <a:cubicBezTo>
                      <a:pt x="1124073" y="328927"/>
                      <a:pt x="1117501" y="336451"/>
                      <a:pt x="1112072" y="338166"/>
                    </a:cubicBezTo>
                    <a:cubicBezTo>
                      <a:pt x="1097308" y="342738"/>
                      <a:pt x="1092831" y="322354"/>
                      <a:pt x="1083402" y="335118"/>
                    </a:cubicBezTo>
                    <a:cubicBezTo>
                      <a:pt x="1081783" y="337213"/>
                      <a:pt x="1073496" y="345024"/>
                      <a:pt x="1069972" y="341690"/>
                    </a:cubicBezTo>
                    <a:cubicBezTo>
                      <a:pt x="1066066" y="337975"/>
                      <a:pt x="1051779" y="338356"/>
                      <a:pt x="1046064" y="342262"/>
                    </a:cubicBezTo>
                    <a:cubicBezTo>
                      <a:pt x="1038158" y="347596"/>
                      <a:pt x="1040920" y="341119"/>
                      <a:pt x="1036348" y="350263"/>
                    </a:cubicBezTo>
                    <a:cubicBezTo>
                      <a:pt x="1035777" y="351501"/>
                      <a:pt x="1033872" y="353120"/>
                      <a:pt x="1032538" y="353406"/>
                    </a:cubicBezTo>
                    <a:cubicBezTo>
                      <a:pt x="1032348" y="354930"/>
                      <a:pt x="1024633" y="357121"/>
                      <a:pt x="1021585" y="357121"/>
                    </a:cubicBezTo>
                    <a:cubicBezTo>
                      <a:pt x="1011774" y="356835"/>
                      <a:pt x="1018632" y="350263"/>
                      <a:pt x="1007106" y="348262"/>
                    </a:cubicBezTo>
                    <a:cubicBezTo>
                      <a:pt x="990343" y="345405"/>
                      <a:pt x="997296" y="331117"/>
                      <a:pt x="989104" y="336356"/>
                    </a:cubicBezTo>
                    <a:cubicBezTo>
                      <a:pt x="986056" y="338261"/>
                      <a:pt x="981580" y="348834"/>
                      <a:pt x="973198" y="340928"/>
                    </a:cubicBezTo>
                    <a:cubicBezTo>
                      <a:pt x="970150" y="338071"/>
                      <a:pt x="965673" y="337213"/>
                      <a:pt x="965101" y="331879"/>
                    </a:cubicBezTo>
                    <a:cubicBezTo>
                      <a:pt x="964720" y="328736"/>
                      <a:pt x="957196" y="329879"/>
                      <a:pt x="955005" y="337499"/>
                    </a:cubicBezTo>
                    <a:cubicBezTo>
                      <a:pt x="954529" y="339214"/>
                      <a:pt x="947385" y="354358"/>
                      <a:pt x="944623" y="354358"/>
                    </a:cubicBezTo>
                    <a:cubicBezTo>
                      <a:pt x="933669" y="354358"/>
                      <a:pt x="948052" y="335308"/>
                      <a:pt x="936812" y="334927"/>
                    </a:cubicBezTo>
                    <a:cubicBezTo>
                      <a:pt x="923858" y="334546"/>
                      <a:pt x="930526" y="336356"/>
                      <a:pt x="921667" y="339785"/>
                    </a:cubicBezTo>
                    <a:cubicBezTo>
                      <a:pt x="918238" y="341119"/>
                      <a:pt x="913571" y="341976"/>
                      <a:pt x="912714" y="337690"/>
                    </a:cubicBezTo>
                    <a:cubicBezTo>
                      <a:pt x="911190" y="329879"/>
                      <a:pt x="903475" y="335880"/>
                      <a:pt x="899474" y="327307"/>
                    </a:cubicBezTo>
                    <a:cubicBezTo>
                      <a:pt x="894140" y="315782"/>
                      <a:pt x="878805" y="337404"/>
                      <a:pt x="875281" y="338737"/>
                    </a:cubicBezTo>
                    <a:cubicBezTo>
                      <a:pt x="873280" y="339499"/>
                      <a:pt x="866708" y="339976"/>
                      <a:pt x="866518" y="335880"/>
                    </a:cubicBezTo>
                    <a:cubicBezTo>
                      <a:pt x="866327" y="332641"/>
                      <a:pt x="866422" y="320354"/>
                      <a:pt x="863660" y="320449"/>
                    </a:cubicBezTo>
                    <a:cubicBezTo>
                      <a:pt x="858612" y="320640"/>
                      <a:pt x="856516" y="320830"/>
                      <a:pt x="855373" y="316163"/>
                    </a:cubicBezTo>
                    <a:cubicBezTo>
                      <a:pt x="854230" y="313591"/>
                      <a:pt x="856421" y="297685"/>
                      <a:pt x="845848" y="305971"/>
                    </a:cubicBezTo>
                    <a:cubicBezTo>
                      <a:pt x="841467" y="309400"/>
                      <a:pt x="827941" y="299113"/>
                      <a:pt x="823369" y="307591"/>
                    </a:cubicBezTo>
                    <a:cubicBezTo>
                      <a:pt x="814892" y="323593"/>
                      <a:pt x="804034" y="296065"/>
                      <a:pt x="795271" y="303019"/>
                    </a:cubicBezTo>
                    <a:cubicBezTo>
                      <a:pt x="793366" y="304543"/>
                      <a:pt x="780412" y="302923"/>
                      <a:pt x="776792" y="300161"/>
                    </a:cubicBezTo>
                    <a:cubicBezTo>
                      <a:pt x="764029" y="290541"/>
                      <a:pt x="752694" y="296923"/>
                      <a:pt x="749551" y="293589"/>
                    </a:cubicBezTo>
                    <a:cubicBezTo>
                      <a:pt x="749551" y="272253"/>
                      <a:pt x="743264" y="280159"/>
                      <a:pt x="734025" y="268443"/>
                    </a:cubicBezTo>
                    <a:cubicBezTo>
                      <a:pt x="729739" y="263014"/>
                      <a:pt x="726976" y="282159"/>
                      <a:pt x="722023" y="273777"/>
                    </a:cubicBezTo>
                    <a:cubicBezTo>
                      <a:pt x="716975" y="265300"/>
                      <a:pt x="709355" y="274444"/>
                      <a:pt x="706117" y="274444"/>
                    </a:cubicBezTo>
                    <a:cubicBezTo>
                      <a:pt x="699354" y="274444"/>
                      <a:pt x="693829" y="264252"/>
                      <a:pt x="688400" y="261109"/>
                    </a:cubicBezTo>
                    <a:cubicBezTo>
                      <a:pt x="685638" y="259489"/>
                      <a:pt x="683066" y="256537"/>
                      <a:pt x="681066" y="254346"/>
                    </a:cubicBezTo>
                    <a:cubicBezTo>
                      <a:pt x="681066" y="254346"/>
                      <a:pt x="674684" y="250822"/>
                      <a:pt x="674017" y="249583"/>
                    </a:cubicBezTo>
                    <a:lnTo>
                      <a:pt x="680971" y="22888"/>
                    </a:lnTo>
                    <a:close/>
                  </a:path>
                </a:pathLst>
              </a:custGeom>
              <a:noFill/>
              <a:ln w="6350" cap="flat">
                <a:solidFill>
                  <a:schemeClr val="bg1"/>
                </a:solidFill>
                <a:prstDash val="solid"/>
                <a:miter/>
              </a:ln>
            </p:spPr>
            <p:txBody>
              <a:bodyPr rtlCol="0" anchor="ctr"/>
              <a:lstStyle/>
              <a:p>
                <a:endParaRPr lang="en-US" sz="1600" dirty="0"/>
              </a:p>
            </p:txBody>
          </p:sp>
          <p:sp>
            <p:nvSpPr>
              <p:cNvPr id="141" name="Freeform: Shape 140">
                <a:extLst>
                  <a:ext uri="{FF2B5EF4-FFF2-40B4-BE49-F238E27FC236}">
                    <a16:creationId xmlns:a16="http://schemas.microsoft.com/office/drawing/2014/main" id="{F2F6826B-5D86-402C-9054-820D8EC889B9}"/>
                  </a:ext>
                </a:extLst>
              </p:cNvPr>
              <p:cNvSpPr/>
              <p:nvPr/>
            </p:nvSpPr>
            <p:spPr>
              <a:xfrm>
                <a:off x="4909078" y="3233085"/>
                <a:ext cx="1378397" cy="729740"/>
              </a:xfrm>
              <a:custGeom>
                <a:avLst/>
                <a:gdLst>
                  <a:gd name="connsiteX0" fmla="*/ 284350 w 809625"/>
                  <a:gd name="connsiteY0" fmla="*/ 84420 h 428625"/>
                  <a:gd name="connsiteX1" fmla="*/ 277301 w 809625"/>
                  <a:gd name="connsiteY1" fmla="*/ 311020 h 428625"/>
                  <a:gd name="connsiteX2" fmla="*/ 284350 w 809625"/>
                  <a:gd name="connsiteY2" fmla="*/ 315782 h 428625"/>
                  <a:gd name="connsiteX3" fmla="*/ 291684 w 809625"/>
                  <a:gd name="connsiteY3" fmla="*/ 322545 h 428625"/>
                  <a:gd name="connsiteX4" fmla="*/ 309400 w 809625"/>
                  <a:gd name="connsiteY4" fmla="*/ 335880 h 428625"/>
                  <a:gd name="connsiteX5" fmla="*/ 325307 w 809625"/>
                  <a:gd name="connsiteY5" fmla="*/ 335213 h 428625"/>
                  <a:gd name="connsiteX6" fmla="*/ 337309 w 809625"/>
                  <a:gd name="connsiteY6" fmla="*/ 329879 h 428625"/>
                  <a:gd name="connsiteX7" fmla="*/ 352834 w 809625"/>
                  <a:gd name="connsiteY7" fmla="*/ 355025 h 428625"/>
                  <a:gd name="connsiteX8" fmla="*/ 380076 w 809625"/>
                  <a:gd name="connsiteY8" fmla="*/ 361597 h 428625"/>
                  <a:gd name="connsiteX9" fmla="*/ 398554 w 809625"/>
                  <a:gd name="connsiteY9" fmla="*/ 364455 h 428625"/>
                  <a:gd name="connsiteX10" fmla="*/ 426653 w 809625"/>
                  <a:gd name="connsiteY10" fmla="*/ 369027 h 428625"/>
                  <a:gd name="connsiteX11" fmla="*/ 449132 w 809625"/>
                  <a:gd name="connsiteY11" fmla="*/ 367408 h 428625"/>
                  <a:gd name="connsiteX12" fmla="*/ 458657 w 809625"/>
                  <a:gd name="connsiteY12" fmla="*/ 377599 h 428625"/>
                  <a:gd name="connsiteX13" fmla="*/ 466944 w 809625"/>
                  <a:gd name="connsiteY13" fmla="*/ 381886 h 428625"/>
                  <a:gd name="connsiteX14" fmla="*/ 469801 w 809625"/>
                  <a:gd name="connsiteY14" fmla="*/ 397316 h 428625"/>
                  <a:gd name="connsiteX15" fmla="*/ 478564 w 809625"/>
                  <a:gd name="connsiteY15" fmla="*/ 400174 h 428625"/>
                  <a:gd name="connsiteX16" fmla="*/ 502758 w 809625"/>
                  <a:gd name="connsiteY16" fmla="*/ 388744 h 428625"/>
                  <a:gd name="connsiteX17" fmla="*/ 515998 w 809625"/>
                  <a:gd name="connsiteY17" fmla="*/ 399126 h 428625"/>
                  <a:gd name="connsiteX18" fmla="*/ 524951 w 809625"/>
                  <a:gd name="connsiteY18" fmla="*/ 401221 h 428625"/>
                  <a:gd name="connsiteX19" fmla="*/ 540096 w 809625"/>
                  <a:gd name="connsiteY19" fmla="*/ 396364 h 428625"/>
                  <a:gd name="connsiteX20" fmla="*/ 547906 w 809625"/>
                  <a:gd name="connsiteY20" fmla="*/ 415795 h 428625"/>
                  <a:gd name="connsiteX21" fmla="*/ 558289 w 809625"/>
                  <a:gd name="connsiteY21" fmla="*/ 398935 h 428625"/>
                  <a:gd name="connsiteX22" fmla="*/ 568385 w 809625"/>
                  <a:gd name="connsiteY22" fmla="*/ 393316 h 428625"/>
                  <a:gd name="connsiteX23" fmla="*/ 576481 w 809625"/>
                  <a:gd name="connsiteY23" fmla="*/ 402364 h 428625"/>
                  <a:gd name="connsiteX24" fmla="*/ 592388 w 809625"/>
                  <a:gd name="connsiteY24" fmla="*/ 397792 h 428625"/>
                  <a:gd name="connsiteX25" fmla="*/ 610390 w 809625"/>
                  <a:gd name="connsiteY25" fmla="*/ 409699 h 428625"/>
                  <a:gd name="connsiteX26" fmla="*/ 624868 w 809625"/>
                  <a:gd name="connsiteY26" fmla="*/ 418557 h 428625"/>
                  <a:gd name="connsiteX27" fmla="*/ 635822 w 809625"/>
                  <a:gd name="connsiteY27" fmla="*/ 414842 h 428625"/>
                  <a:gd name="connsiteX28" fmla="*/ 639632 w 809625"/>
                  <a:gd name="connsiteY28" fmla="*/ 411699 h 428625"/>
                  <a:gd name="connsiteX29" fmla="*/ 649348 w 809625"/>
                  <a:gd name="connsiteY29" fmla="*/ 403698 h 428625"/>
                  <a:gd name="connsiteX30" fmla="*/ 673255 w 809625"/>
                  <a:gd name="connsiteY30" fmla="*/ 403126 h 428625"/>
                  <a:gd name="connsiteX31" fmla="*/ 686685 w 809625"/>
                  <a:gd name="connsiteY31" fmla="*/ 396554 h 428625"/>
                  <a:gd name="connsiteX32" fmla="*/ 715356 w 809625"/>
                  <a:gd name="connsiteY32" fmla="*/ 399602 h 428625"/>
                  <a:gd name="connsiteX33" fmla="*/ 728691 w 809625"/>
                  <a:gd name="connsiteY33" fmla="*/ 390172 h 428625"/>
                  <a:gd name="connsiteX34" fmla="*/ 740692 w 809625"/>
                  <a:gd name="connsiteY34" fmla="*/ 393982 h 428625"/>
                  <a:gd name="connsiteX35" fmla="*/ 748884 w 809625"/>
                  <a:gd name="connsiteY35" fmla="*/ 400269 h 428625"/>
                  <a:gd name="connsiteX36" fmla="*/ 763362 w 809625"/>
                  <a:gd name="connsiteY36" fmla="*/ 414556 h 428625"/>
                  <a:gd name="connsiteX37" fmla="*/ 775840 w 809625"/>
                  <a:gd name="connsiteY37" fmla="*/ 417890 h 428625"/>
                  <a:gd name="connsiteX38" fmla="*/ 793461 w 809625"/>
                  <a:gd name="connsiteY38" fmla="*/ 425796 h 428625"/>
                  <a:gd name="connsiteX39" fmla="*/ 799652 w 809625"/>
                  <a:gd name="connsiteY39" fmla="*/ 427987 h 428625"/>
                  <a:gd name="connsiteX40" fmla="*/ 780697 w 809625"/>
                  <a:gd name="connsiteY40" fmla="*/ 90706 h 428625"/>
                  <a:gd name="connsiteX41" fmla="*/ 777840 w 809625"/>
                  <a:gd name="connsiteY41" fmla="*/ 77943 h 428625"/>
                  <a:gd name="connsiteX42" fmla="*/ 777840 w 809625"/>
                  <a:gd name="connsiteY42" fmla="*/ 33937 h 428625"/>
                  <a:gd name="connsiteX43" fmla="*/ 98326 w 809625"/>
                  <a:gd name="connsiteY43" fmla="*/ 17459 h 428625"/>
                  <a:gd name="connsiteX44" fmla="*/ 11173 w 809625"/>
                  <a:gd name="connsiteY44" fmla="*/ 10125 h 428625"/>
                  <a:gd name="connsiteX45" fmla="*/ 10125 w 809625"/>
                  <a:gd name="connsiteY45" fmla="*/ 71466 h 428625"/>
                  <a:gd name="connsiteX46" fmla="*/ 284350 w 809625"/>
                  <a:gd name="connsiteY46" fmla="*/ 8442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9625" h="428625">
                    <a:moveTo>
                      <a:pt x="284350" y="84420"/>
                    </a:moveTo>
                    <a:lnTo>
                      <a:pt x="277301" y="311020"/>
                    </a:lnTo>
                    <a:cubicBezTo>
                      <a:pt x="277968" y="312353"/>
                      <a:pt x="284350" y="315782"/>
                      <a:pt x="284350" y="315782"/>
                    </a:cubicBezTo>
                    <a:cubicBezTo>
                      <a:pt x="286350" y="317973"/>
                      <a:pt x="288922" y="320926"/>
                      <a:pt x="291684" y="322545"/>
                    </a:cubicBezTo>
                    <a:cubicBezTo>
                      <a:pt x="297018" y="325688"/>
                      <a:pt x="302638" y="335880"/>
                      <a:pt x="309400" y="335880"/>
                    </a:cubicBezTo>
                    <a:cubicBezTo>
                      <a:pt x="312639" y="335880"/>
                      <a:pt x="320259" y="326736"/>
                      <a:pt x="325307" y="335213"/>
                    </a:cubicBezTo>
                    <a:cubicBezTo>
                      <a:pt x="330260" y="343595"/>
                      <a:pt x="333022" y="324450"/>
                      <a:pt x="337309" y="329879"/>
                    </a:cubicBezTo>
                    <a:cubicBezTo>
                      <a:pt x="346453" y="341500"/>
                      <a:pt x="352834" y="333689"/>
                      <a:pt x="352834" y="355025"/>
                    </a:cubicBezTo>
                    <a:cubicBezTo>
                      <a:pt x="355978" y="358264"/>
                      <a:pt x="367312" y="351882"/>
                      <a:pt x="380076" y="361597"/>
                    </a:cubicBezTo>
                    <a:cubicBezTo>
                      <a:pt x="383695" y="364360"/>
                      <a:pt x="396649" y="365979"/>
                      <a:pt x="398554" y="364455"/>
                    </a:cubicBezTo>
                    <a:cubicBezTo>
                      <a:pt x="407317" y="357502"/>
                      <a:pt x="418176" y="385029"/>
                      <a:pt x="426653" y="369027"/>
                    </a:cubicBezTo>
                    <a:cubicBezTo>
                      <a:pt x="431225" y="360454"/>
                      <a:pt x="444751" y="370837"/>
                      <a:pt x="449132" y="367408"/>
                    </a:cubicBezTo>
                    <a:cubicBezTo>
                      <a:pt x="459705" y="359121"/>
                      <a:pt x="457514" y="375123"/>
                      <a:pt x="458657" y="377599"/>
                    </a:cubicBezTo>
                    <a:cubicBezTo>
                      <a:pt x="459895" y="382267"/>
                      <a:pt x="461896" y="382076"/>
                      <a:pt x="466944" y="381886"/>
                    </a:cubicBezTo>
                    <a:cubicBezTo>
                      <a:pt x="469706" y="381790"/>
                      <a:pt x="469611" y="393982"/>
                      <a:pt x="469801" y="397316"/>
                    </a:cubicBezTo>
                    <a:cubicBezTo>
                      <a:pt x="469992" y="401412"/>
                      <a:pt x="476659" y="400936"/>
                      <a:pt x="478564" y="400174"/>
                    </a:cubicBezTo>
                    <a:cubicBezTo>
                      <a:pt x="482089" y="398840"/>
                      <a:pt x="497424" y="377218"/>
                      <a:pt x="502758" y="388744"/>
                    </a:cubicBezTo>
                    <a:cubicBezTo>
                      <a:pt x="506758" y="397316"/>
                      <a:pt x="514569" y="391315"/>
                      <a:pt x="515998" y="399126"/>
                    </a:cubicBezTo>
                    <a:cubicBezTo>
                      <a:pt x="516855" y="403412"/>
                      <a:pt x="521427" y="402650"/>
                      <a:pt x="524951" y="401221"/>
                    </a:cubicBezTo>
                    <a:cubicBezTo>
                      <a:pt x="533809" y="397697"/>
                      <a:pt x="527142" y="395983"/>
                      <a:pt x="540096" y="396364"/>
                    </a:cubicBezTo>
                    <a:cubicBezTo>
                      <a:pt x="551335" y="396745"/>
                      <a:pt x="536953" y="415795"/>
                      <a:pt x="547906" y="415795"/>
                    </a:cubicBezTo>
                    <a:cubicBezTo>
                      <a:pt x="550669" y="415795"/>
                      <a:pt x="557812" y="400650"/>
                      <a:pt x="558289" y="398935"/>
                    </a:cubicBezTo>
                    <a:cubicBezTo>
                      <a:pt x="560384" y="391315"/>
                      <a:pt x="568004" y="390268"/>
                      <a:pt x="568385" y="393316"/>
                    </a:cubicBezTo>
                    <a:cubicBezTo>
                      <a:pt x="568957" y="398650"/>
                      <a:pt x="573529" y="399507"/>
                      <a:pt x="576481" y="402364"/>
                    </a:cubicBezTo>
                    <a:cubicBezTo>
                      <a:pt x="584863" y="410270"/>
                      <a:pt x="589340" y="399697"/>
                      <a:pt x="592388" y="397792"/>
                    </a:cubicBezTo>
                    <a:cubicBezTo>
                      <a:pt x="600580" y="392649"/>
                      <a:pt x="593626" y="406841"/>
                      <a:pt x="610390" y="409699"/>
                    </a:cubicBezTo>
                    <a:cubicBezTo>
                      <a:pt x="621916" y="411699"/>
                      <a:pt x="614962" y="418366"/>
                      <a:pt x="624868" y="418557"/>
                    </a:cubicBezTo>
                    <a:cubicBezTo>
                      <a:pt x="627916" y="418557"/>
                      <a:pt x="635632" y="416366"/>
                      <a:pt x="635822" y="414842"/>
                    </a:cubicBezTo>
                    <a:cubicBezTo>
                      <a:pt x="637156" y="414556"/>
                      <a:pt x="639060" y="412937"/>
                      <a:pt x="639632" y="411699"/>
                    </a:cubicBezTo>
                    <a:cubicBezTo>
                      <a:pt x="644204" y="402460"/>
                      <a:pt x="641442" y="409032"/>
                      <a:pt x="649348" y="403698"/>
                    </a:cubicBezTo>
                    <a:cubicBezTo>
                      <a:pt x="655063" y="399793"/>
                      <a:pt x="669350" y="399412"/>
                      <a:pt x="673255" y="403126"/>
                    </a:cubicBezTo>
                    <a:cubicBezTo>
                      <a:pt x="676780" y="406460"/>
                      <a:pt x="685162" y="398650"/>
                      <a:pt x="686685" y="396554"/>
                    </a:cubicBezTo>
                    <a:cubicBezTo>
                      <a:pt x="696210" y="383791"/>
                      <a:pt x="700592" y="404079"/>
                      <a:pt x="715356" y="399602"/>
                    </a:cubicBezTo>
                    <a:cubicBezTo>
                      <a:pt x="720785" y="397983"/>
                      <a:pt x="727357" y="390458"/>
                      <a:pt x="728691" y="390172"/>
                    </a:cubicBezTo>
                    <a:cubicBezTo>
                      <a:pt x="735168" y="389125"/>
                      <a:pt x="736501" y="389982"/>
                      <a:pt x="740692" y="393982"/>
                    </a:cubicBezTo>
                    <a:cubicBezTo>
                      <a:pt x="741645" y="394935"/>
                      <a:pt x="748884" y="399888"/>
                      <a:pt x="748884" y="400269"/>
                    </a:cubicBezTo>
                    <a:cubicBezTo>
                      <a:pt x="749360" y="405222"/>
                      <a:pt x="761362" y="414556"/>
                      <a:pt x="763362" y="414556"/>
                    </a:cubicBezTo>
                    <a:cubicBezTo>
                      <a:pt x="778316" y="414080"/>
                      <a:pt x="772030" y="416938"/>
                      <a:pt x="775840" y="417890"/>
                    </a:cubicBezTo>
                    <a:cubicBezTo>
                      <a:pt x="786126" y="420271"/>
                      <a:pt x="785365" y="421414"/>
                      <a:pt x="793461" y="425796"/>
                    </a:cubicBezTo>
                    <a:cubicBezTo>
                      <a:pt x="796604" y="427510"/>
                      <a:pt x="798414" y="427891"/>
                      <a:pt x="799652" y="427987"/>
                    </a:cubicBezTo>
                    <a:cubicBezTo>
                      <a:pt x="799652" y="327879"/>
                      <a:pt x="800700" y="187004"/>
                      <a:pt x="780697" y="90706"/>
                    </a:cubicBezTo>
                    <a:cubicBezTo>
                      <a:pt x="779745" y="86325"/>
                      <a:pt x="778888" y="82134"/>
                      <a:pt x="777840" y="77943"/>
                    </a:cubicBezTo>
                    <a:lnTo>
                      <a:pt x="777840" y="33937"/>
                    </a:lnTo>
                    <a:lnTo>
                      <a:pt x="98326" y="17459"/>
                    </a:lnTo>
                    <a:lnTo>
                      <a:pt x="11173" y="10125"/>
                    </a:lnTo>
                    <a:lnTo>
                      <a:pt x="10125" y="71466"/>
                    </a:lnTo>
                    <a:lnTo>
                      <a:pt x="284350" y="84420"/>
                    </a:lnTo>
                    <a:close/>
                  </a:path>
                </a:pathLst>
              </a:custGeom>
              <a:noFill/>
              <a:ln w="6350" cap="flat">
                <a:solidFill>
                  <a:schemeClr val="bg1"/>
                </a:solidFill>
                <a:prstDash val="solid"/>
                <a:miter/>
              </a:ln>
            </p:spPr>
            <p:txBody>
              <a:bodyPr rtlCol="0" anchor="ctr"/>
              <a:lstStyle/>
              <a:p>
                <a:endParaRPr lang="en-US" sz="1600" dirty="0"/>
              </a:p>
            </p:txBody>
          </p:sp>
          <p:sp>
            <p:nvSpPr>
              <p:cNvPr id="142" name="Freeform: Shape 141">
                <a:extLst>
                  <a:ext uri="{FF2B5EF4-FFF2-40B4-BE49-F238E27FC236}">
                    <a16:creationId xmlns:a16="http://schemas.microsoft.com/office/drawing/2014/main" id="{EF0BDEC3-C3F4-4D41-8BED-B424E5B14129}"/>
                  </a:ext>
                </a:extLst>
              </p:cNvPr>
              <p:cNvSpPr/>
              <p:nvPr/>
            </p:nvSpPr>
            <p:spPr>
              <a:xfrm>
                <a:off x="5059243" y="2650916"/>
                <a:ext cx="1183800" cy="648657"/>
              </a:xfrm>
              <a:custGeom>
                <a:avLst/>
                <a:gdLst>
                  <a:gd name="connsiteX0" fmla="*/ 10125 w 695325"/>
                  <a:gd name="connsiteY0" fmla="*/ 359597 h 381000"/>
                  <a:gd name="connsiteX1" fmla="*/ 689638 w 695325"/>
                  <a:gd name="connsiteY1" fmla="*/ 376075 h 381000"/>
                  <a:gd name="connsiteX2" fmla="*/ 690115 w 695325"/>
                  <a:gd name="connsiteY2" fmla="*/ 125282 h 381000"/>
                  <a:gd name="connsiteX3" fmla="*/ 674875 w 695325"/>
                  <a:gd name="connsiteY3" fmla="*/ 112138 h 381000"/>
                  <a:gd name="connsiteX4" fmla="*/ 660301 w 695325"/>
                  <a:gd name="connsiteY4" fmla="*/ 89278 h 381000"/>
                  <a:gd name="connsiteX5" fmla="*/ 656587 w 695325"/>
                  <a:gd name="connsiteY5" fmla="*/ 35842 h 381000"/>
                  <a:gd name="connsiteX6" fmla="*/ 625440 w 695325"/>
                  <a:gd name="connsiteY6" fmla="*/ 22793 h 381000"/>
                  <a:gd name="connsiteX7" fmla="*/ 33271 w 695325"/>
                  <a:gd name="connsiteY7" fmla="*/ 10125 h 381000"/>
                  <a:gd name="connsiteX8" fmla="*/ 10125 w 695325"/>
                  <a:gd name="connsiteY8" fmla="*/ 35959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81000">
                    <a:moveTo>
                      <a:pt x="10125" y="359597"/>
                    </a:moveTo>
                    <a:lnTo>
                      <a:pt x="689638" y="376075"/>
                    </a:lnTo>
                    <a:lnTo>
                      <a:pt x="690115" y="125282"/>
                    </a:lnTo>
                    <a:cubicBezTo>
                      <a:pt x="688686" y="121186"/>
                      <a:pt x="679351" y="116138"/>
                      <a:pt x="674875" y="112138"/>
                    </a:cubicBezTo>
                    <a:cubicBezTo>
                      <a:pt x="659825" y="98612"/>
                      <a:pt x="666493" y="92897"/>
                      <a:pt x="660301" y="89278"/>
                    </a:cubicBezTo>
                    <a:cubicBezTo>
                      <a:pt x="628774" y="71180"/>
                      <a:pt x="683638" y="51844"/>
                      <a:pt x="656587" y="35842"/>
                    </a:cubicBezTo>
                    <a:cubicBezTo>
                      <a:pt x="653825" y="34223"/>
                      <a:pt x="647633" y="38033"/>
                      <a:pt x="625440" y="22793"/>
                    </a:cubicBezTo>
                    <a:lnTo>
                      <a:pt x="33271" y="10125"/>
                    </a:lnTo>
                    <a:lnTo>
                      <a:pt x="10125" y="359597"/>
                    </a:lnTo>
                    <a:close/>
                  </a:path>
                </a:pathLst>
              </a:custGeom>
              <a:noFill/>
              <a:ln w="6350" cap="flat">
                <a:solidFill>
                  <a:schemeClr val="bg1"/>
                </a:solidFill>
                <a:prstDash val="solid"/>
                <a:miter/>
              </a:ln>
            </p:spPr>
            <p:txBody>
              <a:bodyPr rtlCol="0" anchor="ctr"/>
              <a:lstStyle/>
              <a:p>
                <a:endParaRPr lang="en-US" sz="1600" dirty="0"/>
              </a:p>
            </p:txBody>
          </p:sp>
          <p:sp>
            <p:nvSpPr>
              <p:cNvPr id="143" name="Freeform: Shape 142">
                <a:extLst>
                  <a:ext uri="{FF2B5EF4-FFF2-40B4-BE49-F238E27FC236}">
                    <a16:creationId xmlns:a16="http://schemas.microsoft.com/office/drawing/2014/main" id="{5F213FFC-D4C7-462A-9B10-18509351E436}"/>
                  </a:ext>
                </a:extLst>
              </p:cNvPr>
              <p:cNvSpPr/>
              <p:nvPr/>
            </p:nvSpPr>
            <p:spPr>
              <a:xfrm>
                <a:off x="4813241" y="2027718"/>
                <a:ext cx="1313531" cy="664874"/>
              </a:xfrm>
              <a:custGeom>
                <a:avLst/>
                <a:gdLst>
                  <a:gd name="connsiteX0" fmla="*/ 177860 w 771525"/>
                  <a:gd name="connsiteY0" fmla="*/ 376171 h 390525"/>
                  <a:gd name="connsiteX1" fmla="*/ 770030 w 771525"/>
                  <a:gd name="connsiteY1" fmla="*/ 388839 h 390525"/>
                  <a:gd name="connsiteX2" fmla="*/ 735358 w 771525"/>
                  <a:gd name="connsiteY2" fmla="*/ 321116 h 390525"/>
                  <a:gd name="connsiteX3" fmla="*/ 726024 w 771525"/>
                  <a:gd name="connsiteY3" fmla="*/ 295780 h 390525"/>
                  <a:gd name="connsiteX4" fmla="*/ 706783 w 771525"/>
                  <a:gd name="connsiteY4" fmla="*/ 201482 h 390525"/>
                  <a:gd name="connsiteX5" fmla="*/ 678780 w 771525"/>
                  <a:gd name="connsiteY5" fmla="*/ 97088 h 390525"/>
                  <a:gd name="connsiteX6" fmla="*/ 647538 w 771525"/>
                  <a:gd name="connsiteY6" fmla="*/ 87087 h 390525"/>
                  <a:gd name="connsiteX7" fmla="*/ 606771 w 771525"/>
                  <a:gd name="connsiteY7" fmla="*/ 61084 h 390525"/>
                  <a:gd name="connsiteX8" fmla="*/ 522760 w 771525"/>
                  <a:gd name="connsiteY8" fmla="*/ 55369 h 390525"/>
                  <a:gd name="connsiteX9" fmla="*/ 483422 w 771525"/>
                  <a:gd name="connsiteY9" fmla="*/ 32699 h 390525"/>
                  <a:gd name="connsiteX10" fmla="*/ 30223 w 771525"/>
                  <a:gd name="connsiteY10" fmla="*/ 10125 h 390525"/>
                  <a:gd name="connsiteX11" fmla="*/ 10125 w 771525"/>
                  <a:gd name="connsiteY11" fmla="*/ 243773 h 390525"/>
                  <a:gd name="connsiteX12" fmla="*/ 185956 w 771525"/>
                  <a:gd name="connsiteY12" fmla="*/ 256632 h 390525"/>
                  <a:gd name="connsiteX13" fmla="*/ 177860 w 771525"/>
                  <a:gd name="connsiteY13" fmla="*/ 37617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390525">
                    <a:moveTo>
                      <a:pt x="177860" y="376171"/>
                    </a:moveTo>
                    <a:lnTo>
                      <a:pt x="770030" y="388839"/>
                    </a:lnTo>
                    <a:cubicBezTo>
                      <a:pt x="764029" y="366550"/>
                      <a:pt x="741931" y="355692"/>
                      <a:pt x="735358" y="321116"/>
                    </a:cubicBezTo>
                    <a:cubicBezTo>
                      <a:pt x="732406" y="312258"/>
                      <a:pt x="725167" y="303971"/>
                      <a:pt x="726024" y="295780"/>
                    </a:cubicBezTo>
                    <a:cubicBezTo>
                      <a:pt x="730120" y="255584"/>
                      <a:pt x="710593" y="232153"/>
                      <a:pt x="706783" y="201482"/>
                    </a:cubicBezTo>
                    <a:cubicBezTo>
                      <a:pt x="700592" y="150809"/>
                      <a:pt x="678780" y="148714"/>
                      <a:pt x="678780" y="97088"/>
                    </a:cubicBezTo>
                    <a:cubicBezTo>
                      <a:pt x="666588" y="101279"/>
                      <a:pt x="654872" y="100612"/>
                      <a:pt x="647538" y="87087"/>
                    </a:cubicBezTo>
                    <a:cubicBezTo>
                      <a:pt x="634203" y="62417"/>
                      <a:pt x="619820" y="74133"/>
                      <a:pt x="606771" y="61084"/>
                    </a:cubicBezTo>
                    <a:cubicBezTo>
                      <a:pt x="585244" y="39557"/>
                      <a:pt x="530571" y="78991"/>
                      <a:pt x="522760" y="55369"/>
                    </a:cubicBezTo>
                    <a:cubicBezTo>
                      <a:pt x="498853" y="48034"/>
                      <a:pt x="514855" y="25746"/>
                      <a:pt x="483422" y="32699"/>
                    </a:cubicBezTo>
                    <a:lnTo>
                      <a:pt x="30223" y="10125"/>
                    </a:lnTo>
                    <a:lnTo>
                      <a:pt x="10125" y="243773"/>
                    </a:lnTo>
                    <a:lnTo>
                      <a:pt x="185956" y="256632"/>
                    </a:lnTo>
                    <a:lnTo>
                      <a:pt x="177860" y="376171"/>
                    </a:lnTo>
                    <a:close/>
                  </a:path>
                </a:pathLst>
              </a:custGeom>
              <a:noFill/>
              <a:ln w="6350" cap="flat">
                <a:solidFill>
                  <a:schemeClr val="bg1"/>
                </a:solidFill>
                <a:prstDash val="solid"/>
                <a:miter/>
              </a:ln>
            </p:spPr>
            <p:txBody>
              <a:bodyPr rtlCol="0" anchor="ctr"/>
              <a:lstStyle/>
              <a:p>
                <a:endParaRPr lang="en-US" sz="1600" dirty="0"/>
              </a:p>
            </p:txBody>
          </p:sp>
          <p:sp>
            <p:nvSpPr>
              <p:cNvPr id="144" name="Freeform: Shape 143">
                <a:extLst>
                  <a:ext uri="{FF2B5EF4-FFF2-40B4-BE49-F238E27FC236}">
                    <a16:creationId xmlns:a16="http://schemas.microsoft.com/office/drawing/2014/main" id="{1B12AB59-725B-49F9-814C-D005099619B0}"/>
                  </a:ext>
                </a:extLst>
              </p:cNvPr>
              <p:cNvSpPr/>
              <p:nvPr/>
            </p:nvSpPr>
            <p:spPr>
              <a:xfrm>
                <a:off x="4847132" y="1446359"/>
                <a:ext cx="1135150" cy="762172"/>
              </a:xfrm>
              <a:custGeom>
                <a:avLst/>
                <a:gdLst>
                  <a:gd name="connsiteX0" fmla="*/ 10125 w 666750"/>
                  <a:gd name="connsiteY0" fmla="*/ 351691 h 447675"/>
                  <a:gd name="connsiteX1" fmla="*/ 463324 w 666750"/>
                  <a:gd name="connsiteY1" fmla="*/ 374266 h 447675"/>
                  <a:gd name="connsiteX2" fmla="*/ 502663 w 666750"/>
                  <a:gd name="connsiteY2" fmla="*/ 396935 h 447675"/>
                  <a:gd name="connsiteX3" fmla="*/ 586673 w 666750"/>
                  <a:gd name="connsiteY3" fmla="*/ 402650 h 447675"/>
                  <a:gd name="connsiteX4" fmla="*/ 627440 w 666750"/>
                  <a:gd name="connsiteY4" fmla="*/ 428653 h 447675"/>
                  <a:gd name="connsiteX5" fmla="*/ 658682 w 666750"/>
                  <a:gd name="connsiteY5" fmla="*/ 438655 h 447675"/>
                  <a:gd name="connsiteX6" fmla="*/ 650396 w 666750"/>
                  <a:gd name="connsiteY6" fmla="*/ 389887 h 447675"/>
                  <a:gd name="connsiteX7" fmla="*/ 647538 w 666750"/>
                  <a:gd name="connsiteY7" fmla="*/ 354644 h 447675"/>
                  <a:gd name="connsiteX8" fmla="*/ 644585 w 666750"/>
                  <a:gd name="connsiteY8" fmla="*/ 319021 h 447675"/>
                  <a:gd name="connsiteX9" fmla="*/ 658301 w 666750"/>
                  <a:gd name="connsiteY9" fmla="*/ 318830 h 447675"/>
                  <a:gd name="connsiteX10" fmla="*/ 655348 w 666750"/>
                  <a:gd name="connsiteY10" fmla="*/ 115471 h 447675"/>
                  <a:gd name="connsiteX11" fmla="*/ 654015 w 666750"/>
                  <a:gd name="connsiteY11" fmla="*/ 110804 h 447675"/>
                  <a:gd name="connsiteX12" fmla="*/ 645062 w 666750"/>
                  <a:gd name="connsiteY12" fmla="*/ 36985 h 447675"/>
                  <a:gd name="connsiteX13" fmla="*/ 39652 w 666750"/>
                  <a:gd name="connsiteY13" fmla="*/ 10125 h 447675"/>
                  <a:gd name="connsiteX14" fmla="*/ 30223 w 666750"/>
                  <a:gd name="connsiteY14" fmla="*/ 118138 h 447675"/>
                  <a:gd name="connsiteX15" fmla="*/ 10125 w 666750"/>
                  <a:gd name="connsiteY15" fmla="*/ 3516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447675">
                    <a:moveTo>
                      <a:pt x="10125" y="351691"/>
                    </a:moveTo>
                    <a:lnTo>
                      <a:pt x="463324" y="374266"/>
                    </a:lnTo>
                    <a:cubicBezTo>
                      <a:pt x="494852" y="367312"/>
                      <a:pt x="478755" y="389601"/>
                      <a:pt x="502663" y="396935"/>
                    </a:cubicBezTo>
                    <a:cubicBezTo>
                      <a:pt x="510568" y="420557"/>
                      <a:pt x="565147" y="381028"/>
                      <a:pt x="586673" y="402650"/>
                    </a:cubicBezTo>
                    <a:cubicBezTo>
                      <a:pt x="599722" y="415699"/>
                      <a:pt x="614105" y="403984"/>
                      <a:pt x="627440" y="428653"/>
                    </a:cubicBezTo>
                    <a:cubicBezTo>
                      <a:pt x="634774" y="442179"/>
                      <a:pt x="646490" y="442941"/>
                      <a:pt x="658682" y="438655"/>
                    </a:cubicBezTo>
                    <a:cubicBezTo>
                      <a:pt x="645823" y="408270"/>
                      <a:pt x="631822" y="426653"/>
                      <a:pt x="650396" y="389887"/>
                    </a:cubicBezTo>
                    <a:cubicBezTo>
                      <a:pt x="654205" y="382362"/>
                      <a:pt x="659349" y="361312"/>
                      <a:pt x="647538" y="354644"/>
                    </a:cubicBezTo>
                    <a:cubicBezTo>
                      <a:pt x="634108" y="347024"/>
                      <a:pt x="642109" y="327403"/>
                      <a:pt x="644585" y="319021"/>
                    </a:cubicBezTo>
                    <a:lnTo>
                      <a:pt x="658301" y="318830"/>
                    </a:lnTo>
                    <a:lnTo>
                      <a:pt x="655348" y="115471"/>
                    </a:lnTo>
                    <a:cubicBezTo>
                      <a:pt x="655539" y="112423"/>
                      <a:pt x="655825" y="113090"/>
                      <a:pt x="654015" y="110804"/>
                    </a:cubicBezTo>
                    <a:cubicBezTo>
                      <a:pt x="598579" y="40891"/>
                      <a:pt x="633155" y="86992"/>
                      <a:pt x="645062" y="36985"/>
                    </a:cubicBezTo>
                    <a:lnTo>
                      <a:pt x="39652" y="10125"/>
                    </a:lnTo>
                    <a:lnTo>
                      <a:pt x="30223" y="118138"/>
                    </a:lnTo>
                    <a:lnTo>
                      <a:pt x="10125" y="351691"/>
                    </a:lnTo>
                    <a:close/>
                  </a:path>
                </a:pathLst>
              </a:custGeom>
              <a:noFill/>
              <a:ln w="6350" cap="flat">
                <a:solidFill>
                  <a:schemeClr val="bg1"/>
                </a:solidFill>
                <a:prstDash val="solid"/>
                <a:miter/>
              </a:ln>
            </p:spPr>
            <p:txBody>
              <a:bodyPr rtlCol="0" anchor="ctr"/>
              <a:lstStyle/>
              <a:p>
                <a:endParaRPr lang="en-US" sz="1600" dirty="0"/>
              </a:p>
            </p:txBody>
          </p:sp>
          <p:sp>
            <p:nvSpPr>
              <p:cNvPr id="145" name="Freeform: Shape 144">
                <a:extLst>
                  <a:ext uri="{FF2B5EF4-FFF2-40B4-BE49-F238E27FC236}">
                    <a16:creationId xmlns:a16="http://schemas.microsoft.com/office/drawing/2014/main" id="{C11ADE46-B49A-4BA8-B858-8328CED1CDB7}"/>
                  </a:ext>
                </a:extLst>
              </p:cNvPr>
              <p:cNvSpPr/>
              <p:nvPr/>
            </p:nvSpPr>
            <p:spPr>
              <a:xfrm>
                <a:off x="4897403" y="850081"/>
                <a:ext cx="1054068" cy="664874"/>
              </a:xfrm>
              <a:custGeom>
                <a:avLst/>
                <a:gdLst>
                  <a:gd name="connsiteX0" fmla="*/ 10125 w 619125"/>
                  <a:gd name="connsiteY0" fmla="*/ 360264 h 390525"/>
                  <a:gd name="connsiteX1" fmla="*/ 615534 w 619125"/>
                  <a:gd name="connsiteY1" fmla="*/ 387124 h 390525"/>
                  <a:gd name="connsiteX2" fmla="*/ 592769 w 619125"/>
                  <a:gd name="connsiteY2" fmla="*/ 248726 h 390525"/>
                  <a:gd name="connsiteX3" fmla="*/ 576386 w 619125"/>
                  <a:gd name="connsiteY3" fmla="*/ 130997 h 390525"/>
                  <a:gd name="connsiteX4" fmla="*/ 563813 w 619125"/>
                  <a:gd name="connsiteY4" fmla="*/ 36319 h 390525"/>
                  <a:gd name="connsiteX5" fmla="*/ 40605 w 619125"/>
                  <a:gd name="connsiteY5" fmla="*/ 10125 h 390525"/>
                  <a:gd name="connsiteX6" fmla="*/ 10125 w 619125"/>
                  <a:gd name="connsiteY6" fmla="*/ 36026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390525">
                    <a:moveTo>
                      <a:pt x="10125" y="360264"/>
                    </a:moveTo>
                    <a:lnTo>
                      <a:pt x="615534" y="387124"/>
                    </a:lnTo>
                    <a:cubicBezTo>
                      <a:pt x="615534" y="327307"/>
                      <a:pt x="592769" y="278254"/>
                      <a:pt x="592769" y="248726"/>
                    </a:cubicBezTo>
                    <a:cubicBezTo>
                      <a:pt x="592769" y="168430"/>
                      <a:pt x="583911" y="192148"/>
                      <a:pt x="576386" y="130997"/>
                    </a:cubicBezTo>
                    <a:cubicBezTo>
                      <a:pt x="570004" y="79276"/>
                      <a:pt x="578386" y="78324"/>
                      <a:pt x="563813" y="36319"/>
                    </a:cubicBezTo>
                    <a:cubicBezTo>
                      <a:pt x="382171" y="34033"/>
                      <a:pt x="212436" y="25651"/>
                      <a:pt x="40605" y="10125"/>
                    </a:cubicBezTo>
                    <a:lnTo>
                      <a:pt x="10125" y="360264"/>
                    </a:lnTo>
                    <a:close/>
                  </a:path>
                </a:pathLst>
              </a:custGeom>
              <a:noFill/>
              <a:ln w="6350" cap="flat">
                <a:solidFill>
                  <a:schemeClr val="bg1"/>
                </a:solidFill>
                <a:prstDash val="solid"/>
                <a:miter/>
              </a:ln>
            </p:spPr>
            <p:txBody>
              <a:bodyPr rtlCol="0" anchor="ctr"/>
              <a:lstStyle/>
              <a:p>
                <a:endParaRPr lang="en-US" sz="1600" dirty="0"/>
              </a:p>
            </p:txBody>
          </p:sp>
          <p:sp>
            <p:nvSpPr>
              <p:cNvPr id="146" name="Freeform: Shape 145">
                <a:extLst>
                  <a:ext uri="{FF2B5EF4-FFF2-40B4-BE49-F238E27FC236}">
                    <a16:creationId xmlns:a16="http://schemas.microsoft.com/office/drawing/2014/main" id="{61C18EFC-642A-49AE-80EC-9928B8CF5D87}"/>
                  </a:ext>
                </a:extLst>
              </p:cNvPr>
              <p:cNvSpPr/>
              <p:nvPr/>
            </p:nvSpPr>
            <p:spPr>
              <a:xfrm>
                <a:off x="5840714" y="819739"/>
                <a:ext cx="1054068" cy="1183800"/>
              </a:xfrm>
              <a:custGeom>
                <a:avLst/>
                <a:gdLst>
                  <a:gd name="connsiteX0" fmla="*/ 38795 w 619125"/>
                  <a:gd name="connsiteY0" fmla="*/ 266643 h 695325"/>
                  <a:gd name="connsiteX1" fmla="*/ 61560 w 619125"/>
                  <a:gd name="connsiteY1" fmla="*/ 405041 h 695325"/>
                  <a:gd name="connsiteX2" fmla="*/ 70513 w 619125"/>
                  <a:gd name="connsiteY2" fmla="*/ 478860 h 695325"/>
                  <a:gd name="connsiteX3" fmla="*/ 71847 w 619125"/>
                  <a:gd name="connsiteY3" fmla="*/ 483527 h 695325"/>
                  <a:gd name="connsiteX4" fmla="*/ 74800 w 619125"/>
                  <a:gd name="connsiteY4" fmla="*/ 686886 h 695325"/>
                  <a:gd name="connsiteX5" fmla="*/ 509997 w 619125"/>
                  <a:gd name="connsiteY5" fmla="*/ 680600 h 695325"/>
                  <a:gd name="connsiteX6" fmla="*/ 439036 w 619125"/>
                  <a:gd name="connsiteY6" fmla="*/ 579158 h 695325"/>
                  <a:gd name="connsiteX7" fmla="*/ 374456 w 619125"/>
                  <a:gd name="connsiteY7" fmla="*/ 525437 h 695325"/>
                  <a:gd name="connsiteX8" fmla="*/ 382743 w 619125"/>
                  <a:gd name="connsiteY8" fmla="*/ 461715 h 695325"/>
                  <a:gd name="connsiteX9" fmla="*/ 375313 w 619125"/>
                  <a:gd name="connsiteY9" fmla="*/ 405137 h 695325"/>
                  <a:gd name="connsiteX10" fmla="*/ 408746 w 619125"/>
                  <a:gd name="connsiteY10" fmla="*/ 322174 h 695325"/>
                  <a:gd name="connsiteX11" fmla="*/ 417319 w 619125"/>
                  <a:gd name="connsiteY11" fmla="*/ 307505 h 695325"/>
                  <a:gd name="connsiteX12" fmla="*/ 432273 w 619125"/>
                  <a:gd name="connsiteY12" fmla="*/ 284264 h 695325"/>
                  <a:gd name="connsiteX13" fmla="*/ 463896 w 619125"/>
                  <a:gd name="connsiteY13" fmla="*/ 259595 h 695325"/>
                  <a:gd name="connsiteX14" fmla="*/ 523999 w 619125"/>
                  <a:gd name="connsiteY14" fmla="*/ 195777 h 695325"/>
                  <a:gd name="connsiteX15" fmla="*/ 570671 w 619125"/>
                  <a:gd name="connsiteY15" fmla="*/ 171393 h 695325"/>
                  <a:gd name="connsiteX16" fmla="*/ 616486 w 619125"/>
                  <a:gd name="connsiteY16" fmla="*/ 151676 h 695325"/>
                  <a:gd name="connsiteX17" fmla="*/ 612581 w 619125"/>
                  <a:gd name="connsiteY17" fmla="*/ 151581 h 695325"/>
                  <a:gd name="connsiteX18" fmla="*/ 578767 w 619125"/>
                  <a:gd name="connsiteY18" fmla="*/ 150819 h 695325"/>
                  <a:gd name="connsiteX19" fmla="*/ 535334 w 619125"/>
                  <a:gd name="connsiteY19" fmla="*/ 140913 h 695325"/>
                  <a:gd name="connsiteX20" fmla="*/ 493995 w 619125"/>
                  <a:gd name="connsiteY20" fmla="*/ 139294 h 695325"/>
                  <a:gd name="connsiteX21" fmla="*/ 451609 w 619125"/>
                  <a:gd name="connsiteY21" fmla="*/ 150343 h 695325"/>
                  <a:gd name="connsiteX22" fmla="*/ 436369 w 619125"/>
                  <a:gd name="connsiteY22" fmla="*/ 137484 h 695325"/>
                  <a:gd name="connsiteX23" fmla="*/ 411794 w 619125"/>
                  <a:gd name="connsiteY23" fmla="*/ 123959 h 695325"/>
                  <a:gd name="connsiteX24" fmla="*/ 394459 w 619125"/>
                  <a:gd name="connsiteY24" fmla="*/ 121577 h 695325"/>
                  <a:gd name="connsiteX25" fmla="*/ 346262 w 619125"/>
                  <a:gd name="connsiteY25" fmla="*/ 96336 h 695325"/>
                  <a:gd name="connsiteX26" fmla="*/ 327403 w 619125"/>
                  <a:gd name="connsiteY26" fmla="*/ 91574 h 695325"/>
                  <a:gd name="connsiteX27" fmla="*/ 276063 w 619125"/>
                  <a:gd name="connsiteY27" fmla="*/ 104909 h 695325"/>
                  <a:gd name="connsiteX28" fmla="*/ 244154 w 619125"/>
                  <a:gd name="connsiteY28" fmla="*/ 92621 h 695325"/>
                  <a:gd name="connsiteX29" fmla="*/ 219103 w 619125"/>
                  <a:gd name="connsiteY29" fmla="*/ 86525 h 695325"/>
                  <a:gd name="connsiteX30" fmla="*/ 199958 w 619125"/>
                  <a:gd name="connsiteY30" fmla="*/ 50426 h 695325"/>
                  <a:gd name="connsiteX31" fmla="*/ 176431 w 619125"/>
                  <a:gd name="connsiteY31" fmla="*/ 10135 h 695325"/>
                  <a:gd name="connsiteX32" fmla="*/ 175479 w 619125"/>
                  <a:gd name="connsiteY32" fmla="*/ 54807 h 695325"/>
                  <a:gd name="connsiteX33" fmla="*/ 10125 w 619125"/>
                  <a:gd name="connsiteY33" fmla="*/ 54331 h 695325"/>
                  <a:gd name="connsiteX34" fmla="*/ 22698 w 619125"/>
                  <a:gd name="connsiteY34" fmla="*/ 149009 h 695325"/>
                  <a:gd name="connsiteX35" fmla="*/ 38795 w 619125"/>
                  <a:gd name="connsiteY35" fmla="*/ 26664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9125" h="695325">
                    <a:moveTo>
                      <a:pt x="38795" y="266643"/>
                    </a:moveTo>
                    <a:cubicBezTo>
                      <a:pt x="38795" y="296171"/>
                      <a:pt x="61560" y="345129"/>
                      <a:pt x="61560" y="405041"/>
                    </a:cubicBezTo>
                    <a:cubicBezTo>
                      <a:pt x="49654" y="455048"/>
                      <a:pt x="15078" y="408947"/>
                      <a:pt x="70513" y="478860"/>
                    </a:cubicBezTo>
                    <a:cubicBezTo>
                      <a:pt x="72323" y="481146"/>
                      <a:pt x="72133" y="480479"/>
                      <a:pt x="71847" y="483527"/>
                    </a:cubicBezTo>
                    <a:lnTo>
                      <a:pt x="74800" y="686886"/>
                    </a:lnTo>
                    <a:lnTo>
                      <a:pt x="509997" y="680600"/>
                    </a:lnTo>
                    <a:cubicBezTo>
                      <a:pt x="521617" y="625355"/>
                      <a:pt x="465610" y="628593"/>
                      <a:pt x="439036" y="579158"/>
                    </a:cubicBezTo>
                    <a:cubicBezTo>
                      <a:pt x="429606" y="561632"/>
                      <a:pt x="372932" y="559156"/>
                      <a:pt x="374456" y="525437"/>
                    </a:cubicBezTo>
                    <a:cubicBezTo>
                      <a:pt x="376552" y="479813"/>
                      <a:pt x="362931" y="509626"/>
                      <a:pt x="382743" y="461715"/>
                    </a:cubicBezTo>
                    <a:cubicBezTo>
                      <a:pt x="387220" y="450952"/>
                      <a:pt x="341690" y="447523"/>
                      <a:pt x="375313" y="405137"/>
                    </a:cubicBezTo>
                    <a:cubicBezTo>
                      <a:pt x="398554" y="375895"/>
                      <a:pt x="412746" y="414947"/>
                      <a:pt x="408746" y="322174"/>
                    </a:cubicBezTo>
                    <a:cubicBezTo>
                      <a:pt x="408651" y="319031"/>
                      <a:pt x="414175" y="308553"/>
                      <a:pt x="417319" y="307505"/>
                    </a:cubicBezTo>
                    <a:cubicBezTo>
                      <a:pt x="421129" y="294837"/>
                      <a:pt x="429606" y="284645"/>
                      <a:pt x="432273" y="284264"/>
                    </a:cubicBezTo>
                    <a:cubicBezTo>
                      <a:pt x="455323" y="281597"/>
                      <a:pt x="458562" y="262262"/>
                      <a:pt x="463896" y="259595"/>
                    </a:cubicBezTo>
                    <a:cubicBezTo>
                      <a:pt x="490185" y="246164"/>
                      <a:pt x="503139" y="200063"/>
                      <a:pt x="523999" y="195777"/>
                    </a:cubicBezTo>
                    <a:cubicBezTo>
                      <a:pt x="532952" y="193967"/>
                      <a:pt x="569909" y="171298"/>
                      <a:pt x="570671" y="171393"/>
                    </a:cubicBezTo>
                    <a:cubicBezTo>
                      <a:pt x="588864" y="172155"/>
                      <a:pt x="602009" y="161297"/>
                      <a:pt x="616486" y="151676"/>
                    </a:cubicBezTo>
                    <a:cubicBezTo>
                      <a:pt x="615629" y="151676"/>
                      <a:pt x="613153" y="151867"/>
                      <a:pt x="612581" y="151581"/>
                    </a:cubicBezTo>
                    <a:cubicBezTo>
                      <a:pt x="598294" y="144247"/>
                      <a:pt x="603818" y="155963"/>
                      <a:pt x="578767" y="150819"/>
                    </a:cubicBezTo>
                    <a:cubicBezTo>
                      <a:pt x="576481" y="139580"/>
                      <a:pt x="535905" y="140532"/>
                      <a:pt x="535334" y="140913"/>
                    </a:cubicBezTo>
                    <a:cubicBezTo>
                      <a:pt x="506949" y="157677"/>
                      <a:pt x="517045" y="120720"/>
                      <a:pt x="493995" y="139294"/>
                    </a:cubicBezTo>
                    <a:cubicBezTo>
                      <a:pt x="472183" y="156915"/>
                      <a:pt x="481993" y="158153"/>
                      <a:pt x="451609" y="150343"/>
                    </a:cubicBezTo>
                    <a:cubicBezTo>
                      <a:pt x="429892" y="144723"/>
                      <a:pt x="442655" y="137294"/>
                      <a:pt x="436369" y="137484"/>
                    </a:cubicBezTo>
                    <a:cubicBezTo>
                      <a:pt x="421605" y="138056"/>
                      <a:pt x="414937" y="123292"/>
                      <a:pt x="411794" y="123959"/>
                    </a:cubicBezTo>
                    <a:cubicBezTo>
                      <a:pt x="395602" y="127769"/>
                      <a:pt x="403507" y="122339"/>
                      <a:pt x="394459" y="121577"/>
                    </a:cubicBezTo>
                    <a:cubicBezTo>
                      <a:pt x="384362" y="120720"/>
                      <a:pt x="346738" y="96336"/>
                      <a:pt x="346262" y="96336"/>
                    </a:cubicBezTo>
                    <a:cubicBezTo>
                      <a:pt x="327593" y="98051"/>
                      <a:pt x="330070" y="92050"/>
                      <a:pt x="327403" y="91574"/>
                    </a:cubicBezTo>
                    <a:cubicBezTo>
                      <a:pt x="305590" y="87097"/>
                      <a:pt x="322450" y="115958"/>
                      <a:pt x="276063" y="104909"/>
                    </a:cubicBezTo>
                    <a:cubicBezTo>
                      <a:pt x="274158" y="86144"/>
                      <a:pt x="248059" y="97193"/>
                      <a:pt x="244154" y="92621"/>
                    </a:cubicBezTo>
                    <a:cubicBezTo>
                      <a:pt x="235867" y="82906"/>
                      <a:pt x="232153" y="92717"/>
                      <a:pt x="219103" y="86525"/>
                    </a:cubicBezTo>
                    <a:cubicBezTo>
                      <a:pt x="201006" y="77953"/>
                      <a:pt x="202816" y="57093"/>
                      <a:pt x="199958" y="50426"/>
                    </a:cubicBezTo>
                    <a:cubicBezTo>
                      <a:pt x="192814" y="33662"/>
                      <a:pt x="203387" y="9563"/>
                      <a:pt x="176431" y="10135"/>
                    </a:cubicBezTo>
                    <a:lnTo>
                      <a:pt x="175479" y="54807"/>
                    </a:lnTo>
                    <a:cubicBezTo>
                      <a:pt x="119091" y="55093"/>
                      <a:pt x="64036" y="54998"/>
                      <a:pt x="10125" y="54331"/>
                    </a:cubicBezTo>
                    <a:cubicBezTo>
                      <a:pt x="24698" y="96336"/>
                      <a:pt x="16316" y="97289"/>
                      <a:pt x="22698" y="149009"/>
                    </a:cubicBezTo>
                    <a:cubicBezTo>
                      <a:pt x="29937" y="210065"/>
                      <a:pt x="38795" y="186347"/>
                      <a:pt x="38795" y="266643"/>
                    </a:cubicBezTo>
                    <a:close/>
                  </a:path>
                </a:pathLst>
              </a:custGeom>
              <a:noFill/>
              <a:ln w="6350" cap="flat">
                <a:solidFill>
                  <a:schemeClr val="bg1"/>
                </a:solidFill>
                <a:prstDash val="solid"/>
                <a:miter/>
              </a:ln>
            </p:spPr>
            <p:txBody>
              <a:bodyPr rtlCol="0" anchor="ctr"/>
              <a:lstStyle/>
              <a:p>
                <a:endParaRPr lang="en-US" sz="1600" dirty="0"/>
              </a:p>
            </p:txBody>
          </p:sp>
          <p:sp>
            <p:nvSpPr>
              <p:cNvPr id="147" name="Freeform: Shape 146">
                <a:extLst>
                  <a:ext uri="{FF2B5EF4-FFF2-40B4-BE49-F238E27FC236}">
                    <a16:creationId xmlns:a16="http://schemas.microsoft.com/office/drawing/2014/main" id="{8795F1DB-26B5-4274-A96A-F4183E559B9A}"/>
                  </a:ext>
                </a:extLst>
              </p:cNvPr>
              <p:cNvSpPr/>
              <p:nvPr/>
            </p:nvSpPr>
            <p:spPr>
              <a:xfrm>
                <a:off x="5919431" y="1961068"/>
                <a:ext cx="972986" cy="648657"/>
              </a:xfrm>
              <a:custGeom>
                <a:avLst/>
                <a:gdLst>
                  <a:gd name="connsiteX0" fmla="*/ 463666 w 571500"/>
                  <a:gd name="connsiteY0" fmla="*/ 10125 h 381000"/>
                  <a:gd name="connsiteX1" fmla="*/ 28468 w 571500"/>
                  <a:gd name="connsiteY1" fmla="*/ 16411 h 381000"/>
                  <a:gd name="connsiteX2" fmla="*/ 14752 w 571500"/>
                  <a:gd name="connsiteY2" fmla="*/ 16602 h 381000"/>
                  <a:gd name="connsiteX3" fmla="*/ 17705 w 571500"/>
                  <a:gd name="connsiteY3" fmla="*/ 52225 h 381000"/>
                  <a:gd name="connsiteX4" fmla="*/ 20563 w 571500"/>
                  <a:gd name="connsiteY4" fmla="*/ 87468 h 381000"/>
                  <a:gd name="connsiteX5" fmla="*/ 28850 w 571500"/>
                  <a:gd name="connsiteY5" fmla="*/ 136236 h 381000"/>
                  <a:gd name="connsiteX6" fmla="*/ 56853 w 571500"/>
                  <a:gd name="connsiteY6" fmla="*/ 240630 h 381000"/>
                  <a:gd name="connsiteX7" fmla="*/ 76093 w 571500"/>
                  <a:gd name="connsiteY7" fmla="*/ 334927 h 381000"/>
                  <a:gd name="connsiteX8" fmla="*/ 85428 w 571500"/>
                  <a:gd name="connsiteY8" fmla="*/ 360264 h 381000"/>
                  <a:gd name="connsiteX9" fmla="*/ 436901 w 571500"/>
                  <a:gd name="connsiteY9" fmla="*/ 347691 h 381000"/>
                  <a:gd name="connsiteX10" fmla="*/ 460523 w 571500"/>
                  <a:gd name="connsiteY10" fmla="*/ 377599 h 381000"/>
                  <a:gd name="connsiteX11" fmla="*/ 490907 w 571500"/>
                  <a:gd name="connsiteY11" fmla="*/ 343119 h 381000"/>
                  <a:gd name="connsiteX12" fmla="*/ 499289 w 571500"/>
                  <a:gd name="connsiteY12" fmla="*/ 287493 h 381000"/>
                  <a:gd name="connsiteX13" fmla="*/ 505576 w 571500"/>
                  <a:gd name="connsiteY13" fmla="*/ 249202 h 381000"/>
                  <a:gd name="connsiteX14" fmla="*/ 558820 w 571500"/>
                  <a:gd name="connsiteY14" fmla="*/ 199863 h 381000"/>
                  <a:gd name="connsiteX15" fmla="*/ 534341 w 571500"/>
                  <a:gd name="connsiteY15" fmla="*/ 140522 h 381000"/>
                  <a:gd name="connsiteX16" fmla="*/ 516815 w 571500"/>
                  <a:gd name="connsiteY16" fmla="*/ 119853 h 381000"/>
                  <a:gd name="connsiteX17" fmla="*/ 501956 w 571500"/>
                  <a:gd name="connsiteY17" fmla="*/ 102232 h 381000"/>
                  <a:gd name="connsiteX18" fmla="*/ 471191 w 571500"/>
                  <a:gd name="connsiteY18" fmla="*/ 53749 h 381000"/>
                  <a:gd name="connsiteX19" fmla="*/ 463666 w 571500"/>
                  <a:gd name="connsiteY19" fmla="*/ 10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381000">
                    <a:moveTo>
                      <a:pt x="463666" y="10125"/>
                    </a:moveTo>
                    <a:lnTo>
                      <a:pt x="28468" y="16411"/>
                    </a:lnTo>
                    <a:lnTo>
                      <a:pt x="14752" y="16602"/>
                    </a:lnTo>
                    <a:cubicBezTo>
                      <a:pt x="12276" y="24984"/>
                      <a:pt x="4275" y="44605"/>
                      <a:pt x="17705" y="52225"/>
                    </a:cubicBezTo>
                    <a:cubicBezTo>
                      <a:pt x="29516" y="58988"/>
                      <a:pt x="24277" y="80038"/>
                      <a:pt x="20563" y="87468"/>
                    </a:cubicBezTo>
                    <a:cubicBezTo>
                      <a:pt x="2084" y="124234"/>
                      <a:pt x="16086" y="105851"/>
                      <a:pt x="28850" y="136236"/>
                    </a:cubicBezTo>
                    <a:cubicBezTo>
                      <a:pt x="28850" y="187861"/>
                      <a:pt x="50662" y="189957"/>
                      <a:pt x="56853" y="240630"/>
                    </a:cubicBezTo>
                    <a:cubicBezTo>
                      <a:pt x="60663" y="271300"/>
                      <a:pt x="80189" y="294637"/>
                      <a:pt x="76093" y="334927"/>
                    </a:cubicBezTo>
                    <a:cubicBezTo>
                      <a:pt x="75236" y="343119"/>
                      <a:pt x="82475" y="351406"/>
                      <a:pt x="85428" y="360264"/>
                    </a:cubicBezTo>
                    <a:lnTo>
                      <a:pt x="436901" y="347691"/>
                    </a:lnTo>
                    <a:lnTo>
                      <a:pt x="460523" y="377599"/>
                    </a:lnTo>
                    <a:cubicBezTo>
                      <a:pt x="486240" y="338737"/>
                      <a:pt x="458046" y="354454"/>
                      <a:pt x="490907" y="343119"/>
                    </a:cubicBezTo>
                    <a:cubicBezTo>
                      <a:pt x="492241" y="339214"/>
                      <a:pt x="505290" y="289112"/>
                      <a:pt x="499289" y="287493"/>
                    </a:cubicBezTo>
                    <a:cubicBezTo>
                      <a:pt x="490717" y="285207"/>
                      <a:pt x="480335" y="247202"/>
                      <a:pt x="505576" y="249202"/>
                    </a:cubicBezTo>
                    <a:cubicBezTo>
                      <a:pt x="536627" y="251679"/>
                      <a:pt x="547962" y="221485"/>
                      <a:pt x="558820" y="199863"/>
                    </a:cubicBezTo>
                    <a:cubicBezTo>
                      <a:pt x="575013" y="167764"/>
                      <a:pt x="540533" y="163763"/>
                      <a:pt x="534341" y="140522"/>
                    </a:cubicBezTo>
                    <a:cubicBezTo>
                      <a:pt x="531293" y="129092"/>
                      <a:pt x="516815" y="130616"/>
                      <a:pt x="516815" y="119853"/>
                    </a:cubicBezTo>
                    <a:cubicBezTo>
                      <a:pt x="516815" y="110899"/>
                      <a:pt x="508052" y="102041"/>
                      <a:pt x="501956" y="102232"/>
                    </a:cubicBezTo>
                    <a:cubicBezTo>
                      <a:pt x="470524" y="103184"/>
                      <a:pt x="465761" y="62893"/>
                      <a:pt x="471191" y="53749"/>
                    </a:cubicBezTo>
                    <a:cubicBezTo>
                      <a:pt x="491479" y="19459"/>
                      <a:pt x="463666" y="42319"/>
                      <a:pt x="463666" y="10125"/>
                    </a:cubicBezTo>
                    <a:close/>
                  </a:path>
                </a:pathLst>
              </a:custGeom>
              <a:noFill/>
              <a:ln w="6350" cap="flat">
                <a:solidFill>
                  <a:schemeClr val="bg1"/>
                </a:solidFill>
                <a:prstDash val="solid"/>
                <a:miter/>
              </a:ln>
            </p:spPr>
            <p:txBody>
              <a:bodyPr rtlCol="0" anchor="ctr"/>
              <a:lstStyle/>
              <a:p>
                <a:endParaRPr lang="en-US" sz="1600" dirty="0"/>
              </a:p>
            </p:txBody>
          </p:sp>
          <p:sp>
            <p:nvSpPr>
              <p:cNvPr id="148" name="Freeform: Shape 147">
                <a:extLst>
                  <a:ext uri="{FF2B5EF4-FFF2-40B4-BE49-F238E27FC236}">
                    <a16:creationId xmlns:a16="http://schemas.microsoft.com/office/drawing/2014/main" id="{CDAF08B4-61F5-4B74-9467-22F7869F8B18}"/>
                  </a:ext>
                </a:extLst>
              </p:cNvPr>
              <p:cNvSpPr/>
              <p:nvPr/>
            </p:nvSpPr>
            <p:spPr>
              <a:xfrm>
                <a:off x="6047797" y="2535778"/>
                <a:ext cx="1070285" cy="940553"/>
              </a:xfrm>
              <a:custGeom>
                <a:avLst/>
                <a:gdLst>
                  <a:gd name="connsiteX0" fmla="*/ 361598 w 628650"/>
                  <a:gd name="connsiteY0" fmla="*/ 10125 h 552450"/>
                  <a:gd name="connsiteX1" fmla="*/ 10125 w 628650"/>
                  <a:gd name="connsiteY1" fmla="*/ 22698 h 552450"/>
                  <a:gd name="connsiteX2" fmla="*/ 44796 w 628650"/>
                  <a:gd name="connsiteY2" fmla="*/ 90421 h 552450"/>
                  <a:gd name="connsiteX3" fmla="*/ 75943 w 628650"/>
                  <a:gd name="connsiteY3" fmla="*/ 103470 h 552450"/>
                  <a:gd name="connsiteX4" fmla="*/ 79658 w 628650"/>
                  <a:gd name="connsiteY4" fmla="*/ 156905 h 552450"/>
                  <a:gd name="connsiteX5" fmla="*/ 94231 w 628650"/>
                  <a:gd name="connsiteY5" fmla="*/ 179765 h 552450"/>
                  <a:gd name="connsiteX6" fmla="*/ 109471 w 628650"/>
                  <a:gd name="connsiteY6" fmla="*/ 192910 h 552450"/>
                  <a:gd name="connsiteX7" fmla="*/ 108994 w 628650"/>
                  <a:gd name="connsiteY7" fmla="*/ 443703 h 552450"/>
                  <a:gd name="connsiteX8" fmla="*/ 108994 w 628650"/>
                  <a:gd name="connsiteY8" fmla="*/ 487708 h 552450"/>
                  <a:gd name="connsiteX9" fmla="*/ 111852 w 628650"/>
                  <a:gd name="connsiteY9" fmla="*/ 500472 h 552450"/>
                  <a:gd name="connsiteX10" fmla="*/ 525618 w 628650"/>
                  <a:gd name="connsiteY10" fmla="*/ 488280 h 552450"/>
                  <a:gd name="connsiteX11" fmla="*/ 531809 w 628650"/>
                  <a:gd name="connsiteY11" fmla="*/ 515426 h 552450"/>
                  <a:gd name="connsiteX12" fmla="*/ 511331 w 628650"/>
                  <a:gd name="connsiteY12" fmla="*/ 547811 h 552450"/>
                  <a:gd name="connsiteX13" fmla="*/ 570290 w 628650"/>
                  <a:gd name="connsiteY13" fmla="*/ 546668 h 552450"/>
                  <a:gd name="connsiteX14" fmla="*/ 582101 w 628650"/>
                  <a:gd name="connsiteY14" fmla="*/ 489994 h 552450"/>
                  <a:gd name="connsiteX15" fmla="*/ 582101 w 628650"/>
                  <a:gd name="connsiteY15" fmla="*/ 480088 h 552450"/>
                  <a:gd name="connsiteX16" fmla="*/ 589626 w 628650"/>
                  <a:gd name="connsiteY16" fmla="*/ 474469 h 552450"/>
                  <a:gd name="connsiteX17" fmla="*/ 609438 w 628650"/>
                  <a:gd name="connsiteY17" fmla="*/ 418747 h 552450"/>
                  <a:gd name="connsiteX18" fmla="*/ 582292 w 628650"/>
                  <a:gd name="connsiteY18" fmla="*/ 393030 h 552450"/>
                  <a:gd name="connsiteX19" fmla="*/ 571624 w 628650"/>
                  <a:gd name="connsiteY19" fmla="*/ 353596 h 552450"/>
                  <a:gd name="connsiteX20" fmla="*/ 536095 w 628650"/>
                  <a:gd name="connsiteY20" fmla="*/ 320926 h 552450"/>
                  <a:gd name="connsiteX21" fmla="*/ 500282 w 628650"/>
                  <a:gd name="connsiteY21" fmla="*/ 285874 h 552450"/>
                  <a:gd name="connsiteX22" fmla="*/ 513045 w 628650"/>
                  <a:gd name="connsiteY22" fmla="*/ 206911 h 552450"/>
                  <a:gd name="connsiteX23" fmla="*/ 454561 w 628650"/>
                  <a:gd name="connsiteY23" fmla="*/ 166335 h 552450"/>
                  <a:gd name="connsiteX24" fmla="*/ 415128 w 628650"/>
                  <a:gd name="connsiteY24" fmla="*/ 133283 h 552450"/>
                  <a:gd name="connsiteX25" fmla="*/ 391125 w 628650"/>
                  <a:gd name="connsiteY25" fmla="*/ 86515 h 552450"/>
                  <a:gd name="connsiteX26" fmla="*/ 385219 w 628650"/>
                  <a:gd name="connsiteY26" fmla="*/ 40033 h 552450"/>
                  <a:gd name="connsiteX27" fmla="*/ 361598 w 628650"/>
                  <a:gd name="connsiteY27" fmla="*/ 1012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650" h="552450">
                    <a:moveTo>
                      <a:pt x="361598" y="10125"/>
                    </a:moveTo>
                    <a:lnTo>
                      <a:pt x="10125" y="22698"/>
                    </a:lnTo>
                    <a:cubicBezTo>
                      <a:pt x="16697" y="57274"/>
                      <a:pt x="38795" y="68132"/>
                      <a:pt x="44796" y="90421"/>
                    </a:cubicBezTo>
                    <a:cubicBezTo>
                      <a:pt x="66894" y="105661"/>
                      <a:pt x="73181" y="101755"/>
                      <a:pt x="75943" y="103470"/>
                    </a:cubicBezTo>
                    <a:cubicBezTo>
                      <a:pt x="102994" y="119472"/>
                      <a:pt x="48130" y="138808"/>
                      <a:pt x="79658" y="156905"/>
                    </a:cubicBezTo>
                    <a:cubicBezTo>
                      <a:pt x="85849" y="160429"/>
                      <a:pt x="79181" y="166144"/>
                      <a:pt x="94231" y="179765"/>
                    </a:cubicBezTo>
                    <a:cubicBezTo>
                      <a:pt x="98708" y="183766"/>
                      <a:pt x="108042" y="188814"/>
                      <a:pt x="109471" y="192910"/>
                    </a:cubicBezTo>
                    <a:lnTo>
                      <a:pt x="108994" y="443703"/>
                    </a:lnTo>
                    <a:lnTo>
                      <a:pt x="108994" y="487708"/>
                    </a:lnTo>
                    <a:cubicBezTo>
                      <a:pt x="109947" y="491899"/>
                      <a:pt x="110900" y="496090"/>
                      <a:pt x="111852" y="500472"/>
                    </a:cubicBezTo>
                    <a:lnTo>
                      <a:pt x="525618" y="488280"/>
                    </a:lnTo>
                    <a:cubicBezTo>
                      <a:pt x="530381" y="499615"/>
                      <a:pt x="543049" y="497710"/>
                      <a:pt x="531809" y="515426"/>
                    </a:cubicBezTo>
                    <a:cubicBezTo>
                      <a:pt x="526190" y="524284"/>
                      <a:pt x="511331" y="539620"/>
                      <a:pt x="511331" y="547811"/>
                    </a:cubicBezTo>
                    <a:lnTo>
                      <a:pt x="570290" y="546668"/>
                    </a:lnTo>
                    <a:cubicBezTo>
                      <a:pt x="578767" y="518665"/>
                      <a:pt x="582101" y="525999"/>
                      <a:pt x="582101" y="489994"/>
                    </a:cubicBezTo>
                    <a:lnTo>
                      <a:pt x="582101" y="480088"/>
                    </a:lnTo>
                    <a:cubicBezTo>
                      <a:pt x="584673" y="477802"/>
                      <a:pt x="587721" y="476088"/>
                      <a:pt x="589626" y="474469"/>
                    </a:cubicBezTo>
                    <a:cubicBezTo>
                      <a:pt x="626774" y="442750"/>
                      <a:pt x="621916" y="428653"/>
                      <a:pt x="609438" y="418747"/>
                    </a:cubicBezTo>
                    <a:cubicBezTo>
                      <a:pt x="598579" y="410080"/>
                      <a:pt x="581816" y="404555"/>
                      <a:pt x="582292" y="393030"/>
                    </a:cubicBezTo>
                    <a:cubicBezTo>
                      <a:pt x="583816" y="353311"/>
                      <a:pt x="582387" y="383695"/>
                      <a:pt x="571624" y="353596"/>
                    </a:cubicBezTo>
                    <a:cubicBezTo>
                      <a:pt x="555526" y="308353"/>
                      <a:pt x="564290" y="337499"/>
                      <a:pt x="536095" y="320926"/>
                    </a:cubicBezTo>
                    <a:cubicBezTo>
                      <a:pt x="515236" y="308638"/>
                      <a:pt x="501806" y="286350"/>
                      <a:pt x="500282" y="285874"/>
                    </a:cubicBezTo>
                    <a:cubicBezTo>
                      <a:pt x="478565" y="278349"/>
                      <a:pt x="526570" y="209674"/>
                      <a:pt x="513045" y="206911"/>
                    </a:cubicBezTo>
                    <a:cubicBezTo>
                      <a:pt x="421033" y="188147"/>
                      <a:pt x="481136" y="178336"/>
                      <a:pt x="454561" y="166335"/>
                    </a:cubicBezTo>
                    <a:cubicBezTo>
                      <a:pt x="414747" y="148333"/>
                      <a:pt x="432368" y="148428"/>
                      <a:pt x="415128" y="133283"/>
                    </a:cubicBezTo>
                    <a:cubicBezTo>
                      <a:pt x="383315" y="105184"/>
                      <a:pt x="395792" y="97564"/>
                      <a:pt x="391125" y="86515"/>
                    </a:cubicBezTo>
                    <a:cubicBezTo>
                      <a:pt x="373504" y="45272"/>
                      <a:pt x="386362" y="64798"/>
                      <a:pt x="385219" y="40033"/>
                    </a:cubicBezTo>
                    <a:lnTo>
                      <a:pt x="361598" y="10125"/>
                    </a:lnTo>
                    <a:close/>
                  </a:path>
                </a:pathLst>
              </a:custGeom>
              <a:noFill/>
              <a:ln w="6350" cap="flat">
                <a:solidFill>
                  <a:schemeClr val="bg1"/>
                </a:solidFill>
                <a:prstDash val="solid"/>
                <a:miter/>
              </a:ln>
            </p:spPr>
            <p:txBody>
              <a:bodyPr rtlCol="0" anchor="ctr"/>
              <a:lstStyle/>
              <a:p>
                <a:endParaRPr lang="en-US" sz="1600" dirty="0"/>
              </a:p>
            </p:txBody>
          </p:sp>
          <p:sp>
            <p:nvSpPr>
              <p:cNvPr id="149" name="Freeform: Shape 148">
                <a:extLst>
                  <a:ext uri="{FF2B5EF4-FFF2-40B4-BE49-F238E27FC236}">
                    <a16:creationId xmlns:a16="http://schemas.microsoft.com/office/drawing/2014/main" id="{65FF8E26-A3F2-4515-9AB0-62B37D29CB8A}"/>
                  </a:ext>
                </a:extLst>
              </p:cNvPr>
              <p:cNvSpPr/>
              <p:nvPr/>
            </p:nvSpPr>
            <p:spPr>
              <a:xfrm>
                <a:off x="6220989" y="3349843"/>
                <a:ext cx="810822" cy="745956"/>
              </a:xfrm>
              <a:custGeom>
                <a:avLst/>
                <a:gdLst>
                  <a:gd name="connsiteX0" fmla="*/ 423891 w 476250"/>
                  <a:gd name="connsiteY0" fmla="*/ 10125 h 438150"/>
                  <a:gd name="connsiteX1" fmla="*/ 10125 w 476250"/>
                  <a:gd name="connsiteY1" fmla="*/ 22317 h 438150"/>
                  <a:gd name="connsiteX2" fmla="*/ 29079 w 476250"/>
                  <a:gd name="connsiteY2" fmla="*/ 359597 h 438150"/>
                  <a:gd name="connsiteX3" fmla="*/ 38795 w 476250"/>
                  <a:gd name="connsiteY3" fmla="*/ 366455 h 438150"/>
                  <a:gd name="connsiteX4" fmla="*/ 49177 w 476250"/>
                  <a:gd name="connsiteY4" fmla="*/ 365788 h 438150"/>
                  <a:gd name="connsiteX5" fmla="*/ 71561 w 476250"/>
                  <a:gd name="connsiteY5" fmla="*/ 368741 h 438150"/>
                  <a:gd name="connsiteX6" fmla="*/ 73085 w 476250"/>
                  <a:gd name="connsiteY6" fmla="*/ 430463 h 438150"/>
                  <a:gd name="connsiteX7" fmla="*/ 348738 w 476250"/>
                  <a:gd name="connsiteY7" fmla="*/ 424272 h 438150"/>
                  <a:gd name="connsiteX8" fmla="*/ 353406 w 476250"/>
                  <a:gd name="connsiteY8" fmla="*/ 324259 h 438150"/>
                  <a:gd name="connsiteX9" fmla="*/ 366931 w 476250"/>
                  <a:gd name="connsiteY9" fmla="*/ 298351 h 438150"/>
                  <a:gd name="connsiteX10" fmla="*/ 378647 w 476250"/>
                  <a:gd name="connsiteY10" fmla="*/ 273872 h 438150"/>
                  <a:gd name="connsiteX11" fmla="*/ 396268 w 476250"/>
                  <a:gd name="connsiteY11" fmla="*/ 253584 h 438150"/>
                  <a:gd name="connsiteX12" fmla="*/ 412175 w 476250"/>
                  <a:gd name="connsiteY12" fmla="*/ 206816 h 438150"/>
                  <a:gd name="connsiteX13" fmla="*/ 429701 w 476250"/>
                  <a:gd name="connsiteY13" fmla="*/ 180051 h 438150"/>
                  <a:gd name="connsiteX14" fmla="*/ 431701 w 476250"/>
                  <a:gd name="connsiteY14" fmla="*/ 176336 h 438150"/>
                  <a:gd name="connsiteX15" fmla="*/ 438083 w 476250"/>
                  <a:gd name="connsiteY15" fmla="*/ 139951 h 438150"/>
                  <a:gd name="connsiteX16" fmla="*/ 459133 w 476250"/>
                  <a:gd name="connsiteY16" fmla="*/ 103565 h 438150"/>
                  <a:gd name="connsiteX17" fmla="*/ 468468 w 476250"/>
                  <a:gd name="connsiteY17" fmla="*/ 68323 h 438150"/>
                  <a:gd name="connsiteX18" fmla="*/ 409508 w 476250"/>
                  <a:gd name="connsiteY18" fmla="*/ 69466 h 438150"/>
                  <a:gd name="connsiteX19" fmla="*/ 429987 w 476250"/>
                  <a:gd name="connsiteY19" fmla="*/ 37081 h 438150"/>
                  <a:gd name="connsiteX20" fmla="*/ 423891 w 476250"/>
                  <a:gd name="connsiteY20" fmla="*/ 101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438150">
                    <a:moveTo>
                      <a:pt x="423891" y="10125"/>
                    </a:moveTo>
                    <a:lnTo>
                      <a:pt x="10125" y="22317"/>
                    </a:lnTo>
                    <a:cubicBezTo>
                      <a:pt x="30032" y="118615"/>
                      <a:pt x="29079" y="259489"/>
                      <a:pt x="29079" y="359597"/>
                    </a:cubicBezTo>
                    <a:cubicBezTo>
                      <a:pt x="32032" y="359788"/>
                      <a:pt x="31937" y="358168"/>
                      <a:pt x="38795" y="366455"/>
                    </a:cubicBezTo>
                    <a:cubicBezTo>
                      <a:pt x="40700" y="368836"/>
                      <a:pt x="47558" y="366646"/>
                      <a:pt x="49177" y="365788"/>
                    </a:cubicBezTo>
                    <a:cubicBezTo>
                      <a:pt x="54130" y="363217"/>
                      <a:pt x="70037" y="364074"/>
                      <a:pt x="71561" y="368741"/>
                    </a:cubicBezTo>
                    <a:lnTo>
                      <a:pt x="73085" y="430463"/>
                    </a:lnTo>
                    <a:lnTo>
                      <a:pt x="348738" y="424272"/>
                    </a:lnTo>
                    <a:cubicBezTo>
                      <a:pt x="370170" y="406460"/>
                      <a:pt x="336070" y="348548"/>
                      <a:pt x="353406" y="324259"/>
                    </a:cubicBezTo>
                    <a:cubicBezTo>
                      <a:pt x="354930" y="322164"/>
                      <a:pt x="349310" y="303209"/>
                      <a:pt x="366931" y="298351"/>
                    </a:cubicBezTo>
                    <a:cubicBezTo>
                      <a:pt x="373313" y="296637"/>
                      <a:pt x="362931" y="283302"/>
                      <a:pt x="378647" y="273872"/>
                    </a:cubicBezTo>
                    <a:cubicBezTo>
                      <a:pt x="388363" y="268062"/>
                      <a:pt x="371122" y="270062"/>
                      <a:pt x="396268" y="253584"/>
                    </a:cubicBezTo>
                    <a:cubicBezTo>
                      <a:pt x="401031" y="250441"/>
                      <a:pt x="405888" y="212531"/>
                      <a:pt x="412175" y="206816"/>
                    </a:cubicBezTo>
                    <a:cubicBezTo>
                      <a:pt x="420462" y="199387"/>
                      <a:pt x="429701" y="192624"/>
                      <a:pt x="429701" y="180051"/>
                    </a:cubicBezTo>
                    <a:cubicBezTo>
                      <a:pt x="429796" y="178813"/>
                      <a:pt x="431320" y="177384"/>
                      <a:pt x="431701" y="176336"/>
                    </a:cubicBezTo>
                    <a:cubicBezTo>
                      <a:pt x="440560" y="151381"/>
                      <a:pt x="442083" y="172240"/>
                      <a:pt x="438083" y="139951"/>
                    </a:cubicBezTo>
                    <a:cubicBezTo>
                      <a:pt x="435225" y="116519"/>
                      <a:pt x="455133" y="135950"/>
                      <a:pt x="459133" y="103565"/>
                    </a:cubicBezTo>
                    <a:cubicBezTo>
                      <a:pt x="460943" y="88706"/>
                      <a:pt x="467706" y="73942"/>
                      <a:pt x="468468" y="68323"/>
                    </a:cubicBezTo>
                    <a:lnTo>
                      <a:pt x="409508" y="69466"/>
                    </a:lnTo>
                    <a:cubicBezTo>
                      <a:pt x="409508" y="61274"/>
                      <a:pt x="424367" y="46034"/>
                      <a:pt x="429987" y="37081"/>
                    </a:cubicBezTo>
                    <a:cubicBezTo>
                      <a:pt x="441321" y="19459"/>
                      <a:pt x="428558" y="21460"/>
                      <a:pt x="423891" y="10125"/>
                    </a:cubicBezTo>
                    <a:close/>
                  </a:path>
                </a:pathLst>
              </a:custGeom>
              <a:noFill/>
              <a:ln w="6350" cap="flat">
                <a:solidFill>
                  <a:schemeClr val="bg1"/>
                </a:solidFill>
                <a:prstDash val="solid"/>
                <a:miter/>
              </a:ln>
            </p:spPr>
            <p:txBody>
              <a:bodyPr rtlCol="0" anchor="ctr"/>
              <a:lstStyle/>
              <a:p>
                <a:endParaRPr lang="en-US" sz="1600" dirty="0"/>
              </a:p>
            </p:txBody>
          </p:sp>
          <p:sp>
            <p:nvSpPr>
              <p:cNvPr id="150" name="Freeform: Shape 149">
                <a:extLst>
                  <a:ext uri="{FF2B5EF4-FFF2-40B4-BE49-F238E27FC236}">
                    <a16:creationId xmlns:a16="http://schemas.microsoft.com/office/drawing/2014/main" id="{27FCEAAF-D7F1-4BFE-8AF5-8A89DD9DC8B5}"/>
                  </a:ext>
                </a:extLst>
              </p:cNvPr>
              <p:cNvSpPr/>
              <p:nvPr/>
            </p:nvSpPr>
            <p:spPr>
              <a:xfrm>
                <a:off x="6328179" y="4055097"/>
                <a:ext cx="908120" cy="810822"/>
              </a:xfrm>
              <a:custGeom>
                <a:avLst/>
                <a:gdLst>
                  <a:gd name="connsiteX0" fmla="*/ 285778 w 533400"/>
                  <a:gd name="connsiteY0" fmla="*/ 10125 h 476250"/>
                  <a:gd name="connsiteX1" fmla="*/ 10125 w 533400"/>
                  <a:gd name="connsiteY1" fmla="*/ 16316 h 476250"/>
                  <a:gd name="connsiteX2" fmla="*/ 12982 w 533400"/>
                  <a:gd name="connsiteY2" fmla="*/ 136712 h 476250"/>
                  <a:gd name="connsiteX3" fmla="*/ 24984 w 533400"/>
                  <a:gd name="connsiteY3" fmla="*/ 146999 h 476250"/>
                  <a:gd name="connsiteX4" fmla="*/ 27365 w 533400"/>
                  <a:gd name="connsiteY4" fmla="*/ 150428 h 476250"/>
                  <a:gd name="connsiteX5" fmla="*/ 31937 w 533400"/>
                  <a:gd name="connsiteY5" fmla="*/ 159477 h 476250"/>
                  <a:gd name="connsiteX6" fmla="*/ 41081 w 533400"/>
                  <a:gd name="connsiteY6" fmla="*/ 190242 h 476250"/>
                  <a:gd name="connsiteX7" fmla="*/ 52797 w 533400"/>
                  <a:gd name="connsiteY7" fmla="*/ 208626 h 476250"/>
                  <a:gd name="connsiteX8" fmla="*/ 56131 w 533400"/>
                  <a:gd name="connsiteY8" fmla="*/ 220246 h 476250"/>
                  <a:gd name="connsiteX9" fmla="*/ 64798 w 533400"/>
                  <a:gd name="connsiteY9" fmla="*/ 234915 h 476250"/>
                  <a:gd name="connsiteX10" fmla="*/ 64894 w 533400"/>
                  <a:gd name="connsiteY10" fmla="*/ 249869 h 476250"/>
                  <a:gd name="connsiteX11" fmla="*/ 62036 w 533400"/>
                  <a:gd name="connsiteY11" fmla="*/ 279396 h 476250"/>
                  <a:gd name="connsiteX12" fmla="*/ 48892 w 533400"/>
                  <a:gd name="connsiteY12" fmla="*/ 306447 h 476250"/>
                  <a:gd name="connsiteX13" fmla="*/ 47082 w 533400"/>
                  <a:gd name="connsiteY13" fmla="*/ 327974 h 476250"/>
                  <a:gd name="connsiteX14" fmla="*/ 50987 w 533400"/>
                  <a:gd name="connsiteY14" fmla="*/ 346453 h 476250"/>
                  <a:gd name="connsiteX15" fmla="*/ 41176 w 533400"/>
                  <a:gd name="connsiteY15" fmla="*/ 382171 h 476250"/>
                  <a:gd name="connsiteX16" fmla="*/ 39462 w 533400"/>
                  <a:gd name="connsiteY16" fmla="*/ 403412 h 476250"/>
                  <a:gd name="connsiteX17" fmla="*/ 46987 w 533400"/>
                  <a:gd name="connsiteY17" fmla="*/ 402079 h 476250"/>
                  <a:gd name="connsiteX18" fmla="*/ 84039 w 533400"/>
                  <a:gd name="connsiteY18" fmla="*/ 391125 h 476250"/>
                  <a:gd name="connsiteX19" fmla="*/ 146809 w 533400"/>
                  <a:gd name="connsiteY19" fmla="*/ 406651 h 476250"/>
                  <a:gd name="connsiteX20" fmla="*/ 225771 w 533400"/>
                  <a:gd name="connsiteY20" fmla="*/ 413889 h 476250"/>
                  <a:gd name="connsiteX21" fmla="*/ 234153 w 533400"/>
                  <a:gd name="connsiteY21" fmla="*/ 407413 h 476250"/>
                  <a:gd name="connsiteX22" fmla="*/ 210817 w 533400"/>
                  <a:gd name="connsiteY22" fmla="*/ 392363 h 476250"/>
                  <a:gd name="connsiteX23" fmla="*/ 244250 w 533400"/>
                  <a:gd name="connsiteY23" fmla="*/ 391792 h 476250"/>
                  <a:gd name="connsiteX24" fmla="*/ 273301 w 533400"/>
                  <a:gd name="connsiteY24" fmla="*/ 407508 h 476250"/>
                  <a:gd name="connsiteX25" fmla="*/ 307019 w 533400"/>
                  <a:gd name="connsiteY25" fmla="*/ 428844 h 476250"/>
                  <a:gd name="connsiteX26" fmla="*/ 327879 w 533400"/>
                  <a:gd name="connsiteY26" fmla="*/ 463038 h 476250"/>
                  <a:gd name="connsiteX27" fmla="*/ 368932 w 533400"/>
                  <a:gd name="connsiteY27" fmla="*/ 455704 h 476250"/>
                  <a:gd name="connsiteX28" fmla="*/ 405031 w 533400"/>
                  <a:gd name="connsiteY28" fmla="*/ 454752 h 476250"/>
                  <a:gd name="connsiteX29" fmla="*/ 420367 w 533400"/>
                  <a:gd name="connsiteY29" fmla="*/ 438369 h 476250"/>
                  <a:gd name="connsiteX30" fmla="*/ 426653 w 533400"/>
                  <a:gd name="connsiteY30" fmla="*/ 417700 h 476250"/>
                  <a:gd name="connsiteX31" fmla="*/ 445227 w 533400"/>
                  <a:gd name="connsiteY31" fmla="*/ 411508 h 476250"/>
                  <a:gd name="connsiteX32" fmla="*/ 489232 w 533400"/>
                  <a:gd name="connsiteY32" fmla="*/ 446846 h 476250"/>
                  <a:gd name="connsiteX33" fmla="*/ 520093 w 533400"/>
                  <a:gd name="connsiteY33" fmla="*/ 453418 h 476250"/>
                  <a:gd name="connsiteX34" fmla="*/ 522094 w 533400"/>
                  <a:gd name="connsiteY34" fmla="*/ 432368 h 476250"/>
                  <a:gd name="connsiteX35" fmla="*/ 455704 w 533400"/>
                  <a:gd name="connsiteY35" fmla="*/ 398173 h 476250"/>
                  <a:gd name="connsiteX36" fmla="*/ 477898 w 533400"/>
                  <a:gd name="connsiteY36" fmla="*/ 378266 h 476250"/>
                  <a:gd name="connsiteX37" fmla="*/ 484375 w 533400"/>
                  <a:gd name="connsiteY37" fmla="*/ 340452 h 476250"/>
                  <a:gd name="connsiteX38" fmla="*/ 463801 w 533400"/>
                  <a:gd name="connsiteY38" fmla="*/ 365121 h 476250"/>
                  <a:gd name="connsiteX39" fmla="*/ 464848 w 533400"/>
                  <a:gd name="connsiteY39" fmla="*/ 327021 h 476250"/>
                  <a:gd name="connsiteX40" fmla="*/ 450751 w 533400"/>
                  <a:gd name="connsiteY40" fmla="*/ 294732 h 476250"/>
                  <a:gd name="connsiteX41" fmla="*/ 442179 w 533400"/>
                  <a:gd name="connsiteY41" fmla="*/ 234343 h 476250"/>
                  <a:gd name="connsiteX42" fmla="*/ 256918 w 533400"/>
                  <a:gd name="connsiteY42" fmla="*/ 242535 h 476250"/>
                  <a:gd name="connsiteX43" fmla="*/ 259013 w 533400"/>
                  <a:gd name="connsiteY43" fmla="*/ 189004 h 476250"/>
                  <a:gd name="connsiteX44" fmla="*/ 293970 w 533400"/>
                  <a:gd name="connsiteY44" fmla="*/ 128044 h 476250"/>
                  <a:gd name="connsiteX45" fmla="*/ 303304 w 533400"/>
                  <a:gd name="connsiteY45" fmla="*/ 93564 h 476250"/>
                  <a:gd name="connsiteX46" fmla="*/ 297113 w 533400"/>
                  <a:gd name="connsiteY46" fmla="*/ 67561 h 476250"/>
                  <a:gd name="connsiteX47" fmla="*/ 285778 w 533400"/>
                  <a:gd name="connsiteY47" fmla="*/ 101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476250">
                    <a:moveTo>
                      <a:pt x="285778" y="10125"/>
                    </a:moveTo>
                    <a:lnTo>
                      <a:pt x="10125" y="16316"/>
                    </a:lnTo>
                    <a:lnTo>
                      <a:pt x="12982" y="136712"/>
                    </a:lnTo>
                    <a:cubicBezTo>
                      <a:pt x="15173" y="137474"/>
                      <a:pt x="24888" y="144332"/>
                      <a:pt x="24984" y="146999"/>
                    </a:cubicBezTo>
                    <a:cubicBezTo>
                      <a:pt x="25460" y="146999"/>
                      <a:pt x="26889" y="149761"/>
                      <a:pt x="27365" y="150428"/>
                    </a:cubicBezTo>
                    <a:cubicBezTo>
                      <a:pt x="31461" y="157191"/>
                      <a:pt x="29270" y="154429"/>
                      <a:pt x="31937" y="159477"/>
                    </a:cubicBezTo>
                    <a:cubicBezTo>
                      <a:pt x="38319" y="171383"/>
                      <a:pt x="33080" y="177860"/>
                      <a:pt x="41081" y="190242"/>
                    </a:cubicBezTo>
                    <a:cubicBezTo>
                      <a:pt x="46415" y="198529"/>
                      <a:pt x="52797" y="200815"/>
                      <a:pt x="52797" y="208626"/>
                    </a:cubicBezTo>
                    <a:cubicBezTo>
                      <a:pt x="52797" y="217389"/>
                      <a:pt x="53750" y="215198"/>
                      <a:pt x="56131" y="220246"/>
                    </a:cubicBezTo>
                    <a:cubicBezTo>
                      <a:pt x="58226" y="224628"/>
                      <a:pt x="64036" y="232629"/>
                      <a:pt x="64798" y="234915"/>
                    </a:cubicBezTo>
                    <a:cubicBezTo>
                      <a:pt x="66608" y="240439"/>
                      <a:pt x="68704" y="245773"/>
                      <a:pt x="64894" y="249869"/>
                    </a:cubicBezTo>
                    <a:cubicBezTo>
                      <a:pt x="64132" y="250726"/>
                      <a:pt x="65465" y="272253"/>
                      <a:pt x="62036" y="279396"/>
                    </a:cubicBezTo>
                    <a:cubicBezTo>
                      <a:pt x="61084" y="282921"/>
                      <a:pt x="45082" y="301590"/>
                      <a:pt x="48892" y="306447"/>
                    </a:cubicBezTo>
                    <a:cubicBezTo>
                      <a:pt x="56512" y="316354"/>
                      <a:pt x="44891" y="321878"/>
                      <a:pt x="47082" y="327974"/>
                    </a:cubicBezTo>
                    <a:cubicBezTo>
                      <a:pt x="52225" y="342262"/>
                      <a:pt x="49654" y="328164"/>
                      <a:pt x="50987" y="346453"/>
                    </a:cubicBezTo>
                    <a:cubicBezTo>
                      <a:pt x="52416" y="366360"/>
                      <a:pt x="41081" y="378647"/>
                      <a:pt x="41176" y="382171"/>
                    </a:cubicBezTo>
                    <a:cubicBezTo>
                      <a:pt x="41462" y="391696"/>
                      <a:pt x="39367" y="395887"/>
                      <a:pt x="39462" y="403412"/>
                    </a:cubicBezTo>
                    <a:cubicBezTo>
                      <a:pt x="40033" y="403412"/>
                      <a:pt x="46129" y="402460"/>
                      <a:pt x="46987" y="402079"/>
                    </a:cubicBezTo>
                    <a:cubicBezTo>
                      <a:pt x="70799" y="393220"/>
                      <a:pt x="48892" y="395411"/>
                      <a:pt x="84039" y="391125"/>
                    </a:cubicBezTo>
                    <a:cubicBezTo>
                      <a:pt x="92802" y="390077"/>
                      <a:pt x="138141" y="402269"/>
                      <a:pt x="146809" y="406651"/>
                    </a:cubicBezTo>
                    <a:cubicBezTo>
                      <a:pt x="196720" y="432178"/>
                      <a:pt x="216627" y="407413"/>
                      <a:pt x="225771" y="413889"/>
                    </a:cubicBezTo>
                    <a:cubicBezTo>
                      <a:pt x="253679" y="433797"/>
                      <a:pt x="263871" y="401317"/>
                      <a:pt x="234153" y="407413"/>
                    </a:cubicBezTo>
                    <a:cubicBezTo>
                      <a:pt x="221485" y="409984"/>
                      <a:pt x="201768" y="406460"/>
                      <a:pt x="210817" y="392363"/>
                    </a:cubicBezTo>
                    <a:cubicBezTo>
                      <a:pt x="220627" y="377028"/>
                      <a:pt x="226914" y="404174"/>
                      <a:pt x="244250" y="391792"/>
                    </a:cubicBezTo>
                    <a:cubicBezTo>
                      <a:pt x="255489" y="383790"/>
                      <a:pt x="273396" y="407222"/>
                      <a:pt x="273301" y="407508"/>
                    </a:cubicBezTo>
                    <a:cubicBezTo>
                      <a:pt x="272538" y="426653"/>
                      <a:pt x="315306" y="414747"/>
                      <a:pt x="307019" y="428844"/>
                    </a:cubicBezTo>
                    <a:cubicBezTo>
                      <a:pt x="291588" y="454942"/>
                      <a:pt x="313877" y="450465"/>
                      <a:pt x="327879" y="463038"/>
                    </a:cubicBezTo>
                    <a:cubicBezTo>
                      <a:pt x="333880" y="465229"/>
                      <a:pt x="365121" y="479231"/>
                      <a:pt x="368932" y="455704"/>
                    </a:cubicBezTo>
                    <a:cubicBezTo>
                      <a:pt x="369313" y="453228"/>
                      <a:pt x="405031" y="422748"/>
                      <a:pt x="405031" y="454752"/>
                    </a:cubicBezTo>
                    <a:cubicBezTo>
                      <a:pt x="405031" y="481136"/>
                      <a:pt x="432559" y="440464"/>
                      <a:pt x="420367" y="438369"/>
                    </a:cubicBezTo>
                    <a:cubicBezTo>
                      <a:pt x="413890" y="437226"/>
                      <a:pt x="425320" y="417604"/>
                      <a:pt x="426653" y="417700"/>
                    </a:cubicBezTo>
                    <a:cubicBezTo>
                      <a:pt x="439893" y="418176"/>
                      <a:pt x="445894" y="395125"/>
                      <a:pt x="445227" y="411508"/>
                    </a:cubicBezTo>
                    <a:cubicBezTo>
                      <a:pt x="443703" y="447894"/>
                      <a:pt x="461515" y="421890"/>
                      <a:pt x="489232" y="446846"/>
                    </a:cubicBezTo>
                    <a:cubicBezTo>
                      <a:pt x="496376" y="453228"/>
                      <a:pt x="518188" y="456752"/>
                      <a:pt x="520093" y="453418"/>
                    </a:cubicBezTo>
                    <a:cubicBezTo>
                      <a:pt x="534857" y="428463"/>
                      <a:pt x="526475" y="437607"/>
                      <a:pt x="522094" y="432368"/>
                    </a:cubicBezTo>
                    <a:cubicBezTo>
                      <a:pt x="504472" y="411699"/>
                      <a:pt x="447322" y="417223"/>
                      <a:pt x="455704" y="398173"/>
                    </a:cubicBezTo>
                    <a:cubicBezTo>
                      <a:pt x="469992" y="365598"/>
                      <a:pt x="470754" y="383410"/>
                      <a:pt x="477898" y="378266"/>
                    </a:cubicBezTo>
                    <a:cubicBezTo>
                      <a:pt x="504377" y="359406"/>
                      <a:pt x="484375" y="370075"/>
                      <a:pt x="484375" y="340452"/>
                    </a:cubicBezTo>
                    <a:cubicBezTo>
                      <a:pt x="473135" y="345214"/>
                      <a:pt x="463801" y="350358"/>
                      <a:pt x="463801" y="365121"/>
                    </a:cubicBezTo>
                    <a:cubicBezTo>
                      <a:pt x="415318" y="365121"/>
                      <a:pt x="463515" y="330355"/>
                      <a:pt x="464848" y="327021"/>
                    </a:cubicBezTo>
                    <a:cubicBezTo>
                      <a:pt x="463801" y="323973"/>
                      <a:pt x="452371" y="296161"/>
                      <a:pt x="450751" y="294732"/>
                    </a:cubicBezTo>
                    <a:cubicBezTo>
                      <a:pt x="415509" y="264728"/>
                      <a:pt x="449799" y="259013"/>
                      <a:pt x="442179" y="234343"/>
                    </a:cubicBezTo>
                    <a:lnTo>
                      <a:pt x="256918" y="242535"/>
                    </a:lnTo>
                    <a:lnTo>
                      <a:pt x="259013" y="189004"/>
                    </a:lnTo>
                    <a:cubicBezTo>
                      <a:pt x="267300" y="186147"/>
                      <a:pt x="289969" y="130616"/>
                      <a:pt x="293970" y="128044"/>
                    </a:cubicBezTo>
                    <a:cubicBezTo>
                      <a:pt x="314925" y="114042"/>
                      <a:pt x="288160" y="98326"/>
                      <a:pt x="303304" y="93564"/>
                    </a:cubicBezTo>
                    <a:cubicBezTo>
                      <a:pt x="321592" y="87849"/>
                      <a:pt x="296923" y="73847"/>
                      <a:pt x="297113" y="67561"/>
                    </a:cubicBezTo>
                    <a:cubicBezTo>
                      <a:pt x="297685" y="53463"/>
                      <a:pt x="285778" y="49082"/>
                      <a:pt x="285778" y="10125"/>
                    </a:cubicBezTo>
                    <a:close/>
                  </a:path>
                </a:pathLst>
              </a:custGeom>
              <a:noFill/>
              <a:ln w="6350" cap="flat">
                <a:solidFill>
                  <a:schemeClr val="bg1"/>
                </a:solidFill>
                <a:prstDash val="solid"/>
                <a:miter/>
              </a:ln>
            </p:spPr>
            <p:txBody>
              <a:bodyPr rtlCol="0" anchor="ctr"/>
              <a:lstStyle/>
              <a:p>
                <a:endParaRPr lang="en-US" sz="1600" dirty="0"/>
              </a:p>
            </p:txBody>
          </p:sp>
          <p:sp>
            <p:nvSpPr>
              <p:cNvPr id="151" name="Freeform: Shape 150">
                <a:extLst>
                  <a:ext uri="{FF2B5EF4-FFF2-40B4-BE49-F238E27FC236}">
                    <a16:creationId xmlns:a16="http://schemas.microsoft.com/office/drawing/2014/main" id="{41E62E12-6838-45EA-B8FA-71C9050D3B92}"/>
                  </a:ext>
                </a:extLst>
              </p:cNvPr>
              <p:cNvSpPr/>
              <p:nvPr/>
            </p:nvSpPr>
            <p:spPr>
              <a:xfrm>
                <a:off x="6748347" y="3617090"/>
                <a:ext cx="583792" cy="1005419"/>
              </a:xfrm>
              <a:custGeom>
                <a:avLst/>
                <a:gdLst>
                  <a:gd name="connsiteX0" fmla="*/ 50320 w 342900"/>
                  <a:gd name="connsiteY0" fmla="*/ 325021 h 590550"/>
                  <a:gd name="connsiteX1" fmla="*/ 56512 w 342900"/>
                  <a:gd name="connsiteY1" fmla="*/ 351025 h 590550"/>
                  <a:gd name="connsiteX2" fmla="*/ 47177 w 342900"/>
                  <a:gd name="connsiteY2" fmla="*/ 385505 h 590550"/>
                  <a:gd name="connsiteX3" fmla="*/ 12220 w 342900"/>
                  <a:gd name="connsiteY3" fmla="*/ 446465 h 590550"/>
                  <a:gd name="connsiteX4" fmla="*/ 10125 w 342900"/>
                  <a:gd name="connsiteY4" fmla="*/ 499996 h 590550"/>
                  <a:gd name="connsiteX5" fmla="*/ 195386 w 342900"/>
                  <a:gd name="connsiteY5" fmla="*/ 491804 h 590550"/>
                  <a:gd name="connsiteX6" fmla="*/ 203959 w 342900"/>
                  <a:gd name="connsiteY6" fmla="*/ 552193 h 590550"/>
                  <a:gd name="connsiteX7" fmla="*/ 218055 w 342900"/>
                  <a:gd name="connsiteY7" fmla="*/ 584483 h 590550"/>
                  <a:gd name="connsiteX8" fmla="*/ 235201 w 342900"/>
                  <a:gd name="connsiteY8" fmla="*/ 560575 h 590550"/>
                  <a:gd name="connsiteX9" fmla="*/ 281683 w 342900"/>
                  <a:gd name="connsiteY9" fmla="*/ 553050 h 590550"/>
                  <a:gd name="connsiteX10" fmla="*/ 334451 w 342900"/>
                  <a:gd name="connsiteY10" fmla="*/ 554764 h 590550"/>
                  <a:gd name="connsiteX11" fmla="*/ 312544 w 342900"/>
                  <a:gd name="connsiteY11" fmla="*/ 382457 h 590550"/>
                  <a:gd name="connsiteX12" fmla="*/ 319878 w 342900"/>
                  <a:gd name="connsiteY12" fmla="*/ 10125 h 590550"/>
                  <a:gd name="connsiteX13" fmla="*/ 119853 w 342900"/>
                  <a:gd name="connsiteY13" fmla="*/ 23269 h 590550"/>
                  <a:gd name="connsiteX14" fmla="*/ 102327 w 342900"/>
                  <a:gd name="connsiteY14" fmla="*/ 50035 h 590550"/>
                  <a:gd name="connsiteX15" fmla="*/ 86420 w 342900"/>
                  <a:gd name="connsiteY15" fmla="*/ 96802 h 590550"/>
                  <a:gd name="connsiteX16" fmla="*/ 68799 w 342900"/>
                  <a:gd name="connsiteY16" fmla="*/ 117091 h 590550"/>
                  <a:gd name="connsiteX17" fmla="*/ 57083 w 342900"/>
                  <a:gd name="connsiteY17" fmla="*/ 141570 h 590550"/>
                  <a:gd name="connsiteX18" fmla="*/ 43558 w 342900"/>
                  <a:gd name="connsiteY18" fmla="*/ 167478 h 590550"/>
                  <a:gd name="connsiteX19" fmla="*/ 38890 w 342900"/>
                  <a:gd name="connsiteY19" fmla="*/ 267490 h 590550"/>
                  <a:gd name="connsiteX20" fmla="*/ 50320 w 342900"/>
                  <a:gd name="connsiteY20" fmla="*/ 325021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 h="590550">
                    <a:moveTo>
                      <a:pt x="50320" y="325021"/>
                    </a:moveTo>
                    <a:cubicBezTo>
                      <a:pt x="50035" y="331308"/>
                      <a:pt x="74704" y="345310"/>
                      <a:pt x="56512" y="351025"/>
                    </a:cubicBezTo>
                    <a:cubicBezTo>
                      <a:pt x="41367" y="355787"/>
                      <a:pt x="68132" y="371503"/>
                      <a:pt x="47177" y="385505"/>
                    </a:cubicBezTo>
                    <a:cubicBezTo>
                      <a:pt x="43177" y="388172"/>
                      <a:pt x="20602" y="443608"/>
                      <a:pt x="12220" y="446465"/>
                    </a:cubicBezTo>
                    <a:lnTo>
                      <a:pt x="10125" y="499996"/>
                    </a:lnTo>
                    <a:lnTo>
                      <a:pt x="195386" y="491804"/>
                    </a:lnTo>
                    <a:cubicBezTo>
                      <a:pt x="203101" y="516379"/>
                      <a:pt x="168811" y="522189"/>
                      <a:pt x="203959" y="552193"/>
                    </a:cubicBezTo>
                    <a:cubicBezTo>
                      <a:pt x="205578" y="553526"/>
                      <a:pt x="216913" y="581339"/>
                      <a:pt x="218055" y="584483"/>
                    </a:cubicBezTo>
                    <a:cubicBezTo>
                      <a:pt x="225866" y="577243"/>
                      <a:pt x="230724" y="560384"/>
                      <a:pt x="235201" y="560575"/>
                    </a:cubicBezTo>
                    <a:cubicBezTo>
                      <a:pt x="278063" y="562289"/>
                      <a:pt x="257870" y="558003"/>
                      <a:pt x="281683" y="553050"/>
                    </a:cubicBezTo>
                    <a:cubicBezTo>
                      <a:pt x="283778" y="542668"/>
                      <a:pt x="301685" y="569147"/>
                      <a:pt x="334451" y="554764"/>
                    </a:cubicBezTo>
                    <a:lnTo>
                      <a:pt x="312544" y="382457"/>
                    </a:lnTo>
                    <a:lnTo>
                      <a:pt x="319878" y="10125"/>
                    </a:lnTo>
                    <a:lnTo>
                      <a:pt x="119853" y="23269"/>
                    </a:lnTo>
                    <a:cubicBezTo>
                      <a:pt x="119853" y="35842"/>
                      <a:pt x="110613" y="42605"/>
                      <a:pt x="102327" y="50035"/>
                    </a:cubicBezTo>
                    <a:cubicBezTo>
                      <a:pt x="96040" y="55654"/>
                      <a:pt x="91087" y="93659"/>
                      <a:pt x="86420" y="96802"/>
                    </a:cubicBezTo>
                    <a:cubicBezTo>
                      <a:pt x="61179" y="113281"/>
                      <a:pt x="78514" y="111280"/>
                      <a:pt x="68799" y="117091"/>
                    </a:cubicBezTo>
                    <a:cubicBezTo>
                      <a:pt x="53083" y="126520"/>
                      <a:pt x="63465" y="139760"/>
                      <a:pt x="57083" y="141570"/>
                    </a:cubicBezTo>
                    <a:cubicBezTo>
                      <a:pt x="39462" y="146428"/>
                      <a:pt x="45082" y="165382"/>
                      <a:pt x="43558" y="167478"/>
                    </a:cubicBezTo>
                    <a:cubicBezTo>
                      <a:pt x="26317" y="191767"/>
                      <a:pt x="60321" y="249679"/>
                      <a:pt x="38890" y="267490"/>
                    </a:cubicBezTo>
                    <a:cubicBezTo>
                      <a:pt x="38986" y="306352"/>
                      <a:pt x="50892" y="310734"/>
                      <a:pt x="50320" y="325021"/>
                    </a:cubicBezTo>
                    <a:close/>
                  </a:path>
                </a:pathLst>
              </a:custGeom>
              <a:noFill/>
              <a:ln w="6350" cap="flat">
                <a:solidFill>
                  <a:schemeClr val="bg1"/>
                </a:solidFill>
                <a:prstDash val="solid"/>
                <a:miter/>
              </a:ln>
            </p:spPr>
            <p:txBody>
              <a:bodyPr rtlCol="0" anchor="ctr"/>
              <a:lstStyle/>
              <a:p>
                <a:endParaRPr lang="en-US" sz="1600" dirty="0"/>
              </a:p>
            </p:txBody>
          </p:sp>
          <p:sp>
            <p:nvSpPr>
              <p:cNvPr id="152" name="Freeform: Shape 151">
                <a:extLst>
                  <a:ext uri="{FF2B5EF4-FFF2-40B4-BE49-F238E27FC236}">
                    <a16:creationId xmlns:a16="http://schemas.microsoft.com/office/drawing/2014/main" id="{28B788D8-DDB3-422E-B535-6AB6A1AE2C96}"/>
                  </a:ext>
                </a:extLst>
              </p:cNvPr>
              <p:cNvSpPr/>
              <p:nvPr/>
            </p:nvSpPr>
            <p:spPr>
              <a:xfrm>
                <a:off x="7263381" y="3586280"/>
                <a:ext cx="616224" cy="1005419"/>
              </a:xfrm>
              <a:custGeom>
                <a:avLst/>
                <a:gdLst>
                  <a:gd name="connsiteX0" fmla="*/ 17459 w 361950"/>
                  <a:gd name="connsiteY0" fmla="*/ 28127 h 590550"/>
                  <a:gd name="connsiteX1" fmla="*/ 10125 w 361950"/>
                  <a:gd name="connsiteY1" fmla="*/ 400459 h 590550"/>
                  <a:gd name="connsiteX2" fmla="*/ 32032 w 361950"/>
                  <a:gd name="connsiteY2" fmla="*/ 572767 h 590550"/>
                  <a:gd name="connsiteX3" fmla="*/ 42891 w 361950"/>
                  <a:gd name="connsiteY3" fmla="*/ 570480 h 590550"/>
                  <a:gd name="connsiteX4" fmla="*/ 68227 w 361950"/>
                  <a:gd name="connsiteY4" fmla="*/ 542287 h 590550"/>
                  <a:gd name="connsiteX5" fmla="*/ 94707 w 361950"/>
                  <a:gd name="connsiteY5" fmla="*/ 561908 h 590550"/>
                  <a:gd name="connsiteX6" fmla="*/ 85848 w 361950"/>
                  <a:gd name="connsiteY6" fmla="*/ 579815 h 590550"/>
                  <a:gd name="connsiteX7" fmla="*/ 90039 w 361950"/>
                  <a:gd name="connsiteY7" fmla="*/ 585054 h 590550"/>
                  <a:gd name="connsiteX8" fmla="*/ 128330 w 361950"/>
                  <a:gd name="connsiteY8" fmla="*/ 573052 h 590550"/>
                  <a:gd name="connsiteX9" fmla="*/ 129187 w 361950"/>
                  <a:gd name="connsiteY9" fmla="*/ 530190 h 590550"/>
                  <a:gd name="connsiteX10" fmla="*/ 103470 w 361950"/>
                  <a:gd name="connsiteY10" fmla="*/ 508759 h 590550"/>
                  <a:gd name="connsiteX11" fmla="*/ 105184 w 361950"/>
                  <a:gd name="connsiteY11" fmla="*/ 491137 h 590550"/>
                  <a:gd name="connsiteX12" fmla="*/ 360454 w 361950"/>
                  <a:gd name="connsiteY12" fmla="*/ 467992 h 590550"/>
                  <a:gd name="connsiteX13" fmla="*/ 350548 w 361950"/>
                  <a:gd name="connsiteY13" fmla="*/ 445322 h 590550"/>
                  <a:gd name="connsiteX14" fmla="*/ 347691 w 361950"/>
                  <a:gd name="connsiteY14" fmla="*/ 435797 h 590550"/>
                  <a:gd name="connsiteX15" fmla="*/ 345500 w 361950"/>
                  <a:gd name="connsiteY15" fmla="*/ 392935 h 590550"/>
                  <a:gd name="connsiteX16" fmla="*/ 344643 w 361950"/>
                  <a:gd name="connsiteY16" fmla="*/ 348739 h 590550"/>
                  <a:gd name="connsiteX17" fmla="*/ 351596 w 361950"/>
                  <a:gd name="connsiteY17" fmla="*/ 330165 h 590550"/>
                  <a:gd name="connsiteX18" fmla="*/ 351691 w 361950"/>
                  <a:gd name="connsiteY18" fmla="*/ 311686 h 590550"/>
                  <a:gd name="connsiteX19" fmla="*/ 337785 w 361950"/>
                  <a:gd name="connsiteY19" fmla="*/ 298256 h 590550"/>
                  <a:gd name="connsiteX20" fmla="*/ 331974 w 361950"/>
                  <a:gd name="connsiteY20" fmla="*/ 277206 h 590550"/>
                  <a:gd name="connsiteX21" fmla="*/ 308162 w 361950"/>
                  <a:gd name="connsiteY21" fmla="*/ 211483 h 590550"/>
                  <a:gd name="connsiteX22" fmla="*/ 300923 w 361950"/>
                  <a:gd name="connsiteY22" fmla="*/ 183099 h 590550"/>
                  <a:gd name="connsiteX23" fmla="*/ 297018 w 361950"/>
                  <a:gd name="connsiteY23" fmla="*/ 169288 h 590550"/>
                  <a:gd name="connsiteX24" fmla="*/ 287207 w 361950"/>
                  <a:gd name="connsiteY24" fmla="*/ 129473 h 590550"/>
                  <a:gd name="connsiteX25" fmla="*/ 269300 w 361950"/>
                  <a:gd name="connsiteY25" fmla="*/ 68513 h 590550"/>
                  <a:gd name="connsiteX26" fmla="*/ 259013 w 361950"/>
                  <a:gd name="connsiteY26" fmla="*/ 39748 h 590550"/>
                  <a:gd name="connsiteX27" fmla="*/ 253488 w 361950"/>
                  <a:gd name="connsiteY27" fmla="*/ 10125 h 590550"/>
                  <a:gd name="connsiteX28" fmla="*/ 17459 w 361950"/>
                  <a:gd name="connsiteY28" fmla="*/ 2812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1950" h="590550">
                    <a:moveTo>
                      <a:pt x="17459" y="28127"/>
                    </a:moveTo>
                    <a:lnTo>
                      <a:pt x="10125" y="400459"/>
                    </a:lnTo>
                    <a:lnTo>
                      <a:pt x="32032" y="572767"/>
                    </a:lnTo>
                    <a:cubicBezTo>
                      <a:pt x="32413" y="572767"/>
                      <a:pt x="39366" y="570480"/>
                      <a:pt x="42891" y="570480"/>
                    </a:cubicBezTo>
                    <a:cubicBezTo>
                      <a:pt x="56512" y="570480"/>
                      <a:pt x="67941" y="550192"/>
                      <a:pt x="68227" y="542287"/>
                    </a:cubicBezTo>
                    <a:cubicBezTo>
                      <a:pt x="69370" y="513616"/>
                      <a:pt x="92897" y="557050"/>
                      <a:pt x="94707" y="561908"/>
                    </a:cubicBezTo>
                    <a:cubicBezTo>
                      <a:pt x="98231" y="571243"/>
                      <a:pt x="92611" y="575910"/>
                      <a:pt x="85848" y="579815"/>
                    </a:cubicBezTo>
                    <a:cubicBezTo>
                      <a:pt x="72704" y="587340"/>
                      <a:pt x="83372" y="585530"/>
                      <a:pt x="90039" y="585054"/>
                    </a:cubicBezTo>
                    <a:cubicBezTo>
                      <a:pt x="107851" y="584006"/>
                      <a:pt x="122424" y="573719"/>
                      <a:pt x="128330" y="573052"/>
                    </a:cubicBezTo>
                    <a:lnTo>
                      <a:pt x="129187" y="530190"/>
                    </a:lnTo>
                    <a:lnTo>
                      <a:pt x="103470" y="508759"/>
                    </a:lnTo>
                    <a:lnTo>
                      <a:pt x="105184" y="491137"/>
                    </a:lnTo>
                    <a:lnTo>
                      <a:pt x="360454" y="467992"/>
                    </a:lnTo>
                    <a:cubicBezTo>
                      <a:pt x="360454" y="447608"/>
                      <a:pt x="354168" y="452275"/>
                      <a:pt x="350548" y="445322"/>
                    </a:cubicBezTo>
                    <a:cubicBezTo>
                      <a:pt x="348738" y="445132"/>
                      <a:pt x="346548" y="438274"/>
                      <a:pt x="347691" y="435797"/>
                    </a:cubicBezTo>
                    <a:cubicBezTo>
                      <a:pt x="352358" y="425701"/>
                      <a:pt x="351215" y="400364"/>
                      <a:pt x="345500" y="392935"/>
                    </a:cubicBezTo>
                    <a:cubicBezTo>
                      <a:pt x="337594" y="382648"/>
                      <a:pt x="339404" y="360264"/>
                      <a:pt x="344643" y="348739"/>
                    </a:cubicBezTo>
                    <a:cubicBezTo>
                      <a:pt x="344643" y="348262"/>
                      <a:pt x="350929" y="331975"/>
                      <a:pt x="351596" y="330165"/>
                    </a:cubicBezTo>
                    <a:cubicBezTo>
                      <a:pt x="357597" y="314925"/>
                      <a:pt x="352930" y="316925"/>
                      <a:pt x="351691" y="311686"/>
                    </a:cubicBezTo>
                    <a:cubicBezTo>
                      <a:pt x="346357" y="310067"/>
                      <a:pt x="337404" y="305114"/>
                      <a:pt x="337785" y="298256"/>
                    </a:cubicBezTo>
                    <a:cubicBezTo>
                      <a:pt x="338642" y="280825"/>
                      <a:pt x="334832" y="285016"/>
                      <a:pt x="331974" y="277206"/>
                    </a:cubicBezTo>
                    <a:cubicBezTo>
                      <a:pt x="324259" y="256060"/>
                      <a:pt x="310257" y="234153"/>
                      <a:pt x="308162" y="211483"/>
                    </a:cubicBezTo>
                    <a:cubicBezTo>
                      <a:pt x="307305" y="202149"/>
                      <a:pt x="302542" y="190528"/>
                      <a:pt x="300923" y="183099"/>
                    </a:cubicBezTo>
                    <a:cubicBezTo>
                      <a:pt x="299971" y="181384"/>
                      <a:pt x="297018" y="169573"/>
                      <a:pt x="297018" y="169288"/>
                    </a:cubicBezTo>
                    <a:cubicBezTo>
                      <a:pt x="295970" y="152619"/>
                      <a:pt x="288540" y="141189"/>
                      <a:pt x="287207" y="129473"/>
                    </a:cubicBezTo>
                    <a:cubicBezTo>
                      <a:pt x="285302" y="112900"/>
                      <a:pt x="269776" y="74704"/>
                      <a:pt x="269300" y="68513"/>
                    </a:cubicBezTo>
                    <a:cubicBezTo>
                      <a:pt x="268157" y="55083"/>
                      <a:pt x="257203" y="52416"/>
                      <a:pt x="259013" y="39748"/>
                    </a:cubicBezTo>
                    <a:lnTo>
                      <a:pt x="253488" y="10125"/>
                    </a:lnTo>
                    <a:lnTo>
                      <a:pt x="17459" y="28127"/>
                    </a:lnTo>
                    <a:close/>
                  </a:path>
                </a:pathLst>
              </a:custGeom>
              <a:noFill/>
              <a:ln w="6350" cap="flat">
                <a:solidFill>
                  <a:schemeClr val="bg1"/>
                </a:solidFill>
                <a:prstDash val="solid"/>
                <a:miter/>
              </a:ln>
            </p:spPr>
            <p:txBody>
              <a:bodyPr rtlCol="0" anchor="ctr"/>
              <a:lstStyle/>
              <a:p>
                <a:endParaRPr lang="en-US" sz="1600" dirty="0"/>
              </a:p>
            </p:txBody>
          </p:sp>
          <p:sp>
            <p:nvSpPr>
              <p:cNvPr id="153" name="Freeform: Shape 152">
                <a:extLst>
                  <a:ext uri="{FF2B5EF4-FFF2-40B4-BE49-F238E27FC236}">
                    <a16:creationId xmlns:a16="http://schemas.microsoft.com/office/drawing/2014/main" id="{8A4D53A8-EC26-4591-9ABB-514B0CA69429}"/>
                  </a:ext>
                </a:extLst>
              </p:cNvPr>
              <p:cNvSpPr/>
              <p:nvPr/>
            </p:nvSpPr>
            <p:spPr>
              <a:xfrm>
                <a:off x="6934999" y="3179633"/>
                <a:ext cx="1345964" cy="486493"/>
              </a:xfrm>
              <a:custGeom>
                <a:avLst/>
                <a:gdLst>
                  <a:gd name="connsiteX0" fmla="*/ 210340 w 790575"/>
                  <a:gd name="connsiteY0" fmla="*/ 266978 h 285750"/>
                  <a:gd name="connsiteX1" fmla="*/ 446084 w 790575"/>
                  <a:gd name="connsiteY1" fmla="*/ 248881 h 285750"/>
                  <a:gd name="connsiteX2" fmla="*/ 562575 w 790575"/>
                  <a:gd name="connsiteY2" fmla="*/ 234212 h 285750"/>
                  <a:gd name="connsiteX3" fmla="*/ 588006 w 790575"/>
                  <a:gd name="connsiteY3" fmla="*/ 187254 h 285750"/>
                  <a:gd name="connsiteX4" fmla="*/ 623058 w 790575"/>
                  <a:gd name="connsiteY4" fmla="*/ 157631 h 285750"/>
                  <a:gd name="connsiteX5" fmla="*/ 654491 w 790575"/>
                  <a:gd name="connsiteY5" fmla="*/ 138867 h 285750"/>
                  <a:gd name="connsiteX6" fmla="*/ 682590 w 790575"/>
                  <a:gd name="connsiteY6" fmla="*/ 110387 h 285750"/>
                  <a:gd name="connsiteX7" fmla="*/ 705640 w 790575"/>
                  <a:gd name="connsiteY7" fmla="*/ 87813 h 285750"/>
                  <a:gd name="connsiteX8" fmla="*/ 720975 w 790575"/>
                  <a:gd name="connsiteY8" fmla="*/ 93242 h 285750"/>
                  <a:gd name="connsiteX9" fmla="*/ 762028 w 790575"/>
                  <a:gd name="connsiteY9" fmla="*/ 69525 h 285750"/>
                  <a:gd name="connsiteX10" fmla="*/ 783840 w 790575"/>
                  <a:gd name="connsiteY10" fmla="*/ 18661 h 285750"/>
                  <a:gd name="connsiteX11" fmla="*/ 783364 w 790575"/>
                  <a:gd name="connsiteY11" fmla="*/ 13709 h 285750"/>
                  <a:gd name="connsiteX12" fmla="*/ 757075 w 790575"/>
                  <a:gd name="connsiteY12" fmla="*/ 22186 h 285750"/>
                  <a:gd name="connsiteX13" fmla="*/ 654110 w 790575"/>
                  <a:gd name="connsiteY13" fmla="*/ 33425 h 285750"/>
                  <a:gd name="connsiteX14" fmla="*/ 594293 w 790575"/>
                  <a:gd name="connsiteY14" fmla="*/ 38569 h 285750"/>
                  <a:gd name="connsiteX15" fmla="*/ 203863 w 790575"/>
                  <a:gd name="connsiteY15" fmla="*/ 72478 h 285750"/>
                  <a:gd name="connsiteX16" fmla="*/ 204244 w 790575"/>
                  <a:gd name="connsiteY16" fmla="*/ 95528 h 285750"/>
                  <a:gd name="connsiteX17" fmla="*/ 60703 w 790575"/>
                  <a:gd name="connsiteY17" fmla="*/ 101719 h 285750"/>
                  <a:gd name="connsiteX18" fmla="*/ 60703 w 790575"/>
                  <a:gd name="connsiteY18" fmla="*/ 111626 h 285750"/>
                  <a:gd name="connsiteX19" fmla="*/ 48891 w 790575"/>
                  <a:gd name="connsiteY19" fmla="*/ 168299 h 285750"/>
                  <a:gd name="connsiteX20" fmla="*/ 39557 w 790575"/>
                  <a:gd name="connsiteY20" fmla="*/ 203542 h 285750"/>
                  <a:gd name="connsiteX21" fmla="*/ 18507 w 790575"/>
                  <a:gd name="connsiteY21" fmla="*/ 239927 h 285750"/>
                  <a:gd name="connsiteX22" fmla="*/ 12125 w 790575"/>
                  <a:gd name="connsiteY22" fmla="*/ 276313 h 285750"/>
                  <a:gd name="connsiteX23" fmla="*/ 10125 w 790575"/>
                  <a:gd name="connsiteY23" fmla="*/ 280027 h 285750"/>
                  <a:gd name="connsiteX24" fmla="*/ 210340 w 790575"/>
                  <a:gd name="connsiteY24" fmla="*/ 2669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0575" h="285750">
                    <a:moveTo>
                      <a:pt x="210340" y="266978"/>
                    </a:moveTo>
                    <a:lnTo>
                      <a:pt x="446084" y="248881"/>
                    </a:lnTo>
                    <a:lnTo>
                      <a:pt x="562575" y="234212"/>
                    </a:lnTo>
                    <a:cubicBezTo>
                      <a:pt x="562575" y="182492"/>
                      <a:pt x="588006" y="212590"/>
                      <a:pt x="588006" y="187254"/>
                    </a:cubicBezTo>
                    <a:cubicBezTo>
                      <a:pt x="588006" y="170585"/>
                      <a:pt x="615153" y="157441"/>
                      <a:pt x="623058" y="157631"/>
                    </a:cubicBezTo>
                    <a:cubicBezTo>
                      <a:pt x="632679" y="157917"/>
                      <a:pt x="647633" y="146487"/>
                      <a:pt x="654491" y="138867"/>
                    </a:cubicBezTo>
                    <a:cubicBezTo>
                      <a:pt x="664683" y="127437"/>
                      <a:pt x="688686" y="125056"/>
                      <a:pt x="682590" y="110387"/>
                    </a:cubicBezTo>
                    <a:cubicBezTo>
                      <a:pt x="680971" y="106577"/>
                      <a:pt x="705450" y="87813"/>
                      <a:pt x="705640" y="87813"/>
                    </a:cubicBezTo>
                    <a:cubicBezTo>
                      <a:pt x="706783" y="87813"/>
                      <a:pt x="717165" y="100957"/>
                      <a:pt x="720975" y="93242"/>
                    </a:cubicBezTo>
                    <a:cubicBezTo>
                      <a:pt x="740406" y="54094"/>
                      <a:pt x="758218" y="83717"/>
                      <a:pt x="762028" y="69525"/>
                    </a:cubicBezTo>
                    <a:cubicBezTo>
                      <a:pt x="770791" y="37045"/>
                      <a:pt x="783840" y="55428"/>
                      <a:pt x="783840" y="18661"/>
                    </a:cubicBezTo>
                    <a:cubicBezTo>
                      <a:pt x="783840" y="16566"/>
                      <a:pt x="783650" y="14947"/>
                      <a:pt x="783364" y="13709"/>
                    </a:cubicBezTo>
                    <a:cubicBezTo>
                      <a:pt x="780507" y="2088"/>
                      <a:pt x="765172" y="22472"/>
                      <a:pt x="757075" y="22186"/>
                    </a:cubicBezTo>
                    <a:cubicBezTo>
                      <a:pt x="731929" y="21138"/>
                      <a:pt x="675160" y="23234"/>
                      <a:pt x="654110" y="33425"/>
                    </a:cubicBezTo>
                    <a:lnTo>
                      <a:pt x="594293" y="38569"/>
                    </a:lnTo>
                    <a:lnTo>
                      <a:pt x="203863" y="72478"/>
                    </a:lnTo>
                    <a:lnTo>
                      <a:pt x="204244" y="95528"/>
                    </a:lnTo>
                    <a:lnTo>
                      <a:pt x="60703" y="101719"/>
                    </a:lnTo>
                    <a:lnTo>
                      <a:pt x="60703" y="111626"/>
                    </a:lnTo>
                    <a:cubicBezTo>
                      <a:pt x="60703" y="147630"/>
                      <a:pt x="57273" y="140296"/>
                      <a:pt x="48891" y="168299"/>
                    </a:cubicBezTo>
                    <a:cubicBezTo>
                      <a:pt x="48129" y="173919"/>
                      <a:pt x="41367" y="188683"/>
                      <a:pt x="39557" y="203542"/>
                    </a:cubicBezTo>
                    <a:cubicBezTo>
                      <a:pt x="35556" y="235927"/>
                      <a:pt x="15649" y="216401"/>
                      <a:pt x="18507" y="239927"/>
                    </a:cubicBezTo>
                    <a:cubicBezTo>
                      <a:pt x="22507" y="272122"/>
                      <a:pt x="20983" y="251262"/>
                      <a:pt x="12125" y="276313"/>
                    </a:cubicBezTo>
                    <a:cubicBezTo>
                      <a:pt x="11744" y="277456"/>
                      <a:pt x="10220" y="278885"/>
                      <a:pt x="10125" y="280027"/>
                    </a:cubicBezTo>
                    <a:lnTo>
                      <a:pt x="210340" y="266978"/>
                    </a:lnTo>
                    <a:close/>
                  </a:path>
                </a:pathLst>
              </a:custGeom>
              <a:noFill/>
              <a:ln w="6350" cap="flat">
                <a:solidFill>
                  <a:schemeClr val="bg1"/>
                </a:solidFill>
                <a:prstDash val="solid"/>
                <a:miter/>
              </a:ln>
            </p:spPr>
            <p:txBody>
              <a:bodyPr rtlCol="0" anchor="ctr"/>
              <a:lstStyle/>
              <a:p>
                <a:endParaRPr lang="en-US" sz="1600" dirty="0"/>
              </a:p>
            </p:txBody>
          </p:sp>
          <p:sp>
            <p:nvSpPr>
              <p:cNvPr id="154" name="Freeform: Shape 153">
                <a:extLst>
                  <a:ext uri="{FF2B5EF4-FFF2-40B4-BE49-F238E27FC236}">
                    <a16:creationId xmlns:a16="http://schemas.microsoft.com/office/drawing/2014/main" id="{F9343113-053D-45D2-B4C6-C4CD6C3D1F70}"/>
                  </a:ext>
                </a:extLst>
              </p:cNvPr>
              <p:cNvSpPr/>
              <p:nvPr/>
            </p:nvSpPr>
            <p:spPr>
              <a:xfrm>
                <a:off x="7021270" y="2754730"/>
                <a:ext cx="1167583" cy="600008"/>
              </a:xfrm>
              <a:custGeom>
                <a:avLst/>
                <a:gdLst>
                  <a:gd name="connsiteX0" fmla="*/ 153381 w 685800"/>
                  <a:gd name="connsiteY0" fmla="*/ 322243 h 352425"/>
                  <a:gd name="connsiteX1" fmla="*/ 543811 w 685800"/>
                  <a:gd name="connsiteY1" fmla="*/ 288333 h 352425"/>
                  <a:gd name="connsiteX2" fmla="*/ 550764 w 685800"/>
                  <a:gd name="connsiteY2" fmla="*/ 284143 h 352425"/>
                  <a:gd name="connsiteX3" fmla="*/ 603914 w 685800"/>
                  <a:gd name="connsiteY3" fmla="*/ 252329 h 352425"/>
                  <a:gd name="connsiteX4" fmla="*/ 683257 w 685800"/>
                  <a:gd name="connsiteY4" fmla="*/ 163080 h 352425"/>
                  <a:gd name="connsiteX5" fmla="*/ 638966 w 685800"/>
                  <a:gd name="connsiteY5" fmla="*/ 114216 h 352425"/>
                  <a:gd name="connsiteX6" fmla="*/ 622868 w 685800"/>
                  <a:gd name="connsiteY6" fmla="*/ 64782 h 352425"/>
                  <a:gd name="connsiteX7" fmla="*/ 591817 w 685800"/>
                  <a:gd name="connsiteY7" fmla="*/ 40588 h 352425"/>
                  <a:gd name="connsiteX8" fmla="*/ 577720 w 685800"/>
                  <a:gd name="connsiteY8" fmla="*/ 38588 h 352425"/>
                  <a:gd name="connsiteX9" fmla="*/ 550383 w 685800"/>
                  <a:gd name="connsiteY9" fmla="*/ 50970 h 352425"/>
                  <a:gd name="connsiteX10" fmla="*/ 510092 w 685800"/>
                  <a:gd name="connsiteY10" fmla="*/ 51542 h 352425"/>
                  <a:gd name="connsiteX11" fmla="*/ 470373 w 685800"/>
                  <a:gd name="connsiteY11" fmla="*/ 34302 h 352425"/>
                  <a:gd name="connsiteX12" fmla="*/ 408842 w 685800"/>
                  <a:gd name="connsiteY12" fmla="*/ 12966 h 352425"/>
                  <a:gd name="connsiteX13" fmla="*/ 398650 w 685800"/>
                  <a:gd name="connsiteY13" fmla="*/ 56209 h 352425"/>
                  <a:gd name="connsiteX14" fmla="*/ 343309 w 685800"/>
                  <a:gd name="connsiteY14" fmla="*/ 112502 h 352425"/>
                  <a:gd name="connsiteX15" fmla="*/ 315687 w 685800"/>
                  <a:gd name="connsiteY15" fmla="*/ 149173 h 352425"/>
                  <a:gd name="connsiteX16" fmla="*/ 291398 w 685800"/>
                  <a:gd name="connsiteY16" fmla="*/ 140410 h 352425"/>
                  <a:gd name="connsiteX17" fmla="*/ 255775 w 685800"/>
                  <a:gd name="connsiteY17" fmla="*/ 172890 h 352425"/>
                  <a:gd name="connsiteX18" fmla="*/ 222533 w 685800"/>
                  <a:gd name="connsiteY18" fmla="*/ 183654 h 352425"/>
                  <a:gd name="connsiteX19" fmla="*/ 138046 w 685800"/>
                  <a:gd name="connsiteY19" fmla="*/ 180225 h 352425"/>
                  <a:gd name="connsiteX20" fmla="*/ 129378 w 685800"/>
                  <a:gd name="connsiteY20" fmla="*/ 209562 h 352425"/>
                  <a:gd name="connsiteX21" fmla="*/ 102232 w 685800"/>
                  <a:gd name="connsiteY21" fmla="*/ 264331 h 352425"/>
                  <a:gd name="connsiteX22" fmla="*/ 37462 w 685800"/>
                  <a:gd name="connsiteY22" fmla="*/ 290048 h 352425"/>
                  <a:gd name="connsiteX23" fmla="*/ 17650 w 685800"/>
                  <a:gd name="connsiteY23" fmla="*/ 345769 h 352425"/>
                  <a:gd name="connsiteX24" fmla="*/ 10125 w 685800"/>
                  <a:gd name="connsiteY24" fmla="*/ 351389 h 352425"/>
                  <a:gd name="connsiteX25" fmla="*/ 153667 w 685800"/>
                  <a:gd name="connsiteY25" fmla="*/ 345198 h 352425"/>
                  <a:gd name="connsiteX26" fmla="*/ 153381 w 685800"/>
                  <a:gd name="connsiteY26" fmla="*/ 32224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5800" h="352425">
                    <a:moveTo>
                      <a:pt x="153381" y="322243"/>
                    </a:moveTo>
                    <a:lnTo>
                      <a:pt x="543811" y="288333"/>
                    </a:lnTo>
                    <a:cubicBezTo>
                      <a:pt x="547907" y="286143"/>
                      <a:pt x="548954" y="286524"/>
                      <a:pt x="550764" y="284143"/>
                    </a:cubicBezTo>
                    <a:cubicBezTo>
                      <a:pt x="566671" y="280809"/>
                      <a:pt x="590102" y="261664"/>
                      <a:pt x="603914" y="252329"/>
                    </a:cubicBezTo>
                    <a:cubicBezTo>
                      <a:pt x="606866" y="250329"/>
                      <a:pt x="681637" y="166699"/>
                      <a:pt x="683257" y="163080"/>
                    </a:cubicBezTo>
                    <a:cubicBezTo>
                      <a:pt x="670684" y="158698"/>
                      <a:pt x="639156" y="114407"/>
                      <a:pt x="638966" y="114216"/>
                    </a:cubicBezTo>
                    <a:cubicBezTo>
                      <a:pt x="604675" y="84975"/>
                      <a:pt x="622868" y="81450"/>
                      <a:pt x="622868" y="64782"/>
                    </a:cubicBezTo>
                    <a:cubicBezTo>
                      <a:pt x="619534" y="55257"/>
                      <a:pt x="606866" y="59543"/>
                      <a:pt x="591817" y="40588"/>
                    </a:cubicBezTo>
                    <a:cubicBezTo>
                      <a:pt x="587721" y="28777"/>
                      <a:pt x="579053" y="32016"/>
                      <a:pt x="577720" y="38588"/>
                    </a:cubicBezTo>
                    <a:cubicBezTo>
                      <a:pt x="564575" y="41350"/>
                      <a:pt x="557241" y="56114"/>
                      <a:pt x="550383" y="50970"/>
                    </a:cubicBezTo>
                    <a:cubicBezTo>
                      <a:pt x="524856" y="31730"/>
                      <a:pt x="523618" y="66591"/>
                      <a:pt x="510092" y="51542"/>
                    </a:cubicBezTo>
                    <a:cubicBezTo>
                      <a:pt x="487137" y="26015"/>
                      <a:pt x="475802" y="40588"/>
                      <a:pt x="470373" y="34302"/>
                    </a:cubicBezTo>
                    <a:cubicBezTo>
                      <a:pt x="432940" y="-9609"/>
                      <a:pt x="452942" y="21443"/>
                      <a:pt x="408842" y="12966"/>
                    </a:cubicBezTo>
                    <a:cubicBezTo>
                      <a:pt x="408842" y="20586"/>
                      <a:pt x="418652" y="52875"/>
                      <a:pt x="398650" y="56209"/>
                    </a:cubicBezTo>
                    <a:cubicBezTo>
                      <a:pt x="335499" y="66877"/>
                      <a:pt x="386267" y="76212"/>
                      <a:pt x="343309" y="112502"/>
                    </a:cubicBezTo>
                    <a:cubicBezTo>
                      <a:pt x="318354" y="133648"/>
                      <a:pt x="324926" y="149173"/>
                      <a:pt x="315687" y="149173"/>
                    </a:cubicBezTo>
                    <a:cubicBezTo>
                      <a:pt x="298637" y="149173"/>
                      <a:pt x="292351" y="140124"/>
                      <a:pt x="291398" y="140410"/>
                    </a:cubicBezTo>
                    <a:cubicBezTo>
                      <a:pt x="265204" y="146792"/>
                      <a:pt x="280064" y="187273"/>
                      <a:pt x="255775" y="172890"/>
                    </a:cubicBezTo>
                    <a:cubicBezTo>
                      <a:pt x="223009" y="153460"/>
                      <a:pt x="238820" y="183654"/>
                      <a:pt x="222533" y="183654"/>
                    </a:cubicBezTo>
                    <a:cubicBezTo>
                      <a:pt x="206626" y="183654"/>
                      <a:pt x="215960" y="160603"/>
                      <a:pt x="138046" y="180225"/>
                    </a:cubicBezTo>
                    <a:cubicBezTo>
                      <a:pt x="138046" y="207752"/>
                      <a:pt x="129092" y="202418"/>
                      <a:pt x="129378" y="209562"/>
                    </a:cubicBezTo>
                    <a:cubicBezTo>
                      <a:pt x="131092" y="252043"/>
                      <a:pt x="80515" y="230517"/>
                      <a:pt x="102232" y="264331"/>
                    </a:cubicBezTo>
                    <a:cubicBezTo>
                      <a:pt x="128140" y="304716"/>
                      <a:pt x="53654" y="244519"/>
                      <a:pt x="37462" y="290048"/>
                    </a:cubicBezTo>
                    <a:cubicBezTo>
                      <a:pt x="49940" y="299954"/>
                      <a:pt x="54797" y="314051"/>
                      <a:pt x="17650" y="345769"/>
                    </a:cubicBezTo>
                    <a:cubicBezTo>
                      <a:pt x="15745" y="347389"/>
                      <a:pt x="12697" y="349103"/>
                      <a:pt x="10125" y="351389"/>
                    </a:cubicBezTo>
                    <a:lnTo>
                      <a:pt x="153667" y="345198"/>
                    </a:lnTo>
                    <a:lnTo>
                      <a:pt x="153381" y="322243"/>
                    </a:lnTo>
                    <a:close/>
                  </a:path>
                </a:pathLst>
              </a:custGeom>
              <a:noFill/>
              <a:ln w="6350" cap="flat">
                <a:solidFill>
                  <a:schemeClr val="bg1"/>
                </a:solidFill>
                <a:prstDash val="solid"/>
                <a:miter/>
              </a:ln>
            </p:spPr>
            <p:txBody>
              <a:bodyPr rtlCol="0" anchor="ctr"/>
              <a:lstStyle/>
              <a:p>
                <a:endParaRPr lang="en-US" sz="1600" dirty="0"/>
              </a:p>
            </p:txBody>
          </p:sp>
          <p:sp>
            <p:nvSpPr>
              <p:cNvPr id="155" name="Freeform: Shape 154">
                <a:extLst>
                  <a:ext uri="{FF2B5EF4-FFF2-40B4-BE49-F238E27FC236}">
                    <a16:creationId xmlns:a16="http://schemas.microsoft.com/office/drawing/2014/main" id="{A540BA59-E2AD-4828-A007-CBC8A28C3A4C}"/>
                  </a:ext>
                </a:extLst>
              </p:cNvPr>
              <p:cNvSpPr/>
              <p:nvPr/>
            </p:nvSpPr>
            <p:spPr>
              <a:xfrm>
                <a:off x="6440901" y="1277870"/>
                <a:ext cx="843255" cy="891904"/>
              </a:xfrm>
              <a:custGeom>
                <a:avLst/>
                <a:gdLst>
                  <a:gd name="connsiteX0" fmla="*/ 450170 w 495300"/>
                  <a:gd name="connsiteY0" fmla="*/ 506663 h 523875"/>
                  <a:gd name="connsiteX1" fmla="*/ 441407 w 495300"/>
                  <a:gd name="connsiteY1" fmla="*/ 433987 h 523875"/>
                  <a:gd name="connsiteX2" fmla="*/ 448741 w 495300"/>
                  <a:gd name="connsiteY2" fmla="*/ 369122 h 523875"/>
                  <a:gd name="connsiteX3" fmla="*/ 456075 w 495300"/>
                  <a:gd name="connsiteY3" fmla="*/ 300256 h 523875"/>
                  <a:gd name="connsiteX4" fmla="*/ 489413 w 495300"/>
                  <a:gd name="connsiteY4" fmla="*/ 180337 h 523875"/>
                  <a:gd name="connsiteX5" fmla="*/ 443217 w 495300"/>
                  <a:gd name="connsiteY5" fmla="*/ 241392 h 523875"/>
                  <a:gd name="connsiteX6" fmla="*/ 411117 w 495300"/>
                  <a:gd name="connsiteY6" fmla="*/ 267205 h 523875"/>
                  <a:gd name="connsiteX7" fmla="*/ 441693 w 495300"/>
                  <a:gd name="connsiteY7" fmla="*/ 202339 h 523875"/>
                  <a:gd name="connsiteX8" fmla="*/ 424548 w 495300"/>
                  <a:gd name="connsiteY8" fmla="*/ 132521 h 523875"/>
                  <a:gd name="connsiteX9" fmla="*/ 398830 w 495300"/>
                  <a:gd name="connsiteY9" fmla="*/ 120234 h 523875"/>
                  <a:gd name="connsiteX10" fmla="*/ 363302 w 495300"/>
                  <a:gd name="connsiteY10" fmla="*/ 104232 h 523875"/>
                  <a:gd name="connsiteX11" fmla="*/ 303294 w 495300"/>
                  <a:gd name="connsiteY11" fmla="*/ 87182 h 523875"/>
                  <a:gd name="connsiteX12" fmla="*/ 226142 w 495300"/>
                  <a:gd name="connsiteY12" fmla="*/ 74895 h 523875"/>
                  <a:gd name="connsiteX13" fmla="*/ 211473 w 495300"/>
                  <a:gd name="connsiteY13" fmla="*/ 51654 h 523875"/>
                  <a:gd name="connsiteX14" fmla="*/ 183279 w 495300"/>
                  <a:gd name="connsiteY14" fmla="*/ 47939 h 523875"/>
                  <a:gd name="connsiteX15" fmla="*/ 174516 w 495300"/>
                  <a:gd name="connsiteY15" fmla="*/ 10125 h 523875"/>
                  <a:gd name="connsiteX16" fmla="*/ 64598 w 495300"/>
                  <a:gd name="connsiteY16" fmla="*/ 38128 h 523875"/>
                  <a:gd name="connsiteX17" fmla="*/ 56025 w 495300"/>
                  <a:gd name="connsiteY17" fmla="*/ 52797 h 523875"/>
                  <a:gd name="connsiteX18" fmla="*/ 22593 w 495300"/>
                  <a:gd name="connsiteY18" fmla="*/ 135760 h 523875"/>
                  <a:gd name="connsiteX19" fmla="*/ 30022 w 495300"/>
                  <a:gd name="connsiteY19" fmla="*/ 192338 h 523875"/>
                  <a:gd name="connsiteX20" fmla="*/ 21735 w 495300"/>
                  <a:gd name="connsiteY20" fmla="*/ 256060 h 523875"/>
                  <a:gd name="connsiteX21" fmla="*/ 86315 w 495300"/>
                  <a:gd name="connsiteY21" fmla="*/ 309781 h 523875"/>
                  <a:gd name="connsiteX22" fmla="*/ 157276 w 495300"/>
                  <a:gd name="connsiteY22" fmla="*/ 411223 h 523875"/>
                  <a:gd name="connsiteX23" fmla="*/ 164896 w 495300"/>
                  <a:gd name="connsiteY23" fmla="*/ 454657 h 523875"/>
                  <a:gd name="connsiteX24" fmla="*/ 195662 w 495300"/>
                  <a:gd name="connsiteY24" fmla="*/ 503139 h 523875"/>
                  <a:gd name="connsiteX25" fmla="*/ 210521 w 495300"/>
                  <a:gd name="connsiteY25" fmla="*/ 520760 h 523875"/>
                  <a:gd name="connsiteX26" fmla="*/ 450170 w 495300"/>
                  <a:gd name="connsiteY26" fmla="*/ 506663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5300" h="523875">
                    <a:moveTo>
                      <a:pt x="450170" y="506663"/>
                    </a:moveTo>
                    <a:cubicBezTo>
                      <a:pt x="451122" y="496281"/>
                      <a:pt x="441883" y="434749"/>
                      <a:pt x="441407" y="433987"/>
                    </a:cubicBezTo>
                    <a:cubicBezTo>
                      <a:pt x="426167" y="413890"/>
                      <a:pt x="452646" y="374647"/>
                      <a:pt x="448741" y="369122"/>
                    </a:cubicBezTo>
                    <a:cubicBezTo>
                      <a:pt x="437978" y="353977"/>
                      <a:pt x="456837" y="301971"/>
                      <a:pt x="456075" y="300256"/>
                    </a:cubicBezTo>
                    <a:cubicBezTo>
                      <a:pt x="442550" y="267490"/>
                      <a:pt x="489413" y="214150"/>
                      <a:pt x="489413" y="180337"/>
                    </a:cubicBezTo>
                    <a:cubicBezTo>
                      <a:pt x="489413" y="173764"/>
                      <a:pt x="451122" y="231581"/>
                      <a:pt x="443217" y="241392"/>
                    </a:cubicBezTo>
                    <a:cubicBezTo>
                      <a:pt x="442169" y="242725"/>
                      <a:pt x="409974" y="294065"/>
                      <a:pt x="411117" y="267205"/>
                    </a:cubicBezTo>
                    <a:cubicBezTo>
                      <a:pt x="412356" y="236439"/>
                      <a:pt x="425310" y="224437"/>
                      <a:pt x="441693" y="202339"/>
                    </a:cubicBezTo>
                    <a:cubicBezTo>
                      <a:pt x="427691" y="164620"/>
                      <a:pt x="424548" y="185956"/>
                      <a:pt x="424548" y="132521"/>
                    </a:cubicBezTo>
                    <a:cubicBezTo>
                      <a:pt x="418928" y="130235"/>
                      <a:pt x="398830" y="124806"/>
                      <a:pt x="398830" y="120234"/>
                    </a:cubicBezTo>
                    <a:cubicBezTo>
                      <a:pt x="398830" y="114995"/>
                      <a:pt x="371208" y="104708"/>
                      <a:pt x="363302" y="104232"/>
                    </a:cubicBezTo>
                    <a:cubicBezTo>
                      <a:pt x="337394" y="102517"/>
                      <a:pt x="307771" y="87373"/>
                      <a:pt x="303294" y="87182"/>
                    </a:cubicBezTo>
                    <a:lnTo>
                      <a:pt x="226142" y="74895"/>
                    </a:lnTo>
                    <a:lnTo>
                      <a:pt x="211473" y="51654"/>
                    </a:lnTo>
                    <a:cubicBezTo>
                      <a:pt x="185565" y="60607"/>
                      <a:pt x="193376" y="47558"/>
                      <a:pt x="183279" y="47939"/>
                    </a:cubicBezTo>
                    <a:cubicBezTo>
                      <a:pt x="129939" y="50225"/>
                      <a:pt x="177945" y="19364"/>
                      <a:pt x="174516" y="10125"/>
                    </a:cubicBezTo>
                    <a:cubicBezTo>
                      <a:pt x="161848" y="10125"/>
                      <a:pt x="84791" y="64703"/>
                      <a:pt x="64598" y="38128"/>
                    </a:cubicBezTo>
                    <a:cubicBezTo>
                      <a:pt x="61455" y="39176"/>
                      <a:pt x="55930" y="49654"/>
                      <a:pt x="56025" y="52797"/>
                    </a:cubicBezTo>
                    <a:cubicBezTo>
                      <a:pt x="60026" y="145475"/>
                      <a:pt x="45738" y="106423"/>
                      <a:pt x="22593" y="135760"/>
                    </a:cubicBezTo>
                    <a:cubicBezTo>
                      <a:pt x="-11031" y="178146"/>
                      <a:pt x="34499" y="181670"/>
                      <a:pt x="30022" y="192338"/>
                    </a:cubicBezTo>
                    <a:cubicBezTo>
                      <a:pt x="10210" y="240344"/>
                      <a:pt x="23926" y="210436"/>
                      <a:pt x="21735" y="256060"/>
                    </a:cubicBezTo>
                    <a:cubicBezTo>
                      <a:pt x="20116" y="289779"/>
                      <a:pt x="76885" y="292351"/>
                      <a:pt x="86315" y="309781"/>
                    </a:cubicBezTo>
                    <a:cubicBezTo>
                      <a:pt x="112890" y="359121"/>
                      <a:pt x="168897" y="355978"/>
                      <a:pt x="157276" y="411223"/>
                    </a:cubicBezTo>
                    <a:cubicBezTo>
                      <a:pt x="157276" y="443322"/>
                      <a:pt x="185089" y="420557"/>
                      <a:pt x="164896" y="454657"/>
                    </a:cubicBezTo>
                    <a:cubicBezTo>
                      <a:pt x="159467" y="463801"/>
                      <a:pt x="164229" y="504187"/>
                      <a:pt x="195662" y="503139"/>
                    </a:cubicBezTo>
                    <a:cubicBezTo>
                      <a:pt x="201758" y="502948"/>
                      <a:pt x="210521" y="511711"/>
                      <a:pt x="210521" y="520760"/>
                    </a:cubicBezTo>
                    <a:lnTo>
                      <a:pt x="450170" y="506663"/>
                    </a:lnTo>
                    <a:close/>
                  </a:path>
                </a:pathLst>
              </a:custGeom>
              <a:noFill/>
              <a:ln w="6350" cap="flat">
                <a:solidFill>
                  <a:schemeClr val="bg1"/>
                </a:solidFill>
                <a:prstDash val="solid"/>
                <a:miter/>
              </a:ln>
            </p:spPr>
            <p:txBody>
              <a:bodyPr rtlCol="0" anchor="ctr"/>
              <a:lstStyle/>
              <a:p>
                <a:endParaRPr lang="en-US" sz="1600" dirty="0"/>
              </a:p>
            </p:txBody>
          </p:sp>
          <p:sp>
            <p:nvSpPr>
              <p:cNvPr id="156" name="Freeform: Shape 155">
                <a:extLst>
                  <a:ext uri="{FF2B5EF4-FFF2-40B4-BE49-F238E27FC236}">
                    <a16:creationId xmlns:a16="http://schemas.microsoft.com/office/drawing/2014/main" id="{D828FAF6-B103-4F06-9857-9992EFB909B2}"/>
                  </a:ext>
                </a:extLst>
              </p:cNvPr>
              <p:cNvSpPr/>
              <p:nvPr/>
            </p:nvSpPr>
            <p:spPr>
              <a:xfrm>
                <a:off x="6784023" y="1139258"/>
                <a:ext cx="908120" cy="486493"/>
              </a:xfrm>
              <a:custGeom>
                <a:avLst/>
                <a:gdLst>
                  <a:gd name="connsiteX0" fmla="*/ 161858 w 533400"/>
                  <a:gd name="connsiteY0" fmla="*/ 185744 h 285750"/>
                  <a:gd name="connsiteX1" fmla="*/ 197386 w 533400"/>
                  <a:gd name="connsiteY1" fmla="*/ 201746 h 285750"/>
                  <a:gd name="connsiteX2" fmla="*/ 223104 w 533400"/>
                  <a:gd name="connsiteY2" fmla="*/ 214033 h 285750"/>
                  <a:gd name="connsiteX3" fmla="*/ 240249 w 533400"/>
                  <a:gd name="connsiteY3" fmla="*/ 283851 h 285750"/>
                  <a:gd name="connsiteX4" fmla="*/ 271396 w 533400"/>
                  <a:gd name="connsiteY4" fmla="*/ 214890 h 285750"/>
                  <a:gd name="connsiteX5" fmla="*/ 285302 w 533400"/>
                  <a:gd name="connsiteY5" fmla="*/ 194888 h 285750"/>
                  <a:gd name="connsiteX6" fmla="*/ 311686 w 533400"/>
                  <a:gd name="connsiteY6" fmla="*/ 190792 h 285750"/>
                  <a:gd name="connsiteX7" fmla="*/ 331022 w 533400"/>
                  <a:gd name="connsiteY7" fmla="*/ 194888 h 285750"/>
                  <a:gd name="connsiteX8" fmla="*/ 387315 w 533400"/>
                  <a:gd name="connsiteY8" fmla="*/ 168027 h 285750"/>
                  <a:gd name="connsiteX9" fmla="*/ 471802 w 533400"/>
                  <a:gd name="connsiteY9" fmla="*/ 159836 h 285750"/>
                  <a:gd name="connsiteX10" fmla="*/ 524761 w 533400"/>
                  <a:gd name="connsiteY10" fmla="*/ 154120 h 285750"/>
                  <a:gd name="connsiteX11" fmla="*/ 512854 w 533400"/>
                  <a:gd name="connsiteY11" fmla="*/ 135452 h 285750"/>
                  <a:gd name="connsiteX12" fmla="*/ 505806 w 533400"/>
                  <a:gd name="connsiteY12" fmla="*/ 103447 h 285750"/>
                  <a:gd name="connsiteX13" fmla="*/ 461133 w 533400"/>
                  <a:gd name="connsiteY13" fmla="*/ 104400 h 285750"/>
                  <a:gd name="connsiteX14" fmla="*/ 445227 w 533400"/>
                  <a:gd name="connsiteY14" fmla="*/ 107353 h 285750"/>
                  <a:gd name="connsiteX15" fmla="*/ 431320 w 533400"/>
                  <a:gd name="connsiteY15" fmla="*/ 99352 h 285750"/>
                  <a:gd name="connsiteX16" fmla="*/ 431320 w 533400"/>
                  <a:gd name="connsiteY16" fmla="*/ 72491 h 285750"/>
                  <a:gd name="connsiteX17" fmla="*/ 386553 w 533400"/>
                  <a:gd name="connsiteY17" fmla="*/ 88398 h 285750"/>
                  <a:gd name="connsiteX18" fmla="*/ 316925 w 533400"/>
                  <a:gd name="connsiteY18" fmla="*/ 110020 h 285750"/>
                  <a:gd name="connsiteX19" fmla="*/ 279111 w 533400"/>
                  <a:gd name="connsiteY19" fmla="*/ 119259 h 285750"/>
                  <a:gd name="connsiteX20" fmla="*/ 238344 w 533400"/>
                  <a:gd name="connsiteY20" fmla="*/ 109448 h 285750"/>
                  <a:gd name="connsiteX21" fmla="*/ 210531 w 533400"/>
                  <a:gd name="connsiteY21" fmla="*/ 83731 h 285750"/>
                  <a:gd name="connsiteX22" fmla="*/ 165573 w 533400"/>
                  <a:gd name="connsiteY22" fmla="*/ 90493 h 285750"/>
                  <a:gd name="connsiteX23" fmla="*/ 163858 w 533400"/>
                  <a:gd name="connsiteY23" fmla="*/ 62776 h 285750"/>
                  <a:gd name="connsiteX24" fmla="*/ 193576 w 533400"/>
                  <a:gd name="connsiteY24" fmla="*/ 26771 h 285750"/>
                  <a:gd name="connsiteX25" fmla="*/ 172812 w 533400"/>
                  <a:gd name="connsiteY25" fmla="*/ 17627 h 285750"/>
                  <a:gd name="connsiteX26" fmla="*/ 132807 w 533400"/>
                  <a:gd name="connsiteY26" fmla="*/ 52298 h 285750"/>
                  <a:gd name="connsiteX27" fmla="*/ 87944 w 533400"/>
                  <a:gd name="connsiteY27" fmla="*/ 86969 h 285750"/>
                  <a:gd name="connsiteX28" fmla="*/ 47558 w 533400"/>
                  <a:gd name="connsiteY28" fmla="*/ 102114 h 285750"/>
                  <a:gd name="connsiteX29" fmla="*/ 10125 w 533400"/>
                  <a:gd name="connsiteY29" fmla="*/ 133166 h 285750"/>
                  <a:gd name="connsiteX30" fmla="*/ 24793 w 533400"/>
                  <a:gd name="connsiteY30" fmla="*/ 156407 h 285750"/>
                  <a:gd name="connsiteX31" fmla="*/ 101946 w 533400"/>
                  <a:gd name="connsiteY31" fmla="*/ 168694 h 285750"/>
                  <a:gd name="connsiteX32" fmla="*/ 161858 w 533400"/>
                  <a:gd name="connsiteY32" fmla="*/ 18574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400" h="285750">
                    <a:moveTo>
                      <a:pt x="161858" y="185744"/>
                    </a:moveTo>
                    <a:cubicBezTo>
                      <a:pt x="169764" y="186220"/>
                      <a:pt x="197386" y="196507"/>
                      <a:pt x="197386" y="201746"/>
                    </a:cubicBezTo>
                    <a:cubicBezTo>
                      <a:pt x="197386" y="206317"/>
                      <a:pt x="217484" y="211747"/>
                      <a:pt x="223104" y="214033"/>
                    </a:cubicBezTo>
                    <a:cubicBezTo>
                      <a:pt x="223104" y="267373"/>
                      <a:pt x="226247" y="246132"/>
                      <a:pt x="240249" y="283851"/>
                    </a:cubicBezTo>
                    <a:cubicBezTo>
                      <a:pt x="244630" y="279470"/>
                      <a:pt x="270919" y="223367"/>
                      <a:pt x="271396" y="214890"/>
                    </a:cubicBezTo>
                    <a:cubicBezTo>
                      <a:pt x="272348" y="198221"/>
                      <a:pt x="284349" y="181457"/>
                      <a:pt x="285302" y="194888"/>
                    </a:cubicBezTo>
                    <a:cubicBezTo>
                      <a:pt x="286445" y="210890"/>
                      <a:pt x="306352" y="191554"/>
                      <a:pt x="311686" y="190792"/>
                    </a:cubicBezTo>
                    <a:cubicBezTo>
                      <a:pt x="313591" y="190601"/>
                      <a:pt x="330355" y="211366"/>
                      <a:pt x="331022" y="194888"/>
                    </a:cubicBezTo>
                    <a:cubicBezTo>
                      <a:pt x="332451" y="159550"/>
                      <a:pt x="381028" y="175933"/>
                      <a:pt x="387315" y="168027"/>
                    </a:cubicBezTo>
                    <a:cubicBezTo>
                      <a:pt x="415413" y="132880"/>
                      <a:pt x="456752" y="170504"/>
                      <a:pt x="471802" y="159836"/>
                    </a:cubicBezTo>
                    <a:cubicBezTo>
                      <a:pt x="488470" y="148025"/>
                      <a:pt x="505520" y="153263"/>
                      <a:pt x="524761" y="154120"/>
                    </a:cubicBezTo>
                    <a:cubicBezTo>
                      <a:pt x="534476" y="154502"/>
                      <a:pt x="515712" y="138023"/>
                      <a:pt x="512854" y="135452"/>
                    </a:cubicBezTo>
                    <a:cubicBezTo>
                      <a:pt x="491995" y="116687"/>
                      <a:pt x="509044" y="119450"/>
                      <a:pt x="505806" y="103447"/>
                    </a:cubicBezTo>
                    <a:cubicBezTo>
                      <a:pt x="500853" y="79254"/>
                      <a:pt x="492756" y="104400"/>
                      <a:pt x="461133" y="104400"/>
                    </a:cubicBezTo>
                    <a:lnTo>
                      <a:pt x="445227" y="107353"/>
                    </a:lnTo>
                    <a:lnTo>
                      <a:pt x="431320" y="99352"/>
                    </a:lnTo>
                    <a:lnTo>
                      <a:pt x="431320" y="72491"/>
                    </a:lnTo>
                    <a:cubicBezTo>
                      <a:pt x="419795" y="72491"/>
                      <a:pt x="395982" y="88779"/>
                      <a:pt x="386553" y="88398"/>
                    </a:cubicBezTo>
                    <a:cubicBezTo>
                      <a:pt x="333403" y="86303"/>
                      <a:pt x="352072" y="86969"/>
                      <a:pt x="316925" y="110020"/>
                    </a:cubicBezTo>
                    <a:cubicBezTo>
                      <a:pt x="279396" y="134594"/>
                      <a:pt x="287112" y="118878"/>
                      <a:pt x="279111" y="119259"/>
                    </a:cubicBezTo>
                    <a:cubicBezTo>
                      <a:pt x="237391" y="121069"/>
                      <a:pt x="255203" y="117164"/>
                      <a:pt x="238344" y="109448"/>
                    </a:cubicBezTo>
                    <a:cubicBezTo>
                      <a:pt x="225199" y="103447"/>
                      <a:pt x="226056" y="88112"/>
                      <a:pt x="210531" y="83731"/>
                    </a:cubicBezTo>
                    <a:cubicBezTo>
                      <a:pt x="157096" y="68491"/>
                      <a:pt x="181003" y="89446"/>
                      <a:pt x="165573" y="90493"/>
                    </a:cubicBezTo>
                    <a:cubicBezTo>
                      <a:pt x="133855" y="92780"/>
                      <a:pt x="164049" y="72872"/>
                      <a:pt x="163858" y="62776"/>
                    </a:cubicBezTo>
                    <a:cubicBezTo>
                      <a:pt x="163477" y="46964"/>
                      <a:pt x="179479" y="31248"/>
                      <a:pt x="193576" y="26771"/>
                    </a:cubicBezTo>
                    <a:cubicBezTo>
                      <a:pt x="223675" y="17342"/>
                      <a:pt x="210721" y="196"/>
                      <a:pt x="172812" y="17627"/>
                    </a:cubicBezTo>
                    <a:cubicBezTo>
                      <a:pt x="140808" y="32296"/>
                      <a:pt x="147380" y="44107"/>
                      <a:pt x="132807" y="52298"/>
                    </a:cubicBezTo>
                    <a:cubicBezTo>
                      <a:pt x="105279" y="68015"/>
                      <a:pt x="142998" y="70205"/>
                      <a:pt x="87944" y="86969"/>
                    </a:cubicBezTo>
                    <a:cubicBezTo>
                      <a:pt x="83086" y="99828"/>
                      <a:pt x="48415" y="96780"/>
                      <a:pt x="47558" y="102114"/>
                    </a:cubicBezTo>
                    <a:cubicBezTo>
                      <a:pt x="43557" y="125736"/>
                      <a:pt x="25174" y="107829"/>
                      <a:pt x="10125" y="133166"/>
                    </a:cubicBezTo>
                    <a:lnTo>
                      <a:pt x="24793" y="156407"/>
                    </a:lnTo>
                    <a:lnTo>
                      <a:pt x="101946" y="168694"/>
                    </a:lnTo>
                    <a:cubicBezTo>
                      <a:pt x="106327" y="168884"/>
                      <a:pt x="135950" y="184029"/>
                      <a:pt x="161858" y="185744"/>
                    </a:cubicBezTo>
                    <a:close/>
                  </a:path>
                </a:pathLst>
              </a:custGeom>
              <a:noFill/>
              <a:ln w="6350" cap="flat">
                <a:solidFill>
                  <a:schemeClr val="bg1"/>
                </a:solidFill>
                <a:prstDash val="solid"/>
                <a:miter/>
              </a:ln>
            </p:spPr>
            <p:txBody>
              <a:bodyPr rtlCol="0" anchor="ctr"/>
              <a:lstStyle/>
              <a:p>
                <a:endParaRPr lang="en-US" sz="1600" dirty="0"/>
              </a:p>
            </p:txBody>
          </p:sp>
          <p:sp>
            <p:nvSpPr>
              <p:cNvPr id="157" name="Freeform: Shape 156">
                <a:extLst>
                  <a:ext uri="{FF2B5EF4-FFF2-40B4-BE49-F238E27FC236}">
                    <a16:creationId xmlns:a16="http://schemas.microsoft.com/office/drawing/2014/main" id="{24B1DCDA-250B-4883-8308-5D9FA03D2453}"/>
                  </a:ext>
                </a:extLst>
              </p:cNvPr>
              <p:cNvSpPr/>
              <p:nvPr/>
            </p:nvSpPr>
            <p:spPr>
              <a:xfrm>
                <a:off x="6680502" y="2123232"/>
                <a:ext cx="648657" cy="1135150"/>
              </a:xfrm>
              <a:custGeom>
                <a:avLst/>
                <a:gdLst>
                  <a:gd name="connsiteX0" fmla="*/ 309435 w 381000"/>
                  <a:gd name="connsiteY0" fmla="*/ 10125 h 666750"/>
                  <a:gd name="connsiteX1" fmla="*/ 69882 w 381000"/>
                  <a:gd name="connsiteY1" fmla="*/ 24508 h 666750"/>
                  <a:gd name="connsiteX2" fmla="*/ 87408 w 381000"/>
                  <a:gd name="connsiteY2" fmla="*/ 45177 h 666750"/>
                  <a:gd name="connsiteX3" fmla="*/ 111887 w 381000"/>
                  <a:gd name="connsiteY3" fmla="*/ 104518 h 666750"/>
                  <a:gd name="connsiteX4" fmla="*/ 58642 w 381000"/>
                  <a:gd name="connsiteY4" fmla="*/ 153857 h 666750"/>
                  <a:gd name="connsiteX5" fmla="*/ 52356 w 381000"/>
                  <a:gd name="connsiteY5" fmla="*/ 192148 h 666750"/>
                  <a:gd name="connsiteX6" fmla="*/ 43974 w 381000"/>
                  <a:gd name="connsiteY6" fmla="*/ 247774 h 666750"/>
                  <a:gd name="connsiteX7" fmla="*/ 13589 w 381000"/>
                  <a:gd name="connsiteY7" fmla="*/ 282254 h 666750"/>
                  <a:gd name="connsiteX8" fmla="*/ 19494 w 381000"/>
                  <a:gd name="connsiteY8" fmla="*/ 328736 h 666750"/>
                  <a:gd name="connsiteX9" fmla="*/ 43497 w 381000"/>
                  <a:gd name="connsiteY9" fmla="*/ 375504 h 666750"/>
                  <a:gd name="connsiteX10" fmla="*/ 82931 w 381000"/>
                  <a:gd name="connsiteY10" fmla="*/ 408556 h 666750"/>
                  <a:gd name="connsiteX11" fmla="*/ 141414 w 381000"/>
                  <a:gd name="connsiteY11" fmla="*/ 449132 h 666750"/>
                  <a:gd name="connsiteX12" fmla="*/ 128651 w 381000"/>
                  <a:gd name="connsiteY12" fmla="*/ 528094 h 666750"/>
                  <a:gd name="connsiteX13" fmla="*/ 164465 w 381000"/>
                  <a:gd name="connsiteY13" fmla="*/ 563146 h 666750"/>
                  <a:gd name="connsiteX14" fmla="*/ 199993 w 381000"/>
                  <a:gd name="connsiteY14" fmla="*/ 595817 h 666750"/>
                  <a:gd name="connsiteX15" fmla="*/ 210661 w 381000"/>
                  <a:gd name="connsiteY15" fmla="*/ 635251 h 666750"/>
                  <a:gd name="connsiteX16" fmla="*/ 237807 w 381000"/>
                  <a:gd name="connsiteY16" fmla="*/ 660968 h 666750"/>
                  <a:gd name="connsiteX17" fmla="*/ 302577 w 381000"/>
                  <a:gd name="connsiteY17" fmla="*/ 635251 h 666750"/>
                  <a:gd name="connsiteX18" fmla="*/ 329724 w 381000"/>
                  <a:gd name="connsiteY18" fmla="*/ 580482 h 666750"/>
                  <a:gd name="connsiteX19" fmla="*/ 338391 w 381000"/>
                  <a:gd name="connsiteY19" fmla="*/ 551145 h 666750"/>
                  <a:gd name="connsiteX20" fmla="*/ 347250 w 381000"/>
                  <a:gd name="connsiteY20" fmla="*/ 501424 h 666750"/>
                  <a:gd name="connsiteX21" fmla="*/ 364204 w 381000"/>
                  <a:gd name="connsiteY21" fmla="*/ 451228 h 666750"/>
                  <a:gd name="connsiteX22" fmla="*/ 358965 w 381000"/>
                  <a:gd name="connsiteY22" fmla="*/ 406079 h 666750"/>
                  <a:gd name="connsiteX23" fmla="*/ 363728 w 381000"/>
                  <a:gd name="connsiteY23" fmla="*/ 343786 h 666750"/>
                  <a:gd name="connsiteX24" fmla="*/ 346202 w 381000"/>
                  <a:gd name="connsiteY24" fmla="*/ 99374 h 666750"/>
                  <a:gd name="connsiteX25" fmla="*/ 334867 w 381000"/>
                  <a:gd name="connsiteY25" fmla="*/ 86611 h 666750"/>
                  <a:gd name="connsiteX26" fmla="*/ 309435 w 381000"/>
                  <a:gd name="connsiteY26"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0" h="666750">
                    <a:moveTo>
                      <a:pt x="309435" y="10125"/>
                    </a:moveTo>
                    <a:lnTo>
                      <a:pt x="69882" y="24508"/>
                    </a:lnTo>
                    <a:cubicBezTo>
                      <a:pt x="69882" y="35176"/>
                      <a:pt x="84455" y="33652"/>
                      <a:pt x="87408" y="45177"/>
                    </a:cubicBezTo>
                    <a:cubicBezTo>
                      <a:pt x="93599" y="68418"/>
                      <a:pt x="128079" y="72418"/>
                      <a:pt x="111887" y="104518"/>
                    </a:cubicBezTo>
                    <a:cubicBezTo>
                      <a:pt x="100933" y="126235"/>
                      <a:pt x="89694" y="156334"/>
                      <a:pt x="58642" y="153857"/>
                    </a:cubicBezTo>
                    <a:cubicBezTo>
                      <a:pt x="33401" y="151857"/>
                      <a:pt x="43878" y="189957"/>
                      <a:pt x="52356" y="192148"/>
                    </a:cubicBezTo>
                    <a:cubicBezTo>
                      <a:pt x="58356" y="193767"/>
                      <a:pt x="45307" y="243868"/>
                      <a:pt x="43974" y="247774"/>
                    </a:cubicBezTo>
                    <a:cubicBezTo>
                      <a:pt x="11017" y="259204"/>
                      <a:pt x="39211" y="243487"/>
                      <a:pt x="13589" y="282254"/>
                    </a:cubicBezTo>
                    <a:cubicBezTo>
                      <a:pt x="14732" y="307019"/>
                      <a:pt x="1873" y="287493"/>
                      <a:pt x="19494" y="328736"/>
                    </a:cubicBezTo>
                    <a:cubicBezTo>
                      <a:pt x="24257" y="339785"/>
                      <a:pt x="11779" y="347310"/>
                      <a:pt x="43497" y="375504"/>
                    </a:cubicBezTo>
                    <a:cubicBezTo>
                      <a:pt x="60642" y="390744"/>
                      <a:pt x="43021" y="390649"/>
                      <a:pt x="82931" y="408556"/>
                    </a:cubicBezTo>
                    <a:cubicBezTo>
                      <a:pt x="109506" y="420557"/>
                      <a:pt x="49403" y="430368"/>
                      <a:pt x="141414" y="449132"/>
                    </a:cubicBezTo>
                    <a:cubicBezTo>
                      <a:pt x="154940" y="451894"/>
                      <a:pt x="106934" y="520570"/>
                      <a:pt x="128651" y="528094"/>
                    </a:cubicBezTo>
                    <a:cubicBezTo>
                      <a:pt x="130175" y="528666"/>
                      <a:pt x="143700" y="550859"/>
                      <a:pt x="164465" y="563146"/>
                    </a:cubicBezTo>
                    <a:cubicBezTo>
                      <a:pt x="192564" y="579815"/>
                      <a:pt x="183896" y="550573"/>
                      <a:pt x="199993" y="595817"/>
                    </a:cubicBezTo>
                    <a:cubicBezTo>
                      <a:pt x="210661" y="625916"/>
                      <a:pt x="212185" y="595531"/>
                      <a:pt x="210661" y="635251"/>
                    </a:cubicBezTo>
                    <a:cubicBezTo>
                      <a:pt x="210185" y="646681"/>
                      <a:pt x="226949" y="652205"/>
                      <a:pt x="237807" y="660968"/>
                    </a:cubicBezTo>
                    <a:cubicBezTo>
                      <a:pt x="254000" y="615439"/>
                      <a:pt x="328581" y="675637"/>
                      <a:pt x="302577" y="635251"/>
                    </a:cubicBezTo>
                    <a:cubicBezTo>
                      <a:pt x="280860" y="601437"/>
                      <a:pt x="331438" y="622963"/>
                      <a:pt x="329724" y="580482"/>
                    </a:cubicBezTo>
                    <a:cubicBezTo>
                      <a:pt x="329438" y="573433"/>
                      <a:pt x="338391" y="578672"/>
                      <a:pt x="338391" y="551145"/>
                    </a:cubicBezTo>
                    <a:cubicBezTo>
                      <a:pt x="338391" y="539715"/>
                      <a:pt x="337915" y="509330"/>
                      <a:pt x="347250" y="501424"/>
                    </a:cubicBezTo>
                    <a:cubicBezTo>
                      <a:pt x="364966" y="486280"/>
                      <a:pt x="363918" y="451704"/>
                      <a:pt x="364204" y="451228"/>
                    </a:cubicBezTo>
                    <a:cubicBezTo>
                      <a:pt x="383445" y="424177"/>
                      <a:pt x="361918" y="414556"/>
                      <a:pt x="358965" y="406079"/>
                    </a:cubicBezTo>
                    <a:cubicBezTo>
                      <a:pt x="350393" y="381409"/>
                      <a:pt x="360394" y="366646"/>
                      <a:pt x="363728" y="343786"/>
                    </a:cubicBezTo>
                    <a:lnTo>
                      <a:pt x="346202" y="99374"/>
                    </a:lnTo>
                    <a:cubicBezTo>
                      <a:pt x="342868" y="89754"/>
                      <a:pt x="336296" y="98231"/>
                      <a:pt x="334867" y="86611"/>
                    </a:cubicBezTo>
                    <a:cubicBezTo>
                      <a:pt x="328962" y="38700"/>
                      <a:pt x="309435" y="61655"/>
                      <a:pt x="309435" y="10125"/>
                    </a:cubicBezTo>
                    <a:close/>
                  </a:path>
                </a:pathLst>
              </a:custGeom>
              <a:noFill/>
              <a:ln w="6350" cap="flat">
                <a:solidFill>
                  <a:schemeClr val="bg1"/>
                </a:solidFill>
                <a:prstDash val="solid"/>
                <a:miter/>
              </a:ln>
            </p:spPr>
            <p:txBody>
              <a:bodyPr rtlCol="0" anchor="ctr"/>
              <a:lstStyle/>
              <a:p>
                <a:endParaRPr lang="en-US" sz="1600" dirty="0"/>
              </a:p>
            </p:txBody>
          </p:sp>
          <p:sp>
            <p:nvSpPr>
              <p:cNvPr id="158" name="Freeform: Shape 157">
                <a:extLst>
                  <a:ext uri="{FF2B5EF4-FFF2-40B4-BE49-F238E27FC236}">
                    <a16:creationId xmlns:a16="http://schemas.microsoft.com/office/drawing/2014/main" id="{E2CC08FB-D48E-40F7-8E09-960C62407DDA}"/>
                  </a:ext>
                </a:extLst>
              </p:cNvPr>
              <p:cNvSpPr/>
              <p:nvPr/>
            </p:nvSpPr>
            <p:spPr>
              <a:xfrm>
                <a:off x="7239374" y="2224099"/>
                <a:ext cx="486493" cy="859471"/>
              </a:xfrm>
              <a:custGeom>
                <a:avLst/>
                <a:gdLst>
                  <a:gd name="connsiteX0" fmla="*/ 17939 w 285750"/>
                  <a:gd name="connsiteY0" fmla="*/ 40319 h 504825"/>
                  <a:gd name="connsiteX1" fmla="*/ 35465 w 285750"/>
                  <a:gd name="connsiteY1" fmla="*/ 284731 h 504825"/>
                  <a:gd name="connsiteX2" fmla="*/ 30703 w 285750"/>
                  <a:gd name="connsiteY2" fmla="*/ 347024 h 504825"/>
                  <a:gd name="connsiteX3" fmla="*/ 35942 w 285750"/>
                  <a:gd name="connsiteY3" fmla="*/ 392173 h 504825"/>
                  <a:gd name="connsiteX4" fmla="*/ 18987 w 285750"/>
                  <a:gd name="connsiteY4" fmla="*/ 442369 h 504825"/>
                  <a:gd name="connsiteX5" fmla="*/ 10129 w 285750"/>
                  <a:gd name="connsiteY5" fmla="*/ 492090 h 504825"/>
                  <a:gd name="connsiteX6" fmla="*/ 94616 w 285750"/>
                  <a:gd name="connsiteY6" fmla="*/ 495519 h 504825"/>
                  <a:gd name="connsiteX7" fmla="*/ 127858 w 285750"/>
                  <a:gd name="connsiteY7" fmla="*/ 484756 h 504825"/>
                  <a:gd name="connsiteX8" fmla="*/ 163481 w 285750"/>
                  <a:gd name="connsiteY8" fmla="*/ 452275 h 504825"/>
                  <a:gd name="connsiteX9" fmla="*/ 187770 w 285750"/>
                  <a:gd name="connsiteY9" fmla="*/ 461038 h 504825"/>
                  <a:gd name="connsiteX10" fmla="*/ 215393 w 285750"/>
                  <a:gd name="connsiteY10" fmla="*/ 424367 h 504825"/>
                  <a:gd name="connsiteX11" fmla="*/ 270733 w 285750"/>
                  <a:gd name="connsiteY11" fmla="*/ 368074 h 504825"/>
                  <a:gd name="connsiteX12" fmla="*/ 280925 w 285750"/>
                  <a:gd name="connsiteY12" fmla="*/ 324831 h 504825"/>
                  <a:gd name="connsiteX13" fmla="*/ 250445 w 285750"/>
                  <a:gd name="connsiteY13" fmla="*/ 19745 h 504825"/>
                  <a:gd name="connsiteX14" fmla="*/ 249492 w 285750"/>
                  <a:gd name="connsiteY14" fmla="*/ 10125 h 504825"/>
                  <a:gd name="connsiteX15" fmla="*/ 76994 w 285750"/>
                  <a:gd name="connsiteY15" fmla="*/ 27651 h 504825"/>
                  <a:gd name="connsiteX16" fmla="*/ 17939 w 285750"/>
                  <a:gd name="connsiteY16" fmla="*/ 403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504825">
                    <a:moveTo>
                      <a:pt x="17939" y="40319"/>
                    </a:moveTo>
                    <a:lnTo>
                      <a:pt x="35465" y="284731"/>
                    </a:lnTo>
                    <a:cubicBezTo>
                      <a:pt x="32132" y="307591"/>
                      <a:pt x="22131" y="322354"/>
                      <a:pt x="30703" y="347024"/>
                    </a:cubicBezTo>
                    <a:cubicBezTo>
                      <a:pt x="33656" y="355501"/>
                      <a:pt x="55182" y="365122"/>
                      <a:pt x="35942" y="392173"/>
                    </a:cubicBezTo>
                    <a:cubicBezTo>
                      <a:pt x="35656" y="392554"/>
                      <a:pt x="36704" y="427225"/>
                      <a:pt x="18987" y="442369"/>
                    </a:cubicBezTo>
                    <a:cubicBezTo>
                      <a:pt x="9653" y="450275"/>
                      <a:pt x="10129" y="480660"/>
                      <a:pt x="10129" y="492090"/>
                    </a:cubicBezTo>
                    <a:cubicBezTo>
                      <a:pt x="88043" y="472468"/>
                      <a:pt x="78709" y="495519"/>
                      <a:pt x="94616" y="495519"/>
                    </a:cubicBezTo>
                    <a:cubicBezTo>
                      <a:pt x="110903" y="495519"/>
                      <a:pt x="95092" y="465325"/>
                      <a:pt x="127858" y="484756"/>
                    </a:cubicBezTo>
                    <a:cubicBezTo>
                      <a:pt x="152147" y="499138"/>
                      <a:pt x="137383" y="458657"/>
                      <a:pt x="163481" y="452275"/>
                    </a:cubicBezTo>
                    <a:cubicBezTo>
                      <a:pt x="164434" y="451990"/>
                      <a:pt x="170720" y="461038"/>
                      <a:pt x="187770" y="461038"/>
                    </a:cubicBezTo>
                    <a:cubicBezTo>
                      <a:pt x="196914" y="461038"/>
                      <a:pt x="190437" y="445513"/>
                      <a:pt x="215393" y="424367"/>
                    </a:cubicBezTo>
                    <a:cubicBezTo>
                      <a:pt x="258446" y="387982"/>
                      <a:pt x="207582" y="378742"/>
                      <a:pt x="270733" y="368074"/>
                    </a:cubicBezTo>
                    <a:cubicBezTo>
                      <a:pt x="290735" y="364645"/>
                      <a:pt x="280925" y="332451"/>
                      <a:pt x="280925" y="324831"/>
                    </a:cubicBezTo>
                    <a:lnTo>
                      <a:pt x="250445" y="19745"/>
                    </a:lnTo>
                    <a:lnTo>
                      <a:pt x="249492" y="10125"/>
                    </a:lnTo>
                    <a:lnTo>
                      <a:pt x="76994" y="27651"/>
                    </a:lnTo>
                    <a:cubicBezTo>
                      <a:pt x="56325" y="25936"/>
                      <a:pt x="64802" y="67370"/>
                      <a:pt x="17939" y="40319"/>
                    </a:cubicBezTo>
                    <a:close/>
                  </a:path>
                </a:pathLst>
              </a:custGeom>
              <a:noFill/>
              <a:ln w="6350" cap="flat">
                <a:solidFill>
                  <a:schemeClr val="bg1"/>
                </a:solidFill>
                <a:prstDash val="solid"/>
                <a:miter/>
              </a:ln>
            </p:spPr>
            <p:txBody>
              <a:bodyPr rtlCol="0" anchor="ctr"/>
              <a:lstStyle/>
              <a:p>
                <a:endParaRPr lang="en-US" sz="1600" dirty="0"/>
              </a:p>
            </p:txBody>
          </p:sp>
          <p:sp>
            <p:nvSpPr>
              <p:cNvPr id="159" name="Freeform: Shape 158">
                <a:extLst>
                  <a:ext uri="{FF2B5EF4-FFF2-40B4-BE49-F238E27FC236}">
                    <a16:creationId xmlns:a16="http://schemas.microsoft.com/office/drawing/2014/main" id="{944A4C38-DBF4-4CCC-AC7E-5343D0B86970}"/>
                  </a:ext>
                </a:extLst>
              </p:cNvPr>
              <p:cNvSpPr/>
              <p:nvPr/>
            </p:nvSpPr>
            <p:spPr>
              <a:xfrm>
                <a:off x="7353219" y="1436759"/>
                <a:ext cx="616224" cy="843255"/>
              </a:xfrm>
              <a:custGeom>
                <a:avLst/>
                <a:gdLst>
                  <a:gd name="connsiteX0" fmla="*/ 10125 w 361950"/>
                  <a:gd name="connsiteY0" fmla="*/ 490014 h 495300"/>
                  <a:gd name="connsiteX1" fmla="*/ 182623 w 361950"/>
                  <a:gd name="connsiteY1" fmla="*/ 472488 h 495300"/>
                  <a:gd name="connsiteX2" fmla="*/ 183575 w 361950"/>
                  <a:gd name="connsiteY2" fmla="*/ 482108 h 495300"/>
                  <a:gd name="connsiteX3" fmla="*/ 302447 w 361950"/>
                  <a:gd name="connsiteY3" fmla="*/ 464487 h 495300"/>
                  <a:gd name="connsiteX4" fmla="*/ 314639 w 361950"/>
                  <a:gd name="connsiteY4" fmla="*/ 422005 h 495300"/>
                  <a:gd name="connsiteX5" fmla="*/ 331022 w 361950"/>
                  <a:gd name="connsiteY5" fmla="*/ 384572 h 495300"/>
                  <a:gd name="connsiteX6" fmla="*/ 359121 w 361950"/>
                  <a:gd name="connsiteY6" fmla="*/ 341233 h 495300"/>
                  <a:gd name="connsiteX7" fmla="*/ 357978 w 361950"/>
                  <a:gd name="connsiteY7" fmla="*/ 303705 h 495300"/>
                  <a:gd name="connsiteX8" fmla="*/ 350929 w 361950"/>
                  <a:gd name="connsiteY8" fmla="*/ 281416 h 495300"/>
                  <a:gd name="connsiteX9" fmla="*/ 313401 w 361950"/>
                  <a:gd name="connsiteY9" fmla="*/ 187690 h 495300"/>
                  <a:gd name="connsiteX10" fmla="*/ 278063 w 361950"/>
                  <a:gd name="connsiteY10" fmla="*/ 208455 h 495300"/>
                  <a:gd name="connsiteX11" fmla="*/ 255203 w 361950"/>
                  <a:gd name="connsiteY11" fmla="*/ 244269 h 495300"/>
                  <a:gd name="connsiteX12" fmla="*/ 230152 w 361950"/>
                  <a:gd name="connsiteY12" fmla="*/ 205978 h 495300"/>
                  <a:gd name="connsiteX13" fmla="*/ 251584 w 361950"/>
                  <a:gd name="connsiteY13" fmla="*/ 169116 h 495300"/>
                  <a:gd name="connsiteX14" fmla="*/ 265395 w 361950"/>
                  <a:gd name="connsiteY14" fmla="*/ 125682 h 495300"/>
                  <a:gd name="connsiteX15" fmla="*/ 249298 w 361950"/>
                  <a:gd name="connsiteY15" fmla="*/ 78724 h 495300"/>
                  <a:gd name="connsiteX16" fmla="*/ 247869 w 361950"/>
                  <a:gd name="connsiteY16" fmla="*/ 61293 h 495300"/>
                  <a:gd name="connsiteX17" fmla="*/ 211865 w 361950"/>
                  <a:gd name="connsiteY17" fmla="*/ 38529 h 495300"/>
                  <a:gd name="connsiteX18" fmla="*/ 147094 w 361950"/>
                  <a:gd name="connsiteY18" fmla="*/ 16335 h 495300"/>
                  <a:gd name="connsiteX19" fmla="*/ 106232 w 361950"/>
                  <a:gd name="connsiteY19" fmla="*/ 36528 h 495300"/>
                  <a:gd name="connsiteX20" fmla="*/ 101279 w 361950"/>
                  <a:gd name="connsiteY20" fmla="*/ 62341 h 495300"/>
                  <a:gd name="connsiteX21" fmla="*/ 85182 w 361950"/>
                  <a:gd name="connsiteY21" fmla="*/ 126825 h 495300"/>
                  <a:gd name="connsiteX22" fmla="*/ 71275 w 361950"/>
                  <a:gd name="connsiteY22" fmla="*/ 98631 h 495300"/>
                  <a:gd name="connsiteX23" fmla="*/ 60322 w 361950"/>
                  <a:gd name="connsiteY23" fmla="*/ 99584 h 495300"/>
                  <a:gd name="connsiteX24" fmla="*/ 39367 w 361950"/>
                  <a:gd name="connsiteY24" fmla="*/ 138255 h 495300"/>
                  <a:gd name="connsiteX25" fmla="*/ 22984 w 361950"/>
                  <a:gd name="connsiteY25" fmla="*/ 201787 h 495300"/>
                  <a:gd name="connsiteX26" fmla="*/ 16983 w 361950"/>
                  <a:gd name="connsiteY26" fmla="*/ 254079 h 495300"/>
                  <a:gd name="connsiteX27" fmla="*/ 17459 w 361950"/>
                  <a:gd name="connsiteY27" fmla="*/ 291608 h 495300"/>
                  <a:gd name="connsiteX28" fmla="*/ 52702 w 361950"/>
                  <a:gd name="connsiteY28" fmla="*/ 359521 h 495300"/>
                  <a:gd name="connsiteX29" fmla="*/ 42224 w 361950"/>
                  <a:gd name="connsiteY29" fmla="*/ 434007 h 495300"/>
                  <a:gd name="connsiteX30" fmla="*/ 10125 w 361950"/>
                  <a:gd name="connsiteY30" fmla="*/ 49001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950" h="495300">
                    <a:moveTo>
                      <a:pt x="10125" y="490014"/>
                    </a:moveTo>
                    <a:lnTo>
                      <a:pt x="182623" y="472488"/>
                    </a:lnTo>
                    <a:lnTo>
                      <a:pt x="183575" y="482108"/>
                    </a:lnTo>
                    <a:lnTo>
                      <a:pt x="302447" y="464487"/>
                    </a:lnTo>
                    <a:cubicBezTo>
                      <a:pt x="295589" y="442008"/>
                      <a:pt x="313020" y="424386"/>
                      <a:pt x="314639" y="422005"/>
                    </a:cubicBezTo>
                    <a:cubicBezTo>
                      <a:pt x="314639" y="407527"/>
                      <a:pt x="311020" y="386096"/>
                      <a:pt x="331022" y="384572"/>
                    </a:cubicBezTo>
                    <a:cubicBezTo>
                      <a:pt x="339976" y="349615"/>
                      <a:pt x="325212" y="361331"/>
                      <a:pt x="359121" y="341233"/>
                    </a:cubicBezTo>
                    <a:lnTo>
                      <a:pt x="357978" y="303705"/>
                    </a:lnTo>
                    <a:cubicBezTo>
                      <a:pt x="357978" y="288655"/>
                      <a:pt x="350834" y="285131"/>
                      <a:pt x="350929" y="281416"/>
                    </a:cubicBezTo>
                    <a:cubicBezTo>
                      <a:pt x="351501" y="267129"/>
                      <a:pt x="321783" y="187023"/>
                      <a:pt x="313401" y="187690"/>
                    </a:cubicBezTo>
                    <a:cubicBezTo>
                      <a:pt x="274158" y="191024"/>
                      <a:pt x="281683" y="204168"/>
                      <a:pt x="278063" y="208455"/>
                    </a:cubicBezTo>
                    <a:cubicBezTo>
                      <a:pt x="273586" y="213789"/>
                      <a:pt x="255775" y="243888"/>
                      <a:pt x="255203" y="244269"/>
                    </a:cubicBezTo>
                    <a:cubicBezTo>
                      <a:pt x="233200" y="263033"/>
                      <a:pt x="212722" y="214836"/>
                      <a:pt x="230152" y="205978"/>
                    </a:cubicBezTo>
                    <a:cubicBezTo>
                      <a:pt x="260633" y="190452"/>
                      <a:pt x="244916" y="201311"/>
                      <a:pt x="251584" y="169116"/>
                    </a:cubicBezTo>
                    <a:cubicBezTo>
                      <a:pt x="281778" y="162163"/>
                      <a:pt x="265300" y="127968"/>
                      <a:pt x="265395" y="125682"/>
                    </a:cubicBezTo>
                    <a:cubicBezTo>
                      <a:pt x="268157" y="90059"/>
                      <a:pt x="243202" y="95964"/>
                      <a:pt x="249298" y="78724"/>
                    </a:cubicBezTo>
                    <a:cubicBezTo>
                      <a:pt x="250917" y="69675"/>
                      <a:pt x="262252" y="73866"/>
                      <a:pt x="247869" y="61293"/>
                    </a:cubicBezTo>
                    <a:cubicBezTo>
                      <a:pt x="238153" y="30242"/>
                      <a:pt x="227866" y="51483"/>
                      <a:pt x="211865" y="38529"/>
                    </a:cubicBezTo>
                    <a:cubicBezTo>
                      <a:pt x="197101" y="26622"/>
                      <a:pt x="147666" y="16812"/>
                      <a:pt x="147094" y="16335"/>
                    </a:cubicBezTo>
                    <a:cubicBezTo>
                      <a:pt x="128902" y="2619"/>
                      <a:pt x="106232" y="12621"/>
                      <a:pt x="106232" y="36528"/>
                    </a:cubicBezTo>
                    <a:cubicBezTo>
                      <a:pt x="106232" y="48530"/>
                      <a:pt x="149381" y="62341"/>
                      <a:pt x="101279" y="62341"/>
                    </a:cubicBezTo>
                    <a:cubicBezTo>
                      <a:pt x="77562" y="62341"/>
                      <a:pt x="104899" y="125206"/>
                      <a:pt x="85182" y="126825"/>
                    </a:cubicBezTo>
                    <a:cubicBezTo>
                      <a:pt x="50035" y="129778"/>
                      <a:pt x="68990" y="116919"/>
                      <a:pt x="71275" y="98631"/>
                    </a:cubicBezTo>
                    <a:cubicBezTo>
                      <a:pt x="76514" y="56340"/>
                      <a:pt x="72037" y="91583"/>
                      <a:pt x="60322" y="99584"/>
                    </a:cubicBezTo>
                    <a:cubicBezTo>
                      <a:pt x="26413" y="122920"/>
                      <a:pt x="49654" y="108442"/>
                      <a:pt x="39367" y="138255"/>
                    </a:cubicBezTo>
                    <a:cubicBezTo>
                      <a:pt x="16697" y="143494"/>
                      <a:pt x="32890" y="184833"/>
                      <a:pt x="22984" y="201787"/>
                    </a:cubicBezTo>
                    <a:cubicBezTo>
                      <a:pt x="9553" y="224742"/>
                      <a:pt x="21936" y="245888"/>
                      <a:pt x="16983" y="254079"/>
                    </a:cubicBezTo>
                    <a:cubicBezTo>
                      <a:pt x="10316" y="265319"/>
                      <a:pt x="16411" y="290370"/>
                      <a:pt x="17459" y="291608"/>
                    </a:cubicBezTo>
                    <a:cubicBezTo>
                      <a:pt x="30508" y="306562"/>
                      <a:pt x="51559" y="358473"/>
                      <a:pt x="52702" y="359521"/>
                    </a:cubicBezTo>
                    <a:cubicBezTo>
                      <a:pt x="59465" y="366284"/>
                      <a:pt x="44225" y="432387"/>
                      <a:pt x="42224" y="434007"/>
                    </a:cubicBezTo>
                    <a:cubicBezTo>
                      <a:pt x="23555" y="450009"/>
                      <a:pt x="39557" y="478107"/>
                      <a:pt x="10125" y="490014"/>
                    </a:cubicBezTo>
                    <a:close/>
                  </a:path>
                </a:pathLst>
              </a:custGeom>
              <a:noFill/>
              <a:ln w="6350" cap="flat">
                <a:solidFill>
                  <a:schemeClr val="bg1"/>
                </a:solidFill>
                <a:prstDash val="solid"/>
                <a:miter/>
              </a:ln>
            </p:spPr>
            <p:txBody>
              <a:bodyPr rtlCol="0" anchor="ctr"/>
              <a:lstStyle/>
              <a:p>
                <a:endParaRPr lang="en-US" sz="1600" dirty="0"/>
              </a:p>
            </p:txBody>
          </p:sp>
          <p:sp>
            <p:nvSpPr>
              <p:cNvPr id="160" name="Freeform: Shape 159">
                <a:extLst>
                  <a:ext uri="{FF2B5EF4-FFF2-40B4-BE49-F238E27FC236}">
                    <a16:creationId xmlns:a16="http://schemas.microsoft.com/office/drawing/2014/main" id="{B7A555B0-FE2B-42ED-940D-A0D8C33F9C86}"/>
                  </a:ext>
                </a:extLst>
              </p:cNvPr>
              <p:cNvSpPr/>
              <p:nvPr/>
            </p:nvSpPr>
            <p:spPr>
              <a:xfrm>
                <a:off x="7648522" y="2098908"/>
                <a:ext cx="681090" cy="778389"/>
              </a:xfrm>
              <a:custGeom>
                <a:avLst/>
                <a:gdLst>
                  <a:gd name="connsiteX0" fmla="*/ 10125 w 400050"/>
                  <a:gd name="connsiteY0" fmla="*/ 93183 h 457200"/>
                  <a:gd name="connsiteX1" fmla="*/ 40605 w 400050"/>
                  <a:gd name="connsiteY1" fmla="*/ 398269 h 457200"/>
                  <a:gd name="connsiteX2" fmla="*/ 102136 w 400050"/>
                  <a:gd name="connsiteY2" fmla="*/ 419605 h 457200"/>
                  <a:gd name="connsiteX3" fmla="*/ 141855 w 400050"/>
                  <a:gd name="connsiteY3" fmla="*/ 436845 h 457200"/>
                  <a:gd name="connsiteX4" fmla="*/ 182146 w 400050"/>
                  <a:gd name="connsiteY4" fmla="*/ 436273 h 457200"/>
                  <a:gd name="connsiteX5" fmla="*/ 209483 w 400050"/>
                  <a:gd name="connsiteY5" fmla="*/ 423891 h 457200"/>
                  <a:gd name="connsiteX6" fmla="*/ 223580 w 400050"/>
                  <a:gd name="connsiteY6" fmla="*/ 425891 h 457200"/>
                  <a:gd name="connsiteX7" fmla="*/ 254631 w 400050"/>
                  <a:gd name="connsiteY7" fmla="*/ 450085 h 457200"/>
                  <a:gd name="connsiteX8" fmla="*/ 274158 w 400050"/>
                  <a:gd name="connsiteY8" fmla="*/ 426367 h 457200"/>
                  <a:gd name="connsiteX9" fmla="*/ 277587 w 400050"/>
                  <a:gd name="connsiteY9" fmla="*/ 406746 h 457200"/>
                  <a:gd name="connsiteX10" fmla="*/ 288540 w 400050"/>
                  <a:gd name="connsiteY10" fmla="*/ 372265 h 457200"/>
                  <a:gd name="connsiteX11" fmla="*/ 313020 w 400050"/>
                  <a:gd name="connsiteY11" fmla="*/ 384553 h 457200"/>
                  <a:gd name="connsiteX12" fmla="*/ 308924 w 400050"/>
                  <a:gd name="connsiteY12" fmla="*/ 351882 h 457200"/>
                  <a:gd name="connsiteX13" fmla="*/ 339499 w 400050"/>
                  <a:gd name="connsiteY13" fmla="*/ 318163 h 457200"/>
                  <a:gd name="connsiteX14" fmla="*/ 385410 w 400050"/>
                  <a:gd name="connsiteY14" fmla="*/ 267395 h 457200"/>
                  <a:gd name="connsiteX15" fmla="*/ 383600 w 400050"/>
                  <a:gd name="connsiteY15" fmla="*/ 179098 h 457200"/>
                  <a:gd name="connsiteX16" fmla="*/ 395602 w 400050"/>
                  <a:gd name="connsiteY16" fmla="*/ 166049 h 457200"/>
                  <a:gd name="connsiteX17" fmla="*/ 373313 w 400050"/>
                  <a:gd name="connsiteY17" fmla="*/ 10125 h 457200"/>
                  <a:gd name="connsiteX18" fmla="*/ 351405 w 400050"/>
                  <a:gd name="connsiteY18" fmla="*/ 21269 h 457200"/>
                  <a:gd name="connsiteX19" fmla="*/ 304638 w 400050"/>
                  <a:gd name="connsiteY19" fmla="*/ 50035 h 457200"/>
                  <a:gd name="connsiteX20" fmla="*/ 206816 w 400050"/>
                  <a:gd name="connsiteY20" fmla="*/ 99946 h 457200"/>
                  <a:gd name="connsiteX21" fmla="*/ 128997 w 400050"/>
                  <a:gd name="connsiteY21" fmla="*/ 75562 h 457200"/>
                  <a:gd name="connsiteX22" fmla="*/ 10125 w 400050"/>
                  <a:gd name="connsiteY22" fmla="*/ 931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050" h="457200">
                    <a:moveTo>
                      <a:pt x="10125" y="93183"/>
                    </a:moveTo>
                    <a:lnTo>
                      <a:pt x="40605" y="398269"/>
                    </a:lnTo>
                    <a:cubicBezTo>
                      <a:pt x="84705" y="406746"/>
                      <a:pt x="64608" y="375599"/>
                      <a:pt x="102136" y="419605"/>
                    </a:cubicBezTo>
                    <a:cubicBezTo>
                      <a:pt x="107470" y="425891"/>
                      <a:pt x="118805" y="411318"/>
                      <a:pt x="141855" y="436845"/>
                    </a:cubicBezTo>
                    <a:cubicBezTo>
                      <a:pt x="155381" y="451799"/>
                      <a:pt x="156619" y="417033"/>
                      <a:pt x="182146" y="436273"/>
                    </a:cubicBezTo>
                    <a:cubicBezTo>
                      <a:pt x="189004" y="441417"/>
                      <a:pt x="196338" y="426653"/>
                      <a:pt x="209483" y="423891"/>
                    </a:cubicBezTo>
                    <a:cubicBezTo>
                      <a:pt x="210816" y="417319"/>
                      <a:pt x="219484" y="414080"/>
                      <a:pt x="223580" y="425891"/>
                    </a:cubicBezTo>
                    <a:cubicBezTo>
                      <a:pt x="238630" y="444751"/>
                      <a:pt x="251298" y="440560"/>
                      <a:pt x="254631" y="450085"/>
                    </a:cubicBezTo>
                    <a:cubicBezTo>
                      <a:pt x="271967" y="434559"/>
                      <a:pt x="272348" y="452085"/>
                      <a:pt x="274158" y="426367"/>
                    </a:cubicBezTo>
                    <a:cubicBezTo>
                      <a:pt x="274348" y="423415"/>
                      <a:pt x="289588" y="425320"/>
                      <a:pt x="277587" y="406746"/>
                    </a:cubicBezTo>
                    <a:cubicBezTo>
                      <a:pt x="270824" y="396173"/>
                      <a:pt x="289874" y="387696"/>
                      <a:pt x="288540" y="372265"/>
                    </a:cubicBezTo>
                    <a:cubicBezTo>
                      <a:pt x="312544" y="372265"/>
                      <a:pt x="286445" y="384553"/>
                      <a:pt x="313020" y="384553"/>
                    </a:cubicBezTo>
                    <a:cubicBezTo>
                      <a:pt x="313020" y="355978"/>
                      <a:pt x="309781" y="372361"/>
                      <a:pt x="308924" y="351882"/>
                    </a:cubicBezTo>
                    <a:cubicBezTo>
                      <a:pt x="308924" y="351691"/>
                      <a:pt x="331974" y="312544"/>
                      <a:pt x="339499" y="318163"/>
                    </a:cubicBezTo>
                    <a:cubicBezTo>
                      <a:pt x="350548" y="326545"/>
                      <a:pt x="385410" y="282921"/>
                      <a:pt x="385410" y="267395"/>
                    </a:cubicBezTo>
                    <a:cubicBezTo>
                      <a:pt x="385410" y="242059"/>
                      <a:pt x="396840" y="197577"/>
                      <a:pt x="383600" y="179098"/>
                    </a:cubicBezTo>
                    <a:cubicBezTo>
                      <a:pt x="378171" y="171478"/>
                      <a:pt x="386553" y="166049"/>
                      <a:pt x="395602" y="166049"/>
                    </a:cubicBezTo>
                    <a:lnTo>
                      <a:pt x="373313" y="10125"/>
                    </a:lnTo>
                    <a:cubicBezTo>
                      <a:pt x="369503" y="12697"/>
                      <a:pt x="351501" y="21174"/>
                      <a:pt x="351405" y="21269"/>
                    </a:cubicBezTo>
                    <a:cubicBezTo>
                      <a:pt x="343976" y="31270"/>
                      <a:pt x="310829" y="32128"/>
                      <a:pt x="304638" y="50035"/>
                    </a:cubicBezTo>
                    <a:cubicBezTo>
                      <a:pt x="293970" y="80991"/>
                      <a:pt x="207197" y="100231"/>
                      <a:pt x="206816" y="99946"/>
                    </a:cubicBezTo>
                    <a:cubicBezTo>
                      <a:pt x="155476" y="63370"/>
                      <a:pt x="158334" y="112328"/>
                      <a:pt x="128997" y="75562"/>
                    </a:cubicBezTo>
                    <a:lnTo>
                      <a:pt x="10125" y="93183"/>
                    </a:lnTo>
                    <a:close/>
                  </a:path>
                </a:pathLst>
              </a:custGeom>
              <a:noFill/>
              <a:ln w="6350" cap="flat">
                <a:solidFill>
                  <a:schemeClr val="bg1"/>
                </a:solidFill>
                <a:prstDash val="solid"/>
                <a:miter/>
              </a:ln>
            </p:spPr>
            <p:txBody>
              <a:bodyPr rtlCol="0" anchor="ctr"/>
              <a:lstStyle/>
              <a:p>
                <a:endParaRPr lang="en-US" sz="1600" dirty="0"/>
              </a:p>
            </p:txBody>
          </p:sp>
          <p:sp>
            <p:nvSpPr>
              <p:cNvPr id="161" name="Freeform: Shape 160">
                <a:extLst>
                  <a:ext uri="{FF2B5EF4-FFF2-40B4-BE49-F238E27FC236}">
                    <a16:creationId xmlns:a16="http://schemas.microsoft.com/office/drawing/2014/main" id="{DF3D2E7E-0BA4-47AF-8661-BB86690EE052}"/>
                  </a:ext>
                </a:extLst>
              </p:cNvPr>
              <p:cNvSpPr/>
              <p:nvPr/>
            </p:nvSpPr>
            <p:spPr>
              <a:xfrm>
                <a:off x="8056425" y="2364209"/>
                <a:ext cx="729739" cy="729740"/>
              </a:xfrm>
              <a:custGeom>
                <a:avLst/>
                <a:gdLst>
                  <a:gd name="connsiteX0" fmla="*/ 69239 w 428625"/>
                  <a:gd name="connsiteY0" fmla="*/ 195958 h 428625"/>
                  <a:gd name="connsiteX1" fmla="*/ 73335 w 428625"/>
                  <a:gd name="connsiteY1" fmla="*/ 228628 h 428625"/>
                  <a:gd name="connsiteX2" fmla="*/ 48856 w 428625"/>
                  <a:gd name="connsiteY2" fmla="*/ 216341 h 428625"/>
                  <a:gd name="connsiteX3" fmla="*/ 37902 w 428625"/>
                  <a:gd name="connsiteY3" fmla="*/ 250822 h 428625"/>
                  <a:gd name="connsiteX4" fmla="*/ 34473 w 428625"/>
                  <a:gd name="connsiteY4" fmla="*/ 270443 h 428625"/>
                  <a:gd name="connsiteX5" fmla="*/ 14947 w 428625"/>
                  <a:gd name="connsiteY5" fmla="*/ 294160 h 428625"/>
                  <a:gd name="connsiteX6" fmla="*/ 31044 w 428625"/>
                  <a:gd name="connsiteY6" fmla="*/ 343595 h 428625"/>
                  <a:gd name="connsiteX7" fmla="*/ 75335 w 428625"/>
                  <a:gd name="connsiteY7" fmla="*/ 392458 h 428625"/>
                  <a:gd name="connsiteX8" fmla="*/ 107149 w 428625"/>
                  <a:gd name="connsiteY8" fmla="*/ 419414 h 428625"/>
                  <a:gd name="connsiteX9" fmla="*/ 141725 w 428625"/>
                  <a:gd name="connsiteY9" fmla="*/ 406270 h 428625"/>
                  <a:gd name="connsiteX10" fmla="*/ 185635 w 428625"/>
                  <a:gd name="connsiteY10" fmla="*/ 384838 h 428625"/>
                  <a:gd name="connsiteX11" fmla="*/ 225449 w 428625"/>
                  <a:gd name="connsiteY11" fmla="*/ 376647 h 428625"/>
                  <a:gd name="connsiteX12" fmla="*/ 231831 w 428625"/>
                  <a:gd name="connsiteY12" fmla="*/ 347786 h 428625"/>
                  <a:gd name="connsiteX13" fmla="*/ 266311 w 428625"/>
                  <a:gd name="connsiteY13" fmla="*/ 247774 h 428625"/>
                  <a:gd name="connsiteX14" fmla="*/ 280504 w 428625"/>
                  <a:gd name="connsiteY14" fmla="*/ 236915 h 428625"/>
                  <a:gd name="connsiteX15" fmla="*/ 312222 w 428625"/>
                  <a:gd name="connsiteY15" fmla="*/ 219389 h 428625"/>
                  <a:gd name="connsiteX16" fmla="*/ 335653 w 428625"/>
                  <a:gd name="connsiteY16" fmla="*/ 188719 h 428625"/>
                  <a:gd name="connsiteX17" fmla="*/ 367276 w 428625"/>
                  <a:gd name="connsiteY17" fmla="*/ 111280 h 428625"/>
                  <a:gd name="connsiteX18" fmla="*/ 420331 w 428625"/>
                  <a:gd name="connsiteY18" fmla="*/ 140903 h 428625"/>
                  <a:gd name="connsiteX19" fmla="*/ 426998 w 428625"/>
                  <a:gd name="connsiteY19" fmla="*/ 116900 h 428625"/>
                  <a:gd name="connsiteX20" fmla="*/ 400138 w 428625"/>
                  <a:gd name="connsiteY20" fmla="*/ 91564 h 428625"/>
                  <a:gd name="connsiteX21" fmla="*/ 350893 w 428625"/>
                  <a:gd name="connsiteY21" fmla="*/ 105089 h 428625"/>
                  <a:gd name="connsiteX22" fmla="*/ 325367 w 428625"/>
                  <a:gd name="connsiteY22" fmla="*/ 102041 h 428625"/>
                  <a:gd name="connsiteX23" fmla="*/ 313079 w 428625"/>
                  <a:gd name="connsiteY23" fmla="*/ 122425 h 428625"/>
                  <a:gd name="connsiteX24" fmla="*/ 300792 w 428625"/>
                  <a:gd name="connsiteY24" fmla="*/ 122425 h 428625"/>
                  <a:gd name="connsiteX25" fmla="*/ 272217 w 428625"/>
                  <a:gd name="connsiteY25" fmla="*/ 162239 h 428625"/>
                  <a:gd name="connsiteX26" fmla="*/ 260977 w 428625"/>
                  <a:gd name="connsiteY26" fmla="*/ 97945 h 428625"/>
                  <a:gd name="connsiteX27" fmla="*/ 173157 w 428625"/>
                  <a:gd name="connsiteY27" fmla="*/ 112233 h 428625"/>
                  <a:gd name="connsiteX28" fmla="*/ 155821 w 428625"/>
                  <a:gd name="connsiteY28" fmla="*/ 10125 h 428625"/>
                  <a:gd name="connsiteX29" fmla="*/ 143820 w 428625"/>
                  <a:gd name="connsiteY29" fmla="*/ 23174 h 428625"/>
                  <a:gd name="connsiteX30" fmla="*/ 145630 w 428625"/>
                  <a:gd name="connsiteY30" fmla="*/ 111471 h 428625"/>
                  <a:gd name="connsiteX31" fmla="*/ 99719 w 428625"/>
                  <a:gd name="connsiteY31" fmla="*/ 162239 h 428625"/>
                  <a:gd name="connsiteX32" fmla="*/ 69239 w 428625"/>
                  <a:gd name="connsiteY32" fmla="*/ 19595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8625" h="428625">
                    <a:moveTo>
                      <a:pt x="69239" y="195958"/>
                    </a:moveTo>
                    <a:cubicBezTo>
                      <a:pt x="70096" y="216436"/>
                      <a:pt x="73335" y="200053"/>
                      <a:pt x="73335" y="228628"/>
                    </a:cubicBezTo>
                    <a:cubicBezTo>
                      <a:pt x="46665" y="228628"/>
                      <a:pt x="72763" y="216341"/>
                      <a:pt x="48856" y="216341"/>
                    </a:cubicBezTo>
                    <a:cubicBezTo>
                      <a:pt x="50189" y="231772"/>
                      <a:pt x="31044" y="240154"/>
                      <a:pt x="37902" y="250822"/>
                    </a:cubicBezTo>
                    <a:cubicBezTo>
                      <a:pt x="49903" y="269491"/>
                      <a:pt x="34759" y="267490"/>
                      <a:pt x="34473" y="270443"/>
                    </a:cubicBezTo>
                    <a:cubicBezTo>
                      <a:pt x="32568" y="296161"/>
                      <a:pt x="32187" y="278539"/>
                      <a:pt x="14947" y="294160"/>
                    </a:cubicBezTo>
                    <a:cubicBezTo>
                      <a:pt x="14947" y="310829"/>
                      <a:pt x="-3246" y="314353"/>
                      <a:pt x="31044" y="343595"/>
                    </a:cubicBezTo>
                    <a:cubicBezTo>
                      <a:pt x="31234" y="343786"/>
                      <a:pt x="62762" y="388172"/>
                      <a:pt x="75335" y="392458"/>
                    </a:cubicBezTo>
                    <a:cubicBezTo>
                      <a:pt x="83241" y="399412"/>
                      <a:pt x="97909" y="417509"/>
                      <a:pt x="107149" y="419414"/>
                    </a:cubicBezTo>
                    <a:cubicBezTo>
                      <a:pt x="134104" y="424939"/>
                      <a:pt x="134866" y="405698"/>
                      <a:pt x="141725" y="406270"/>
                    </a:cubicBezTo>
                    <a:cubicBezTo>
                      <a:pt x="169252" y="414842"/>
                      <a:pt x="170204" y="410556"/>
                      <a:pt x="185635" y="384838"/>
                    </a:cubicBezTo>
                    <a:cubicBezTo>
                      <a:pt x="208971" y="392077"/>
                      <a:pt x="192683" y="376647"/>
                      <a:pt x="225449" y="376647"/>
                    </a:cubicBezTo>
                    <a:cubicBezTo>
                      <a:pt x="225735" y="376647"/>
                      <a:pt x="241166" y="363598"/>
                      <a:pt x="231831" y="347786"/>
                    </a:cubicBezTo>
                    <a:cubicBezTo>
                      <a:pt x="231641" y="347405"/>
                      <a:pt x="266692" y="263204"/>
                      <a:pt x="266311" y="247774"/>
                    </a:cubicBezTo>
                    <a:cubicBezTo>
                      <a:pt x="265930" y="232438"/>
                      <a:pt x="276789" y="218627"/>
                      <a:pt x="280504" y="236915"/>
                    </a:cubicBezTo>
                    <a:cubicBezTo>
                      <a:pt x="280789" y="238439"/>
                      <a:pt x="314508" y="267205"/>
                      <a:pt x="312222" y="219389"/>
                    </a:cubicBezTo>
                    <a:cubicBezTo>
                      <a:pt x="311174" y="195958"/>
                      <a:pt x="330796" y="204435"/>
                      <a:pt x="335653" y="188719"/>
                    </a:cubicBezTo>
                    <a:cubicBezTo>
                      <a:pt x="341845" y="169002"/>
                      <a:pt x="367276" y="182432"/>
                      <a:pt x="367276" y="111280"/>
                    </a:cubicBezTo>
                    <a:cubicBezTo>
                      <a:pt x="374992" y="122520"/>
                      <a:pt x="406424" y="129283"/>
                      <a:pt x="420331" y="140903"/>
                    </a:cubicBezTo>
                    <a:cubicBezTo>
                      <a:pt x="419950" y="127092"/>
                      <a:pt x="422902" y="119948"/>
                      <a:pt x="426998" y="116900"/>
                    </a:cubicBezTo>
                    <a:cubicBezTo>
                      <a:pt x="424045" y="106518"/>
                      <a:pt x="406805" y="95659"/>
                      <a:pt x="400138" y="91564"/>
                    </a:cubicBezTo>
                    <a:cubicBezTo>
                      <a:pt x="368229" y="72228"/>
                      <a:pt x="373658" y="94993"/>
                      <a:pt x="350893" y="105089"/>
                    </a:cubicBezTo>
                    <a:lnTo>
                      <a:pt x="325367" y="102041"/>
                    </a:lnTo>
                    <a:lnTo>
                      <a:pt x="313079" y="122425"/>
                    </a:lnTo>
                    <a:lnTo>
                      <a:pt x="300792" y="122425"/>
                    </a:lnTo>
                    <a:lnTo>
                      <a:pt x="272217" y="162239"/>
                    </a:lnTo>
                    <a:lnTo>
                      <a:pt x="260977" y="97945"/>
                    </a:lnTo>
                    <a:lnTo>
                      <a:pt x="173157" y="112233"/>
                    </a:lnTo>
                    <a:lnTo>
                      <a:pt x="155821" y="10125"/>
                    </a:lnTo>
                    <a:cubicBezTo>
                      <a:pt x="146868" y="10125"/>
                      <a:pt x="138391" y="15554"/>
                      <a:pt x="143820" y="23174"/>
                    </a:cubicBezTo>
                    <a:cubicBezTo>
                      <a:pt x="156964" y="41653"/>
                      <a:pt x="145630" y="86134"/>
                      <a:pt x="145630" y="111471"/>
                    </a:cubicBezTo>
                    <a:cubicBezTo>
                      <a:pt x="145630" y="126997"/>
                      <a:pt x="110768" y="170621"/>
                      <a:pt x="99719" y="162239"/>
                    </a:cubicBezTo>
                    <a:cubicBezTo>
                      <a:pt x="92385" y="156524"/>
                      <a:pt x="69239" y="195767"/>
                      <a:pt x="69239" y="195958"/>
                    </a:cubicBezTo>
                    <a:close/>
                  </a:path>
                </a:pathLst>
              </a:custGeom>
              <a:noFill/>
              <a:ln w="6350" cap="flat">
                <a:solidFill>
                  <a:schemeClr val="bg1"/>
                </a:solidFill>
                <a:prstDash val="solid"/>
                <a:miter/>
              </a:ln>
            </p:spPr>
            <p:txBody>
              <a:bodyPr rtlCol="0" anchor="ctr"/>
              <a:lstStyle/>
              <a:p>
                <a:endParaRPr lang="en-US" sz="1600" dirty="0"/>
              </a:p>
            </p:txBody>
          </p:sp>
          <p:sp>
            <p:nvSpPr>
              <p:cNvPr id="162" name="Freeform: Shape 161">
                <a:extLst>
                  <a:ext uri="{FF2B5EF4-FFF2-40B4-BE49-F238E27FC236}">
                    <a16:creationId xmlns:a16="http://schemas.microsoft.com/office/drawing/2014/main" id="{5545A302-93A7-4769-BE2E-5464F25B6BA9}"/>
                  </a:ext>
                </a:extLst>
              </p:cNvPr>
              <p:cNvSpPr/>
              <p:nvPr/>
            </p:nvSpPr>
            <p:spPr>
              <a:xfrm>
                <a:off x="8266854" y="1947122"/>
                <a:ext cx="924337" cy="616224"/>
              </a:xfrm>
              <a:custGeom>
                <a:avLst/>
                <a:gdLst>
                  <a:gd name="connsiteX0" fmla="*/ 49749 w 542925"/>
                  <a:gd name="connsiteY0" fmla="*/ 357216 h 361950"/>
                  <a:gd name="connsiteX1" fmla="*/ 137569 w 542925"/>
                  <a:gd name="connsiteY1" fmla="*/ 342928 h 361950"/>
                  <a:gd name="connsiteX2" fmla="*/ 459229 w 542925"/>
                  <a:gd name="connsiteY2" fmla="*/ 280159 h 361950"/>
                  <a:gd name="connsiteX3" fmla="*/ 487899 w 542925"/>
                  <a:gd name="connsiteY3" fmla="*/ 265490 h 361950"/>
                  <a:gd name="connsiteX4" fmla="*/ 499234 w 542925"/>
                  <a:gd name="connsiteY4" fmla="*/ 260156 h 361950"/>
                  <a:gd name="connsiteX5" fmla="*/ 535905 w 542925"/>
                  <a:gd name="connsiteY5" fmla="*/ 214722 h 361950"/>
                  <a:gd name="connsiteX6" fmla="*/ 518474 w 542925"/>
                  <a:gd name="connsiteY6" fmla="*/ 190528 h 361950"/>
                  <a:gd name="connsiteX7" fmla="*/ 501043 w 542925"/>
                  <a:gd name="connsiteY7" fmla="*/ 171669 h 361950"/>
                  <a:gd name="connsiteX8" fmla="*/ 496948 w 542925"/>
                  <a:gd name="connsiteY8" fmla="*/ 132997 h 361950"/>
                  <a:gd name="connsiteX9" fmla="*/ 502758 w 542925"/>
                  <a:gd name="connsiteY9" fmla="*/ 93945 h 361950"/>
                  <a:gd name="connsiteX10" fmla="*/ 510568 w 542925"/>
                  <a:gd name="connsiteY10" fmla="*/ 71275 h 361950"/>
                  <a:gd name="connsiteX11" fmla="*/ 478183 w 542925"/>
                  <a:gd name="connsiteY11" fmla="*/ 53845 h 361950"/>
                  <a:gd name="connsiteX12" fmla="*/ 438941 w 542925"/>
                  <a:gd name="connsiteY12" fmla="*/ 10125 h 361950"/>
                  <a:gd name="connsiteX13" fmla="*/ 66132 w 542925"/>
                  <a:gd name="connsiteY13" fmla="*/ 85182 h 361950"/>
                  <a:gd name="connsiteX14" fmla="*/ 65275 w 542925"/>
                  <a:gd name="connsiteY14" fmla="*/ 52321 h 361950"/>
                  <a:gd name="connsiteX15" fmla="*/ 64417 w 542925"/>
                  <a:gd name="connsiteY15" fmla="*/ 53178 h 361950"/>
                  <a:gd name="connsiteX16" fmla="*/ 63275 w 542925"/>
                  <a:gd name="connsiteY16" fmla="*/ 54321 h 361950"/>
                  <a:gd name="connsiteX17" fmla="*/ 38795 w 542925"/>
                  <a:gd name="connsiteY17" fmla="*/ 77943 h 361950"/>
                  <a:gd name="connsiteX18" fmla="*/ 10125 w 542925"/>
                  <a:gd name="connsiteY18" fmla="*/ 99184 h 361950"/>
                  <a:gd name="connsiteX19" fmla="*/ 32414 w 542925"/>
                  <a:gd name="connsiteY19" fmla="*/ 255108 h 361950"/>
                  <a:gd name="connsiteX20" fmla="*/ 49749 w 542925"/>
                  <a:gd name="connsiteY20" fmla="*/ 3572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925" h="361950">
                    <a:moveTo>
                      <a:pt x="49749" y="357216"/>
                    </a:moveTo>
                    <a:lnTo>
                      <a:pt x="137569" y="342928"/>
                    </a:lnTo>
                    <a:lnTo>
                      <a:pt x="459229" y="280159"/>
                    </a:lnTo>
                    <a:cubicBezTo>
                      <a:pt x="464753" y="269586"/>
                      <a:pt x="476755" y="265490"/>
                      <a:pt x="487899" y="265490"/>
                    </a:cubicBezTo>
                    <a:cubicBezTo>
                      <a:pt x="490375" y="265681"/>
                      <a:pt x="496948" y="261299"/>
                      <a:pt x="499234" y="260156"/>
                    </a:cubicBezTo>
                    <a:cubicBezTo>
                      <a:pt x="517617" y="251488"/>
                      <a:pt x="521903" y="219675"/>
                      <a:pt x="535905" y="214722"/>
                    </a:cubicBezTo>
                    <a:cubicBezTo>
                      <a:pt x="547335" y="210626"/>
                      <a:pt x="524666" y="194338"/>
                      <a:pt x="518474" y="190528"/>
                    </a:cubicBezTo>
                    <a:cubicBezTo>
                      <a:pt x="501901" y="180337"/>
                      <a:pt x="506949" y="172336"/>
                      <a:pt x="501043" y="171669"/>
                    </a:cubicBezTo>
                    <a:cubicBezTo>
                      <a:pt x="462753" y="167002"/>
                      <a:pt x="502186" y="137474"/>
                      <a:pt x="496948" y="132997"/>
                    </a:cubicBezTo>
                    <a:cubicBezTo>
                      <a:pt x="475517" y="114709"/>
                      <a:pt x="503139" y="107756"/>
                      <a:pt x="502758" y="93945"/>
                    </a:cubicBezTo>
                    <a:cubicBezTo>
                      <a:pt x="502186" y="74514"/>
                      <a:pt x="513235" y="78800"/>
                      <a:pt x="510568" y="71275"/>
                    </a:cubicBezTo>
                    <a:cubicBezTo>
                      <a:pt x="504663" y="54226"/>
                      <a:pt x="481327" y="69085"/>
                      <a:pt x="478183" y="53845"/>
                    </a:cubicBezTo>
                    <a:cubicBezTo>
                      <a:pt x="468563" y="6696"/>
                      <a:pt x="452180" y="29270"/>
                      <a:pt x="438941" y="10125"/>
                    </a:cubicBezTo>
                    <a:lnTo>
                      <a:pt x="66132" y="85182"/>
                    </a:lnTo>
                    <a:lnTo>
                      <a:pt x="65275" y="52321"/>
                    </a:lnTo>
                    <a:cubicBezTo>
                      <a:pt x="64989" y="52606"/>
                      <a:pt x="64703" y="52987"/>
                      <a:pt x="64417" y="53178"/>
                    </a:cubicBezTo>
                    <a:cubicBezTo>
                      <a:pt x="64036" y="53654"/>
                      <a:pt x="63560" y="54226"/>
                      <a:pt x="63275" y="54321"/>
                    </a:cubicBezTo>
                    <a:cubicBezTo>
                      <a:pt x="48511" y="61655"/>
                      <a:pt x="40319" y="77181"/>
                      <a:pt x="38795" y="77943"/>
                    </a:cubicBezTo>
                    <a:cubicBezTo>
                      <a:pt x="18793" y="87849"/>
                      <a:pt x="24317" y="88801"/>
                      <a:pt x="10125" y="99184"/>
                    </a:cubicBezTo>
                    <a:lnTo>
                      <a:pt x="32414" y="255108"/>
                    </a:lnTo>
                    <a:lnTo>
                      <a:pt x="49749" y="357216"/>
                    </a:lnTo>
                    <a:close/>
                  </a:path>
                </a:pathLst>
              </a:custGeom>
              <a:noFill/>
              <a:ln w="6350" cap="flat">
                <a:solidFill>
                  <a:schemeClr val="bg1"/>
                </a:solidFill>
                <a:prstDash val="solid"/>
                <a:miter/>
              </a:ln>
            </p:spPr>
            <p:txBody>
              <a:bodyPr rtlCol="0" anchor="ctr"/>
              <a:lstStyle/>
              <a:p>
                <a:endParaRPr lang="en-US" sz="1600" dirty="0"/>
              </a:p>
            </p:txBody>
          </p:sp>
          <p:sp>
            <p:nvSpPr>
              <p:cNvPr id="163" name="Freeform: Shape 162">
                <a:extLst>
                  <a:ext uri="{FF2B5EF4-FFF2-40B4-BE49-F238E27FC236}">
                    <a16:creationId xmlns:a16="http://schemas.microsoft.com/office/drawing/2014/main" id="{3B33E73F-594C-4EB1-B403-BF505C1A896B}"/>
                  </a:ext>
                </a:extLst>
              </p:cNvPr>
              <p:cNvSpPr/>
              <p:nvPr/>
            </p:nvSpPr>
            <p:spPr>
              <a:xfrm>
                <a:off x="8360909" y="1300249"/>
                <a:ext cx="1167583" cy="891904"/>
              </a:xfrm>
              <a:custGeom>
                <a:avLst/>
                <a:gdLst>
                  <a:gd name="connsiteX0" fmla="*/ 10887 w 685800"/>
                  <a:gd name="connsiteY0" fmla="*/ 465134 h 523875"/>
                  <a:gd name="connsiteX1" fmla="*/ 383695 w 685800"/>
                  <a:gd name="connsiteY1" fmla="*/ 390077 h 523875"/>
                  <a:gd name="connsiteX2" fmla="*/ 422938 w 685800"/>
                  <a:gd name="connsiteY2" fmla="*/ 433797 h 523875"/>
                  <a:gd name="connsiteX3" fmla="*/ 455323 w 685800"/>
                  <a:gd name="connsiteY3" fmla="*/ 451228 h 523875"/>
                  <a:gd name="connsiteX4" fmla="*/ 533333 w 685800"/>
                  <a:gd name="connsiteY4" fmla="*/ 477136 h 523875"/>
                  <a:gd name="connsiteX5" fmla="*/ 535333 w 685800"/>
                  <a:gd name="connsiteY5" fmla="*/ 521427 h 523875"/>
                  <a:gd name="connsiteX6" fmla="*/ 578767 w 685800"/>
                  <a:gd name="connsiteY6" fmla="*/ 511997 h 523875"/>
                  <a:gd name="connsiteX7" fmla="*/ 616201 w 685800"/>
                  <a:gd name="connsiteY7" fmla="*/ 493042 h 523875"/>
                  <a:gd name="connsiteX8" fmla="*/ 632869 w 685800"/>
                  <a:gd name="connsiteY8" fmla="*/ 482946 h 523875"/>
                  <a:gd name="connsiteX9" fmla="*/ 647728 w 685800"/>
                  <a:gd name="connsiteY9" fmla="*/ 472849 h 523875"/>
                  <a:gd name="connsiteX10" fmla="*/ 665540 w 685800"/>
                  <a:gd name="connsiteY10" fmla="*/ 459895 h 523875"/>
                  <a:gd name="connsiteX11" fmla="*/ 678589 w 685800"/>
                  <a:gd name="connsiteY11" fmla="*/ 447037 h 523875"/>
                  <a:gd name="connsiteX12" fmla="*/ 662206 w 685800"/>
                  <a:gd name="connsiteY12" fmla="*/ 433130 h 523875"/>
                  <a:gd name="connsiteX13" fmla="*/ 633346 w 685800"/>
                  <a:gd name="connsiteY13" fmla="*/ 456657 h 523875"/>
                  <a:gd name="connsiteX14" fmla="*/ 594864 w 685800"/>
                  <a:gd name="connsiteY14" fmla="*/ 473516 h 523875"/>
                  <a:gd name="connsiteX15" fmla="*/ 577339 w 685800"/>
                  <a:gd name="connsiteY15" fmla="*/ 471706 h 523875"/>
                  <a:gd name="connsiteX16" fmla="*/ 546192 w 685800"/>
                  <a:gd name="connsiteY16" fmla="*/ 494185 h 523875"/>
                  <a:gd name="connsiteX17" fmla="*/ 552669 w 685800"/>
                  <a:gd name="connsiteY17" fmla="*/ 478374 h 523875"/>
                  <a:gd name="connsiteX18" fmla="*/ 552383 w 685800"/>
                  <a:gd name="connsiteY18" fmla="*/ 468087 h 523875"/>
                  <a:gd name="connsiteX19" fmla="*/ 548668 w 685800"/>
                  <a:gd name="connsiteY19" fmla="*/ 462562 h 523875"/>
                  <a:gd name="connsiteX20" fmla="*/ 536762 w 685800"/>
                  <a:gd name="connsiteY20" fmla="*/ 351025 h 523875"/>
                  <a:gd name="connsiteX21" fmla="*/ 536286 w 685800"/>
                  <a:gd name="connsiteY21" fmla="*/ 342833 h 523875"/>
                  <a:gd name="connsiteX22" fmla="*/ 535143 w 685800"/>
                  <a:gd name="connsiteY22" fmla="*/ 262918 h 523875"/>
                  <a:gd name="connsiteX23" fmla="*/ 530761 w 685800"/>
                  <a:gd name="connsiteY23" fmla="*/ 215865 h 523875"/>
                  <a:gd name="connsiteX24" fmla="*/ 500472 w 685800"/>
                  <a:gd name="connsiteY24" fmla="*/ 156810 h 523875"/>
                  <a:gd name="connsiteX25" fmla="*/ 487994 w 685800"/>
                  <a:gd name="connsiteY25" fmla="*/ 120996 h 523875"/>
                  <a:gd name="connsiteX26" fmla="*/ 475516 w 685800"/>
                  <a:gd name="connsiteY26" fmla="*/ 10125 h 523875"/>
                  <a:gd name="connsiteX27" fmla="*/ 416461 w 685800"/>
                  <a:gd name="connsiteY27" fmla="*/ 28032 h 523875"/>
                  <a:gd name="connsiteX28" fmla="*/ 346738 w 685800"/>
                  <a:gd name="connsiteY28" fmla="*/ 40510 h 523875"/>
                  <a:gd name="connsiteX29" fmla="*/ 318735 w 685800"/>
                  <a:gd name="connsiteY29" fmla="*/ 78514 h 523875"/>
                  <a:gd name="connsiteX30" fmla="*/ 290064 w 685800"/>
                  <a:gd name="connsiteY30" fmla="*/ 123377 h 523875"/>
                  <a:gd name="connsiteX31" fmla="*/ 278444 w 685800"/>
                  <a:gd name="connsiteY31" fmla="*/ 178527 h 523875"/>
                  <a:gd name="connsiteX32" fmla="*/ 273872 w 685800"/>
                  <a:gd name="connsiteY32" fmla="*/ 209959 h 523875"/>
                  <a:gd name="connsiteX33" fmla="*/ 237487 w 685800"/>
                  <a:gd name="connsiteY33" fmla="*/ 262347 h 523875"/>
                  <a:gd name="connsiteX34" fmla="*/ 167668 w 685800"/>
                  <a:gd name="connsiteY34" fmla="*/ 283969 h 523875"/>
                  <a:gd name="connsiteX35" fmla="*/ 49749 w 685800"/>
                  <a:gd name="connsiteY35" fmla="*/ 301685 h 523875"/>
                  <a:gd name="connsiteX36" fmla="*/ 71561 w 685800"/>
                  <a:gd name="connsiteY36" fmla="*/ 344357 h 523875"/>
                  <a:gd name="connsiteX37" fmla="*/ 10125 w 685800"/>
                  <a:gd name="connsiteY37" fmla="*/ 432273 h 523875"/>
                  <a:gd name="connsiteX38" fmla="*/ 10887 w 685800"/>
                  <a:gd name="connsiteY38" fmla="*/ 46513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5800" h="523875">
                    <a:moveTo>
                      <a:pt x="10887" y="465134"/>
                    </a:moveTo>
                    <a:lnTo>
                      <a:pt x="383695" y="390077"/>
                    </a:lnTo>
                    <a:cubicBezTo>
                      <a:pt x="396840" y="409222"/>
                      <a:pt x="413318" y="386648"/>
                      <a:pt x="422938" y="433797"/>
                    </a:cubicBezTo>
                    <a:cubicBezTo>
                      <a:pt x="426081" y="449037"/>
                      <a:pt x="449418" y="434083"/>
                      <a:pt x="455323" y="451228"/>
                    </a:cubicBezTo>
                    <a:lnTo>
                      <a:pt x="533333" y="477136"/>
                    </a:lnTo>
                    <a:lnTo>
                      <a:pt x="535333" y="521427"/>
                    </a:lnTo>
                    <a:cubicBezTo>
                      <a:pt x="543334" y="521427"/>
                      <a:pt x="574767" y="515521"/>
                      <a:pt x="578767" y="511997"/>
                    </a:cubicBezTo>
                    <a:cubicBezTo>
                      <a:pt x="585339" y="506187"/>
                      <a:pt x="614391" y="501329"/>
                      <a:pt x="616201" y="493042"/>
                    </a:cubicBezTo>
                    <a:cubicBezTo>
                      <a:pt x="616867" y="489899"/>
                      <a:pt x="630012" y="483994"/>
                      <a:pt x="632869" y="482946"/>
                    </a:cubicBezTo>
                    <a:cubicBezTo>
                      <a:pt x="640966" y="479803"/>
                      <a:pt x="643252" y="473802"/>
                      <a:pt x="647728" y="472849"/>
                    </a:cubicBezTo>
                    <a:cubicBezTo>
                      <a:pt x="656587" y="471135"/>
                      <a:pt x="659825" y="463134"/>
                      <a:pt x="665540" y="459895"/>
                    </a:cubicBezTo>
                    <a:cubicBezTo>
                      <a:pt x="665635" y="459895"/>
                      <a:pt x="678494" y="447132"/>
                      <a:pt x="678589" y="447037"/>
                    </a:cubicBezTo>
                    <a:cubicBezTo>
                      <a:pt x="690114" y="439512"/>
                      <a:pt x="664778" y="431511"/>
                      <a:pt x="662206" y="433130"/>
                    </a:cubicBezTo>
                    <a:cubicBezTo>
                      <a:pt x="650681" y="440464"/>
                      <a:pt x="650014" y="451418"/>
                      <a:pt x="633346" y="456657"/>
                    </a:cubicBezTo>
                    <a:cubicBezTo>
                      <a:pt x="617153" y="461800"/>
                      <a:pt x="611533" y="470944"/>
                      <a:pt x="594864" y="473516"/>
                    </a:cubicBezTo>
                    <a:cubicBezTo>
                      <a:pt x="586768" y="474754"/>
                      <a:pt x="584197" y="471706"/>
                      <a:pt x="577339" y="471706"/>
                    </a:cubicBezTo>
                    <a:cubicBezTo>
                      <a:pt x="569814" y="471706"/>
                      <a:pt x="555812" y="500662"/>
                      <a:pt x="546192" y="494185"/>
                    </a:cubicBezTo>
                    <a:cubicBezTo>
                      <a:pt x="539048" y="489423"/>
                      <a:pt x="550288" y="481327"/>
                      <a:pt x="552669" y="478374"/>
                    </a:cubicBezTo>
                    <a:cubicBezTo>
                      <a:pt x="558289" y="471325"/>
                      <a:pt x="555145" y="471325"/>
                      <a:pt x="552383" y="468087"/>
                    </a:cubicBezTo>
                    <a:cubicBezTo>
                      <a:pt x="550002" y="467230"/>
                      <a:pt x="548002" y="465420"/>
                      <a:pt x="548668" y="462562"/>
                    </a:cubicBezTo>
                    <a:cubicBezTo>
                      <a:pt x="562194" y="407508"/>
                      <a:pt x="540572" y="375694"/>
                      <a:pt x="536762" y="351025"/>
                    </a:cubicBezTo>
                    <a:cubicBezTo>
                      <a:pt x="536381" y="348262"/>
                      <a:pt x="536095" y="345500"/>
                      <a:pt x="536286" y="342833"/>
                    </a:cubicBezTo>
                    <a:cubicBezTo>
                      <a:pt x="537905" y="305400"/>
                      <a:pt x="537143" y="285778"/>
                      <a:pt x="535143" y="262918"/>
                    </a:cubicBezTo>
                    <a:cubicBezTo>
                      <a:pt x="534000" y="249679"/>
                      <a:pt x="532476" y="235391"/>
                      <a:pt x="530761" y="215865"/>
                    </a:cubicBezTo>
                    <a:cubicBezTo>
                      <a:pt x="527428" y="177574"/>
                      <a:pt x="500186" y="164049"/>
                      <a:pt x="500472" y="156810"/>
                    </a:cubicBezTo>
                    <a:cubicBezTo>
                      <a:pt x="501901" y="124330"/>
                      <a:pt x="487613" y="130426"/>
                      <a:pt x="487994" y="120996"/>
                    </a:cubicBezTo>
                    <a:cubicBezTo>
                      <a:pt x="490375" y="59369"/>
                      <a:pt x="475516" y="58226"/>
                      <a:pt x="475516" y="10125"/>
                    </a:cubicBezTo>
                    <a:lnTo>
                      <a:pt x="416461" y="28032"/>
                    </a:lnTo>
                    <a:lnTo>
                      <a:pt x="346738" y="40510"/>
                    </a:lnTo>
                    <a:cubicBezTo>
                      <a:pt x="345405" y="44415"/>
                      <a:pt x="323116" y="72990"/>
                      <a:pt x="318735" y="78514"/>
                    </a:cubicBezTo>
                    <a:cubicBezTo>
                      <a:pt x="301780" y="99946"/>
                      <a:pt x="296637" y="115757"/>
                      <a:pt x="290064" y="123377"/>
                    </a:cubicBezTo>
                    <a:cubicBezTo>
                      <a:pt x="272634" y="143856"/>
                      <a:pt x="221675" y="158905"/>
                      <a:pt x="278444" y="178527"/>
                    </a:cubicBezTo>
                    <a:cubicBezTo>
                      <a:pt x="280444" y="184242"/>
                      <a:pt x="269110" y="203292"/>
                      <a:pt x="273872" y="209959"/>
                    </a:cubicBezTo>
                    <a:cubicBezTo>
                      <a:pt x="301495" y="248726"/>
                      <a:pt x="240725" y="225485"/>
                      <a:pt x="237487" y="262347"/>
                    </a:cubicBezTo>
                    <a:cubicBezTo>
                      <a:pt x="237010" y="268252"/>
                      <a:pt x="170050" y="284445"/>
                      <a:pt x="167668" y="283969"/>
                    </a:cubicBezTo>
                    <a:cubicBezTo>
                      <a:pt x="130330" y="276349"/>
                      <a:pt x="85563" y="287112"/>
                      <a:pt x="49749" y="301685"/>
                    </a:cubicBezTo>
                    <a:cubicBezTo>
                      <a:pt x="53178" y="311686"/>
                      <a:pt x="70228" y="338071"/>
                      <a:pt x="71561" y="344357"/>
                    </a:cubicBezTo>
                    <a:cubicBezTo>
                      <a:pt x="94993" y="349215"/>
                      <a:pt x="23936" y="418366"/>
                      <a:pt x="10125" y="432273"/>
                    </a:cubicBezTo>
                    <a:lnTo>
                      <a:pt x="10887" y="465134"/>
                    </a:lnTo>
                    <a:close/>
                  </a:path>
                </a:pathLst>
              </a:custGeom>
              <a:noFill/>
              <a:ln w="6350" cap="flat">
                <a:solidFill>
                  <a:schemeClr val="bg1"/>
                </a:solidFill>
                <a:prstDash val="solid"/>
                <a:miter/>
              </a:ln>
            </p:spPr>
            <p:txBody>
              <a:bodyPr rtlCol="0" anchor="ctr"/>
              <a:lstStyle/>
              <a:p>
                <a:endParaRPr lang="en-US" sz="1600" dirty="0"/>
              </a:p>
            </p:txBody>
          </p:sp>
          <p:sp>
            <p:nvSpPr>
              <p:cNvPr id="164" name="Freeform: Shape 163">
                <a:extLst>
                  <a:ext uri="{FF2B5EF4-FFF2-40B4-BE49-F238E27FC236}">
                    <a16:creationId xmlns:a16="http://schemas.microsoft.com/office/drawing/2014/main" id="{1E33B2BB-E1F8-403F-A1FC-454411392A55}"/>
                  </a:ext>
                </a:extLst>
              </p:cNvPr>
              <p:cNvSpPr/>
              <p:nvPr/>
            </p:nvSpPr>
            <p:spPr>
              <a:xfrm>
                <a:off x="9153243" y="1237491"/>
                <a:ext cx="275679" cy="518926"/>
              </a:xfrm>
              <a:custGeom>
                <a:avLst/>
                <a:gdLst>
                  <a:gd name="connsiteX0" fmla="*/ 35176 w 161925"/>
                  <a:gd name="connsiteY0" fmla="*/ 193767 h 304800"/>
                  <a:gd name="connsiteX1" fmla="*/ 65465 w 161925"/>
                  <a:gd name="connsiteY1" fmla="*/ 252822 h 304800"/>
                  <a:gd name="connsiteX2" fmla="*/ 69847 w 161925"/>
                  <a:gd name="connsiteY2" fmla="*/ 299875 h 304800"/>
                  <a:gd name="connsiteX3" fmla="*/ 138712 w 161925"/>
                  <a:gd name="connsiteY3" fmla="*/ 286826 h 304800"/>
                  <a:gd name="connsiteX4" fmla="*/ 133378 w 161925"/>
                  <a:gd name="connsiteY4" fmla="*/ 277111 h 304800"/>
                  <a:gd name="connsiteX5" fmla="*/ 128807 w 161925"/>
                  <a:gd name="connsiteY5" fmla="*/ 238630 h 304800"/>
                  <a:gd name="connsiteX6" fmla="*/ 130521 w 161925"/>
                  <a:gd name="connsiteY6" fmla="*/ 108804 h 304800"/>
                  <a:gd name="connsiteX7" fmla="*/ 159286 w 161925"/>
                  <a:gd name="connsiteY7" fmla="*/ 70418 h 304800"/>
                  <a:gd name="connsiteX8" fmla="*/ 149476 w 161925"/>
                  <a:gd name="connsiteY8" fmla="*/ 10125 h 304800"/>
                  <a:gd name="connsiteX9" fmla="*/ 10125 w 161925"/>
                  <a:gd name="connsiteY9" fmla="*/ 46891 h 304800"/>
                  <a:gd name="connsiteX10" fmla="*/ 22603 w 161925"/>
                  <a:gd name="connsiteY10" fmla="*/ 157762 h 304800"/>
                  <a:gd name="connsiteX11" fmla="*/ 35176 w 161925"/>
                  <a:gd name="connsiteY11" fmla="*/ 19376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304800">
                    <a:moveTo>
                      <a:pt x="35176" y="193767"/>
                    </a:moveTo>
                    <a:cubicBezTo>
                      <a:pt x="34890" y="201006"/>
                      <a:pt x="62132" y="214531"/>
                      <a:pt x="65465" y="252822"/>
                    </a:cubicBezTo>
                    <a:cubicBezTo>
                      <a:pt x="67180" y="272348"/>
                      <a:pt x="68704" y="286636"/>
                      <a:pt x="69847" y="299875"/>
                    </a:cubicBezTo>
                    <a:lnTo>
                      <a:pt x="138712" y="286826"/>
                    </a:lnTo>
                    <a:cubicBezTo>
                      <a:pt x="138046" y="284826"/>
                      <a:pt x="133569" y="277777"/>
                      <a:pt x="133378" y="277111"/>
                    </a:cubicBezTo>
                    <a:cubicBezTo>
                      <a:pt x="126711" y="257775"/>
                      <a:pt x="145856" y="258156"/>
                      <a:pt x="128807" y="238630"/>
                    </a:cubicBezTo>
                    <a:cubicBezTo>
                      <a:pt x="114709" y="222532"/>
                      <a:pt x="144808" y="120996"/>
                      <a:pt x="130521" y="108804"/>
                    </a:cubicBezTo>
                    <a:cubicBezTo>
                      <a:pt x="113566" y="94326"/>
                      <a:pt x="155667" y="99755"/>
                      <a:pt x="159286" y="70418"/>
                    </a:cubicBezTo>
                    <a:cubicBezTo>
                      <a:pt x="163192" y="38890"/>
                      <a:pt x="149476" y="60322"/>
                      <a:pt x="149476" y="10125"/>
                    </a:cubicBezTo>
                    <a:lnTo>
                      <a:pt x="10125" y="46891"/>
                    </a:lnTo>
                    <a:cubicBezTo>
                      <a:pt x="10125" y="94993"/>
                      <a:pt x="25079" y="96231"/>
                      <a:pt x="22603" y="157762"/>
                    </a:cubicBezTo>
                    <a:cubicBezTo>
                      <a:pt x="22222" y="167383"/>
                      <a:pt x="36509" y="161287"/>
                      <a:pt x="35176" y="193767"/>
                    </a:cubicBezTo>
                    <a:close/>
                  </a:path>
                </a:pathLst>
              </a:custGeom>
              <a:noFill/>
              <a:ln w="6350" cap="flat">
                <a:solidFill>
                  <a:schemeClr val="bg1"/>
                </a:solidFill>
                <a:prstDash val="solid"/>
                <a:miter/>
              </a:ln>
            </p:spPr>
            <p:txBody>
              <a:bodyPr rtlCol="0" anchor="ctr"/>
              <a:lstStyle/>
              <a:p>
                <a:endParaRPr lang="en-US" sz="1600" dirty="0"/>
              </a:p>
            </p:txBody>
          </p:sp>
          <p:sp>
            <p:nvSpPr>
              <p:cNvPr id="165" name="Freeform: Shape 164">
                <a:extLst>
                  <a:ext uri="{FF2B5EF4-FFF2-40B4-BE49-F238E27FC236}">
                    <a16:creationId xmlns:a16="http://schemas.microsoft.com/office/drawing/2014/main" id="{00E70E3A-267B-4B05-B2BE-C5A87C1923F6}"/>
                  </a:ext>
                </a:extLst>
              </p:cNvPr>
              <p:cNvSpPr/>
              <p:nvPr/>
            </p:nvSpPr>
            <p:spPr>
              <a:xfrm>
                <a:off x="9348561" y="1169382"/>
                <a:ext cx="275679" cy="567575"/>
              </a:xfrm>
              <a:custGeom>
                <a:avLst/>
                <a:gdLst>
                  <a:gd name="connsiteX0" fmla="*/ 15703 w 161925"/>
                  <a:gd name="connsiteY0" fmla="*/ 148904 h 333375"/>
                  <a:gd name="connsiteX1" fmla="*/ 13988 w 161925"/>
                  <a:gd name="connsiteY1" fmla="*/ 278730 h 333375"/>
                  <a:gd name="connsiteX2" fmla="*/ 18560 w 161925"/>
                  <a:gd name="connsiteY2" fmla="*/ 317211 h 333375"/>
                  <a:gd name="connsiteX3" fmla="*/ 23894 w 161925"/>
                  <a:gd name="connsiteY3" fmla="*/ 326926 h 333375"/>
                  <a:gd name="connsiteX4" fmla="*/ 122954 w 161925"/>
                  <a:gd name="connsiteY4" fmla="*/ 304066 h 333375"/>
                  <a:gd name="connsiteX5" fmla="*/ 125240 w 161925"/>
                  <a:gd name="connsiteY5" fmla="*/ 301590 h 333375"/>
                  <a:gd name="connsiteX6" fmla="*/ 133908 w 161925"/>
                  <a:gd name="connsiteY6" fmla="*/ 291684 h 333375"/>
                  <a:gd name="connsiteX7" fmla="*/ 154863 w 161925"/>
                  <a:gd name="connsiteY7" fmla="*/ 276539 h 333375"/>
                  <a:gd name="connsiteX8" fmla="*/ 159911 w 161925"/>
                  <a:gd name="connsiteY8" fmla="*/ 249393 h 333375"/>
                  <a:gd name="connsiteX9" fmla="*/ 133813 w 161925"/>
                  <a:gd name="connsiteY9" fmla="*/ 227009 h 333375"/>
                  <a:gd name="connsiteX10" fmla="*/ 124097 w 161925"/>
                  <a:gd name="connsiteY10" fmla="*/ 201863 h 333375"/>
                  <a:gd name="connsiteX11" fmla="*/ 62756 w 161925"/>
                  <a:gd name="connsiteY11" fmla="*/ 10125 h 333375"/>
                  <a:gd name="connsiteX12" fmla="*/ 46850 w 161925"/>
                  <a:gd name="connsiteY12" fmla="*/ 13173 h 333375"/>
                  <a:gd name="connsiteX13" fmla="*/ 34562 w 161925"/>
                  <a:gd name="connsiteY13" fmla="*/ 50416 h 333375"/>
                  <a:gd name="connsiteX14" fmla="*/ 44373 w 161925"/>
                  <a:gd name="connsiteY14" fmla="*/ 110709 h 333375"/>
                  <a:gd name="connsiteX15" fmla="*/ 15703 w 161925"/>
                  <a:gd name="connsiteY15" fmla="*/ 14890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25" h="333375">
                    <a:moveTo>
                      <a:pt x="15703" y="148904"/>
                    </a:moveTo>
                    <a:cubicBezTo>
                      <a:pt x="29990" y="161096"/>
                      <a:pt x="-109" y="262633"/>
                      <a:pt x="13988" y="278730"/>
                    </a:cubicBezTo>
                    <a:cubicBezTo>
                      <a:pt x="31038" y="298256"/>
                      <a:pt x="11893" y="297780"/>
                      <a:pt x="18560" y="317211"/>
                    </a:cubicBezTo>
                    <a:cubicBezTo>
                      <a:pt x="18751" y="317782"/>
                      <a:pt x="23228" y="324831"/>
                      <a:pt x="23894" y="326926"/>
                    </a:cubicBezTo>
                    <a:lnTo>
                      <a:pt x="122954" y="304066"/>
                    </a:lnTo>
                    <a:cubicBezTo>
                      <a:pt x="122859" y="303495"/>
                      <a:pt x="124954" y="301685"/>
                      <a:pt x="125240" y="301590"/>
                    </a:cubicBezTo>
                    <a:cubicBezTo>
                      <a:pt x="125240" y="301495"/>
                      <a:pt x="133432" y="292732"/>
                      <a:pt x="133908" y="291684"/>
                    </a:cubicBezTo>
                    <a:cubicBezTo>
                      <a:pt x="136956" y="285683"/>
                      <a:pt x="151529" y="274063"/>
                      <a:pt x="154863" y="276539"/>
                    </a:cubicBezTo>
                    <a:lnTo>
                      <a:pt x="159911" y="249393"/>
                    </a:lnTo>
                    <a:cubicBezTo>
                      <a:pt x="136194" y="249679"/>
                      <a:pt x="164769" y="225771"/>
                      <a:pt x="133813" y="227009"/>
                    </a:cubicBezTo>
                    <a:cubicBezTo>
                      <a:pt x="120192" y="227581"/>
                      <a:pt x="126764" y="201577"/>
                      <a:pt x="124097" y="201863"/>
                    </a:cubicBezTo>
                    <a:lnTo>
                      <a:pt x="62756" y="10125"/>
                    </a:lnTo>
                    <a:cubicBezTo>
                      <a:pt x="51421" y="19174"/>
                      <a:pt x="60470" y="28222"/>
                      <a:pt x="46850" y="13173"/>
                    </a:cubicBezTo>
                    <a:cubicBezTo>
                      <a:pt x="41992" y="7839"/>
                      <a:pt x="34562" y="47749"/>
                      <a:pt x="34562" y="50416"/>
                    </a:cubicBezTo>
                    <a:cubicBezTo>
                      <a:pt x="34562" y="100517"/>
                      <a:pt x="48183" y="79086"/>
                      <a:pt x="44373" y="110709"/>
                    </a:cubicBezTo>
                    <a:cubicBezTo>
                      <a:pt x="40849" y="139855"/>
                      <a:pt x="-1252" y="134426"/>
                      <a:pt x="15703" y="148904"/>
                    </a:cubicBezTo>
                    <a:close/>
                  </a:path>
                </a:pathLst>
              </a:custGeom>
              <a:noFill/>
              <a:ln w="6350" cap="flat">
                <a:solidFill>
                  <a:schemeClr val="bg1"/>
                </a:solidFill>
                <a:prstDash val="solid"/>
                <a:miter/>
              </a:ln>
            </p:spPr>
            <p:txBody>
              <a:bodyPr rtlCol="0" anchor="ctr"/>
              <a:lstStyle/>
              <a:p>
                <a:endParaRPr lang="en-US" sz="1600" dirty="0"/>
              </a:p>
            </p:txBody>
          </p:sp>
          <p:sp>
            <p:nvSpPr>
              <p:cNvPr id="166" name="Freeform: Shape 165">
                <a:extLst>
                  <a:ext uri="{FF2B5EF4-FFF2-40B4-BE49-F238E27FC236}">
                    <a16:creationId xmlns:a16="http://schemas.microsoft.com/office/drawing/2014/main" id="{46A2B62B-1A1F-46B1-83C5-18C8B6F14A12}"/>
                  </a:ext>
                </a:extLst>
              </p:cNvPr>
              <p:cNvSpPr/>
              <p:nvPr/>
            </p:nvSpPr>
            <p:spPr>
              <a:xfrm>
                <a:off x="9438329" y="672444"/>
                <a:ext cx="600008" cy="924337"/>
              </a:xfrm>
              <a:custGeom>
                <a:avLst/>
                <a:gdLst>
                  <a:gd name="connsiteX0" fmla="*/ 10125 w 352425"/>
                  <a:gd name="connsiteY0" fmla="*/ 301915 h 542925"/>
                  <a:gd name="connsiteX1" fmla="*/ 71466 w 352425"/>
                  <a:gd name="connsiteY1" fmla="*/ 493653 h 542925"/>
                  <a:gd name="connsiteX2" fmla="*/ 81181 w 352425"/>
                  <a:gd name="connsiteY2" fmla="*/ 518799 h 542925"/>
                  <a:gd name="connsiteX3" fmla="*/ 107280 w 352425"/>
                  <a:gd name="connsiteY3" fmla="*/ 541183 h 542925"/>
                  <a:gd name="connsiteX4" fmla="*/ 118805 w 352425"/>
                  <a:gd name="connsiteY4" fmla="*/ 482890 h 542925"/>
                  <a:gd name="connsiteX5" fmla="*/ 124520 w 352425"/>
                  <a:gd name="connsiteY5" fmla="*/ 465364 h 542925"/>
                  <a:gd name="connsiteX6" fmla="*/ 140713 w 352425"/>
                  <a:gd name="connsiteY6" fmla="*/ 442504 h 542925"/>
                  <a:gd name="connsiteX7" fmla="*/ 182242 w 352425"/>
                  <a:gd name="connsiteY7" fmla="*/ 423835 h 542925"/>
                  <a:gd name="connsiteX8" fmla="*/ 205197 w 352425"/>
                  <a:gd name="connsiteY8" fmla="*/ 391354 h 542925"/>
                  <a:gd name="connsiteX9" fmla="*/ 208816 w 352425"/>
                  <a:gd name="connsiteY9" fmla="*/ 357445 h 542925"/>
                  <a:gd name="connsiteX10" fmla="*/ 198529 w 352425"/>
                  <a:gd name="connsiteY10" fmla="*/ 350111 h 542925"/>
                  <a:gd name="connsiteX11" fmla="*/ 211102 w 352425"/>
                  <a:gd name="connsiteY11" fmla="*/ 342777 h 542925"/>
                  <a:gd name="connsiteX12" fmla="*/ 215007 w 352425"/>
                  <a:gd name="connsiteY12" fmla="*/ 345730 h 542925"/>
                  <a:gd name="connsiteX13" fmla="*/ 231676 w 352425"/>
                  <a:gd name="connsiteY13" fmla="*/ 374495 h 542925"/>
                  <a:gd name="connsiteX14" fmla="*/ 251488 w 352425"/>
                  <a:gd name="connsiteY14" fmla="*/ 334204 h 542925"/>
                  <a:gd name="connsiteX15" fmla="*/ 271586 w 352425"/>
                  <a:gd name="connsiteY15" fmla="*/ 328013 h 542925"/>
                  <a:gd name="connsiteX16" fmla="*/ 293113 w 352425"/>
                  <a:gd name="connsiteY16" fmla="*/ 320869 h 542925"/>
                  <a:gd name="connsiteX17" fmla="*/ 325402 w 352425"/>
                  <a:gd name="connsiteY17" fmla="*/ 288199 h 542925"/>
                  <a:gd name="connsiteX18" fmla="*/ 327593 w 352425"/>
                  <a:gd name="connsiteY18" fmla="*/ 224000 h 542925"/>
                  <a:gd name="connsiteX19" fmla="*/ 315211 w 352425"/>
                  <a:gd name="connsiteY19" fmla="*/ 230287 h 542925"/>
                  <a:gd name="connsiteX20" fmla="*/ 288445 w 352425"/>
                  <a:gd name="connsiteY20" fmla="*/ 218857 h 542925"/>
                  <a:gd name="connsiteX21" fmla="*/ 287683 w 352425"/>
                  <a:gd name="connsiteY21" fmla="*/ 185710 h 542925"/>
                  <a:gd name="connsiteX22" fmla="*/ 253012 w 352425"/>
                  <a:gd name="connsiteY22" fmla="*/ 186472 h 542925"/>
                  <a:gd name="connsiteX23" fmla="*/ 204339 w 352425"/>
                  <a:gd name="connsiteY23" fmla="*/ 26452 h 542925"/>
                  <a:gd name="connsiteX24" fmla="*/ 179860 w 352425"/>
                  <a:gd name="connsiteY24" fmla="*/ 17117 h 542925"/>
                  <a:gd name="connsiteX25" fmla="*/ 132807 w 352425"/>
                  <a:gd name="connsiteY25" fmla="*/ 30833 h 542925"/>
                  <a:gd name="connsiteX26" fmla="*/ 126901 w 352425"/>
                  <a:gd name="connsiteY26" fmla="*/ 41882 h 542925"/>
                  <a:gd name="connsiteX27" fmla="*/ 97374 w 352425"/>
                  <a:gd name="connsiteY27" fmla="*/ 19784 h 542925"/>
                  <a:gd name="connsiteX28" fmla="*/ 88515 w 352425"/>
                  <a:gd name="connsiteY28" fmla="*/ 22737 h 542925"/>
                  <a:gd name="connsiteX29" fmla="*/ 56035 w 352425"/>
                  <a:gd name="connsiteY29" fmla="*/ 109795 h 542925"/>
                  <a:gd name="connsiteX30" fmla="*/ 55940 w 352425"/>
                  <a:gd name="connsiteY30" fmla="*/ 128941 h 542925"/>
                  <a:gd name="connsiteX31" fmla="*/ 47939 w 352425"/>
                  <a:gd name="connsiteY31" fmla="*/ 172470 h 542925"/>
                  <a:gd name="connsiteX32" fmla="*/ 60512 w 352425"/>
                  <a:gd name="connsiteY32" fmla="*/ 212284 h 542925"/>
                  <a:gd name="connsiteX33" fmla="*/ 37652 w 352425"/>
                  <a:gd name="connsiteY33" fmla="*/ 257242 h 542925"/>
                  <a:gd name="connsiteX34" fmla="*/ 33271 w 352425"/>
                  <a:gd name="connsiteY34" fmla="*/ 302962 h 542925"/>
                  <a:gd name="connsiteX35" fmla="*/ 10125 w 352425"/>
                  <a:gd name="connsiteY35" fmla="*/ 30191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2425" h="542925">
                    <a:moveTo>
                      <a:pt x="10125" y="301915"/>
                    </a:moveTo>
                    <a:lnTo>
                      <a:pt x="71466" y="493653"/>
                    </a:lnTo>
                    <a:cubicBezTo>
                      <a:pt x="74133" y="493462"/>
                      <a:pt x="67561" y="519370"/>
                      <a:pt x="81181" y="518799"/>
                    </a:cubicBezTo>
                    <a:cubicBezTo>
                      <a:pt x="112138" y="517561"/>
                      <a:pt x="83563" y="541468"/>
                      <a:pt x="107280" y="541183"/>
                    </a:cubicBezTo>
                    <a:cubicBezTo>
                      <a:pt x="118519" y="524419"/>
                      <a:pt x="115090" y="494891"/>
                      <a:pt x="118805" y="482890"/>
                    </a:cubicBezTo>
                    <a:cubicBezTo>
                      <a:pt x="118805" y="476698"/>
                      <a:pt x="128997" y="472412"/>
                      <a:pt x="124520" y="465364"/>
                    </a:cubicBezTo>
                    <a:cubicBezTo>
                      <a:pt x="117281" y="454124"/>
                      <a:pt x="137188" y="435646"/>
                      <a:pt x="140713" y="442504"/>
                    </a:cubicBezTo>
                    <a:cubicBezTo>
                      <a:pt x="146809" y="454315"/>
                      <a:pt x="182242" y="425740"/>
                      <a:pt x="182242" y="423835"/>
                    </a:cubicBezTo>
                    <a:cubicBezTo>
                      <a:pt x="181003" y="393450"/>
                      <a:pt x="208721" y="420596"/>
                      <a:pt x="205197" y="391354"/>
                    </a:cubicBezTo>
                    <a:cubicBezTo>
                      <a:pt x="201196" y="358588"/>
                      <a:pt x="208816" y="375733"/>
                      <a:pt x="208816" y="357445"/>
                    </a:cubicBezTo>
                    <a:lnTo>
                      <a:pt x="198529" y="350111"/>
                    </a:lnTo>
                    <a:lnTo>
                      <a:pt x="211102" y="342777"/>
                    </a:lnTo>
                    <a:cubicBezTo>
                      <a:pt x="213007" y="343253"/>
                      <a:pt x="214246" y="343920"/>
                      <a:pt x="215007" y="345730"/>
                    </a:cubicBezTo>
                    <a:cubicBezTo>
                      <a:pt x="226056" y="370209"/>
                      <a:pt x="231676" y="345253"/>
                      <a:pt x="231676" y="374495"/>
                    </a:cubicBezTo>
                    <a:cubicBezTo>
                      <a:pt x="258537" y="374495"/>
                      <a:pt x="222437" y="344110"/>
                      <a:pt x="251488" y="334204"/>
                    </a:cubicBezTo>
                    <a:cubicBezTo>
                      <a:pt x="254536" y="333157"/>
                      <a:pt x="270062" y="315535"/>
                      <a:pt x="271586" y="328013"/>
                    </a:cubicBezTo>
                    <a:cubicBezTo>
                      <a:pt x="274063" y="348587"/>
                      <a:pt x="286350" y="325632"/>
                      <a:pt x="293113" y="320869"/>
                    </a:cubicBezTo>
                    <a:cubicBezTo>
                      <a:pt x="300352" y="315821"/>
                      <a:pt x="324164" y="288103"/>
                      <a:pt x="325402" y="288199"/>
                    </a:cubicBezTo>
                    <a:cubicBezTo>
                      <a:pt x="352548" y="289246"/>
                      <a:pt x="346929" y="237335"/>
                      <a:pt x="327593" y="224000"/>
                    </a:cubicBezTo>
                    <a:cubicBezTo>
                      <a:pt x="321497" y="221905"/>
                      <a:pt x="317592" y="224286"/>
                      <a:pt x="315211" y="230287"/>
                    </a:cubicBezTo>
                    <a:cubicBezTo>
                      <a:pt x="310638" y="242383"/>
                      <a:pt x="292160" y="224381"/>
                      <a:pt x="288445" y="218857"/>
                    </a:cubicBezTo>
                    <a:lnTo>
                      <a:pt x="287683" y="185710"/>
                    </a:lnTo>
                    <a:lnTo>
                      <a:pt x="253012" y="186472"/>
                    </a:lnTo>
                    <a:lnTo>
                      <a:pt x="204339" y="26452"/>
                    </a:lnTo>
                    <a:cubicBezTo>
                      <a:pt x="196720" y="18165"/>
                      <a:pt x="180527" y="17784"/>
                      <a:pt x="179860" y="17117"/>
                    </a:cubicBezTo>
                    <a:cubicBezTo>
                      <a:pt x="157286" y="-3266"/>
                      <a:pt x="147094" y="27023"/>
                      <a:pt x="132807" y="30833"/>
                    </a:cubicBezTo>
                    <a:cubicBezTo>
                      <a:pt x="131283" y="31500"/>
                      <a:pt x="131283" y="40644"/>
                      <a:pt x="126901" y="41882"/>
                    </a:cubicBezTo>
                    <a:cubicBezTo>
                      <a:pt x="104137" y="48454"/>
                      <a:pt x="103279" y="32738"/>
                      <a:pt x="97374" y="19784"/>
                    </a:cubicBezTo>
                    <a:lnTo>
                      <a:pt x="88515" y="22737"/>
                    </a:lnTo>
                    <a:lnTo>
                      <a:pt x="56035" y="109795"/>
                    </a:lnTo>
                    <a:cubicBezTo>
                      <a:pt x="56035" y="114558"/>
                      <a:pt x="55654" y="124845"/>
                      <a:pt x="55940" y="128941"/>
                    </a:cubicBezTo>
                    <a:cubicBezTo>
                      <a:pt x="59464" y="169327"/>
                      <a:pt x="47939" y="155134"/>
                      <a:pt x="47939" y="172470"/>
                    </a:cubicBezTo>
                    <a:cubicBezTo>
                      <a:pt x="47939" y="213046"/>
                      <a:pt x="60893" y="195997"/>
                      <a:pt x="60512" y="212284"/>
                    </a:cubicBezTo>
                    <a:lnTo>
                      <a:pt x="37652" y="257242"/>
                    </a:lnTo>
                    <a:lnTo>
                      <a:pt x="33271" y="302962"/>
                    </a:lnTo>
                    <a:cubicBezTo>
                      <a:pt x="30318" y="303343"/>
                      <a:pt x="17935" y="296390"/>
                      <a:pt x="10125" y="301915"/>
                    </a:cubicBezTo>
                    <a:close/>
                  </a:path>
                </a:pathLst>
              </a:custGeom>
              <a:noFill/>
              <a:ln w="6350" cap="flat">
                <a:solidFill>
                  <a:schemeClr val="bg1"/>
                </a:solidFill>
                <a:prstDash val="solid"/>
                <a:miter/>
              </a:ln>
            </p:spPr>
            <p:txBody>
              <a:bodyPr rtlCol="0" anchor="ctr"/>
              <a:lstStyle/>
              <a:p>
                <a:endParaRPr lang="en-US" sz="1600" dirty="0"/>
              </a:p>
            </p:txBody>
          </p:sp>
          <p:sp>
            <p:nvSpPr>
              <p:cNvPr id="167" name="Freeform: Shape 166">
                <a:extLst>
                  <a:ext uri="{FF2B5EF4-FFF2-40B4-BE49-F238E27FC236}">
                    <a16:creationId xmlns:a16="http://schemas.microsoft.com/office/drawing/2014/main" id="{D2D45230-CF05-4908-9373-AA5111C37EFF}"/>
                  </a:ext>
                </a:extLst>
              </p:cNvPr>
              <p:cNvSpPr/>
              <p:nvPr/>
            </p:nvSpPr>
            <p:spPr>
              <a:xfrm>
                <a:off x="9254759" y="1622578"/>
                <a:ext cx="551359" cy="291896"/>
              </a:xfrm>
              <a:custGeom>
                <a:avLst/>
                <a:gdLst>
                  <a:gd name="connsiteX0" fmla="*/ 178051 w 323850"/>
                  <a:gd name="connsiteY0" fmla="*/ 37874 h 171450"/>
                  <a:gd name="connsiteX1" fmla="*/ 78991 w 323850"/>
                  <a:gd name="connsiteY1" fmla="*/ 60734 h 171450"/>
                  <a:gd name="connsiteX2" fmla="*/ 10125 w 323850"/>
                  <a:gd name="connsiteY2" fmla="*/ 73783 h 171450"/>
                  <a:gd name="connsiteX3" fmla="*/ 11268 w 323850"/>
                  <a:gd name="connsiteY3" fmla="*/ 153698 h 171450"/>
                  <a:gd name="connsiteX4" fmla="*/ 11744 w 323850"/>
                  <a:gd name="connsiteY4" fmla="*/ 161889 h 171450"/>
                  <a:gd name="connsiteX5" fmla="*/ 158620 w 323850"/>
                  <a:gd name="connsiteY5" fmla="*/ 128647 h 171450"/>
                  <a:gd name="connsiteX6" fmla="*/ 189671 w 323850"/>
                  <a:gd name="connsiteY6" fmla="*/ 119694 h 171450"/>
                  <a:gd name="connsiteX7" fmla="*/ 228152 w 323850"/>
                  <a:gd name="connsiteY7" fmla="*/ 169509 h 171450"/>
                  <a:gd name="connsiteX8" fmla="*/ 239963 w 323850"/>
                  <a:gd name="connsiteY8" fmla="*/ 164937 h 171450"/>
                  <a:gd name="connsiteX9" fmla="*/ 255775 w 323850"/>
                  <a:gd name="connsiteY9" fmla="*/ 140172 h 171450"/>
                  <a:gd name="connsiteX10" fmla="*/ 269681 w 323850"/>
                  <a:gd name="connsiteY10" fmla="*/ 153888 h 171450"/>
                  <a:gd name="connsiteX11" fmla="*/ 274729 w 323850"/>
                  <a:gd name="connsiteY11" fmla="*/ 149031 h 171450"/>
                  <a:gd name="connsiteX12" fmla="*/ 295494 w 323850"/>
                  <a:gd name="connsiteY12" fmla="*/ 136839 h 171450"/>
                  <a:gd name="connsiteX13" fmla="*/ 307591 w 323850"/>
                  <a:gd name="connsiteY13" fmla="*/ 133410 h 171450"/>
                  <a:gd name="connsiteX14" fmla="*/ 320545 w 323850"/>
                  <a:gd name="connsiteY14" fmla="*/ 127599 h 171450"/>
                  <a:gd name="connsiteX15" fmla="*/ 309972 w 323850"/>
                  <a:gd name="connsiteY15" fmla="*/ 93309 h 171450"/>
                  <a:gd name="connsiteX16" fmla="*/ 295113 w 323850"/>
                  <a:gd name="connsiteY16" fmla="*/ 123885 h 171450"/>
                  <a:gd name="connsiteX17" fmla="*/ 268919 w 323850"/>
                  <a:gd name="connsiteY17" fmla="*/ 120456 h 171450"/>
                  <a:gd name="connsiteX18" fmla="*/ 251965 w 323850"/>
                  <a:gd name="connsiteY18" fmla="*/ 95214 h 171450"/>
                  <a:gd name="connsiteX19" fmla="*/ 226914 w 323850"/>
                  <a:gd name="connsiteY19" fmla="*/ 78260 h 171450"/>
                  <a:gd name="connsiteX20" fmla="*/ 221389 w 323850"/>
                  <a:gd name="connsiteY20" fmla="*/ 81689 h 171450"/>
                  <a:gd name="connsiteX21" fmla="*/ 219675 w 323850"/>
                  <a:gd name="connsiteY21" fmla="*/ 45399 h 171450"/>
                  <a:gd name="connsiteX22" fmla="*/ 214817 w 323850"/>
                  <a:gd name="connsiteY22" fmla="*/ 18443 h 171450"/>
                  <a:gd name="connsiteX23" fmla="*/ 209769 w 323850"/>
                  <a:gd name="connsiteY23" fmla="*/ 10442 h 171450"/>
                  <a:gd name="connsiteX24" fmla="*/ 188814 w 323850"/>
                  <a:gd name="connsiteY24" fmla="*/ 25587 h 171450"/>
                  <a:gd name="connsiteX25" fmla="*/ 180146 w 323850"/>
                  <a:gd name="connsiteY25" fmla="*/ 35493 h 171450"/>
                  <a:gd name="connsiteX26" fmla="*/ 178051 w 323850"/>
                  <a:gd name="connsiteY26" fmla="*/ 3787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71450">
                    <a:moveTo>
                      <a:pt x="178051" y="37874"/>
                    </a:moveTo>
                    <a:lnTo>
                      <a:pt x="78991" y="60734"/>
                    </a:lnTo>
                    <a:lnTo>
                      <a:pt x="10125" y="73783"/>
                    </a:lnTo>
                    <a:cubicBezTo>
                      <a:pt x="12125" y="96643"/>
                      <a:pt x="12887" y="116265"/>
                      <a:pt x="11268" y="153698"/>
                    </a:cubicBezTo>
                    <a:cubicBezTo>
                      <a:pt x="11173" y="156365"/>
                      <a:pt x="11363" y="159032"/>
                      <a:pt x="11744" y="161889"/>
                    </a:cubicBezTo>
                    <a:lnTo>
                      <a:pt x="158620" y="128647"/>
                    </a:lnTo>
                    <a:lnTo>
                      <a:pt x="189671" y="119694"/>
                    </a:lnTo>
                    <a:lnTo>
                      <a:pt x="228152" y="169509"/>
                    </a:lnTo>
                    <a:cubicBezTo>
                      <a:pt x="229009" y="170271"/>
                      <a:pt x="238630" y="170557"/>
                      <a:pt x="239963" y="164937"/>
                    </a:cubicBezTo>
                    <a:cubicBezTo>
                      <a:pt x="243583" y="149507"/>
                      <a:pt x="233677" y="148269"/>
                      <a:pt x="255775" y="140172"/>
                    </a:cubicBezTo>
                    <a:cubicBezTo>
                      <a:pt x="267300" y="135981"/>
                      <a:pt x="258537" y="161413"/>
                      <a:pt x="269681" y="153888"/>
                    </a:cubicBezTo>
                    <a:cubicBezTo>
                      <a:pt x="271777" y="152460"/>
                      <a:pt x="269110" y="151317"/>
                      <a:pt x="274729" y="149031"/>
                    </a:cubicBezTo>
                    <a:cubicBezTo>
                      <a:pt x="275872" y="148554"/>
                      <a:pt x="290636" y="137696"/>
                      <a:pt x="295494" y="136839"/>
                    </a:cubicBezTo>
                    <a:cubicBezTo>
                      <a:pt x="298637" y="136267"/>
                      <a:pt x="299304" y="133981"/>
                      <a:pt x="307591" y="133410"/>
                    </a:cubicBezTo>
                    <a:cubicBezTo>
                      <a:pt x="307686" y="133410"/>
                      <a:pt x="320545" y="129504"/>
                      <a:pt x="320545" y="127599"/>
                    </a:cubicBezTo>
                    <a:cubicBezTo>
                      <a:pt x="320545" y="122456"/>
                      <a:pt x="314925" y="95024"/>
                      <a:pt x="309972" y="93309"/>
                    </a:cubicBezTo>
                    <a:cubicBezTo>
                      <a:pt x="309972" y="110550"/>
                      <a:pt x="309877" y="114931"/>
                      <a:pt x="295113" y="123885"/>
                    </a:cubicBezTo>
                    <a:cubicBezTo>
                      <a:pt x="290731" y="126552"/>
                      <a:pt x="270824" y="126171"/>
                      <a:pt x="268919" y="120456"/>
                    </a:cubicBezTo>
                    <a:cubicBezTo>
                      <a:pt x="264252" y="119789"/>
                      <a:pt x="258632" y="100834"/>
                      <a:pt x="251965" y="95214"/>
                    </a:cubicBezTo>
                    <a:cubicBezTo>
                      <a:pt x="240058" y="85308"/>
                      <a:pt x="245107" y="77212"/>
                      <a:pt x="226914" y="78260"/>
                    </a:cubicBezTo>
                    <a:cubicBezTo>
                      <a:pt x="226438" y="78260"/>
                      <a:pt x="223294" y="81403"/>
                      <a:pt x="221389" y="81689"/>
                    </a:cubicBezTo>
                    <a:cubicBezTo>
                      <a:pt x="210245" y="75307"/>
                      <a:pt x="214341" y="54162"/>
                      <a:pt x="219675" y="45399"/>
                    </a:cubicBezTo>
                    <a:cubicBezTo>
                      <a:pt x="226342" y="32921"/>
                      <a:pt x="230343" y="34064"/>
                      <a:pt x="214817" y="18443"/>
                    </a:cubicBezTo>
                    <a:cubicBezTo>
                      <a:pt x="214627" y="18252"/>
                      <a:pt x="209864" y="10728"/>
                      <a:pt x="209769" y="10442"/>
                    </a:cubicBezTo>
                    <a:cubicBezTo>
                      <a:pt x="206435" y="8061"/>
                      <a:pt x="191862" y="19681"/>
                      <a:pt x="188814" y="25587"/>
                    </a:cubicBezTo>
                    <a:cubicBezTo>
                      <a:pt x="188338" y="26634"/>
                      <a:pt x="180146" y="35397"/>
                      <a:pt x="180146" y="35493"/>
                    </a:cubicBezTo>
                    <a:cubicBezTo>
                      <a:pt x="180146" y="35493"/>
                      <a:pt x="178051" y="37207"/>
                      <a:pt x="178051" y="37874"/>
                    </a:cubicBezTo>
                    <a:close/>
                  </a:path>
                </a:pathLst>
              </a:custGeom>
              <a:noFill/>
              <a:ln w="6350" cap="flat">
                <a:solidFill>
                  <a:schemeClr val="bg1"/>
                </a:solidFill>
                <a:prstDash val="solid"/>
                <a:miter/>
              </a:ln>
            </p:spPr>
            <p:txBody>
              <a:bodyPr rtlCol="0" anchor="ctr"/>
              <a:lstStyle/>
              <a:p>
                <a:endParaRPr lang="en-US" sz="1600" dirty="0"/>
              </a:p>
            </p:txBody>
          </p:sp>
          <p:sp>
            <p:nvSpPr>
              <p:cNvPr id="168" name="Freeform: Shape 167">
                <a:extLst>
                  <a:ext uri="{FF2B5EF4-FFF2-40B4-BE49-F238E27FC236}">
                    <a16:creationId xmlns:a16="http://schemas.microsoft.com/office/drawing/2014/main" id="{BCE48762-4A30-4FD6-82A0-04D7050E2CA9}"/>
                  </a:ext>
                </a:extLst>
              </p:cNvPr>
              <p:cNvSpPr/>
              <p:nvPr/>
            </p:nvSpPr>
            <p:spPr>
              <a:xfrm>
                <a:off x="9507735" y="1808797"/>
                <a:ext cx="145948" cy="162164"/>
              </a:xfrm>
              <a:custGeom>
                <a:avLst/>
                <a:gdLst>
                  <a:gd name="connsiteX0" fmla="*/ 41176 w 85725"/>
                  <a:gd name="connsiteY0" fmla="*/ 10125 h 95250"/>
                  <a:gd name="connsiteX1" fmla="*/ 10125 w 85725"/>
                  <a:gd name="connsiteY1" fmla="*/ 19078 h 95250"/>
                  <a:gd name="connsiteX2" fmla="*/ 24127 w 85725"/>
                  <a:gd name="connsiteY2" fmla="*/ 94421 h 95250"/>
                  <a:gd name="connsiteX3" fmla="*/ 30127 w 85725"/>
                  <a:gd name="connsiteY3" fmla="*/ 93373 h 95250"/>
                  <a:gd name="connsiteX4" fmla="*/ 41748 w 85725"/>
                  <a:gd name="connsiteY4" fmla="*/ 87182 h 95250"/>
                  <a:gd name="connsiteX5" fmla="*/ 54797 w 85725"/>
                  <a:gd name="connsiteY5" fmla="*/ 74895 h 95250"/>
                  <a:gd name="connsiteX6" fmla="*/ 65179 w 85725"/>
                  <a:gd name="connsiteY6" fmla="*/ 69561 h 95250"/>
                  <a:gd name="connsiteX7" fmla="*/ 79657 w 85725"/>
                  <a:gd name="connsiteY7" fmla="*/ 60036 h 95250"/>
                  <a:gd name="connsiteX8" fmla="*/ 41176 w 85725"/>
                  <a:gd name="connsiteY8" fmla="*/ 101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95250">
                    <a:moveTo>
                      <a:pt x="41176" y="10125"/>
                    </a:moveTo>
                    <a:lnTo>
                      <a:pt x="10125" y="19078"/>
                    </a:lnTo>
                    <a:lnTo>
                      <a:pt x="24127" y="94421"/>
                    </a:lnTo>
                    <a:cubicBezTo>
                      <a:pt x="24603" y="94421"/>
                      <a:pt x="29556" y="93469"/>
                      <a:pt x="30127" y="93373"/>
                    </a:cubicBezTo>
                    <a:cubicBezTo>
                      <a:pt x="38414" y="91087"/>
                      <a:pt x="34985" y="90897"/>
                      <a:pt x="41748" y="87182"/>
                    </a:cubicBezTo>
                    <a:cubicBezTo>
                      <a:pt x="47653" y="83944"/>
                      <a:pt x="50892" y="79753"/>
                      <a:pt x="54797" y="74895"/>
                    </a:cubicBezTo>
                    <a:cubicBezTo>
                      <a:pt x="59274" y="69180"/>
                      <a:pt x="57940" y="70894"/>
                      <a:pt x="65179" y="69561"/>
                    </a:cubicBezTo>
                    <a:cubicBezTo>
                      <a:pt x="73752" y="68037"/>
                      <a:pt x="72609" y="63560"/>
                      <a:pt x="79657" y="60036"/>
                    </a:cubicBezTo>
                    <a:lnTo>
                      <a:pt x="41176" y="10125"/>
                    </a:lnTo>
                    <a:close/>
                  </a:path>
                </a:pathLst>
              </a:custGeom>
              <a:noFill/>
              <a:ln w="6350" cap="flat">
                <a:solidFill>
                  <a:schemeClr val="bg1"/>
                </a:solidFill>
                <a:prstDash val="solid"/>
                <a:miter/>
              </a:ln>
            </p:spPr>
            <p:txBody>
              <a:bodyPr rtlCol="0" anchor="ctr"/>
              <a:lstStyle/>
              <a:p>
                <a:endParaRPr lang="en-US" sz="1600" dirty="0"/>
              </a:p>
            </p:txBody>
          </p:sp>
          <p:sp>
            <p:nvSpPr>
              <p:cNvPr id="169" name="Freeform: Shape 168">
                <a:extLst>
                  <a:ext uri="{FF2B5EF4-FFF2-40B4-BE49-F238E27FC236}">
                    <a16:creationId xmlns:a16="http://schemas.microsoft.com/office/drawing/2014/main" id="{0A296053-6F44-4B89-A254-2ED447B5CFE5}"/>
                  </a:ext>
                </a:extLst>
              </p:cNvPr>
              <p:cNvSpPr/>
              <p:nvPr/>
            </p:nvSpPr>
            <p:spPr>
              <a:xfrm>
                <a:off x="9257677" y="1824039"/>
                <a:ext cx="308112" cy="275679"/>
              </a:xfrm>
              <a:custGeom>
                <a:avLst/>
                <a:gdLst>
                  <a:gd name="connsiteX0" fmla="*/ 171002 w 180975"/>
                  <a:gd name="connsiteY0" fmla="*/ 85468 h 161925"/>
                  <a:gd name="connsiteX1" fmla="*/ 157000 w 180975"/>
                  <a:gd name="connsiteY1" fmla="*/ 10125 h 161925"/>
                  <a:gd name="connsiteX2" fmla="*/ 10125 w 180975"/>
                  <a:gd name="connsiteY2" fmla="*/ 43367 h 161925"/>
                  <a:gd name="connsiteX3" fmla="*/ 22031 w 180975"/>
                  <a:gd name="connsiteY3" fmla="*/ 154905 h 161925"/>
                  <a:gd name="connsiteX4" fmla="*/ 25746 w 180975"/>
                  <a:gd name="connsiteY4" fmla="*/ 160429 h 161925"/>
                  <a:gd name="connsiteX5" fmla="*/ 65275 w 180975"/>
                  <a:gd name="connsiteY5" fmla="*/ 133855 h 161925"/>
                  <a:gd name="connsiteX6" fmla="*/ 91087 w 180975"/>
                  <a:gd name="connsiteY6" fmla="*/ 119567 h 161925"/>
                  <a:gd name="connsiteX7" fmla="*/ 124425 w 180975"/>
                  <a:gd name="connsiteY7" fmla="*/ 106899 h 161925"/>
                  <a:gd name="connsiteX8" fmla="*/ 171002 w 180975"/>
                  <a:gd name="connsiteY8" fmla="*/ 8546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61925">
                    <a:moveTo>
                      <a:pt x="171002" y="85468"/>
                    </a:moveTo>
                    <a:lnTo>
                      <a:pt x="157000" y="10125"/>
                    </a:lnTo>
                    <a:lnTo>
                      <a:pt x="10125" y="43367"/>
                    </a:lnTo>
                    <a:cubicBezTo>
                      <a:pt x="13840" y="68037"/>
                      <a:pt x="35461" y="99946"/>
                      <a:pt x="22031" y="154905"/>
                    </a:cubicBezTo>
                    <a:cubicBezTo>
                      <a:pt x="21365" y="157762"/>
                      <a:pt x="23365" y="159572"/>
                      <a:pt x="25746" y="160429"/>
                    </a:cubicBezTo>
                    <a:cubicBezTo>
                      <a:pt x="27270" y="160525"/>
                      <a:pt x="65179" y="133950"/>
                      <a:pt x="65275" y="133855"/>
                    </a:cubicBezTo>
                    <a:cubicBezTo>
                      <a:pt x="90135" y="102136"/>
                      <a:pt x="81943" y="124996"/>
                      <a:pt x="91087" y="119567"/>
                    </a:cubicBezTo>
                    <a:cubicBezTo>
                      <a:pt x="95850" y="116805"/>
                      <a:pt x="124044" y="107566"/>
                      <a:pt x="124425" y="106899"/>
                    </a:cubicBezTo>
                    <a:cubicBezTo>
                      <a:pt x="131569" y="96802"/>
                      <a:pt x="170050" y="93945"/>
                      <a:pt x="171002" y="85468"/>
                    </a:cubicBezTo>
                    <a:close/>
                  </a:path>
                </a:pathLst>
              </a:custGeom>
              <a:noFill/>
              <a:ln w="6350" cap="flat">
                <a:solidFill>
                  <a:schemeClr val="bg1"/>
                </a:solidFill>
                <a:prstDash val="solid"/>
                <a:miter/>
              </a:ln>
            </p:spPr>
            <p:txBody>
              <a:bodyPr rtlCol="0" anchor="ctr"/>
              <a:lstStyle/>
              <a:p>
                <a:endParaRPr lang="en-US" sz="1600" dirty="0"/>
              </a:p>
            </p:txBody>
          </p:sp>
          <p:sp>
            <p:nvSpPr>
              <p:cNvPr id="170" name="Freeform: Shape 169">
                <a:extLst>
                  <a:ext uri="{FF2B5EF4-FFF2-40B4-BE49-F238E27FC236}">
                    <a16:creationId xmlns:a16="http://schemas.microsoft.com/office/drawing/2014/main" id="{AAED53EF-8151-4BAE-8892-02F905BBC117}"/>
                  </a:ext>
                </a:extLst>
              </p:cNvPr>
              <p:cNvSpPr/>
              <p:nvPr/>
            </p:nvSpPr>
            <p:spPr>
              <a:xfrm>
                <a:off x="9074012" y="2051231"/>
                <a:ext cx="243246" cy="502709"/>
              </a:xfrm>
              <a:custGeom>
                <a:avLst/>
                <a:gdLst>
                  <a:gd name="connsiteX0" fmla="*/ 132959 w 142875"/>
                  <a:gd name="connsiteY0" fmla="*/ 169954 h 295275"/>
                  <a:gd name="connsiteX1" fmla="*/ 129149 w 142875"/>
                  <a:gd name="connsiteY1" fmla="*/ 126235 h 295275"/>
                  <a:gd name="connsiteX2" fmla="*/ 123052 w 142875"/>
                  <a:gd name="connsiteY2" fmla="*/ 102517 h 295275"/>
                  <a:gd name="connsiteX3" fmla="*/ 111527 w 142875"/>
                  <a:gd name="connsiteY3" fmla="*/ 102803 h 295275"/>
                  <a:gd name="connsiteX4" fmla="*/ 101050 w 142875"/>
                  <a:gd name="connsiteY4" fmla="*/ 97088 h 295275"/>
                  <a:gd name="connsiteX5" fmla="*/ 116576 w 142875"/>
                  <a:gd name="connsiteY5" fmla="*/ 80324 h 295275"/>
                  <a:gd name="connsiteX6" fmla="*/ 114575 w 142875"/>
                  <a:gd name="connsiteY6" fmla="*/ 36033 h 295275"/>
                  <a:gd name="connsiteX7" fmla="*/ 36566 w 142875"/>
                  <a:gd name="connsiteY7" fmla="*/ 10125 h 295275"/>
                  <a:gd name="connsiteX8" fmla="*/ 28755 w 142875"/>
                  <a:gd name="connsiteY8" fmla="*/ 32794 h 295275"/>
                  <a:gd name="connsiteX9" fmla="*/ 22945 w 142875"/>
                  <a:gd name="connsiteY9" fmla="*/ 71847 h 295275"/>
                  <a:gd name="connsiteX10" fmla="*/ 27041 w 142875"/>
                  <a:gd name="connsiteY10" fmla="*/ 110518 h 295275"/>
                  <a:gd name="connsiteX11" fmla="*/ 44471 w 142875"/>
                  <a:gd name="connsiteY11" fmla="*/ 129378 h 295275"/>
                  <a:gd name="connsiteX12" fmla="*/ 61902 w 142875"/>
                  <a:gd name="connsiteY12" fmla="*/ 153571 h 295275"/>
                  <a:gd name="connsiteX13" fmla="*/ 25231 w 142875"/>
                  <a:gd name="connsiteY13" fmla="*/ 199006 h 295275"/>
                  <a:gd name="connsiteX14" fmla="*/ 13896 w 142875"/>
                  <a:gd name="connsiteY14" fmla="*/ 204340 h 295275"/>
                  <a:gd name="connsiteX15" fmla="*/ 11419 w 142875"/>
                  <a:gd name="connsiteY15" fmla="*/ 222247 h 295275"/>
                  <a:gd name="connsiteX16" fmla="*/ 12753 w 142875"/>
                  <a:gd name="connsiteY16" fmla="*/ 228724 h 295275"/>
                  <a:gd name="connsiteX17" fmla="*/ 22278 w 142875"/>
                  <a:gd name="connsiteY17" fmla="*/ 241297 h 295275"/>
                  <a:gd name="connsiteX18" fmla="*/ 48662 w 142875"/>
                  <a:gd name="connsiteY18" fmla="*/ 259204 h 295275"/>
                  <a:gd name="connsiteX19" fmla="*/ 78380 w 142875"/>
                  <a:gd name="connsiteY19" fmla="*/ 264157 h 295275"/>
                  <a:gd name="connsiteX20" fmla="*/ 78285 w 142875"/>
                  <a:gd name="connsiteY20" fmla="*/ 279492 h 295275"/>
                  <a:gd name="connsiteX21" fmla="*/ 82571 w 142875"/>
                  <a:gd name="connsiteY21" fmla="*/ 291779 h 295275"/>
                  <a:gd name="connsiteX22" fmla="*/ 98383 w 142875"/>
                  <a:gd name="connsiteY22" fmla="*/ 251869 h 295275"/>
                  <a:gd name="connsiteX23" fmla="*/ 125148 w 142875"/>
                  <a:gd name="connsiteY23" fmla="*/ 204911 h 295275"/>
                  <a:gd name="connsiteX24" fmla="*/ 132959 w 142875"/>
                  <a:gd name="connsiteY24" fmla="*/ 169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295275">
                    <a:moveTo>
                      <a:pt x="132959" y="169954"/>
                    </a:moveTo>
                    <a:cubicBezTo>
                      <a:pt x="126672" y="160715"/>
                      <a:pt x="129149" y="138141"/>
                      <a:pt x="129149" y="126235"/>
                    </a:cubicBezTo>
                    <a:cubicBezTo>
                      <a:pt x="129149" y="106137"/>
                      <a:pt x="130101" y="116519"/>
                      <a:pt x="123052" y="102517"/>
                    </a:cubicBezTo>
                    <a:cubicBezTo>
                      <a:pt x="119433" y="95374"/>
                      <a:pt x="116480" y="102898"/>
                      <a:pt x="111527" y="102803"/>
                    </a:cubicBezTo>
                    <a:cubicBezTo>
                      <a:pt x="100764" y="102517"/>
                      <a:pt x="99240" y="104994"/>
                      <a:pt x="101050" y="97088"/>
                    </a:cubicBezTo>
                    <a:cubicBezTo>
                      <a:pt x="104384" y="96421"/>
                      <a:pt x="116671" y="83086"/>
                      <a:pt x="116576" y="80324"/>
                    </a:cubicBezTo>
                    <a:lnTo>
                      <a:pt x="114575" y="36033"/>
                    </a:lnTo>
                    <a:lnTo>
                      <a:pt x="36566" y="10125"/>
                    </a:lnTo>
                    <a:cubicBezTo>
                      <a:pt x="39137" y="17650"/>
                      <a:pt x="28088" y="13268"/>
                      <a:pt x="28755" y="32794"/>
                    </a:cubicBezTo>
                    <a:cubicBezTo>
                      <a:pt x="29136" y="46606"/>
                      <a:pt x="1514" y="53559"/>
                      <a:pt x="22945" y="71847"/>
                    </a:cubicBezTo>
                    <a:cubicBezTo>
                      <a:pt x="28184" y="76324"/>
                      <a:pt x="-11250" y="105756"/>
                      <a:pt x="27041" y="110518"/>
                    </a:cubicBezTo>
                    <a:cubicBezTo>
                      <a:pt x="32946" y="111280"/>
                      <a:pt x="27898" y="119186"/>
                      <a:pt x="44471" y="129378"/>
                    </a:cubicBezTo>
                    <a:cubicBezTo>
                      <a:pt x="50663" y="133188"/>
                      <a:pt x="73427" y="149476"/>
                      <a:pt x="61902" y="153571"/>
                    </a:cubicBezTo>
                    <a:cubicBezTo>
                      <a:pt x="47900" y="158524"/>
                      <a:pt x="43614" y="190338"/>
                      <a:pt x="25231" y="199006"/>
                    </a:cubicBezTo>
                    <a:cubicBezTo>
                      <a:pt x="22945" y="200053"/>
                      <a:pt x="16373" y="204530"/>
                      <a:pt x="13896" y="204340"/>
                    </a:cubicBezTo>
                    <a:cubicBezTo>
                      <a:pt x="12182" y="209769"/>
                      <a:pt x="12563" y="218913"/>
                      <a:pt x="11419" y="222247"/>
                    </a:cubicBezTo>
                    <a:cubicBezTo>
                      <a:pt x="11419" y="225295"/>
                      <a:pt x="12277" y="226438"/>
                      <a:pt x="12753" y="228724"/>
                    </a:cubicBezTo>
                    <a:cubicBezTo>
                      <a:pt x="14563" y="237582"/>
                      <a:pt x="19420" y="237772"/>
                      <a:pt x="22278" y="241297"/>
                    </a:cubicBezTo>
                    <a:cubicBezTo>
                      <a:pt x="30851" y="251584"/>
                      <a:pt x="35708" y="255394"/>
                      <a:pt x="48662" y="259204"/>
                    </a:cubicBezTo>
                    <a:cubicBezTo>
                      <a:pt x="61711" y="263014"/>
                      <a:pt x="64093" y="265300"/>
                      <a:pt x="78380" y="264157"/>
                    </a:cubicBezTo>
                    <a:cubicBezTo>
                      <a:pt x="87524" y="263395"/>
                      <a:pt x="78285" y="275968"/>
                      <a:pt x="78285" y="279492"/>
                    </a:cubicBezTo>
                    <a:cubicBezTo>
                      <a:pt x="78285" y="283969"/>
                      <a:pt x="75142" y="296923"/>
                      <a:pt x="82571" y="291779"/>
                    </a:cubicBezTo>
                    <a:cubicBezTo>
                      <a:pt x="99240" y="280444"/>
                      <a:pt x="92287" y="256060"/>
                      <a:pt x="98383" y="251869"/>
                    </a:cubicBezTo>
                    <a:cubicBezTo>
                      <a:pt x="103907" y="248059"/>
                      <a:pt x="123910" y="211864"/>
                      <a:pt x="125148" y="204911"/>
                    </a:cubicBezTo>
                    <a:cubicBezTo>
                      <a:pt x="127339" y="198720"/>
                      <a:pt x="135816" y="174145"/>
                      <a:pt x="132959" y="169954"/>
                    </a:cubicBezTo>
                    <a:close/>
                  </a:path>
                </a:pathLst>
              </a:custGeom>
              <a:noFill/>
              <a:ln w="6350" cap="flat">
                <a:solidFill>
                  <a:schemeClr val="bg1"/>
                </a:solidFill>
                <a:prstDash val="solid"/>
                <a:miter/>
              </a:ln>
            </p:spPr>
            <p:txBody>
              <a:bodyPr rtlCol="0" anchor="ctr"/>
              <a:lstStyle/>
              <a:p>
                <a:endParaRPr lang="en-US" sz="1600" dirty="0"/>
              </a:p>
            </p:txBody>
          </p:sp>
          <p:sp>
            <p:nvSpPr>
              <p:cNvPr id="171" name="Freeform: Shape 170">
                <a:extLst>
                  <a:ext uri="{FF2B5EF4-FFF2-40B4-BE49-F238E27FC236}">
                    <a16:creationId xmlns:a16="http://schemas.microsoft.com/office/drawing/2014/main" id="{85C77679-02F6-4B25-9D85-8DD73C2DFB84}"/>
                  </a:ext>
                </a:extLst>
              </p:cNvPr>
              <p:cNvSpPr/>
              <p:nvPr/>
            </p:nvSpPr>
            <p:spPr>
              <a:xfrm>
                <a:off x="9031621" y="2381885"/>
                <a:ext cx="194597" cy="291896"/>
              </a:xfrm>
              <a:custGeom>
                <a:avLst/>
                <a:gdLst>
                  <a:gd name="connsiteX0" fmla="*/ 79753 w 114300"/>
                  <a:gd name="connsiteY0" fmla="*/ 112614 h 171450"/>
                  <a:gd name="connsiteX1" fmla="*/ 59655 w 114300"/>
                  <a:gd name="connsiteY1" fmla="*/ 84896 h 171450"/>
                  <a:gd name="connsiteX2" fmla="*/ 43272 w 114300"/>
                  <a:gd name="connsiteY2" fmla="*/ 58131 h 171450"/>
                  <a:gd name="connsiteX3" fmla="*/ 36319 w 114300"/>
                  <a:gd name="connsiteY3" fmla="*/ 28032 h 171450"/>
                  <a:gd name="connsiteX4" fmla="*/ 38795 w 114300"/>
                  <a:gd name="connsiteY4" fmla="*/ 10125 h 171450"/>
                  <a:gd name="connsiteX5" fmla="*/ 10125 w 114300"/>
                  <a:gd name="connsiteY5" fmla="*/ 24793 h 171450"/>
                  <a:gd name="connsiteX6" fmla="*/ 48987 w 114300"/>
                  <a:gd name="connsiteY6" fmla="*/ 166430 h 171450"/>
                  <a:gd name="connsiteX7" fmla="*/ 106327 w 114300"/>
                  <a:gd name="connsiteY7" fmla="*/ 156429 h 171450"/>
                  <a:gd name="connsiteX8" fmla="*/ 94612 w 114300"/>
                  <a:gd name="connsiteY8" fmla="*/ 117757 h 171450"/>
                  <a:gd name="connsiteX9" fmla="*/ 79753 w 114300"/>
                  <a:gd name="connsiteY9" fmla="*/ 1126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71450">
                    <a:moveTo>
                      <a:pt x="79753" y="112614"/>
                    </a:moveTo>
                    <a:cubicBezTo>
                      <a:pt x="74990" y="110233"/>
                      <a:pt x="60417" y="91183"/>
                      <a:pt x="59655" y="84896"/>
                    </a:cubicBezTo>
                    <a:cubicBezTo>
                      <a:pt x="57750" y="69656"/>
                      <a:pt x="55274" y="64798"/>
                      <a:pt x="43272" y="58131"/>
                    </a:cubicBezTo>
                    <a:cubicBezTo>
                      <a:pt x="31651" y="51559"/>
                      <a:pt x="21174" y="28032"/>
                      <a:pt x="36319" y="28032"/>
                    </a:cubicBezTo>
                    <a:cubicBezTo>
                      <a:pt x="37462" y="24698"/>
                      <a:pt x="37176" y="15459"/>
                      <a:pt x="38795" y="10125"/>
                    </a:cubicBezTo>
                    <a:cubicBezTo>
                      <a:pt x="27651" y="10125"/>
                      <a:pt x="15554" y="14221"/>
                      <a:pt x="10125" y="24793"/>
                    </a:cubicBezTo>
                    <a:lnTo>
                      <a:pt x="48987" y="166430"/>
                    </a:lnTo>
                    <a:lnTo>
                      <a:pt x="106327" y="156429"/>
                    </a:lnTo>
                    <a:lnTo>
                      <a:pt x="94612" y="117757"/>
                    </a:lnTo>
                    <a:cubicBezTo>
                      <a:pt x="86992" y="115090"/>
                      <a:pt x="92135" y="118900"/>
                      <a:pt x="79753" y="112614"/>
                    </a:cubicBezTo>
                    <a:close/>
                  </a:path>
                </a:pathLst>
              </a:custGeom>
              <a:noFill/>
              <a:ln w="6350" cap="flat">
                <a:solidFill>
                  <a:schemeClr val="bg1"/>
                </a:solidFill>
                <a:prstDash val="solid"/>
                <a:miter/>
              </a:ln>
            </p:spPr>
            <p:txBody>
              <a:bodyPr rtlCol="0" anchor="ctr"/>
              <a:lstStyle/>
              <a:p>
                <a:endParaRPr lang="en-US" sz="1600" dirty="0"/>
              </a:p>
            </p:txBody>
          </p:sp>
          <p:sp>
            <p:nvSpPr>
              <p:cNvPr id="172" name="Freeform: Shape 171">
                <a:extLst>
                  <a:ext uri="{FF2B5EF4-FFF2-40B4-BE49-F238E27FC236}">
                    <a16:creationId xmlns:a16="http://schemas.microsoft.com/office/drawing/2014/main" id="{A0A14DCF-4D8D-40C2-AABC-E12F054103C2}"/>
                  </a:ext>
                </a:extLst>
              </p:cNvPr>
              <p:cNvSpPr/>
              <p:nvPr/>
            </p:nvSpPr>
            <p:spPr>
              <a:xfrm>
                <a:off x="8483992" y="2406859"/>
                <a:ext cx="745956" cy="356762"/>
              </a:xfrm>
              <a:custGeom>
                <a:avLst/>
                <a:gdLst>
                  <a:gd name="connsiteX0" fmla="*/ 370646 w 438150"/>
                  <a:gd name="connsiteY0" fmla="*/ 151762 h 209550"/>
                  <a:gd name="connsiteX1" fmla="*/ 331784 w 438150"/>
                  <a:gd name="connsiteY1" fmla="*/ 10125 h 209550"/>
                  <a:gd name="connsiteX2" fmla="*/ 10125 w 438150"/>
                  <a:gd name="connsiteY2" fmla="*/ 72895 h 209550"/>
                  <a:gd name="connsiteX3" fmla="*/ 21364 w 438150"/>
                  <a:gd name="connsiteY3" fmla="*/ 137188 h 209550"/>
                  <a:gd name="connsiteX4" fmla="*/ 49939 w 438150"/>
                  <a:gd name="connsiteY4" fmla="*/ 97374 h 209550"/>
                  <a:gd name="connsiteX5" fmla="*/ 62227 w 438150"/>
                  <a:gd name="connsiteY5" fmla="*/ 97374 h 209550"/>
                  <a:gd name="connsiteX6" fmla="*/ 74514 w 438150"/>
                  <a:gd name="connsiteY6" fmla="*/ 76990 h 209550"/>
                  <a:gd name="connsiteX7" fmla="*/ 100041 w 438150"/>
                  <a:gd name="connsiteY7" fmla="*/ 80038 h 209550"/>
                  <a:gd name="connsiteX8" fmla="*/ 149285 w 438150"/>
                  <a:gd name="connsiteY8" fmla="*/ 66513 h 209550"/>
                  <a:gd name="connsiteX9" fmla="*/ 176146 w 438150"/>
                  <a:gd name="connsiteY9" fmla="*/ 91849 h 209550"/>
                  <a:gd name="connsiteX10" fmla="*/ 197291 w 438150"/>
                  <a:gd name="connsiteY10" fmla="*/ 105851 h 209550"/>
                  <a:gd name="connsiteX11" fmla="*/ 246059 w 438150"/>
                  <a:gd name="connsiteY11" fmla="*/ 126997 h 209550"/>
                  <a:gd name="connsiteX12" fmla="*/ 236915 w 438150"/>
                  <a:gd name="connsiteY12" fmla="*/ 184147 h 209550"/>
                  <a:gd name="connsiteX13" fmla="*/ 254727 w 438150"/>
                  <a:gd name="connsiteY13" fmla="*/ 196053 h 209550"/>
                  <a:gd name="connsiteX14" fmla="*/ 264061 w 438150"/>
                  <a:gd name="connsiteY14" fmla="*/ 195291 h 209550"/>
                  <a:gd name="connsiteX15" fmla="*/ 295113 w 438150"/>
                  <a:gd name="connsiteY15" fmla="*/ 195958 h 209550"/>
                  <a:gd name="connsiteX16" fmla="*/ 317401 w 438150"/>
                  <a:gd name="connsiteY16" fmla="*/ 189100 h 209550"/>
                  <a:gd name="connsiteX17" fmla="*/ 308638 w 438150"/>
                  <a:gd name="connsiteY17" fmla="*/ 169764 h 209550"/>
                  <a:gd name="connsiteX18" fmla="*/ 291493 w 438150"/>
                  <a:gd name="connsiteY18" fmla="*/ 148333 h 209550"/>
                  <a:gd name="connsiteX19" fmla="*/ 292732 w 438150"/>
                  <a:gd name="connsiteY19" fmla="*/ 108423 h 209550"/>
                  <a:gd name="connsiteX20" fmla="*/ 291779 w 438150"/>
                  <a:gd name="connsiteY20" fmla="*/ 79467 h 209550"/>
                  <a:gd name="connsiteX21" fmla="*/ 300161 w 438150"/>
                  <a:gd name="connsiteY21" fmla="*/ 60417 h 209550"/>
                  <a:gd name="connsiteX22" fmla="*/ 314544 w 438150"/>
                  <a:gd name="connsiteY22" fmla="*/ 50035 h 209550"/>
                  <a:gd name="connsiteX23" fmla="*/ 307591 w 438150"/>
                  <a:gd name="connsiteY23" fmla="*/ 76419 h 209550"/>
                  <a:gd name="connsiteX24" fmla="*/ 320068 w 438150"/>
                  <a:gd name="connsiteY24" fmla="*/ 109375 h 209550"/>
                  <a:gd name="connsiteX25" fmla="*/ 318068 w 438150"/>
                  <a:gd name="connsiteY25" fmla="*/ 119758 h 209550"/>
                  <a:gd name="connsiteX26" fmla="*/ 316258 w 438150"/>
                  <a:gd name="connsiteY26" fmla="*/ 132902 h 209550"/>
                  <a:gd name="connsiteX27" fmla="*/ 325402 w 438150"/>
                  <a:gd name="connsiteY27" fmla="*/ 143189 h 209550"/>
                  <a:gd name="connsiteX28" fmla="*/ 319306 w 438150"/>
                  <a:gd name="connsiteY28" fmla="*/ 165763 h 209550"/>
                  <a:gd name="connsiteX29" fmla="*/ 341976 w 438150"/>
                  <a:gd name="connsiteY29" fmla="*/ 182718 h 209550"/>
                  <a:gd name="connsiteX30" fmla="*/ 361883 w 438150"/>
                  <a:gd name="connsiteY30" fmla="*/ 180337 h 209550"/>
                  <a:gd name="connsiteX31" fmla="*/ 386458 w 438150"/>
                  <a:gd name="connsiteY31" fmla="*/ 207102 h 209550"/>
                  <a:gd name="connsiteX32" fmla="*/ 423510 w 438150"/>
                  <a:gd name="connsiteY32" fmla="*/ 191386 h 209550"/>
                  <a:gd name="connsiteX33" fmla="*/ 427320 w 438150"/>
                  <a:gd name="connsiteY33" fmla="*/ 175098 h 209550"/>
                  <a:gd name="connsiteX34" fmla="*/ 428368 w 438150"/>
                  <a:gd name="connsiteY34" fmla="*/ 141760 h 209550"/>
                  <a:gd name="connsiteX35" fmla="*/ 370646 w 438150"/>
                  <a:gd name="connsiteY35" fmla="*/ 15176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8150" h="209550">
                    <a:moveTo>
                      <a:pt x="370646" y="151762"/>
                    </a:moveTo>
                    <a:lnTo>
                      <a:pt x="331784" y="10125"/>
                    </a:lnTo>
                    <a:lnTo>
                      <a:pt x="10125" y="72895"/>
                    </a:lnTo>
                    <a:lnTo>
                      <a:pt x="21364" y="137188"/>
                    </a:lnTo>
                    <a:lnTo>
                      <a:pt x="49939" y="97374"/>
                    </a:lnTo>
                    <a:lnTo>
                      <a:pt x="62227" y="97374"/>
                    </a:lnTo>
                    <a:lnTo>
                      <a:pt x="74514" y="76990"/>
                    </a:lnTo>
                    <a:lnTo>
                      <a:pt x="100041" y="80038"/>
                    </a:lnTo>
                    <a:cubicBezTo>
                      <a:pt x="122805" y="69942"/>
                      <a:pt x="117376" y="47177"/>
                      <a:pt x="149285" y="66513"/>
                    </a:cubicBezTo>
                    <a:cubicBezTo>
                      <a:pt x="155953" y="70513"/>
                      <a:pt x="173193" y="81372"/>
                      <a:pt x="176146" y="91849"/>
                    </a:cubicBezTo>
                    <a:cubicBezTo>
                      <a:pt x="185766" y="84896"/>
                      <a:pt x="201672" y="99660"/>
                      <a:pt x="197291" y="105851"/>
                    </a:cubicBezTo>
                    <a:cubicBezTo>
                      <a:pt x="186337" y="121186"/>
                      <a:pt x="246059" y="122139"/>
                      <a:pt x="246059" y="126997"/>
                    </a:cubicBezTo>
                    <a:cubicBezTo>
                      <a:pt x="246059" y="137284"/>
                      <a:pt x="230819" y="182051"/>
                      <a:pt x="236915" y="184147"/>
                    </a:cubicBezTo>
                    <a:cubicBezTo>
                      <a:pt x="239201" y="184909"/>
                      <a:pt x="247107" y="191767"/>
                      <a:pt x="254727" y="196053"/>
                    </a:cubicBezTo>
                    <a:cubicBezTo>
                      <a:pt x="256727" y="195100"/>
                      <a:pt x="263776" y="195100"/>
                      <a:pt x="264061" y="195291"/>
                    </a:cubicBezTo>
                    <a:cubicBezTo>
                      <a:pt x="272253" y="201101"/>
                      <a:pt x="289303" y="192148"/>
                      <a:pt x="295113" y="195958"/>
                    </a:cubicBezTo>
                    <a:cubicBezTo>
                      <a:pt x="317687" y="210817"/>
                      <a:pt x="319592" y="191671"/>
                      <a:pt x="317401" y="189100"/>
                    </a:cubicBezTo>
                    <a:cubicBezTo>
                      <a:pt x="308162" y="178813"/>
                      <a:pt x="311305" y="171955"/>
                      <a:pt x="308638" y="169764"/>
                    </a:cubicBezTo>
                    <a:cubicBezTo>
                      <a:pt x="302161" y="164525"/>
                      <a:pt x="295780" y="156238"/>
                      <a:pt x="291493" y="148333"/>
                    </a:cubicBezTo>
                    <a:cubicBezTo>
                      <a:pt x="287112" y="140236"/>
                      <a:pt x="289588" y="112995"/>
                      <a:pt x="292732" y="108423"/>
                    </a:cubicBezTo>
                    <a:cubicBezTo>
                      <a:pt x="300542" y="97374"/>
                      <a:pt x="283778" y="86420"/>
                      <a:pt x="291779" y="79467"/>
                    </a:cubicBezTo>
                    <a:cubicBezTo>
                      <a:pt x="298161" y="73847"/>
                      <a:pt x="294827" y="62227"/>
                      <a:pt x="300161" y="60417"/>
                    </a:cubicBezTo>
                    <a:cubicBezTo>
                      <a:pt x="315401" y="55178"/>
                      <a:pt x="311020" y="52321"/>
                      <a:pt x="314544" y="50035"/>
                    </a:cubicBezTo>
                    <a:cubicBezTo>
                      <a:pt x="325593" y="42986"/>
                      <a:pt x="308067" y="72037"/>
                      <a:pt x="307591" y="76419"/>
                    </a:cubicBezTo>
                    <a:cubicBezTo>
                      <a:pt x="304257" y="103660"/>
                      <a:pt x="320068" y="70990"/>
                      <a:pt x="320068" y="109375"/>
                    </a:cubicBezTo>
                    <a:cubicBezTo>
                      <a:pt x="320068" y="111471"/>
                      <a:pt x="318735" y="119281"/>
                      <a:pt x="318068" y="119758"/>
                    </a:cubicBezTo>
                    <a:cubicBezTo>
                      <a:pt x="302923" y="130235"/>
                      <a:pt x="313782" y="137665"/>
                      <a:pt x="316258" y="132902"/>
                    </a:cubicBezTo>
                    <a:cubicBezTo>
                      <a:pt x="321592" y="122329"/>
                      <a:pt x="329688" y="141094"/>
                      <a:pt x="325402" y="143189"/>
                    </a:cubicBezTo>
                    <a:cubicBezTo>
                      <a:pt x="316449" y="147666"/>
                      <a:pt x="317401" y="163477"/>
                      <a:pt x="319306" y="165763"/>
                    </a:cubicBezTo>
                    <a:cubicBezTo>
                      <a:pt x="329022" y="177574"/>
                      <a:pt x="326069" y="182718"/>
                      <a:pt x="341976" y="182718"/>
                    </a:cubicBezTo>
                    <a:cubicBezTo>
                      <a:pt x="345024" y="182718"/>
                      <a:pt x="361407" y="180146"/>
                      <a:pt x="361883" y="180337"/>
                    </a:cubicBezTo>
                    <a:cubicBezTo>
                      <a:pt x="375123" y="188147"/>
                      <a:pt x="366360" y="211483"/>
                      <a:pt x="386458" y="207102"/>
                    </a:cubicBezTo>
                    <a:lnTo>
                      <a:pt x="423510" y="191386"/>
                    </a:lnTo>
                    <a:cubicBezTo>
                      <a:pt x="425224" y="186052"/>
                      <a:pt x="426558" y="180527"/>
                      <a:pt x="427320" y="175098"/>
                    </a:cubicBezTo>
                    <a:cubicBezTo>
                      <a:pt x="430177" y="156048"/>
                      <a:pt x="428368" y="160048"/>
                      <a:pt x="428368" y="141760"/>
                    </a:cubicBezTo>
                    <a:lnTo>
                      <a:pt x="370646" y="151762"/>
                    </a:lnTo>
                    <a:close/>
                  </a:path>
                </a:pathLst>
              </a:custGeom>
              <a:noFill/>
              <a:ln w="6350" cap="flat">
                <a:solidFill>
                  <a:schemeClr val="bg1"/>
                </a:solidFill>
                <a:prstDash val="solid"/>
                <a:miter/>
              </a:ln>
            </p:spPr>
            <p:txBody>
              <a:bodyPr rtlCol="0" anchor="ctr"/>
              <a:lstStyle/>
              <a:p>
                <a:endParaRPr lang="en-US" sz="1600" dirty="0"/>
              </a:p>
            </p:txBody>
          </p:sp>
          <p:sp>
            <p:nvSpPr>
              <p:cNvPr id="173" name="Freeform: Shape 172">
                <a:extLst>
                  <a:ext uri="{FF2B5EF4-FFF2-40B4-BE49-F238E27FC236}">
                    <a16:creationId xmlns:a16="http://schemas.microsoft.com/office/drawing/2014/main" id="{01F60528-6996-428E-8903-75775872638C}"/>
                  </a:ext>
                </a:extLst>
              </p:cNvPr>
              <p:cNvSpPr/>
              <p:nvPr/>
            </p:nvSpPr>
            <p:spPr>
              <a:xfrm>
                <a:off x="7930201" y="2536427"/>
                <a:ext cx="1281098" cy="713523"/>
              </a:xfrm>
              <a:custGeom>
                <a:avLst/>
                <a:gdLst>
                  <a:gd name="connsiteX0" fmla="*/ 664111 w 752475"/>
                  <a:gd name="connsiteY0" fmla="*/ 181194 h 419100"/>
                  <a:gd name="connsiteX1" fmla="*/ 657920 w 752475"/>
                  <a:gd name="connsiteY1" fmla="*/ 150142 h 419100"/>
                  <a:gd name="connsiteX2" fmla="*/ 627345 w 752475"/>
                  <a:gd name="connsiteY2" fmla="*/ 133378 h 419100"/>
                  <a:gd name="connsiteX3" fmla="*/ 589626 w 752475"/>
                  <a:gd name="connsiteY3" fmla="*/ 123377 h 419100"/>
                  <a:gd name="connsiteX4" fmla="*/ 579815 w 752475"/>
                  <a:gd name="connsiteY4" fmla="*/ 119948 h 419100"/>
                  <a:gd name="connsiteX5" fmla="*/ 562003 w 752475"/>
                  <a:gd name="connsiteY5" fmla="*/ 108042 h 419100"/>
                  <a:gd name="connsiteX6" fmla="*/ 571147 w 752475"/>
                  <a:gd name="connsiteY6" fmla="*/ 50892 h 419100"/>
                  <a:gd name="connsiteX7" fmla="*/ 522379 w 752475"/>
                  <a:gd name="connsiteY7" fmla="*/ 29746 h 419100"/>
                  <a:gd name="connsiteX8" fmla="*/ 501234 w 752475"/>
                  <a:gd name="connsiteY8" fmla="*/ 15745 h 419100"/>
                  <a:gd name="connsiteX9" fmla="*/ 494566 w 752475"/>
                  <a:gd name="connsiteY9" fmla="*/ 39748 h 419100"/>
                  <a:gd name="connsiteX10" fmla="*/ 441512 w 752475"/>
                  <a:gd name="connsiteY10" fmla="*/ 10125 h 419100"/>
                  <a:gd name="connsiteX11" fmla="*/ 409889 w 752475"/>
                  <a:gd name="connsiteY11" fmla="*/ 87563 h 419100"/>
                  <a:gd name="connsiteX12" fmla="*/ 386457 w 752475"/>
                  <a:gd name="connsiteY12" fmla="*/ 118234 h 419100"/>
                  <a:gd name="connsiteX13" fmla="*/ 354739 w 752475"/>
                  <a:gd name="connsiteY13" fmla="*/ 135760 h 419100"/>
                  <a:gd name="connsiteX14" fmla="*/ 340547 w 752475"/>
                  <a:gd name="connsiteY14" fmla="*/ 146618 h 419100"/>
                  <a:gd name="connsiteX15" fmla="*/ 306067 w 752475"/>
                  <a:gd name="connsiteY15" fmla="*/ 246631 h 419100"/>
                  <a:gd name="connsiteX16" fmla="*/ 299685 w 752475"/>
                  <a:gd name="connsiteY16" fmla="*/ 275491 h 419100"/>
                  <a:gd name="connsiteX17" fmla="*/ 259870 w 752475"/>
                  <a:gd name="connsiteY17" fmla="*/ 283683 h 419100"/>
                  <a:gd name="connsiteX18" fmla="*/ 215960 w 752475"/>
                  <a:gd name="connsiteY18" fmla="*/ 305114 h 419100"/>
                  <a:gd name="connsiteX19" fmla="*/ 181384 w 752475"/>
                  <a:gd name="connsiteY19" fmla="*/ 318259 h 419100"/>
                  <a:gd name="connsiteX20" fmla="*/ 149571 w 752475"/>
                  <a:gd name="connsiteY20" fmla="*/ 291303 h 419100"/>
                  <a:gd name="connsiteX21" fmla="*/ 70228 w 752475"/>
                  <a:gd name="connsiteY21" fmla="*/ 380552 h 419100"/>
                  <a:gd name="connsiteX22" fmla="*/ 17078 w 752475"/>
                  <a:gd name="connsiteY22" fmla="*/ 412366 h 419100"/>
                  <a:gd name="connsiteX23" fmla="*/ 10125 w 752475"/>
                  <a:gd name="connsiteY23" fmla="*/ 416557 h 419100"/>
                  <a:gd name="connsiteX24" fmla="*/ 69942 w 752475"/>
                  <a:gd name="connsiteY24" fmla="*/ 411413 h 419100"/>
                  <a:gd name="connsiteX25" fmla="*/ 172907 w 752475"/>
                  <a:gd name="connsiteY25" fmla="*/ 400174 h 419100"/>
                  <a:gd name="connsiteX26" fmla="*/ 199196 w 752475"/>
                  <a:gd name="connsiteY26" fmla="*/ 391696 h 419100"/>
                  <a:gd name="connsiteX27" fmla="*/ 727738 w 752475"/>
                  <a:gd name="connsiteY27" fmla="*/ 297589 h 419100"/>
                  <a:gd name="connsiteX28" fmla="*/ 706021 w 752475"/>
                  <a:gd name="connsiteY28" fmla="*/ 260156 h 419100"/>
                  <a:gd name="connsiteX29" fmla="*/ 689734 w 752475"/>
                  <a:gd name="connsiteY29" fmla="*/ 264252 h 419100"/>
                  <a:gd name="connsiteX30" fmla="*/ 671731 w 752475"/>
                  <a:gd name="connsiteY30" fmla="*/ 236439 h 419100"/>
                  <a:gd name="connsiteX31" fmla="*/ 666302 w 752475"/>
                  <a:gd name="connsiteY31" fmla="*/ 208150 h 419100"/>
                  <a:gd name="connsiteX32" fmla="*/ 664111 w 752475"/>
                  <a:gd name="connsiteY32" fmla="*/ 181194 h 419100"/>
                  <a:gd name="connsiteX33" fmla="*/ 664111 w 752475"/>
                  <a:gd name="connsiteY33" fmla="*/ 181194 h 419100"/>
                  <a:gd name="connsiteX34" fmla="*/ 711355 w 752475"/>
                  <a:gd name="connsiteY34" fmla="*/ 130997 h 419100"/>
                  <a:gd name="connsiteX35" fmla="*/ 748407 w 752475"/>
                  <a:gd name="connsiteY35" fmla="*/ 115281 h 419100"/>
                  <a:gd name="connsiteX36" fmla="*/ 728405 w 752475"/>
                  <a:gd name="connsiteY36" fmla="*/ 152047 h 419100"/>
                  <a:gd name="connsiteX37" fmla="*/ 716785 w 752475"/>
                  <a:gd name="connsiteY37" fmla="*/ 219199 h 419100"/>
                  <a:gd name="connsiteX38" fmla="*/ 698306 w 752475"/>
                  <a:gd name="connsiteY38" fmla="*/ 205768 h 419100"/>
                  <a:gd name="connsiteX39" fmla="*/ 703354 w 752475"/>
                  <a:gd name="connsiteY39" fmla="*/ 173098 h 419100"/>
                  <a:gd name="connsiteX40" fmla="*/ 711355 w 752475"/>
                  <a:gd name="connsiteY40" fmla="*/ 13099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2475" h="419100">
                    <a:moveTo>
                      <a:pt x="664111" y="181194"/>
                    </a:moveTo>
                    <a:cubicBezTo>
                      <a:pt x="647728" y="172907"/>
                      <a:pt x="671350" y="154238"/>
                      <a:pt x="657920" y="150142"/>
                    </a:cubicBezTo>
                    <a:cubicBezTo>
                      <a:pt x="649633" y="147666"/>
                      <a:pt x="627916" y="133474"/>
                      <a:pt x="627345" y="133378"/>
                    </a:cubicBezTo>
                    <a:cubicBezTo>
                      <a:pt x="600770" y="128425"/>
                      <a:pt x="617153" y="140141"/>
                      <a:pt x="589626" y="123377"/>
                    </a:cubicBezTo>
                    <a:cubicBezTo>
                      <a:pt x="586864" y="123377"/>
                      <a:pt x="583339" y="121948"/>
                      <a:pt x="579815" y="119948"/>
                    </a:cubicBezTo>
                    <a:cubicBezTo>
                      <a:pt x="572195" y="115662"/>
                      <a:pt x="564289" y="108804"/>
                      <a:pt x="562003" y="108042"/>
                    </a:cubicBezTo>
                    <a:cubicBezTo>
                      <a:pt x="555907" y="105946"/>
                      <a:pt x="571147" y="61084"/>
                      <a:pt x="571147" y="50892"/>
                    </a:cubicBezTo>
                    <a:cubicBezTo>
                      <a:pt x="571147" y="45939"/>
                      <a:pt x="511521" y="45082"/>
                      <a:pt x="522379" y="29746"/>
                    </a:cubicBezTo>
                    <a:cubicBezTo>
                      <a:pt x="526761" y="23555"/>
                      <a:pt x="510854" y="8696"/>
                      <a:pt x="501234" y="15745"/>
                    </a:cubicBezTo>
                    <a:cubicBezTo>
                      <a:pt x="497043" y="18793"/>
                      <a:pt x="494090" y="25936"/>
                      <a:pt x="494566" y="39748"/>
                    </a:cubicBezTo>
                    <a:cubicBezTo>
                      <a:pt x="480564" y="28127"/>
                      <a:pt x="449227" y="21364"/>
                      <a:pt x="441512" y="10125"/>
                    </a:cubicBezTo>
                    <a:cubicBezTo>
                      <a:pt x="441512" y="81277"/>
                      <a:pt x="415985" y="67942"/>
                      <a:pt x="409889" y="87563"/>
                    </a:cubicBezTo>
                    <a:cubicBezTo>
                      <a:pt x="405031" y="103184"/>
                      <a:pt x="385314" y="94802"/>
                      <a:pt x="386457" y="118234"/>
                    </a:cubicBezTo>
                    <a:cubicBezTo>
                      <a:pt x="388744" y="166049"/>
                      <a:pt x="355025" y="137284"/>
                      <a:pt x="354739" y="135760"/>
                    </a:cubicBezTo>
                    <a:cubicBezTo>
                      <a:pt x="351025" y="117472"/>
                      <a:pt x="340166" y="131283"/>
                      <a:pt x="340547" y="146618"/>
                    </a:cubicBezTo>
                    <a:cubicBezTo>
                      <a:pt x="340928" y="162049"/>
                      <a:pt x="305876" y="246250"/>
                      <a:pt x="306067" y="246631"/>
                    </a:cubicBezTo>
                    <a:cubicBezTo>
                      <a:pt x="315401" y="262347"/>
                      <a:pt x="299971" y="275491"/>
                      <a:pt x="299685" y="275491"/>
                    </a:cubicBezTo>
                    <a:cubicBezTo>
                      <a:pt x="266919" y="275491"/>
                      <a:pt x="283206" y="290922"/>
                      <a:pt x="259870" y="283683"/>
                    </a:cubicBezTo>
                    <a:cubicBezTo>
                      <a:pt x="244535" y="309400"/>
                      <a:pt x="243487" y="313687"/>
                      <a:pt x="215960" y="305114"/>
                    </a:cubicBezTo>
                    <a:cubicBezTo>
                      <a:pt x="209007" y="304543"/>
                      <a:pt x="208340" y="323783"/>
                      <a:pt x="181384" y="318259"/>
                    </a:cubicBezTo>
                    <a:cubicBezTo>
                      <a:pt x="172050" y="316354"/>
                      <a:pt x="157477" y="298351"/>
                      <a:pt x="149571" y="291303"/>
                    </a:cubicBezTo>
                    <a:cubicBezTo>
                      <a:pt x="147952" y="294922"/>
                      <a:pt x="73180" y="378647"/>
                      <a:pt x="70228" y="380552"/>
                    </a:cubicBezTo>
                    <a:cubicBezTo>
                      <a:pt x="56321" y="389791"/>
                      <a:pt x="32985" y="409032"/>
                      <a:pt x="17078" y="412366"/>
                    </a:cubicBezTo>
                    <a:cubicBezTo>
                      <a:pt x="15173" y="414747"/>
                      <a:pt x="14221" y="414366"/>
                      <a:pt x="10125" y="416557"/>
                    </a:cubicBezTo>
                    <a:lnTo>
                      <a:pt x="69942" y="411413"/>
                    </a:lnTo>
                    <a:cubicBezTo>
                      <a:pt x="90992" y="401126"/>
                      <a:pt x="147761" y="399031"/>
                      <a:pt x="172907" y="400174"/>
                    </a:cubicBezTo>
                    <a:cubicBezTo>
                      <a:pt x="181003" y="400555"/>
                      <a:pt x="196338" y="380076"/>
                      <a:pt x="199196" y="391696"/>
                    </a:cubicBezTo>
                    <a:cubicBezTo>
                      <a:pt x="393506" y="372361"/>
                      <a:pt x="565147" y="337975"/>
                      <a:pt x="727738" y="297589"/>
                    </a:cubicBezTo>
                    <a:lnTo>
                      <a:pt x="706021" y="260156"/>
                    </a:lnTo>
                    <a:cubicBezTo>
                      <a:pt x="695925" y="260156"/>
                      <a:pt x="696972" y="264252"/>
                      <a:pt x="689734" y="264252"/>
                    </a:cubicBezTo>
                    <a:cubicBezTo>
                      <a:pt x="635727" y="264252"/>
                      <a:pt x="690972" y="263871"/>
                      <a:pt x="671731" y="236439"/>
                    </a:cubicBezTo>
                    <a:cubicBezTo>
                      <a:pt x="646776" y="200815"/>
                      <a:pt x="642775" y="208150"/>
                      <a:pt x="666302" y="208150"/>
                    </a:cubicBezTo>
                    <a:cubicBezTo>
                      <a:pt x="674970" y="208054"/>
                      <a:pt x="664397" y="181384"/>
                      <a:pt x="664111" y="181194"/>
                    </a:cubicBezTo>
                    <a:lnTo>
                      <a:pt x="664111" y="181194"/>
                    </a:lnTo>
                    <a:close/>
                    <a:moveTo>
                      <a:pt x="711355" y="130997"/>
                    </a:moveTo>
                    <a:lnTo>
                      <a:pt x="748407" y="115281"/>
                    </a:lnTo>
                    <a:cubicBezTo>
                      <a:pt x="744026" y="128711"/>
                      <a:pt x="737073" y="141665"/>
                      <a:pt x="728405" y="152047"/>
                    </a:cubicBezTo>
                    <a:cubicBezTo>
                      <a:pt x="724023" y="157286"/>
                      <a:pt x="731739" y="205578"/>
                      <a:pt x="716785" y="219199"/>
                    </a:cubicBezTo>
                    <a:cubicBezTo>
                      <a:pt x="715642" y="220246"/>
                      <a:pt x="706307" y="260823"/>
                      <a:pt x="698306" y="205768"/>
                    </a:cubicBezTo>
                    <a:cubicBezTo>
                      <a:pt x="697163" y="197672"/>
                      <a:pt x="696115" y="177193"/>
                      <a:pt x="703354" y="173098"/>
                    </a:cubicBezTo>
                    <a:cubicBezTo>
                      <a:pt x="709450" y="169669"/>
                      <a:pt x="714403" y="138712"/>
                      <a:pt x="711355" y="130997"/>
                    </a:cubicBezTo>
                    <a:close/>
                  </a:path>
                </a:pathLst>
              </a:custGeom>
              <a:noFill/>
              <a:ln w="6350" cap="flat">
                <a:solidFill>
                  <a:schemeClr val="bg1"/>
                </a:solidFill>
                <a:prstDash val="solid"/>
                <a:miter/>
              </a:ln>
            </p:spPr>
            <p:txBody>
              <a:bodyPr rtlCol="0" anchor="ctr"/>
              <a:lstStyle/>
              <a:p>
                <a:endParaRPr lang="en-US" sz="1600" dirty="0"/>
              </a:p>
            </p:txBody>
          </p:sp>
          <p:sp>
            <p:nvSpPr>
              <p:cNvPr id="174" name="Freeform: Shape 173">
                <a:extLst>
                  <a:ext uri="{FF2B5EF4-FFF2-40B4-BE49-F238E27FC236}">
                    <a16:creationId xmlns:a16="http://schemas.microsoft.com/office/drawing/2014/main" id="{9C5229E7-277F-4F52-822D-EF769892AE19}"/>
                  </a:ext>
                </a:extLst>
              </p:cNvPr>
              <p:cNvSpPr/>
              <p:nvPr/>
            </p:nvSpPr>
            <p:spPr>
              <a:xfrm>
                <a:off x="7875875" y="3025678"/>
                <a:ext cx="1378397" cy="632441"/>
              </a:xfrm>
              <a:custGeom>
                <a:avLst/>
                <a:gdLst>
                  <a:gd name="connsiteX0" fmla="*/ 759457 w 809625"/>
                  <a:gd name="connsiteY0" fmla="*/ 10125 h 371475"/>
                  <a:gd name="connsiteX1" fmla="*/ 230914 w 809625"/>
                  <a:gd name="connsiteY1" fmla="*/ 104232 h 371475"/>
                  <a:gd name="connsiteX2" fmla="*/ 231391 w 809625"/>
                  <a:gd name="connsiteY2" fmla="*/ 109185 h 371475"/>
                  <a:gd name="connsiteX3" fmla="*/ 209578 w 809625"/>
                  <a:gd name="connsiteY3" fmla="*/ 160048 h 371475"/>
                  <a:gd name="connsiteX4" fmla="*/ 168526 w 809625"/>
                  <a:gd name="connsiteY4" fmla="*/ 183766 h 371475"/>
                  <a:gd name="connsiteX5" fmla="*/ 153190 w 809625"/>
                  <a:gd name="connsiteY5" fmla="*/ 178336 h 371475"/>
                  <a:gd name="connsiteX6" fmla="*/ 130140 w 809625"/>
                  <a:gd name="connsiteY6" fmla="*/ 200911 h 371475"/>
                  <a:gd name="connsiteX7" fmla="*/ 102041 w 809625"/>
                  <a:gd name="connsiteY7" fmla="*/ 229390 h 371475"/>
                  <a:gd name="connsiteX8" fmla="*/ 70609 w 809625"/>
                  <a:gd name="connsiteY8" fmla="*/ 248155 h 371475"/>
                  <a:gd name="connsiteX9" fmla="*/ 35557 w 809625"/>
                  <a:gd name="connsiteY9" fmla="*/ 277777 h 371475"/>
                  <a:gd name="connsiteX10" fmla="*/ 10125 w 809625"/>
                  <a:gd name="connsiteY10" fmla="*/ 324736 h 371475"/>
                  <a:gd name="connsiteX11" fmla="*/ 125663 w 809625"/>
                  <a:gd name="connsiteY11" fmla="*/ 310162 h 371475"/>
                  <a:gd name="connsiteX12" fmla="*/ 205197 w 809625"/>
                  <a:gd name="connsiteY12" fmla="*/ 272920 h 371475"/>
                  <a:gd name="connsiteX13" fmla="*/ 327403 w 809625"/>
                  <a:gd name="connsiteY13" fmla="*/ 265871 h 371475"/>
                  <a:gd name="connsiteX14" fmla="*/ 346167 w 809625"/>
                  <a:gd name="connsiteY14" fmla="*/ 294827 h 371475"/>
                  <a:gd name="connsiteX15" fmla="*/ 447227 w 809625"/>
                  <a:gd name="connsiteY15" fmla="*/ 282254 h 371475"/>
                  <a:gd name="connsiteX16" fmla="*/ 570195 w 809625"/>
                  <a:gd name="connsiteY16" fmla="*/ 368360 h 371475"/>
                  <a:gd name="connsiteX17" fmla="*/ 594198 w 809625"/>
                  <a:gd name="connsiteY17" fmla="*/ 361597 h 371475"/>
                  <a:gd name="connsiteX18" fmla="*/ 627440 w 809625"/>
                  <a:gd name="connsiteY18" fmla="*/ 354644 h 371475"/>
                  <a:gd name="connsiteX19" fmla="*/ 644871 w 809625"/>
                  <a:gd name="connsiteY19" fmla="*/ 302542 h 371475"/>
                  <a:gd name="connsiteX20" fmla="*/ 730977 w 809625"/>
                  <a:gd name="connsiteY20" fmla="*/ 241582 h 371475"/>
                  <a:gd name="connsiteX21" fmla="*/ 760504 w 809625"/>
                  <a:gd name="connsiteY21" fmla="*/ 210531 h 371475"/>
                  <a:gd name="connsiteX22" fmla="*/ 739835 w 809625"/>
                  <a:gd name="connsiteY22" fmla="*/ 204149 h 371475"/>
                  <a:gd name="connsiteX23" fmla="*/ 733549 w 809625"/>
                  <a:gd name="connsiteY23" fmla="*/ 170145 h 371475"/>
                  <a:gd name="connsiteX24" fmla="*/ 722785 w 809625"/>
                  <a:gd name="connsiteY24" fmla="*/ 154048 h 371475"/>
                  <a:gd name="connsiteX25" fmla="*/ 779554 w 809625"/>
                  <a:gd name="connsiteY25" fmla="*/ 138522 h 371475"/>
                  <a:gd name="connsiteX26" fmla="*/ 788222 w 809625"/>
                  <a:gd name="connsiteY26" fmla="*/ 90992 h 371475"/>
                  <a:gd name="connsiteX27" fmla="*/ 802795 w 809625"/>
                  <a:gd name="connsiteY27" fmla="*/ 85182 h 371475"/>
                  <a:gd name="connsiteX28" fmla="*/ 759457 w 809625"/>
                  <a:gd name="connsiteY28" fmla="*/ 101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625" h="371475">
                    <a:moveTo>
                      <a:pt x="759457" y="10125"/>
                    </a:moveTo>
                    <a:cubicBezTo>
                      <a:pt x="596865" y="50606"/>
                      <a:pt x="425224" y="84896"/>
                      <a:pt x="230914" y="104232"/>
                    </a:cubicBezTo>
                    <a:cubicBezTo>
                      <a:pt x="231200" y="105470"/>
                      <a:pt x="231391" y="107089"/>
                      <a:pt x="231391" y="109185"/>
                    </a:cubicBezTo>
                    <a:cubicBezTo>
                      <a:pt x="231391" y="145951"/>
                      <a:pt x="218341" y="127568"/>
                      <a:pt x="209578" y="160048"/>
                    </a:cubicBezTo>
                    <a:cubicBezTo>
                      <a:pt x="205673" y="174336"/>
                      <a:pt x="187957" y="144618"/>
                      <a:pt x="168526" y="183766"/>
                    </a:cubicBezTo>
                    <a:cubicBezTo>
                      <a:pt x="164716" y="191386"/>
                      <a:pt x="154333" y="178336"/>
                      <a:pt x="153190" y="178336"/>
                    </a:cubicBezTo>
                    <a:cubicBezTo>
                      <a:pt x="153000" y="178336"/>
                      <a:pt x="128521" y="197101"/>
                      <a:pt x="130140" y="200911"/>
                    </a:cubicBezTo>
                    <a:cubicBezTo>
                      <a:pt x="136141" y="215579"/>
                      <a:pt x="112138" y="217960"/>
                      <a:pt x="102041" y="229390"/>
                    </a:cubicBezTo>
                    <a:cubicBezTo>
                      <a:pt x="95183" y="237106"/>
                      <a:pt x="80229" y="248440"/>
                      <a:pt x="70609" y="248155"/>
                    </a:cubicBezTo>
                    <a:cubicBezTo>
                      <a:pt x="62703" y="247869"/>
                      <a:pt x="35557" y="261109"/>
                      <a:pt x="35557" y="277777"/>
                    </a:cubicBezTo>
                    <a:cubicBezTo>
                      <a:pt x="35557" y="303114"/>
                      <a:pt x="10125" y="273015"/>
                      <a:pt x="10125" y="324736"/>
                    </a:cubicBezTo>
                    <a:lnTo>
                      <a:pt x="125663" y="310162"/>
                    </a:lnTo>
                    <a:lnTo>
                      <a:pt x="205197" y="272920"/>
                    </a:lnTo>
                    <a:lnTo>
                      <a:pt x="327403" y="265871"/>
                    </a:lnTo>
                    <a:cubicBezTo>
                      <a:pt x="348072" y="278825"/>
                      <a:pt x="340452" y="279968"/>
                      <a:pt x="346167" y="294827"/>
                    </a:cubicBezTo>
                    <a:lnTo>
                      <a:pt x="447227" y="282254"/>
                    </a:lnTo>
                    <a:lnTo>
                      <a:pt x="570195" y="368360"/>
                    </a:lnTo>
                    <a:cubicBezTo>
                      <a:pt x="571147" y="368455"/>
                      <a:pt x="592484" y="362264"/>
                      <a:pt x="594198" y="361597"/>
                    </a:cubicBezTo>
                    <a:cubicBezTo>
                      <a:pt x="609628" y="355216"/>
                      <a:pt x="613629" y="357311"/>
                      <a:pt x="627440" y="354644"/>
                    </a:cubicBezTo>
                    <a:cubicBezTo>
                      <a:pt x="634203" y="335213"/>
                      <a:pt x="632012" y="324926"/>
                      <a:pt x="644871" y="302542"/>
                    </a:cubicBezTo>
                    <a:cubicBezTo>
                      <a:pt x="653920" y="286731"/>
                      <a:pt x="716213" y="231010"/>
                      <a:pt x="730977" y="241582"/>
                    </a:cubicBezTo>
                    <a:cubicBezTo>
                      <a:pt x="753265" y="257489"/>
                      <a:pt x="771839" y="201101"/>
                      <a:pt x="760504" y="210531"/>
                    </a:cubicBezTo>
                    <a:cubicBezTo>
                      <a:pt x="747836" y="221104"/>
                      <a:pt x="755647" y="200434"/>
                      <a:pt x="739835" y="204149"/>
                    </a:cubicBezTo>
                    <a:cubicBezTo>
                      <a:pt x="710498" y="211007"/>
                      <a:pt x="749741" y="169478"/>
                      <a:pt x="733549" y="170145"/>
                    </a:cubicBezTo>
                    <a:cubicBezTo>
                      <a:pt x="716022" y="170812"/>
                      <a:pt x="721071" y="152047"/>
                      <a:pt x="722785" y="154048"/>
                    </a:cubicBezTo>
                    <a:cubicBezTo>
                      <a:pt x="739359" y="173479"/>
                      <a:pt x="777935" y="156048"/>
                      <a:pt x="779554" y="138522"/>
                    </a:cubicBezTo>
                    <a:cubicBezTo>
                      <a:pt x="781555" y="117948"/>
                      <a:pt x="812511" y="115376"/>
                      <a:pt x="788222" y="90992"/>
                    </a:cubicBezTo>
                    <a:cubicBezTo>
                      <a:pt x="794032" y="93659"/>
                      <a:pt x="806415" y="88325"/>
                      <a:pt x="802795" y="85182"/>
                    </a:cubicBezTo>
                    <a:cubicBezTo>
                      <a:pt x="788603" y="73180"/>
                      <a:pt x="771839" y="30318"/>
                      <a:pt x="759457" y="10125"/>
                    </a:cubicBezTo>
                    <a:close/>
                  </a:path>
                </a:pathLst>
              </a:custGeom>
              <a:noFill/>
              <a:ln w="6350" cap="flat">
                <a:solidFill>
                  <a:schemeClr val="bg1"/>
                </a:solidFill>
                <a:prstDash val="solid"/>
                <a:miter/>
              </a:ln>
            </p:spPr>
            <p:txBody>
              <a:bodyPr rtlCol="0" anchor="ctr"/>
              <a:lstStyle/>
              <a:p>
                <a:endParaRPr lang="en-US" sz="1600" dirty="0"/>
              </a:p>
            </p:txBody>
          </p:sp>
          <p:sp>
            <p:nvSpPr>
              <p:cNvPr id="175" name="Freeform: Shape 174">
                <a:extLst>
                  <a:ext uri="{FF2B5EF4-FFF2-40B4-BE49-F238E27FC236}">
                    <a16:creationId xmlns:a16="http://schemas.microsoft.com/office/drawing/2014/main" id="{B1F74505-6720-4744-9E31-0FD7903BB1CA}"/>
                  </a:ext>
                </a:extLst>
              </p:cNvPr>
              <p:cNvSpPr/>
              <p:nvPr/>
            </p:nvSpPr>
            <p:spPr>
              <a:xfrm>
                <a:off x="8042774" y="3461089"/>
                <a:ext cx="810822" cy="632441"/>
              </a:xfrm>
              <a:custGeom>
                <a:avLst/>
                <a:gdLst>
                  <a:gd name="connsiteX0" fmla="*/ 348910 w 476250"/>
                  <a:gd name="connsiteY0" fmla="*/ 26508 h 371475"/>
                  <a:gd name="connsiteX1" fmla="*/ 247850 w 476250"/>
                  <a:gd name="connsiteY1" fmla="*/ 39081 h 371475"/>
                  <a:gd name="connsiteX2" fmla="*/ 229086 w 476250"/>
                  <a:gd name="connsiteY2" fmla="*/ 10125 h 371475"/>
                  <a:gd name="connsiteX3" fmla="*/ 106880 w 476250"/>
                  <a:gd name="connsiteY3" fmla="*/ 17173 h 371475"/>
                  <a:gd name="connsiteX4" fmla="*/ 27346 w 476250"/>
                  <a:gd name="connsiteY4" fmla="*/ 54416 h 371475"/>
                  <a:gd name="connsiteX5" fmla="*/ 15154 w 476250"/>
                  <a:gd name="connsiteY5" fmla="*/ 76419 h 371475"/>
                  <a:gd name="connsiteX6" fmla="*/ 31442 w 476250"/>
                  <a:gd name="connsiteY6" fmla="*/ 105375 h 371475"/>
                  <a:gd name="connsiteX7" fmla="*/ 52778 w 476250"/>
                  <a:gd name="connsiteY7" fmla="*/ 110995 h 371475"/>
                  <a:gd name="connsiteX8" fmla="*/ 72019 w 476250"/>
                  <a:gd name="connsiteY8" fmla="*/ 133188 h 371475"/>
                  <a:gd name="connsiteX9" fmla="*/ 87068 w 476250"/>
                  <a:gd name="connsiteY9" fmla="*/ 153952 h 371475"/>
                  <a:gd name="connsiteX10" fmla="*/ 100689 w 476250"/>
                  <a:gd name="connsiteY10" fmla="*/ 170431 h 371475"/>
                  <a:gd name="connsiteX11" fmla="*/ 112881 w 476250"/>
                  <a:gd name="connsiteY11" fmla="*/ 176717 h 371475"/>
                  <a:gd name="connsiteX12" fmla="*/ 132026 w 476250"/>
                  <a:gd name="connsiteY12" fmla="*/ 194338 h 371475"/>
                  <a:gd name="connsiteX13" fmla="*/ 169745 w 476250"/>
                  <a:gd name="connsiteY13" fmla="*/ 225961 h 371475"/>
                  <a:gd name="connsiteX14" fmla="*/ 181651 w 476250"/>
                  <a:gd name="connsiteY14" fmla="*/ 241297 h 371475"/>
                  <a:gd name="connsiteX15" fmla="*/ 203273 w 476250"/>
                  <a:gd name="connsiteY15" fmla="*/ 251298 h 371475"/>
                  <a:gd name="connsiteX16" fmla="*/ 223752 w 476250"/>
                  <a:gd name="connsiteY16" fmla="*/ 285778 h 371475"/>
                  <a:gd name="connsiteX17" fmla="*/ 235087 w 476250"/>
                  <a:gd name="connsiteY17" fmla="*/ 313401 h 371475"/>
                  <a:gd name="connsiteX18" fmla="*/ 256804 w 476250"/>
                  <a:gd name="connsiteY18" fmla="*/ 328736 h 371475"/>
                  <a:gd name="connsiteX19" fmla="*/ 261662 w 476250"/>
                  <a:gd name="connsiteY19" fmla="*/ 345500 h 371475"/>
                  <a:gd name="connsiteX20" fmla="*/ 282331 w 476250"/>
                  <a:gd name="connsiteY20" fmla="*/ 362169 h 371475"/>
                  <a:gd name="connsiteX21" fmla="*/ 292808 w 476250"/>
                  <a:gd name="connsiteY21" fmla="*/ 362264 h 371475"/>
                  <a:gd name="connsiteX22" fmla="*/ 304810 w 476250"/>
                  <a:gd name="connsiteY22" fmla="*/ 349977 h 371475"/>
                  <a:gd name="connsiteX23" fmla="*/ 319859 w 476250"/>
                  <a:gd name="connsiteY23" fmla="*/ 306162 h 371475"/>
                  <a:gd name="connsiteX24" fmla="*/ 362817 w 476250"/>
                  <a:gd name="connsiteY24" fmla="*/ 286540 h 371475"/>
                  <a:gd name="connsiteX25" fmla="*/ 389487 w 476250"/>
                  <a:gd name="connsiteY25" fmla="*/ 253679 h 371475"/>
                  <a:gd name="connsiteX26" fmla="*/ 413966 w 476250"/>
                  <a:gd name="connsiteY26" fmla="*/ 229390 h 371475"/>
                  <a:gd name="connsiteX27" fmla="*/ 431778 w 476250"/>
                  <a:gd name="connsiteY27" fmla="*/ 190433 h 371475"/>
                  <a:gd name="connsiteX28" fmla="*/ 441303 w 476250"/>
                  <a:gd name="connsiteY28" fmla="*/ 152047 h 371475"/>
                  <a:gd name="connsiteX29" fmla="*/ 457400 w 476250"/>
                  <a:gd name="connsiteY29" fmla="*/ 125949 h 371475"/>
                  <a:gd name="connsiteX30" fmla="*/ 471688 w 476250"/>
                  <a:gd name="connsiteY30" fmla="*/ 112709 h 371475"/>
                  <a:gd name="connsiteX31" fmla="*/ 348910 w 476250"/>
                  <a:gd name="connsiteY31" fmla="*/ 265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6250" h="371475">
                    <a:moveTo>
                      <a:pt x="348910" y="26508"/>
                    </a:moveTo>
                    <a:lnTo>
                      <a:pt x="247850" y="39081"/>
                    </a:lnTo>
                    <a:cubicBezTo>
                      <a:pt x="242135" y="24222"/>
                      <a:pt x="249660" y="23079"/>
                      <a:pt x="229086" y="10125"/>
                    </a:cubicBezTo>
                    <a:lnTo>
                      <a:pt x="106880" y="17173"/>
                    </a:lnTo>
                    <a:lnTo>
                      <a:pt x="27346" y="54416"/>
                    </a:lnTo>
                    <a:cubicBezTo>
                      <a:pt x="27346" y="72037"/>
                      <a:pt x="24775" y="60036"/>
                      <a:pt x="15154" y="76419"/>
                    </a:cubicBezTo>
                    <a:cubicBezTo>
                      <a:pt x="3248" y="96898"/>
                      <a:pt x="14012" y="91183"/>
                      <a:pt x="31442" y="105375"/>
                    </a:cubicBezTo>
                    <a:cubicBezTo>
                      <a:pt x="36681" y="109661"/>
                      <a:pt x="45634" y="112519"/>
                      <a:pt x="52778" y="110995"/>
                    </a:cubicBezTo>
                    <a:cubicBezTo>
                      <a:pt x="63827" y="108709"/>
                      <a:pt x="62017" y="123758"/>
                      <a:pt x="72019" y="133188"/>
                    </a:cubicBezTo>
                    <a:cubicBezTo>
                      <a:pt x="73352" y="134426"/>
                      <a:pt x="75638" y="145380"/>
                      <a:pt x="87068" y="153952"/>
                    </a:cubicBezTo>
                    <a:cubicBezTo>
                      <a:pt x="97641" y="161858"/>
                      <a:pt x="84211" y="167097"/>
                      <a:pt x="100689" y="170431"/>
                    </a:cubicBezTo>
                    <a:cubicBezTo>
                      <a:pt x="103928" y="171097"/>
                      <a:pt x="111738" y="176527"/>
                      <a:pt x="112881" y="176717"/>
                    </a:cubicBezTo>
                    <a:cubicBezTo>
                      <a:pt x="127264" y="183385"/>
                      <a:pt x="130597" y="193481"/>
                      <a:pt x="132026" y="194338"/>
                    </a:cubicBezTo>
                    <a:cubicBezTo>
                      <a:pt x="145742" y="202054"/>
                      <a:pt x="163840" y="210721"/>
                      <a:pt x="169745" y="225961"/>
                    </a:cubicBezTo>
                    <a:cubicBezTo>
                      <a:pt x="170507" y="227866"/>
                      <a:pt x="177937" y="239677"/>
                      <a:pt x="181651" y="241297"/>
                    </a:cubicBezTo>
                    <a:cubicBezTo>
                      <a:pt x="189748" y="244726"/>
                      <a:pt x="192891" y="248345"/>
                      <a:pt x="203273" y="251298"/>
                    </a:cubicBezTo>
                    <a:cubicBezTo>
                      <a:pt x="213179" y="254060"/>
                      <a:pt x="217180" y="276539"/>
                      <a:pt x="223752" y="285778"/>
                    </a:cubicBezTo>
                    <a:cubicBezTo>
                      <a:pt x="227848" y="291589"/>
                      <a:pt x="229943" y="313401"/>
                      <a:pt x="235087" y="313401"/>
                    </a:cubicBezTo>
                    <a:cubicBezTo>
                      <a:pt x="243373" y="313401"/>
                      <a:pt x="254804" y="321497"/>
                      <a:pt x="256804" y="328736"/>
                    </a:cubicBezTo>
                    <a:cubicBezTo>
                      <a:pt x="261566" y="336070"/>
                      <a:pt x="262423" y="329879"/>
                      <a:pt x="261662" y="345500"/>
                    </a:cubicBezTo>
                    <a:cubicBezTo>
                      <a:pt x="261090" y="357121"/>
                      <a:pt x="274139" y="358835"/>
                      <a:pt x="282331" y="362169"/>
                    </a:cubicBezTo>
                    <a:cubicBezTo>
                      <a:pt x="282902" y="362455"/>
                      <a:pt x="291379" y="362264"/>
                      <a:pt x="292808" y="362264"/>
                    </a:cubicBezTo>
                    <a:cubicBezTo>
                      <a:pt x="293475" y="361312"/>
                      <a:pt x="303476" y="351406"/>
                      <a:pt x="304810" y="349977"/>
                    </a:cubicBezTo>
                    <a:cubicBezTo>
                      <a:pt x="337957" y="313306"/>
                      <a:pt x="319859" y="332356"/>
                      <a:pt x="319859" y="306162"/>
                    </a:cubicBezTo>
                    <a:cubicBezTo>
                      <a:pt x="362055" y="306162"/>
                      <a:pt x="339100" y="291398"/>
                      <a:pt x="362817" y="286540"/>
                    </a:cubicBezTo>
                    <a:cubicBezTo>
                      <a:pt x="363103" y="286445"/>
                      <a:pt x="388725" y="256156"/>
                      <a:pt x="389487" y="253679"/>
                    </a:cubicBezTo>
                    <a:cubicBezTo>
                      <a:pt x="398345" y="228057"/>
                      <a:pt x="413014" y="232057"/>
                      <a:pt x="413966" y="229390"/>
                    </a:cubicBezTo>
                    <a:cubicBezTo>
                      <a:pt x="423205" y="203482"/>
                      <a:pt x="431778" y="216722"/>
                      <a:pt x="431778" y="190433"/>
                    </a:cubicBezTo>
                    <a:cubicBezTo>
                      <a:pt x="431778" y="183480"/>
                      <a:pt x="438064" y="155953"/>
                      <a:pt x="441303" y="152047"/>
                    </a:cubicBezTo>
                    <a:cubicBezTo>
                      <a:pt x="444922" y="147666"/>
                      <a:pt x="457305" y="125949"/>
                      <a:pt x="457400" y="125949"/>
                    </a:cubicBezTo>
                    <a:cubicBezTo>
                      <a:pt x="459781" y="121567"/>
                      <a:pt x="466735" y="112995"/>
                      <a:pt x="471688" y="112709"/>
                    </a:cubicBezTo>
                    <a:lnTo>
                      <a:pt x="348910" y="26508"/>
                    </a:lnTo>
                    <a:close/>
                  </a:path>
                </a:pathLst>
              </a:custGeom>
              <a:noFill/>
              <a:ln w="6350" cap="flat">
                <a:solidFill>
                  <a:schemeClr val="bg1"/>
                </a:solidFill>
                <a:prstDash val="solid"/>
                <a:miter/>
              </a:ln>
            </p:spPr>
            <p:txBody>
              <a:bodyPr rtlCol="0" anchor="ctr"/>
              <a:lstStyle/>
              <a:p>
                <a:endParaRPr lang="en-US" sz="1600" dirty="0"/>
              </a:p>
            </p:txBody>
          </p:sp>
          <p:sp>
            <p:nvSpPr>
              <p:cNvPr id="176" name="Freeform: Shape 175">
                <a:extLst>
                  <a:ext uri="{FF2B5EF4-FFF2-40B4-BE49-F238E27FC236}">
                    <a16:creationId xmlns:a16="http://schemas.microsoft.com/office/drawing/2014/main" id="{9E1B1668-AF35-4CEC-9B40-63F0B9104B82}"/>
                  </a:ext>
                </a:extLst>
              </p:cNvPr>
              <p:cNvSpPr/>
              <p:nvPr/>
            </p:nvSpPr>
            <p:spPr>
              <a:xfrm>
                <a:off x="7422302" y="4332157"/>
                <a:ext cx="1459479" cy="1102717"/>
              </a:xfrm>
              <a:custGeom>
                <a:avLst/>
                <a:gdLst>
                  <a:gd name="connsiteX0" fmla="*/ 648776 w 857250"/>
                  <a:gd name="connsiteY0" fmla="*/ 90657 h 647700"/>
                  <a:gd name="connsiteX1" fmla="*/ 622678 w 857250"/>
                  <a:gd name="connsiteY1" fmla="*/ 24934 h 647700"/>
                  <a:gd name="connsiteX2" fmla="*/ 619439 w 857250"/>
                  <a:gd name="connsiteY2" fmla="*/ 12933 h 647700"/>
                  <a:gd name="connsiteX3" fmla="*/ 578958 w 857250"/>
                  <a:gd name="connsiteY3" fmla="*/ 10456 h 647700"/>
                  <a:gd name="connsiteX4" fmla="*/ 569528 w 857250"/>
                  <a:gd name="connsiteY4" fmla="*/ 42270 h 647700"/>
                  <a:gd name="connsiteX5" fmla="*/ 548859 w 857250"/>
                  <a:gd name="connsiteY5" fmla="*/ 43889 h 647700"/>
                  <a:gd name="connsiteX6" fmla="*/ 285588 w 857250"/>
                  <a:gd name="connsiteY6" fmla="*/ 58938 h 647700"/>
                  <a:gd name="connsiteX7" fmla="*/ 267109 w 857250"/>
                  <a:gd name="connsiteY7" fmla="*/ 29792 h 647700"/>
                  <a:gd name="connsiteX8" fmla="*/ 11839 w 857250"/>
                  <a:gd name="connsiteY8" fmla="*/ 52938 h 647700"/>
                  <a:gd name="connsiteX9" fmla="*/ 10125 w 857250"/>
                  <a:gd name="connsiteY9" fmla="*/ 70559 h 647700"/>
                  <a:gd name="connsiteX10" fmla="*/ 35842 w 857250"/>
                  <a:gd name="connsiteY10" fmla="*/ 91990 h 647700"/>
                  <a:gd name="connsiteX11" fmla="*/ 34985 w 857250"/>
                  <a:gd name="connsiteY11" fmla="*/ 134853 h 647700"/>
                  <a:gd name="connsiteX12" fmla="*/ 93183 w 857250"/>
                  <a:gd name="connsiteY12" fmla="*/ 119898 h 647700"/>
                  <a:gd name="connsiteX13" fmla="*/ 156334 w 857250"/>
                  <a:gd name="connsiteY13" fmla="*/ 119041 h 647700"/>
                  <a:gd name="connsiteX14" fmla="*/ 211674 w 857250"/>
                  <a:gd name="connsiteY14" fmla="*/ 137615 h 647700"/>
                  <a:gd name="connsiteX15" fmla="*/ 253870 w 857250"/>
                  <a:gd name="connsiteY15" fmla="*/ 183335 h 647700"/>
                  <a:gd name="connsiteX16" fmla="*/ 305209 w 857250"/>
                  <a:gd name="connsiteY16" fmla="*/ 168762 h 647700"/>
                  <a:gd name="connsiteX17" fmla="*/ 343500 w 857250"/>
                  <a:gd name="connsiteY17" fmla="*/ 146092 h 647700"/>
                  <a:gd name="connsiteX18" fmla="*/ 396459 w 857250"/>
                  <a:gd name="connsiteY18" fmla="*/ 126852 h 647700"/>
                  <a:gd name="connsiteX19" fmla="*/ 443417 w 857250"/>
                  <a:gd name="connsiteY19" fmla="*/ 158951 h 647700"/>
                  <a:gd name="connsiteX20" fmla="*/ 459038 w 857250"/>
                  <a:gd name="connsiteY20" fmla="*/ 183526 h 647700"/>
                  <a:gd name="connsiteX21" fmla="*/ 513997 w 857250"/>
                  <a:gd name="connsiteY21" fmla="*/ 211053 h 647700"/>
                  <a:gd name="connsiteX22" fmla="*/ 537619 w 857250"/>
                  <a:gd name="connsiteY22" fmla="*/ 245247 h 647700"/>
                  <a:gd name="connsiteX23" fmla="*/ 539048 w 857250"/>
                  <a:gd name="connsiteY23" fmla="*/ 305350 h 647700"/>
                  <a:gd name="connsiteX24" fmla="*/ 552764 w 857250"/>
                  <a:gd name="connsiteY24" fmla="*/ 381455 h 647700"/>
                  <a:gd name="connsiteX25" fmla="*/ 546573 w 857250"/>
                  <a:gd name="connsiteY25" fmla="*/ 354309 h 647700"/>
                  <a:gd name="connsiteX26" fmla="*/ 561718 w 857250"/>
                  <a:gd name="connsiteY26" fmla="*/ 389646 h 647700"/>
                  <a:gd name="connsiteX27" fmla="*/ 551240 w 857250"/>
                  <a:gd name="connsiteY27" fmla="*/ 400505 h 647700"/>
                  <a:gd name="connsiteX28" fmla="*/ 606199 w 857250"/>
                  <a:gd name="connsiteY28" fmla="*/ 476895 h 647700"/>
                  <a:gd name="connsiteX29" fmla="*/ 639251 w 857250"/>
                  <a:gd name="connsiteY29" fmla="*/ 509947 h 647700"/>
                  <a:gd name="connsiteX30" fmla="*/ 667826 w 857250"/>
                  <a:gd name="connsiteY30" fmla="*/ 548047 h 647700"/>
                  <a:gd name="connsiteX31" fmla="*/ 687067 w 857250"/>
                  <a:gd name="connsiteY31" fmla="*/ 568716 h 647700"/>
                  <a:gd name="connsiteX32" fmla="*/ 739168 w 857250"/>
                  <a:gd name="connsiteY32" fmla="*/ 596434 h 647700"/>
                  <a:gd name="connsiteX33" fmla="*/ 751932 w 857250"/>
                  <a:gd name="connsiteY33" fmla="*/ 636249 h 647700"/>
                  <a:gd name="connsiteX34" fmla="*/ 796128 w 857250"/>
                  <a:gd name="connsiteY34" fmla="*/ 633772 h 647700"/>
                  <a:gd name="connsiteX35" fmla="*/ 832799 w 857250"/>
                  <a:gd name="connsiteY35" fmla="*/ 605007 h 647700"/>
                  <a:gd name="connsiteX36" fmla="*/ 835276 w 857250"/>
                  <a:gd name="connsiteY36" fmla="*/ 574241 h 647700"/>
                  <a:gd name="connsiteX37" fmla="*/ 843181 w 857250"/>
                  <a:gd name="connsiteY37" fmla="*/ 560239 h 647700"/>
                  <a:gd name="connsiteX38" fmla="*/ 843086 w 857250"/>
                  <a:gd name="connsiteY38" fmla="*/ 526426 h 647700"/>
                  <a:gd name="connsiteX39" fmla="*/ 826417 w 857250"/>
                  <a:gd name="connsiteY39" fmla="*/ 414316 h 647700"/>
                  <a:gd name="connsiteX40" fmla="*/ 808987 w 857250"/>
                  <a:gd name="connsiteY40" fmla="*/ 382312 h 647700"/>
                  <a:gd name="connsiteX41" fmla="*/ 786222 w 857250"/>
                  <a:gd name="connsiteY41" fmla="*/ 343164 h 647700"/>
                  <a:gd name="connsiteX42" fmla="*/ 776792 w 857250"/>
                  <a:gd name="connsiteY42" fmla="*/ 321257 h 647700"/>
                  <a:gd name="connsiteX43" fmla="*/ 752027 w 857250"/>
                  <a:gd name="connsiteY43" fmla="*/ 276013 h 647700"/>
                  <a:gd name="connsiteX44" fmla="*/ 750694 w 857250"/>
                  <a:gd name="connsiteY44" fmla="*/ 241628 h 647700"/>
                  <a:gd name="connsiteX45" fmla="*/ 720595 w 857250"/>
                  <a:gd name="connsiteY45" fmla="*/ 212291 h 647700"/>
                  <a:gd name="connsiteX46" fmla="*/ 693925 w 857250"/>
                  <a:gd name="connsiteY46" fmla="*/ 176096 h 647700"/>
                  <a:gd name="connsiteX47" fmla="*/ 648776 w 857250"/>
                  <a:gd name="connsiteY47" fmla="*/ 90657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50" h="647700">
                    <a:moveTo>
                      <a:pt x="648776" y="90657"/>
                    </a:moveTo>
                    <a:cubicBezTo>
                      <a:pt x="644585" y="77226"/>
                      <a:pt x="622963" y="35602"/>
                      <a:pt x="622678" y="24934"/>
                    </a:cubicBezTo>
                    <a:cubicBezTo>
                      <a:pt x="622582" y="22077"/>
                      <a:pt x="620392" y="15695"/>
                      <a:pt x="619439" y="12933"/>
                    </a:cubicBezTo>
                    <a:cubicBezTo>
                      <a:pt x="595341" y="14742"/>
                      <a:pt x="599151" y="12933"/>
                      <a:pt x="578958" y="10456"/>
                    </a:cubicBezTo>
                    <a:cubicBezTo>
                      <a:pt x="549621" y="6837"/>
                      <a:pt x="568385" y="33888"/>
                      <a:pt x="569528" y="42270"/>
                    </a:cubicBezTo>
                    <a:cubicBezTo>
                      <a:pt x="574195" y="76083"/>
                      <a:pt x="548859" y="68082"/>
                      <a:pt x="548859" y="43889"/>
                    </a:cubicBezTo>
                    <a:lnTo>
                      <a:pt x="285588" y="58938"/>
                    </a:lnTo>
                    <a:cubicBezTo>
                      <a:pt x="278825" y="56176"/>
                      <a:pt x="269776" y="30935"/>
                      <a:pt x="267109" y="29792"/>
                    </a:cubicBezTo>
                    <a:lnTo>
                      <a:pt x="11839" y="52938"/>
                    </a:lnTo>
                    <a:lnTo>
                      <a:pt x="10125" y="70559"/>
                    </a:lnTo>
                    <a:lnTo>
                      <a:pt x="35842" y="91990"/>
                    </a:lnTo>
                    <a:lnTo>
                      <a:pt x="34985" y="134853"/>
                    </a:lnTo>
                    <a:cubicBezTo>
                      <a:pt x="65179" y="121708"/>
                      <a:pt x="62608" y="126280"/>
                      <a:pt x="93183" y="119898"/>
                    </a:cubicBezTo>
                    <a:cubicBezTo>
                      <a:pt x="105565" y="117327"/>
                      <a:pt x="145285" y="112755"/>
                      <a:pt x="156334" y="119041"/>
                    </a:cubicBezTo>
                    <a:cubicBezTo>
                      <a:pt x="166335" y="124661"/>
                      <a:pt x="182718" y="119994"/>
                      <a:pt x="211674" y="137615"/>
                    </a:cubicBezTo>
                    <a:cubicBezTo>
                      <a:pt x="234248" y="151331"/>
                      <a:pt x="253870" y="151712"/>
                      <a:pt x="253870" y="183335"/>
                    </a:cubicBezTo>
                    <a:cubicBezTo>
                      <a:pt x="262918" y="165999"/>
                      <a:pt x="285874" y="186954"/>
                      <a:pt x="305209" y="168762"/>
                    </a:cubicBezTo>
                    <a:cubicBezTo>
                      <a:pt x="311401" y="162856"/>
                      <a:pt x="334261" y="145711"/>
                      <a:pt x="343500" y="146092"/>
                    </a:cubicBezTo>
                    <a:cubicBezTo>
                      <a:pt x="352834" y="146473"/>
                      <a:pt x="322354" y="105325"/>
                      <a:pt x="396459" y="126852"/>
                    </a:cubicBezTo>
                    <a:cubicBezTo>
                      <a:pt x="431035" y="136853"/>
                      <a:pt x="411127" y="148950"/>
                      <a:pt x="443417" y="158951"/>
                    </a:cubicBezTo>
                    <a:cubicBezTo>
                      <a:pt x="453704" y="162189"/>
                      <a:pt x="444179" y="175810"/>
                      <a:pt x="459038" y="183526"/>
                    </a:cubicBezTo>
                    <a:cubicBezTo>
                      <a:pt x="489232" y="199242"/>
                      <a:pt x="456657" y="197813"/>
                      <a:pt x="513997" y="211053"/>
                    </a:cubicBezTo>
                    <a:cubicBezTo>
                      <a:pt x="517807" y="211910"/>
                      <a:pt x="526475" y="242676"/>
                      <a:pt x="537619" y="245247"/>
                    </a:cubicBezTo>
                    <a:cubicBezTo>
                      <a:pt x="540667" y="254201"/>
                      <a:pt x="542763" y="297444"/>
                      <a:pt x="539048" y="305350"/>
                    </a:cubicBezTo>
                    <a:cubicBezTo>
                      <a:pt x="520379" y="345260"/>
                      <a:pt x="551240" y="390123"/>
                      <a:pt x="552764" y="381455"/>
                    </a:cubicBezTo>
                    <a:cubicBezTo>
                      <a:pt x="556574" y="359071"/>
                      <a:pt x="569242" y="367739"/>
                      <a:pt x="546573" y="354309"/>
                    </a:cubicBezTo>
                    <a:cubicBezTo>
                      <a:pt x="529618" y="344212"/>
                      <a:pt x="609628" y="329829"/>
                      <a:pt x="561718" y="389646"/>
                    </a:cubicBezTo>
                    <a:cubicBezTo>
                      <a:pt x="560955" y="390599"/>
                      <a:pt x="552097" y="400219"/>
                      <a:pt x="551240" y="400505"/>
                    </a:cubicBezTo>
                    <a:cubicBezTo>
                      <a:pt x="552955" y="409363"/>
                      <a:pt x="599437" y="452797"/>
                      <a:pt x="606199" y="476895"/>
                    </a:cubicBezTo>
                    <a:cubicBezTo>
                      <a:pt x="607533" y="481468"/>
                      <a:pt x="632012" y="536331"/>
                      <a:pt x="639251" y="509947"/>
                    </a:cubicBezTo>
                    <a:cubicBezTo>
                      <a:pt x="645252" y="488230"/>
                      <a:pt x="668684" y="526426"/>
                      <a:pt x="667826" y="548047"/>
                    </a:cubicBezTo>
                    <a:cubicBezTo>
                      <a:pt x="667731" y="550714"/>
                      <a:pt x="684209" y="577670"/>
                      <a:pt x="687067" y="568716"/>
                    </a:cubicBezTo>
                    <a:cubicBezTo>
                      <a:pt x="689734" y="560144"/>
                      <a:pt x="729358" y="573098"/>
                      <a:pt x="739168" y="596434"/>
                    </a:cubicBezTo>
                    <a:cubicBezTo>
                      <a:pt x="748884" y="619485"/>
                      <a:pt x="746312" y="612436"/>
                      <a:pt x="751932" y="636249"/>
                    </a:cubicBezTo>
                    <a:cubicBezTo>
                      <a:pt x="757361" y="659109"/>
                      <a:pt x="792794" y="633772"/>
                      <a:pt x="796128" y="633772"/>
                    </a:cubicBezTo>
                    <a:cubicBezTo>
                      <a:pt x="809368" y="633772"/>
                      <a:pt x="833656" y="619961"/>
                      <a:pt x="832799" y="605007"/>
                    </a:cubicBezTo>
                    <a:cubicBezTo>
                      <a:pt x="832323" y="596148"/>
                      <a:pt x="834228" y="582909"/>
                      <a:pt x="835276" y="574241"/>
                    </a:cubicBezTo>
                    <a:cubicBezTo>
                      <a:pt x="836895" y="561096"/>
                      <a:pt x="829180" y="568145"/>
                      <a:pt x="843181" y="560239"/>
                    </a:cubicBezTo>
                    <a:cubicBezTo>
                      <a:pt x="853849" y="554143"/>
                      <a:pt x="843086" y="531664"/>
                      <a:pt x="843086" y="526426"/>
                    </a:cubicBezTo>
                    <a:cubicBezTo>
                      <a:pt x="843086" y="494421"/>
                      <a:pt x="842800" y="440415"/>
                      <a:pt x="826417" y="414316"/>
                    </a:cubicBezTo>
                    <a:cubicBezTo>
                      <a:pt x="818893" y="402315"/>
                      <a:pt x="820036" y="396695"/>
                      <a:pt x="808987" y="382312"/>
                    </a:cubicBezTo>
                    <a:cubicBezTo>
                      <a:pt x="802129" y="373454"/>
                      <a:pt x="794509" y="348403"/>
                      <a:pt x="786222" y="343164"/>
                    </a:cubicBezTo>
                    <a:cubicBezTo>
                      <a:pt x="785174" y="334878"/>
                      <a:pt x="782507" y="327639"/>
                      <a:pt x="776792" y="321257"/>
                    </a:cubicBezTo>
                    <a:cubicBezTo>
                      <a:pt x="764410" y="307541"/>
                      <a:pt x="756980" y="296016"/>
                      <a:pt x="752027" y="276013"/>
                    </a:cubicBezTo>
                    <a:cubicBezTo>
                      <a:pt x="752027" y="248867"/>
                      <a:pt x="773173" y="264107"/>
                      <a:pt x="750694" y="241628"/>
                    </a:cubicBezTo>
                    <a:cubicBezTo>
                      <a:pt x="741835" y="232770"/>
                      <a:pt x="729739" y="226674"/>
                      <a:pt x="720595" y="212291"/>
                    </a:cubicBezTo>
                    <a:cubicBezTo>
                      <a:pt x="714308" y="202480"/>
                      <a:pt x="697354" y="187240"/>
                      <a:pt x="693925" y="176096"/>
                    </a:cubicBezTo>
                    <a:cubicBezTo>
                      <a:pt x="690591" y="165714"/>
                      <a:pt x="656205" y="114469"/>
                      <a:pt x="648776" y="90657"/>
                    </a:cubicBezTo>
                    <a:close/>
                  </a:path>
                </a:pathLst>
              </a:custGeom>
              <a:noFill/>
              <a:ln w="6350" cap="flat">
                <a:solidFill>
                  <a:schemeClr val="bg1"/>
                </a:solidFill>
                <a:prstDash val="solid"/>
                <a:miter/>
              </a:ln>
            </p:spPr>
            <p:txBody>
              <a:bodyPr rtlCol="0" anchor="ctr"/>
              <a:lstStyle/>
              <a:p>
                <a:endParaRPr lang="en-US" sz="1600" dirty="0"/>
              </a:p>
            </p:txBody>
          </p:sp>
          <p:sp>
            <p:nvSpPr>
              <p:cNvPr id="177" name="Freeform: Shape 176">
                <a:extLst>
                  <a:ext uri="{FF2B5EF4-FFF2-40B4-BE49-F238E27FC236}">
                    <a16:creationId xmlns:a16="http://schemas.microsoft.com/office/drawing/2014/main" id="{5677855E-CB57-4968-B9A2-A4998CFEFA5D}"/>
                  </a:ext>
                </a:extLst>
              </p:cNvPr>
              <p:cNvSpPr/>
              <p:nvPr/>
            </p:nvSpPr>
            <p:spPr>
              <a:xfrm>
                <a:off x="7677224" y="3536656"/>
                <a:ext cx="875687" cy="908120"/>
              </a:xfrm>
              <a:custGeom>
                <a:avLst/>
                <a:gdLst>
                  <a:gd name="connsiteX0" fmla="*/ 429225 w 514350"/>
                  <a:gd name="connsiteY0" fmla="*/ 477802 h 533400"/>
                  <a:gd name="connsiteX1" fmla="*/ 469706 w 514350"/>
                  <a:gd name="connsiteY1" fmla="*/ 480279 h 533400"/>
                  <a:gd name="connsiteX2" fmla="*/ 469896 w 514350"/>
                  <a:gd name="connsiteY2" fmla="*/ 474088 h 533400"/>
                  <a:gd name="connsiteX3" fmla="*/ 473516 w 514350"/>
                  <a:gd name="connsiteY3" fmla="*/ 440179 h 533400"/>
                  <a:gd name="connsiteX4" fmla="*/ 478945 w 514350"/>
                  <a:gd name="connsiteY4" fmla="*/ 409127 h 533400"/>
                  <a:gd name="connsiteX5" fmla="*/ 488566 w 514350"/>
                  <a:gd name="connsiteY5" fmla="*/ 376456 h 533400"/>
                  <a:gd name="connsiteX6" fmla="*/ 487422 w 514350"/>
                  <a:gd name="connsiteY6" fmla="*/ 356835 h 533400"/>
                  <a:gd name="connsiteX7" fmla="*/ 495805 w 514350"/>
                  <a:gd name="connsiteY7" fmla="*/ 342166 h 533400"/>
                  <a:gd name="connsiteX8" fmla="*/ 507616 w 514350"/>
                  <a:gd name="connsiteY8" fmla="*/ 317973 h 533400"/>
                  <a:gd name="connsiteX9" fmla="*/ 497138 w 514350"/>
                  <a:gd name="connsiteY9" fmla="*/ 317878 h 533400"/>
                  <a:gd name="connsiteX10" fmla="*/ 476469 w 514350"/>
                  <a:gd name="connsiteY10" fmla="*/ 301209 h 533400"/>
                  <a:gd name="connsiteX11" fmla="*/ 471611 w 514350"/>
                  <a:gd name="connsiteY11" fmla="*/ 284445 h 533400"/>
                  <a:gd name="connsiteX12" fmla="*/ 449894 w 514350"/>
                  <a:gd name="connsiteY12" fmla="*/ 269110 h 533400"/>
                  <a:gd name="connsiteX13" fmla="*/ 438559 w 514350"/>
                  <a:gd name="connsiteY13" fmla="*/ 241487 h 533400"/>
                  <a:gd name="connsiteX14" fmla="*/ 418080 w 514350"/>
                  <a:gd name="connsiteY14" fmla="*/ 207007 h 533400"/>
                  <a:gd name="connsiteX15" fmla="*/ 396459 w 514350"/>
                  <a:gd name="connsiteY15" fmla="*/ 197005 h 533400"/>
                  <a:gd name="connsiteX16" fmla="*/ 384553 w 514350"/>
                  <a:gd name="connsiteY16" fmla="*/ 181670 h 533400"/>
                  <a:gd name="connsiteX17" fmla="*/ 346834 w 514350"/>
                  <a:gd name="connsiteY17" fmla="*/ 150047 h 533400"/>
                  <a:gd name="connsiteX18" fmla="*/ 327688 w 514350"/>
                  <a:gd name="connsiteY18" fmla="*/ 132426 h 533400"/>
                  <a:gd name="connsiteX19" fmla="*/ 315496 w 514350"/>
                  <a:gd name="connsiteY19" fmla="*/ 126139 h 533400"/>
                  <a:gd name="connsiteX20" fmla="*/ 301876 w 514350"/>
                  <a:gd name="connsiteY20" fmla="*/ 109661 h 533400"/>
                  <a:gd name="connsiteX21" fmla="*/ 286826 w 514350"/>
                  <a:gd name="connsiteY21" fmla="*/ 88896 h 533400"/>
                  <a:gd name="connsiteX22" fmla="*/ 267586 w 514350"/>
                  <a:gd name="connsiteY22" fmla="*/ 66703 h 533400"/>
                  <a:gd name="connsiteX23" fmla="*/ 246250 w 514350"/>
                  <a:gd name="connsiteY23" fmla="*/ 61084 h 533400"/>
                  <a:gd name="connsiteX24" fmla="*/ 229962 w 514350"/>
                  <a:gd name="connsiteY24" fmla="*/ 32128 h 533400"/>
                  <a:gd name="connsiteX25" fmla="*/ 242154 w 514350"/>
                  <a:gd name="connsiteY25" fmla="*/ 10125 h 533400"/>
                  <a:gd name="connsiteX26" fmla="*/ 126616 w 514350"/>
                  <a:gd name="connsiteY26" fmla="*/ 24698 h 533400"/>
                  <a:gd name="connsiteX27" fmla="*/ 10125 w 514350"/>
                  <a:gd name="connsiteY27" fmla="*/ 39367 h 533400"/>
                  <a:gd name="connsiteX28" fmla="*/ 15649 w 514350"/>
                  <a:gd name="connsiteY28" fmla="*/ 68989 h 533400"/>
                  <a:gd name="connsiteX29" fmla="*/ 25936 w 514350"/>
                  <a:gd name="connsiteY29" fmla="*/ 97755 h 533400"/>
                  <a:gd name="connsiteX30" fmla="*/ 43843 w 514350"/>
                  <a:gd name="connsiteY30" fmla="*/ 158715 h 533400"/>
                  <a:gd name="connsiteX31" fmla="*/ 53654 w 514350"/>
                  <a:gd name="connsiteY31" fmla="*/ 198529 h 533400"/>
                  <a:gd name="connsiteX32" fmla="*/ 57559 w 514350"/>
                  <a:gd name="connsiteY32" fmla="*/ 212341 h 533400"/>
                  <a:gd name="connsiteX33" fmla="*/ 64798 w 514350"/>
                  <a:gd name="connsiteY33" fmla="*/ 240725 h 533400"/>
                  <a:gd name="connsiteX34" fmla="*/ 88611 w 514350"/>
                  <a:gd name="connsiteY34" fmla="*/ 306448 h 533400"/>
                  <a:gd name="connsiteX35" fmla="*/ 94421 w 514350"/>
                  <a:gd name="connsiteY35" fmla="*/ 327498 h 533400"/>
                  <a:gd name="connsiteX36" fmla="*/ 108328 w 514350"/>
                  <a:gd name="connsiteY36" fmla="*/ 340928 h 533400"/>
                  <a:gd name="connsiteX37" fmla="*/ 108232 w 514350"/>
                  <a:gd name="connsiteY37" fmla="*/ 359407 h 533400"/>
                  <a:gd name="connsiteX38" fmla="*/ 101279 w 514350"/>
                  <a:gd name="connsiteY38" fmla="*/ 377980 h 533400"/>
                  <a:gd name="connsiteX39" fmla="*/ 102136 w 514350"/>
                  <a:gd name="connsiteY39" fmla="*/ 422176 h 533400"/>
                  <a:gd name="connsiteX40" fmla="*/ 104327 w 514350"/>
                  <a:gd name="connsiteY40" fmla="*/ 465039 h 533400"/>
                  <a:gd name="connsiteX41" fmla="*/ 107185 w 514350"/>
                  <a:gd name="connsiteY41" fmla="*/ 474564 h 533400"/>
                  <a:gd name="connsiteX42" fmla="*/ 117091 w 514350"/>
                  <a:gd name="connsiteY42" fmla="*/ 497233 h 533400"/>
                  <a:gd name="connsiteX43" fmla="*/ 135569 w 514350"/>
                  <a:gd name="connsiteY43" fmla="*/ 526380 h 533400"/>
                  <a:gd name="connsiteX44" fmla="*/ 398840 w 514350"/>
                  <a:gd name="connsiteY44" fmla="*/ 511330 h 533400"/>
                  <a:gd name="connsiteX45" fmla="*/ 419509 w 514350"/>
                  <a:gd name="connsiteY45" fmla="*/ 509711 h 533400"/>
                  <a:gd name="connsiteX46" fmla="*/ 429225 w 514350"/>
                  <a:gd name="connsiteY46" fmla="*/ 477802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4350" h="533400">
                    <a:moveTo>
                      <a:pt x="429225" y="477802"/>
                    </a:moveTo>
                    <a:cubicBezTo>
                      <a:pt x="449418" y="480279"/>
                      <a:pt x="445608" y="481993"/>
                      <a:pt x="469706" y="480279"/>
                    </a:cubicBezTo>
                    <a:lnTo>
                      <a:pt x="469896" y="474088"/>
                    </a:lnTo>
                    <a:cubicBezTo>
                      <a:pt x="472563" y="462562"/>
                      <a:pt x="471611" y="452466"/>
                      <a:pt x="473516" y="440179"/>
                    </a:cubicBezTo>
                    <a:cubicBezTo>
                      <a:pt x="475230" y="429034"/>
                      <a:pt x="477326" y="419605"/>
                      <a:pt x="478945" y="409127"/>
                    </a:cubicBezTo>
                    <a:cubicBezTo>
                      <a:pt x="478945" y="409032"/>
                      <a:pt x="488470" y="376552"/>
                      <a:pt x="488566" y="376456"/>
                    </a:cubicBezTo>
                    <a:cubicBezTo>
                      <a:pt x="492947" y="367789"/>
                      <a:pt x="484946" y="360169"/>
                      <a:pt x="487422" y="356835"/>
                    </a:cubicBezTo>
                    <a:cubicBezTo>
                      <a:pt x="492280" y="350358"/>
                      <a:pt x="493328" y="345976"/>
                      <a:pt x="495805" y="342166"/>
                    </a:cubicBezTo>
                    <a:cubicBezTo>
                      <a:pt x="504187" y="329022"/>
                      <a:pt x="504282" y="335594"/>
                      <a:pt x="507616" y="317973"/>
                    </a:cubicBezTo>
                    <a:cubicBezTo>
                      <a:pt x="506187" y="317973"/>
                      <a:pt x="497710" y="318163"/>
                      <a:pt x="497138" y="317878"/>
                    </a:cubicBezTo>
                    <a:cubicBezTo>
                      <a:pt x="488946" y="314544"/>
                      <a:pt x="475993" y="312829"/>
                      <a:pt x="476469" y="301209"/>
                    </a:cubicBezTo>
                    <a:cubicBezTo>
                      <a:pt x="477231" y="285493"/>
                      <a:pt x="476374" y="291684"/>
                      <a:pt x="471611" y="284445"/>
                    </a:cubicBezTo>
                    <a:cubicBezTo>
                      <a:pt x="469516" y="277111"/>
                      <a:pt x="458086" y="269110"/>
                      <a:pt x="449894" y="269110"/>
                    </a:cubicBezTo>
                    <a:cubicBezTo>
                      <a:pt x="444751" y="269110"/>
                      <a:pt x="442655" y="247297"/>
                      <a:pt x="438559" y="241487"/>
                    </a:cubicBezTo>
                    <a:cubicBezTo>
                      <a:pt x="431987" y="232248"/>
                      <a:pt x="428082" y="209769"/>
                      <a:pt x="418080" y="207007"/>
                    </a:cubicBezTo>
                    <a:cubicBezTo>
                      <a:pt x="407794" y="204149"/>
                      <a:pt x="404555" y="200434"/>
                      <a:pt x="396459" y="197005"/>
                    </a:cubicBezTo>
                    <a:cubicBezTo>
                      <a:pt x="392744" y="195481"/>
                      <a:pt x="385219" y="183575"/>
                      <a:pt x="384553" y="181670"/>
                    </a:cubicBezTo>
                    <a:cubicBezTo>
                      <a:pt x="378647" y="166430"/>
                      <a:pt x="360550" y="157762"/>
                      <a:pt x="346834" y="150047"/>
                    </a:cubicBezTo>
                    <a:cubicBezTo>
                      <a:pt x="345310" y="149190"/>
                      <a:pt x="341976" y="139093"/>
                      <a:pt x="327688" y="132426"/>
                    </a:cubicBezTo>
                    <a:cubicBezTo>
                      <a:pt x="326545" y="132235"/>
                      <a:pt x="318735" y="126806"/>
                      <a:pt x="315496" y="126139"/>
                    </a:cubicBezTo>
                    <a:cubicBezTo>
                      <a:pt x="299018" y="122806"/>
                      <a:pt x="312353" y="117567"/>
                      <a:pt x="301876" y="109661"/>
                    </a:cubicBezTo>
                    <a:cubicBezTo>
                      <a:pt x="290541" y="101184"/>
                      <a:pt x="288160" y="90135"/>
                      <a:pt x="286826" y="88896"/>
                    </a:cubicBezTo>
                    <a:cubicBezTo>
                      <a:pt x="276825" y="79467"/>
                      <a:pt x="278539" y="64513"/>
                      <a:pt x="267586" y="66703"/>
                    </a:cubicBezTo>
                    <a:cubicBezTo>
                      <a:pt x="260442" y="68132"/>
                      <a:pt x="251488" y="65275"/>
                      <a:pt x="246250" y="61084"/>
                    </a:cubicBezTo>
                    <a:cubicBezTo>
                      <a:pt x="228724" y="46987"/>
                      <a:pt x="217960" y="52606"/>
                      <a:pt x="229962" y="32128"/>
                    </a:cubicBezTo>
                    <a:cubicBezTo>
                      <a:pt x="239487" y="15745"/>
                      <a:pt x="242154" y="27746"/>
                      <a:pt x="242154" y="10125"/>
                    </a:cubicBezTo>
                    <a:lnTo>
                      <a:pt x="126616" y="24698"/>
                    </a:lnTo>
                    <a:lnTo>
                      <a:pt x="10125" y="39367"/>
                    </a:lnTo>
                    <a:lnTo>
                      <a:pt x="15649" y="68989"/>
                    </a:lnTo>
                    <a:cubicBezTo>
                      <a:pt x="13935" y="81658"/>
                      <a:pt x="24888" y="84325"/>
                      <a:pt x="25936" y="97755"/>
                    </a:cubicBezTo>
                    <a:cubicBezTo>
                      <a:pt x="26413" y="103946"/>
                      <a:pt x="41938" y="142141"/>
                      <a:pt x="43843" y="158715"/>
                    </a:cubicBezTo>
                    <a:cubicBezTo>
                      <a:pt x="45177" y="170431"/>
                      <a:pt x="52606" y="181765"/>
                      <a:pt x="53654" y="198529"/>
                    </a:cubicBezTo>
                    <a:cubicBezTo>
                      <a:pt x="53654" y="198815"/>
                      <a:pt x="56702" y="210626"/>
                      <a:pt x="57559" y="212341"/>
                    </a:cubicBezTo>
                    <a:cubicBezTo>
                      <a:pt x="59179" y="219770"/>
                      <a:pt x="63941" y="231391"/>
                      <a:pt x="64798" y="240725"/>
                    </a:cubicBezTo>
                    <a:cubicBezTo>
                      <a:pt x="66894" y="263395"/>
                      <a:pt x="80896" y="285302"/>
                      <a:pt x="88611" y="306448"/>
                    </a:cubicBezTo>
                    <a:cubicBezTo>
                      <a:pt x="91468" y="314258"/>
                      <a:pt x="95278" y="309972"/>
                      <a:pt x="94421" y="327498"/>
                    </a:cubicBezTo>
                    <a:cubicBezTo>
                      <a:pt x="94040" y="334356"/>
                      <a:pt x="102994" y="339309"/>
                      <a:pt x="108328" y="340928"/>
                    </a:cubicBezTo>
                    <a:cubicBezTo>
                      <a:pt x="109566" y="346167"/>
                      <a:pt x="114233" y="344167"/>
                      <a:pt x="108232" y="359407"/>
                    </a:cubicBezTo>
                    <a:cubicBezTo>
                      <a:pt x="107470" y="361216"/>
                      <a:pt x="101279" y="377504"/>
                      <a:pt x="101279" y="377980"/>
                    </a:cubicBezTo>
                    <a:cubicBezTo>
                      <a:pt x="96040" y="389601"/>
                      <a:pt x="94230" y="411985"/>
                      <a:pt x="102136" y="422176"/>
                    </a:cubicBezTo>
                    <a:cubicBezTo>
                      <a:pt x="107851" y="429606"/>
                      <a:pt x="108994" y="454942"/>
                      <a:pt x="104327" y="465039"/>
                    </a:cubicBezTo>
                    <a:cubicBezTo>
                      <a:pt x="103184" y="467420"/>
                      <a:pt x="105375" y="474373"/>
                      <a:pt x="107185" y="474564"/>
                    </a:cubicBezTo>
                    <a:cubicBezTo>
                      <a:pt x="110804" y="481517"/>
                      <a:pt x="117091" y="476850"/>
                      <a:pt x="117091" y="497233"/>
                    </a:cubicBezTo>
                    <a:cubicBezTo>
                      <a:pt x="119758" y="498376"/>
                      <a:pt x="128711" y="523618"/>
                      <a:pt x="135569" y="526380"/>
                    </a:cubicBezTo>
                    <a:lnTo>
                      <a:pt x="398840" y="511330"/>
                    </a:lnTo>
                    <a:cubicBezTo>
                      <a:pt x="398840" y="535619"/>
                      <a:pt x="424177" y="543525"/>
                      <a:pt x="419509" y="509711"/>
                    </a:cubicBezTo>
                    <a:cubicBezTo>
                      <a:pt x="418652" y="501234"/>
                      <a:pt x="399983" y="474183"/>
                      <a:pt x="429225" y="477802"/>
                    </a:cubicBezTo>
                    <a:close/>
                  </a:path>
                </a:pathLst>
              </a:custGeom>
              <a:noFill/>
              <a:ln w="6350" cap="flat">
                <a:solidFill>
                  <a:schemeClr val="bg1"/>
                </a:solidFill>
                <a:prstDash val="solid"/>
                <a:miter/>
              </a:ln>
            </p:spPr>
            <p:txBody>
              <a:bodyPr rtlCol="0" anchor="ctr"/>
              <a:lstStyle/>
              <a:p>
                <a:endParaRPr lang="en-US" sz="1600" dirty="0"/>
              </a:p>
            </p:txBody>
          </p:sp>
        </p:grpSp>
        <p:sp>
          <p:nvSpPr>
            <p:cNvPr id="128" name="Freeform: Shape 127">
              <a:extLst>
                <a:ext uri="{FF2B5EF4-FFF2-40B4-BE49-F238E27FC236}">
                  <a16:creationId xmlns:a16="http://schemas.microsoft.com/office/drawing/2014/main" id="{751EB980-53AE-4837-94C4-9485788B2A9A}"/>
                </a:ext>
              </a:extLst>
            </p:cNvPr>
            <p:cNvSpPr/>
            <p:nvPr/>
          </p:nvSpPr>
          <p:spPr>
            <a:xfrm>
              <a:off x="5632351" y="5909745"/>
              <a:ext cx="338756" cy="125661"/>
            </a:xfrm>
            <a:custGeom>
              <a:avLst/>
              <a:gdLst>
                <a:gd name="connsiteX0" fmla="*/ 25400 w 617220"/>
                <a:gd name="connsiteY0" fmla="*/ 5080 h 231140"/>
                <a:gd name="connsiteX1" fmla="*/ 104140 w 617220"/>
                <a:gd name="connsiteY1" fmla="*/ 0 h 231140"/>
                <a:gd name="connsiteX2" fmla="*/ 114300 w 617220"/>
                <a:gd name="connsiteY2" fmla="*/ 22860 h 231140"/>
                <a:gd name="connsiteX3" fmla="*/ 302260 w 617220"/>
                <a:gd name="connsiteY3" fmla="*/ 17780 h 231140"/>
                <a:gd name="connsiteX4" fmla="*/ 439420 w 617220"/>
                <a:gd name="connsiteY4" fmla="*/ 25400 h 231140"/>
                <a:gd name="connsiteX5" fmla="*/ 452120 w 617220"/>
                <a:gd name="connsiteY5" fmla="*/ 43180 h 231140"/>
                <a:gd name="connsiteX6" fmla="*/ 469900 w 617220"/>
                <a:gd name="connsiteY6" fmla="*/ 30480 h 231140"/>
                <a:gd name="connsiteX7" fmla="*/ 513080 w 617220"/>
                <a:gd name="connsiteY7" fmla="*/ 27940 h 231140"/>
                <a:gd name="connsiteX8" fmla="*/ 546100 w 617220"/>
                <a:gd name="connsiteY8" fmla="*/ 48260 h 231140"/>
                <a:gd name="connsiteX9" fmla="*/ 576580 w 617220"/>
                <a:gd name="connsiteY9" fmla="*/ 63500 h 231140"/>
                <a:gd name="connsiteX10" fmla="*/ 601980 w 617220"/>
                <a:gd name="connsiteY10" fmla="*/ 71120 h 231140"/>
                <a:gd name="connsiteX11" fmla="*/ 617220 w 617220"/>
                <a:gd name="connsiteY11" fmla="*/ 121920 h 231140"/>
                <a:gd name="connsiteX12" fmla="*/ 558800 w 617220"/>
                <a:gd name="connsiteY12" fmla="*/ 144780 h 231140"/>
                <a:gd name="connsiteX13" fmla="*/ 535940 w 617220"/>
                <a:gd name="connsiteY13" fmla="*/ 180340 h 231140"/>
                <a:gd name="connsiteX14" fmla="*/ 502920 w 617220"/>
                <a:gd name="connsiteY14" fmla="*/ 203200 h 231140"/>
                <a:gd name="connsiteX15" fmla="*/ 439420 w 617220"/>
                <a:gd name="connsiteY15" fmla="*/ 213360 h 231140"/>
                <a:gd name="connsiteX16" fmla="*/ 408940 w 617220"/>
                <a:gd name="connsiteY16" fmla="*/ 231140 h 231140"/>
                <a:gd name="connsiteX17" fmla="*/ 378460 w 617220"/>
                <a:gd name="connsiteY17" fmla="*/ 231140 h 231140"/>
                <a:gd name="connsiteX18" fmla="*/ 363220 w 617220"/>
                <a:gd name="connsiteY18" fmla="*/ 203200 h 231140"/>
                <a:gd name="connsiteX19" fmla="*/ 332740 w 617220"/>
                <a:gd name="connsiteY19" fmla="*/ 226060 h 231140"/>
                <a:gd name="connsiteX20" fmla="*/ 289560 w 617220"/>
                <a:gd name="connsiteY20" fmla="*/ 215900 h 231140"/>
                <a:gd name="connsiteX21" fmla="*/ 269240 w 617220"/>
                <a:gd name="connsiteY21" fmla="*/ 205740 h 231140"/>
                <a:gd name="connsiteX22" fmla="*/ 218440 w 617220"/>
                <a:gd name="connsiteY22" fmla="*/ 203200 h 231140"/>
                <a:gd name="connsiteX23" fmla="*/ 167640 w 617220"/>
                <a:gd name="connsiteY23" fmla="*/ 210820 h 231140"/>
                <a:gd name="connsiteX24" fmla="*/ 167640 w 617220"/>
                <a:gd name="connsiteY24" fmla="*/ 210820 h 231140"/>
                <a:gd name="connsiteX25" fmla="*/ 111760 w 617220"/>
                <a:gd name="connsiteY25" fmla="*/ 220980 h 231140"/>
                <a:gd name="connsiteX26" fmla="*/ 99060 w 617220"/>
                <a:gd name="connsiteY26" fmla="*/ 210820 h 231140"/>
                <a:gd name="connsiteX27" fmla="*/ 53340 w 617220"/>
                <a:gd name="connsiteY27" fmla="*/ 218440 h 231140"/>
                <a:gd name="connsiteX28" fmla="*/ 22860 w 617220"/>
                <a:gd name="connsiteY28" fmla="*/ 208280 h 231140"/>
                <a:gd name="connsiteX29" fmla="*/ 30480 w 617220"/>
                <a:gd name="connsiteY29" fmla="*/ 139700 h 231140"/>
                <a:gd name="connsiteX30" fmla="*/ 48260 w 617220"/>
                <a:gd name="connsiteY30" fmla="*/ 121920 h 231140"/>
                <a:gd name="connsiteX31" fmla="*/ 27940 w 617220"/>
                <a:gd name="connsiteY31" fmla="*/ 86360 h 231140"/>
                <a:gd name="connsiteX32" fmla="*/ 0 w 617220"/>
                <a:gd name="connsiteY32" fmla="*/ 58420 h 231140"/>
                <a:gd name="connsiteX33" fmla="*/ 25400 w 617220"/>
                <a:gd name="connsiteY33" fmla="*/ 5080 h 23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7220" h="231140">
                  <a:moveTo>
                    <a:pt x="25400" y="5080"/>
                  </a:moveTo>
                  <a:lnTo>
                    <a:pt x="104140" y="0"/>
                  </a:lnTo>
                  <a:lnTo>
                    <a:pt x="114300" y="22860"/>
                  </a:lnTo>
                  <a:lnTo>
                    <a:pt x="302260" y="17780"/>
                  </a:lnTo>
                  <a:lnTo>
                    <a:pt x="439420" y="25400"/>
                  </a:lnTo>
                  <a:lnTo>
                    <a:pt x="452120" y="43180"/>
                  </a:lnTo>
                  <a:lnTo>
                    <a:pt x="469900" y="30480"/>
                  </a:lnTo>
                  <a:lnTo>
                    <a:pt x="513080" y="27940"/>
                  </a:lnTo>
                  <a:lnTo>
                    <a:pt x="546100" y="48260"/>
                  </a:lnTo>
                  <a:lnTo>
                    <a:pt x="576580" y="63500"/>
                  </a:lnTo>
                  <a:lnTo>
                    <a:pt x="601980" y="71120"/>
                  </a:lnTo>
                  <a:lnTo>
                    <a:pt x="617220" y="121920"/>
                  </a:lnTo>
                  <a:lnTo>
                    <a:pt x="558800" y="144780"/>
                  </a:lnTo>
                  <a:lnTo>
                    <a:pt x="535940" y="180340"/>
                  </a:lnTo>
                  <a:lnTo>
                    <a:pt x="502920" y="203200"/>
                  </a:lnTo>
                  <a:lnTo>
                    <a:pt x="439420" y="213360"/>
                  </a:lnTo>
                  <a:lnTo>
                    <a:pt x="408940" y="231140"/>
                  </a:lnTo>
                  <a:lnTo>
                    <a:pt x="378460" y="231140"/>
                  </a:lnTo>
                  <a:lnTo>
                    <a:pt x="363220" y="203200"/>
                  </a:lnTo>
                  <a:lnTo>
                    <a:pt x="332740" y="226060"/>
                  </a:lnTo>
                  <a:cubicBezTo>
                    <a:pt x="298244" y="214561"/>
                    <a:pt x="312970" y="215900"/>
                    <a:pt x="289560" y="215900"/>
                  </a:cubicBezTo>
                  <a:lnTo>
                    <a:pt x="269240" y="205740"/>
                  </a:lnTo>
                  <a:lnTo>
                    <a:pt x="218440" y="203200"/>
                  </a:lnTo>
                  <a:lnTo>
                    <a:pt x="167640" y="210820"/>
                  </a:lnTo>
                  <a:lnTo>
                    <a:pt x="167640" y="210820"/>
                  </a:lnTo>
                  <a:lnTo>
                    <a:pt x="111760" y="220980"/>
                  </a:lnTo>
                  <a:lnTo>
                    <a:pt x="99060" y="210820"/>
                  </a:lnTo>
                  <a:lnTo>
                    <a:pt x="53340" y="218440"/>
                  </a:lnTo>
                  <a:lnTo>
                    <a:pt x="22860" y="208280"/>
                  </a:lnTo>
                  <a:lnTo>
                    <a:pt x="30480" y="139700"/>
                  </a:lnTo>
                  <a:lnTo>
                    <a:pt x="48260" y="121920"/>
                  </a:lnTo>
                  <a:lnTo>
                    <a:pt x="27940" y="86360"/>
                  </a:lnTo>
                  <a:lnTo>
                    <a:pt x="0" y="58420"/>
                  </a:lnTo>
                  <a:lnTo>
                    <a:pt x="25400" y="5080"/>
                  </a:lnTo>
                  <a:close/>
                </a:path>
              </a:pathLst>
            </a:custGeom>
            <a:solidFill>
              <a:srgbClr val="49A68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29" name="Rectangle 228">
            <a:extLst>
              <a:ext uri="{FF2B5EF4-FFF2-40B4-BE49-F238E27FC236}">
                <a16:creationId xmlns:a16="http://schemas.microsoft.com/office/drawing/2014/main" id="{22498514-5DA0-4397-B27D-28E77D4E0D17}"/>
              </a:ext>
            </a:extLst>
          </p:cNvPr>
          <p:cNvSpPr/>
          <p:nvPr/>
        </p:nvSpPr>
        <p:spPr>
          <a:xfrm>
            <a:off x="664455" y="5852596"/>
            <a:ext cx="9099082" cy="1005403"/>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b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b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DSAs, donor service areas; OPOs, organ procurement organizations. </a:t>
            </a:r>
            <a:endPar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endParaRPr>
          </a:p>
          <a:p>
            <a:pPr>
              <a:defRPr/>
            </a:pP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lang="en-US" sz="800" kern="0" dirty="0">
                <a:latin typeface="Arial" panose="020B0604020202020204" pitchFamily="34" charset="0"/>
                <a:cs typeface="Arial" pitchFamily="34" charset="0"/>
              </a:rPr>
              <a:t>OPTN Kidney Transplantation Committee. Briefing to the OPTN Board of Directors: </a:t>
            </a:r>
            <a:r>
              <a:rPr lang="en-US" sz="800" dirty="0"/>
              <a:t>Elimination of DSA and region from Kidney Allocation Policy.</a:t>
            </a:r>
            <a:r>
              <a:rPr lang="en-US" sz="800" kern="0" dirty="0">
                <a:latin typeface="Arial" panose="020B0604020202020204" pitchFamily="34" charset="0"/>
                <a:cs typeface="Arial" pitchFamily="34" charset="0"/>
              </a:rPr>
              <a:t> Organ Procurement and Transplantation Network website. https://optn.transplant.hrsa.gov/media/3406/kidney_bp-update-121019.pdf. Accessed October 4, 2021. </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2.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About SRTR reports. Scientific Registry of Transplant Recipients website. https://www.srtr.org/reports/about-srtr-reports/. Accessed April 15, 2021. </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3.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OPTN regional review. Organ Procurement and Transplantation Network website. </a:t>
            </a:r>
            <a:r>
              <a:rPr lang="en-US" sz="800" kern="0" dirty="0">
                <a:latin typeface="Arial" panose="020B0604020202020204" pitchFamily="34" charset="0"/>
                <a:cs typeface="Arial" pitchFamily="34" charset="0"/>
              </a:rPr>
              <a:t>https://optn.transplant.hrsa.gov/members/regions/optn-regional-review/. Accessed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November 1, 2021</a:t>
            </a:r>
            <a:r>
              <a:rPr kumimoji="0" lang="en-US" sz="800" b="0" i="0" u="none" strike="noStrike" kern="0" cap="none" spc="0" normalizeH="0" baseline="0" noProof="0" dirty="0">
                <a:ln>
                  <a:noFill/>
                </a:ln>
                <a:effectLst/>
                <a:uLnTx/>
                <a:uFillTx/>
                <a:latin typeface="Arial" charset="0"/>
                <a:ea typeface="+mn-ea"/>
                <a:cs typeface="Arial" charset="0"/>
              </a:rPr>
              <a:t>. </a:t>
            </a:r>
            <a:r>
              <a:rPr kumimoji="0" lang="en-US" sz="800" b="1" i="0" u="none" strike="noStrike" kern="0" cap="none" spc="0" normalizeH="0" baseline="0" noProof="0" dirty="0">
                <a:ln>
                  <a:noFill/>
                </a:ln>
                <a:effectLst/>
                <a:uLnTx/>
                <a:uFillTx/>
                <a:latin typeface="Arial" charset="0"/>
                <a:ea typeface="+mn-ea"/>
                <a:cs typeface="Arial" charset="0"/>
              </a:rPr>
              <a:t>4. </a:t>
            </a:r>
            <a:r>
              <a:rPr kumimoji="0" lang="en-US" sz="800" b="0" i="0" u="none" strike="noStrike" kern="0" cap="none" spc="0" normalizeH="0" baseline="0" noProof="0" dirty="0">
                <a:ln>
                  <a:noFill/>
                </a:ln>
                <a:effectLst/>
                <a:uLnTx/>
                <a:uFillTx/>
                <a:latin typeface="Arial"/>
                <a:ea typeface="+mn-ea"/>
                <a:cs typeface="+mn-cs"/>
              </a:rPr>
              <a:t>Proposal at a glance: </a:t>
            </a:r>
            <a:r>
              <a:rPr kumimoji="0" lang="en-US" sz="800" b="0" i="0" u="none" strike="noStrike" kern="1200" cap="none" spc="0" normalizeH="0" baseline="0" noProof="0" dirty="0">
                <a:ln>
                  <a:noFill/>
                </a:ln>
                <a:effectLst/>
                <a:uLnTx/>
                <a:uFillTx/>
                <a:latin typeface="Arial"/>
                <a:ea typeface="+mn-ea"/>
                <a:cs typeface="+mn-cs"/>
              </a:rPr>
              <a:t>Eliminate the use of DSA and region in Kidney Allocation Policy.</a:t>
            </a:r>
            <a:r>
              <a:rPr kumimoji="0" lang="en-US" sz="800" b="0" i="0" u="none" strike="noStrike" kern="0" cap="none" spc="0" normalizeH="0" baseline="0" noProof="0" dirty="0">
                <a:ln>
                  <a:noFill/>
                </a:ln>
                <a:effectLst/>
                <a:uLnTx/>
                <a:uFillTx/>
                <a:latin typeface="Arial"/>
              </a:rPr>
              <a:t> Organ Procurement and Transplantation Network website. https://optn.transplant.hrsa.gov/media/3104/kidney_publiccomment_201908.pdf. Accessed October 13, 2021.</a:t>
            </a:r>
            <a:endParaRPr kumimoji="0" lang="en-US" sz="800" b="0" i="0" u="none" strike="noStrike" kern="1200" cap="none" spc="0" normalizeH="0" baseline="0" noProof="0" dirty="0">
              <a:ln>
                <a:noFill/>
              </a:ln>
              <a:effectLst/>
              <a:uLnTx/>
              <a:uFillTx/>
              <a:latin typeface="Arial" charset="0"/>
              <a:ea typeface="Arial" charset="0"/>
              <a:cs typeface="Arial" charset="0"/>
            </a:endParaRPr>
          </a:p>
        </p:txBody>
      </p:sp>
      <p:sp>
        <p:nvSpPr>
          <p:cNvPr id="230" name="Freeform: Shape 229">
            <a:extLst>
              <a:ext uri="{FF2B5EF4-FFF2-40B4-BE49-F238E27FC236}">
                <a16:creationId xmlns:a16="http://schemas.microsoft.com/office/drawing/2014/main" id="{EDC2FDC2-1C3B-43EC-A77B-D7D2EBC7F0DD}"/>
              </a:ext>
            </a:extLst>
          </p:cNvPr>
          <p:cNvSpPr/>
          <p:nvPr/>
        </p:nvSpPr>
        <p:spPr>
          <a:xfrm>
            <a:off x="10921151" y="5689267"/>
            <a:ext cx="256032" cy="100584"/>
          </a:xfrm>
          <a:custGeom>
            <a:avLst/>
            <a:gdLst>
              <a:gd name="connsiteX0" fmla="*/ 25400 w 617220"/>
              <a:gd name="connsiteY0" fmla="*/ 5080 h 231140"/>
              <a:gd name="connsiteX1" fmla="*/ 104140 w 617220"/>
              <a:gd name="connsiteY1" fmla="*/ 0 h 231140"/>
              <a:gd name="connsiteX2" fmla="*/ 114300 w 617220"/>
              <a:gd name="connsiteY2" fmla="*/ 22860 h 231140"/>
              <a:gd name="connsiteX3" fmla="*/ 302260 w 617220"/>
              <a:gd name="connsiteY3" fmla="*/ 17780 h 231140"/>
              <a:gd name="connsiteX4" fmla="*/ 439420 w 617220"/>
              <a:gd name="connsiteY4" fmla="*/ 25400 h 231140"/>
              <a:gd name="connsiteX5" fmla="*/ 452120 w 617220"/>
              <a:gd name="connsiteY5" fmla="*/ 43180 h 231140"/>
              <a:gd name="connsiteX6" fmla="*/ 469900 w 617220"/>
              <a:gd name="connsiteY6" fmla="*/ 30480 h 231140"/>
              <a:gd name="connsiteX7" fmla="*/ 513080 w 617220"/>
              <a:gd name="connsiteY7" fmla="*/ 27940 h 231140"/>
              <a:gd name="connsiteX8" fmla="*/ 546100 w 617220"/>
              <a:gd name="connsiteY8" fmla="*/ 48260 h 231140"/>
              <a:gd name="connsiteX9" fmla="*/ 576580 w 617220"/>
              <a:gd name="connsiteY9" fmla="*/ 63500 h 231140"/>
              <a:gd name="connsiteX10" fmla="*/ 601980 w 617220"/>
              <a:gd name="connsiteY10" fmla="*/ 71120 h 231140"/>
              <a:gd name="connsiteX11" fmla="*/ 617220 w 617220"/>
              <a:gd name="connsiteY11" fmla="*/ 121920 h 231140"/>
              <a:gd name="connsiteX12" fmla="*/ 558800 w 617220"/>
              <a:gd name="connsiteY12" fmla="*/ 144780 h 231140"/>
              <a:gd name="connsiteX13" fmla="*/ 535940 w 617220"/>
              <a:gd name="connsiteY13" fmla="*/ 180340 h 231140"/>
              <a:gd name="connsiteX14" fmla="*/ 502920 w 617220"/>
              <a:gd name="connsiteY14" fmla="*/ 203200 h 231140"/>
              <a:gd name="connsiteX15" fmla="*/ 439420 w 617220"/>
              <a:gd name="connsiteY15" fmla="*/ 213360 h 231140"/>
              <a:gd name="connsiteX16" fmla="*/ 408940 w 617220"/>
              <a:gd name="connsiteY16" fmla="*/ 231140 h 231140"/>
              <a:gd name="connsiteX17" fmla="*/ 378460 w 617220"/>
              <a:gd name="connsiteY17" fmla="*/ 231140 h 231140"/>
              <a:gd name="connsiteX18" fmla="*/ 363220 w 617220"/>
              <a:gd name="connsiteY18" fmla="*/ 203200 h 231140"/>
              <a:gd name="connsiteX19" fmla="*/ 332740 w 617220"/>
              <a:gd name="connsiteY19" fmla="*/ 226060 h 231140"/>
              <a:gd name="connsiteX20" fmla="*/ 289560 w 617220"/>
              <a:gd name="connsiteY20" fmla="*/ 215900 h 231140"/>
              <a:gd name="connsiteX21" fmla="*/ 269240 w 617220"/>
              <a:gd name="connsiteY21" fmla="*/ 205740 h 231140"/>
              <a:gd name="connsiteX22" fmla="*/ 218440 w 617220"/>
              <a:gd name="connsiteY22" fmla="*/ 203200 h 231140"/>
              <a:gd name="connsiteX23" fmla="*/ 167640 w 617220"/>
              <a:gd name="connsiteY23" fmla="*/ 210820 h 231140"/>
              <a:gd name="connsiteX24" fmla="*/ 167640 w 617220"/>
              <a:gd name="connsiteY24" fmla="*/ 210820 h 231140"/>
              <a:gd name="connsiteX25" fmla="*/ 111760 w 617220"/>
              <a:gd name="connsiteY25" fmla="*/ 220980 h 231140"/>
              <a:gd name="connsiteX26" fmla="*/ 99060 w 617220"/>
              <a:gd name="connsiteY26" fmla="*/ 210820 h 231140"/>
              <a:gd name="connsiteX27" fmla="*/ 53340 w 617220"/>
              <a:gd name="connsiteY27" fmla="*/ 218440 h 231140"/>
              <a:gd name="connsiteX28" fmla="*/ 22860 w 617220"/>
              <a:gd name="connsiteY28" fmla="*/ 208280 h 231140"/>
              <a:gd name="connsiteX29" fmla="*/ 30480 w 617220"/>
              <a:gd name="connsiteY29" fmla="*/ 139700 h 231140"/>
              <a:gd name="connsiteX30" fmla="*/ 48260 w 617220"/>
              <a:gd name="connsiteY30" fmla="*/ 121920 h 231140"/>
              <a:gd name="connsiteX31" fmla="*/ 27940 w 617220"/>
              <a:gd name="connsiteY31" fmla="*/ 86360 h 231140"/>
              <a:gd name="connsiteX32" fmla="*/ 0 w 617220"/>
              <a:gd name="connsiteY32" fmla="*/ 58420 h 231140"/>
              <a:gd name="connsiteX33" fmla="*/ 25400 w 617220"/>
              <a:gd name="connsiteY33" fmla="*/ 5080 h 23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7220" h="231140">
                <a:moveTo>
                  <a:pt x="25400" y="5080"/>
                </a:moveTo>
                <a:lnTo>
                  <a:pt x="104140" y="0"/>
                </a:lnTo>
                <a:lnTo>
                  <a:pt x="114300" y="22860"/>
                </a:lnTo>
                <a:lnTo>
                  <a:pt x="302260" y="17780"/>
                </a:lnTo>
                <a:lnTo>
                  <a:pt x="439420" y="25400"/>
                </a:lnTo>
                <a:lnTo>
                  <a:pt x="452120" y="43180"/>
                </a:lnTo>
                <a:lnTo>
                  <a:pt x="469900" y="30480"/>
                </a:lnTo>
                <a:lnTo>
                  <a:pt x="513080" y="27940"/>
                </a:lnTo>
                <a:lnTo>
                  <a:pt x="546100" y="48260"/>
                </a:lnTo>
                <a:lnTo>
                  <a:pt x="576580" y="63500"/>
                </a:lnTo>
                <a:lnTo>
                  <a:pt x="601980" y="71120"/>
                </a:lnTo>
                <a:lnTo>
                  <a:pt x="617220" y="121920"/>
                </a:lnTo>
                <a:lnTo>
                  <a:pt x="558800" y="144780"/>
                </a:lnTo>
                <a:lnTo>
                  <a:pt x="535940" y="180340"/>
                </a:lnTo>
                <a:lnTo>
                  <a:pt x="502920" y="203200"/>
                </a:lnTo>
                <a:lnTo>
                  <a:pt x="439420" y="213360"/>
                </a:lnTo>
                <a:lnTo>
                  <a:pt x="408940" y="231140"/>
                </a:lnTo>
                <a:lnTo>
                  <a:pt x="378460" y="231140"/>
                </a:lnTo>
                <a:lnTo>
                  <a:pt x="363220" y="203200"/>
                </a:lnTo>
                <a:lnTo>
                  <a:pt x="332740" y="226060"/>
                </a:lnTo>
                <a:cubicBezTo>
                  <a:pt x="298244" y="214561"/>
                  <a:pt x="312970" y="215900"/>
                  <a:pt x="289560" y="215900"/>
                </a:cubicBezTo>
                <a:lnTo>
                  <a:pt x="269240" y="205740"/>
                </a:lnTo>
                <a:lnTo>
                  <a:pt x="218440" y="203200"/>
                </a:lnTo>
                <a:lnTo>
                  <a:pt x="167640" y="210820"/>
                </a:lnTo>
                <a:lnTo>
                  <a:pt x="167640" y="210820"/>
                </a:lnTo>
                <a:lnTo>
                  <a:pt x="111760" y="220980"/>
                </a:lnTo>
                <a:lnTo>
                  <a:pt x="99060" y="210820"/>
                </a:lnTo>
                <a:lnTo>
                  <a:pt x="53340" y="218440"/>
                </a:lnTo>
                <a:lnTo>
                  <a:pt x="22860" y="208280"/>
                </a:lnTo>
                <a:lnTo>
                  <a:pt x="30480" y="139700"/>
                </a:lnTo>
                <a:lnTo>
                  <a:pt x="48260" y="121920"/>
                </a:lnTo>
                <a:lnTo>
                  <a:pt x="27940" y="86360"/>
                </a:lnTo>
                <a:lnTo>
                  <a:pt x="0" y="58420"/>
                </a:lnTo>
                <a:lnTo>
                  <a:pt x="25400" y="5080"/>
                </a:lnTo>
                <a:close/>
              </a:path>
            </a:pathLst>
          </a:custGeom>
          <a:solidFill>
            <a:srgbClr val="0069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42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dirty="0"/>
              <a:t>Variation in Access to Transplant Was Observed by DSA </a:t>
            </a:r>
          </a:p>
        </p:txBody>
      </p:sp>
      <p:sp>
        <p:nvSpPr>
          <p:cNvPr id="48" name="Content Placeholder 47">
            <a:extLst>
              <a:ext uri="{FF2B5EF4-FFF2-40B4-BE49-F238E27FC236}">
                <a16:creationId xmlns:a16="http://schemas.microsoft.com/office/drawing/2014/main" id="{B0A3AD4C-F547-4E5A-B305-D33DF7F81216}"/>
              </a:ext>
            </a:extLst>
          </p:cNvPr>
          <p:cNvSpPr>
            <a:spLocks noGrp="1"/>
          </p:cNvSpPr>
          <p:nvPr>
            <p:ph idx="1"/>
          </p:nvPr>
        </p:nvSpPr>
        <p:spPr>
          <a:xfrm>
            <a:off x="762000" y="1424538"/>
            <a:ext cx="10890422" cy="4384251"/>
          </a:xfrm>
        </p:spPr>
        <p:txBody>
          <a:bodyPr/>
          <a:lstStyle/>
          <a:p>
            <a:r>
              <a:rPr lang="en-US" sz="1800" dirty="0"/>
              <a:t>The probability of a transplant </a:t>
            </a:r>
            <a:r>
              <a:rPr lang="en-US" sz="1800" b="1" dirty="0">
                <a:solidFill>
                  <a:schemeClr val="accent3"/>
                </a:solidFill>
              </a:rPr>
              <a:t>varied 16-fold nationally </a:t>
            </a:r>
            <a:r>
              <a:rPr lang="en-US" sz="1800" dirty="0"/>
              <a:t>between centers after implementation of the DSA system</a:t>
            </a:r>
            <a:r>
              <a:rPr lang="en-US" sz="1800" baseline="30000" dirty="0"/>
              <a:t>1</a:t>
            </a:r>
          </a:p>
          <a:p>
            <a:r>
              <a:rPr lang="en-US" sz="1800" dirty="0"/>
              <a:t>Within DSAs, there was a median </a:t>
            </a:r>
            <a:r>
              <a:rPr lang="en-US" sz="1800" b="1" dirty="0">
                <a:solidFill>
                  <a:schemeClr val="accent3"/>
                </a:solidFill>
              </a:rPr>
              <a:t>2.3-fold variation</a:t>
            </a:r>
            <a:r>
              <a:rPr lang="en-US" sz="1800" dirty="0"/>
              <a:t> in transplant probability between centers</a:t>
            </a:r>
            <a:r>
              <a:rPr lang="en-US" sz="1800" baseline="30000" dirty="0"/>
              <a:t>1</a:t>
            </a:r>
          </a:p>
          <a:p>
            <a:r>
              <a:rPr lang="en-US" sz="1800" dirty="0"/>
              <a:t>Geographic variation was observed in access to </a:t>
            </a:r>
            <a:r>
              <a:rPr lang="en-US" sz="1800" b="1" dirty="0">
                <a:solidFill>
                  <a:schemeClr val="accent3"/>
                </a:solidFill>
              </a:rPr>
              <a:t>DD kidneys with KDPI ≤20% </a:t>
            </a:r>
            <a:r>
              <a:rPr lang="en-US" sz="1800" dirty="0"/>
              <a:t>for EPTS ≤20% candidates</a:t>
            </a:r>
            <a:r>
              <a:rPr lang="en-US" sz="1800" baseline="30000" dirty="0"/>
              <a:t>2</a:t>
            </a:r>
          </a:p>
        </p:txBody>
      </p:sp>
      <p:sp>
        <p:nvSpPr>
          <p:cNvPr id="11" name="TextBox 10">
            <a:extLst>
              <a:ext uri="{FF2B5EF4-FFF2-40B4-BE49-F238E27FC236}">
                <a16:creationId xmlns:a16="http://schemas.microsoft.com/office/drawing/2014/main" id="{9E67C48D-3972-435E-B2CF-323C0536FD82}"/>
              </a:ext>
            </a:extLst>
          </p:cNvPr>
          <p:cNvSpPr txBox="1"/>
          <p:nvPr/>
        </p:nvSpPr>
        <p:spPr>
          <a:xfrm>
            <a:off x="3481876" y="3432433"/>
            <a:ext cx="5597955" cy="369332"/>
          </a:xfrm>
          <a:prstGeom prst="rect">
            <a:avLst/>
          </a:prstGeom>
          <a:noFill/>
        </p:spPr>
        <p:txBody>
          <a:bodyPr wrap="square" rtlCol="0">
            <a:spAutoFit/>
          </a:bodyPr>
          <a:lstStyle/>
          <a:p>
            <a:pPr algn="ctr"/>
            <a:r>
              <a:rPr lang="en-US" b="1" dirty="0">
                <a:solidFill>
                  <a:schemeClr val="accent3"/>
                </a:solidFill>
              </a:rPr>
              <a:t>Characteristics Affecting Access to Transplant</a:t>
            </a:r>
            <a:r>
              <a:rPr lang="en-US" b="1" baseline="30000" dirty="0">
                <a:solidFill>
                  <a:schemeClr val="accent3"/>
                </a:solidFill>
              </a:rPr>
              <a:t>3</a:t>
            </a:r>
            <a:endParaRPr lang="en-US" b="1" dirty="0">
              <a:solidFill>
                <a:schemeClr val="accent3"/>
              </a:solidFill>
            </a:endParaRPr>
          </a:p>
        </p:txBody>
      </p:sp>
      <p:graphicFrame>
        <p:nvGraphicFramePr>
          <p:cNvPr id="13" name="Chart 12">
            <a:extLst>
              <a:ext uri="{FF2B5EF4-FFF2-40B4-BE49-F238E27FC236}">
                <a16:creationId xmlns:a16="http://schemas.microsoft.com/office/drawing/2014/main" id="{DA340318-6E39-487B-B885-D9850A0D56DD}"/>
              </a:ext>
            </a:extLst>
          </p:cNvPr>
          <p:cNvGraphicFramePr/>
          <p:nvPr>
            <p:extLst>
              <p:ext uri="{D42A27DB-BD31-4B8C-83A1-F6EECF244321}">
                <p14:modId xmlns:p14="http://schemas.microsoft.com/office/powerpoint/2010/main" val="1136183231"/>
              </p:ext>
            </p:extLst>
          </p:nvPr>
        </p:nvGraphicFramePr>
        <p:xfrm>
          <a:off x="858741" y="3464738"/>
          <a:ext cx="11020508" cy="2897647"/>
        </p:xfrm>
        <a:graphic>
          <a:graphicData uri="http://schemas.openxmlformats.org/drawingml/2006/chart">
            <c:chart xmlns:c="http://schemas.openxmlformats.org/drawingml/2006/chart" xmlns:r="http://schemas.openxmlformats.org/officeDocument/2006/relationships" r:id="rId4"/>
          </a:graphicData>
        </a:graphic>
      </p:graphicFrame>
      <p:sp>
        <p:nvSpPr>
          <p:cNvPr id="4" name="Speech Bubble: Rectangle 3">
            <a:extLst>
              <a:ext uri="{FF2B5EF4-FFF2-40B4-BE49-F238E27FC236}">
                <a16:creationId xmlns:a16="http://schemas.microsoft.com/office/drawing/2014/main" id="{17D7EF45-BBD5-4C49-B94D-28537745C15A}"/>
              </a:ext>
            </a:extLst>
          </p:cNvPr>
          <p:cNvSpPr/>
          <p:nvPr/>
        </p:nvSpPr>
        <p:spPr>
          <a:xfrm>
            <a:off x="4148920" y="3913572"/>
            <a:ext cx="6102538" cy="568521"/>
          </a:xfrm>
          <a:prstGeom prst="wedgeRectCallout">
            <a:avLst>
              <a:gd name="adj1" fmla="val -64165"/>
              <a:gd name="adj2" fmla="val 4891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DSA had the greatest independent association with candidate variability in access to transplant</a:t>
            </a:r>
            <a:r>
              <a:rPr lang="en-US" sz="1600" baseline="30000" dirty="0">
                <a:solidFill>
                  <a:schemeClr val="tx1"/>
                </a:solidFill>
              </a:rPr>
              <a:t>3</a:t>
            </a:r>
            <a:endParaRPr lang="en-US" sz="1600" dirty="0">
              <a:solidFill>
                <a:schemeClr val="tx1"/>
              </a:solidFill>
            </a:endParaRPr>
          </a:p>
        </p:txBody>
      </p:sp>
      <p:sp>
        <p:nvSpPr>
          <p:cNvPr id="8" name="Rectangle 7">
            <a:extLst>
              <a:ext uri="{FF2B5EF4-FFF2-40B4-BE49-F238E27FC236}">
                <a16:creationId xmlns:a16="http://schemas.microsoft.com/office/drawing/2014/main" id="{DB9AD517-B8E2-4E1D-91F0-A5A7C10FECAB}"/>
              </a:ext>
            </a:extLst>
          </p:cNvPr>
          <p:cNvSpPr/>
          <p:nvPr/>
        </p:nvSpPr>
        <p:spPr>
          <a:xfrm>
            <a:off x="663742" y="6642555"/>
            <a:ext cx="9099082" cy="215444"/>
          </a:xfrm>
          <a:prstGeom prst="rect">
            <a:avLst/>
          </a:prstGeom>
        </p:spPr>
        <p:txBody>
          <a:bodyPr wrap="square" anchor="b">
            <a:spAutoFit/>
          </a:bodyPr>
          <a:lstStyle/>
          <a:p>
            <a:r>
              <a:rPr lang="en-US" sz="800" b="1" kern="0" dirty="0">
                <a:latin typeface="Arial" panose="020B0604020202020204" pitchFamily="34" charset="0"/>
                <a:cs typeface="Arial" pitchFamily="34" charset="0"/>
              </a:rPr>
              <a:t>1. </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King KL, et al. </a:t>
            </a:r>
            <a:r>
              <a:rPr kumimoji="0" lang="en-US" sz="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 Am Soc Nephrol. </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2020;31(12):2900-2911. </a:t>
            </a:r>
            <a:r>
              <a:rPr kumimoji="0" lang="en-US" sz="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 </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Husain SA, et al. </a:t>
            </a:r>
            <a:r>
              <a:rPr kumimoji="0" lang="en-US" sz="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Prog Transplant. </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2019;</a:t>
            </a:r>
            <a:r>
              <a:rPr kumimoji="0" lang="en-US" sz="800" b="0" i="0" u="none" strike="noStrike" kern="1200" cap="none" spc="0" normalizeH="0" baseline="0" noProof="0" dirty="0">
                <a:ln>
                  <a:noFill/>
                </a:ln>
                <a:effectLst/>
                <a:uLnTx/>
                <a:uFillTx/>
                <a:latin typeface="Arial"/>
                <a:ea typeface="+mn-ea"/>
                <a:cs typeface="+mn-cs"/>
              </a:rPr>
              <a:t>29(4):354-360.</a:t>
            </a:r>
            <a:r>
              <a:rPr kumimoji="0" lang="en-US" sz="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3. </a:t>
            </a:r>
            <a:r>
              <a:rPr lang="en-US" sz="800" kern="0" dirty="0"/>
              <a:t>Stewart DE, et al. </a:t>
            </a:r>
            <a:r>
              <a:rPr lang="en-US" sz="800" i="1" kern="0" dirty="0"/>
              <a:t>Am J Transplant</a:t>
            </a:r>
            <a:r>
              <a:rPr lang="en-US" sz="800" kern="0" dirty="0"/>
              <a:t>. 2018;18(8):1924-1935.</a:t>
            </a:r>
            <a:endParaRPr lang="en-US" sz="800" b="1" dirty="0"/>
          </a:p>
        </p:txBody>
      </p:sp>
      <p:sp>
        <p:nvSpPr>
          <p:cNvPr id="9" name="TextBox 8">
            <a:extLst>
              <a:ext uri="{FF2B5EF4-FFF2-40B4-BE49-F238E27FC236}">
                <a16:creationId xmlns:a16="http://schemas.microsoft.com/office/drawing/2014/main" id="{52B4DBB8-88F8-4350-9016-18E98B711443}"/>
              </a:ext>
            </a:extLst>
          </p:cNvPr>
          <p:cNvSpPr txBox="1"/>
          <p:nvPr/>
        </p:nvSpPr>
        <p:spPr>
          <a:xfrm>
            <a:off x="880223" y="6320740"/>
            <a:ext cx="6096000" cy="215444"/>
          </a:xfrm>
          <a:prstGeom prst="rect">
            <a:avLst/>
          </a:prstGeom>
          <a:noFill/>
        </p:spPr>
        <p:txBody>
          <a:bodyPr wrap="square">
            <a:spAutoFit/>
          </a:bodyPr>
          <a:lstStyle/>
          <a:p>
            <a:r>
              <a:rPr lang="en-US" sz="800" dirty="0">
                <a:solidFill>
                  <a:schemeClr val="bg1">
                    <a:lumMod val="50000"/>
                  </a:schemeClr>
                </a:solidFill>
                <a:effectLst/>
                <a:ea typeface="Times New Roman" panose="02020603050405020304" pitchFamily="18" charset="0"/>
              </a:rPr>
              <a:t>Used with permission from Stewart DE, et al. </a:t>
            </a:r>
            <a:r>
              <a:rPr lang="en-US" sz="800" i="1" dirty="0">
                <a:solidFill>
                  <a:schemeClr val="bg1">
                    <a:lumMod val="50000"/>
                  </a:schemeClr>
                </a:solidFill>
                <a:effectLst/>
                <a:ea typeface="Times New Roman" panose="02020603050405020304" pitchFamily="18" charset="0"/>
              </a:rPr>
              <a:t>Am J Transplant</a:t>
            </a:r>
            <a:r>
              <a:rPr lang="en-US" sz="800" dirty="0">
                <a:solidFill>
                  <a:schemeClr val="bg1">
                    <a:lumMod val="50000"/>
                  </a:schemeClr>
                </a:solidFill>
                <a:effectLst/>
                <a:ea typeface="Times New Roman" panose="02020603050405020304" pitchFamily="18" charset="0"/>
              </a:rPr>
              <a:t>. 2018;18(8):1924-1935. © 2018 John Wiley and Sons.</a:t>
            </a:r>
            <a:endParaRPr lang="en-US" sz="800" dirty="0">
              <a:solidFill>
                <a:schemeClr val="bg1">
                  <a:lumMod val="50000"/>
                </a:schemeClr>
              </a:solidFill>
            </a:endParaRPr>
          </a:p>
        </p:txBody>
      </p:sp>
    </p:spTree>
    <p:custDataLst>
      <p:tags r:id="rId1"/>
    </p:custDataLst>
    <p:extLst>
      <p:ext uri="{BB962C8B-B14F-4D97-AF65-F5344CB8AC3E}">
        <p14:creationId xmlns:p14="http://schemas.microsoft.com/office/powerpoint/2010/main" val="375715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dirty="0"/>
              <a:t>Waiting Times Varied Greatly by Geographic Location </a:t>
            </a:r>
          </a:p>
        </p:txBody>
      </p:sp>
      <p:sp>
        <p:nvSpPr>
          <p:cNvPr id="48" name="Content Placeholder 47">
            <a:extLst>
              <a:ext uri="{FF2B5EF4-FFF2-40B4-BE49-F238E27FC236}">
                <a16:creationId xmlns:a16="http://schemas.microsoft.com/office/drawing/2014/main" id="{B0A3AD4C-F547-4E5A-B305-D33DF7F81216}"/>
              </a:ext>
            </a:extLst>
          </p:cNvPr>
          <p:cNvSpPr>
            <a:spLocks noGrp="1"/>
          </p:cNvSpPr>
          <p:nvPr>
            <p:ph idx="1"/>
          </p:nvPr>
        </p:nvSpPr>
        <p:spPr>
          <a:xfrm>
            <a:off x="762000" y="1423988"/>
            <a:ext cx="5615021" cy="4384675"/>
          </a:xfrm>
        </p:spPr>
        <p:txBody>
          <a:bodyPr/>
          <a:lstStyle/>
          <a:p>
            <a:r>
              <a:rPr lang="en-US" sz="2000" dirty="0"/>
              <a:t>Disparities in transplant access due to geography led to large variations in waiting times</a:t>
            </a:r>
            <a:r>
              <a:rPr lang="en-US" sz="2000" baseline="30000" dirty="0"/>
              <a:t>1</a:t>
            </a:r>
            <a:r>
              <a:rPr lang="en-US" sz="2000" dirty="0"/>
              <a:t> </a:t>
            </a:r>
          </a:p>
          <a:p>
            <a:r>
              <a:rPr lang="en-US" sz="2000" dirty="0"/>
              <a:t>Decisions to accept or reject organ offers may have been influenced by waiting times</a:t>
            </a:r>
            <a:r>
              <a:rPr lang="en-US" sz="2000" baseline="30000" dirty="0"/>
              <a:t>2</a:t>
            </a:r>
            <a:r>
              <a:rPr lang="en-US" sz="2000" dirty="0"/>
              <a:t> </a:t>
            </a:r>
          </a:p>
          <a:p>
            <a:pPr lvl="1"/>
            <a:r>
              <a:rPr lang="en-US" sz="1800" dirty="0"/>
              <a:t>Centers in regions with short waiting </a:t>
            </a:r>
            <a:br>
              <a:rPr lang="en-US" sz="1800" dirty="0"/>
            </a:br>
            <a:r>
              <a:rPr lang="en-US" sz="1800" dirty="0"/>
              <a:t>times may have been more likely </a:t>
            </a:r>
            <a:br>
              <a:rPr lang="en-US" sz="1800" dirty="0"/>
            </a:br>
            <a:r>
              <a:rPr lang="en-US" sz="1800" dirty="0"/>
              <a:t>to reject lower-quality organs and wait </a:t>
            </a:r>
            <a:br>
              <a:rPr lang="en-US" sz="1800" dirty="0"/>
            </a:br>
            <a:r>
              <a:rPr lang="en-US" sz="1800" dirty="0"/>
              <a:t>for better offers</a:t>
            </a:r>
          </a:p>
        </p:txBody>
      </p:sp>
      <p:sp>
        <p:nvSpPr>
          <p:cNvPr id="16" name="TextBox 15">
            <a:extLst>
              <a:ext uri="{FF2B5EF4-FFF2-40B4-BE49-F238E27FC236}">
                <a16:creationId xmlns:a16="http://schemas.microsoft.com/office/drawing/2014/main" id="{59DECC92-F97E-4380-97B1-01D07134AC39}"/>
              </a:ext>
            </a:extLst>
          </p:cNvPr>
          <p:cNvSpPr txBox="1"/>
          <p:nvPr/>
        </p:nvSpPr>
        <p:spPr>
          <a:xfrm>
            <a:off x="6329277" y="1215631"/>
            <a:ext cx="5862723" cy="646331"/>
          </a:xfrm>
          <a:prstGeom prst="rect">
            <a:avLst/>
          </a:prstGeom>
          <a:noFill/>
        </p:spPr>
        <p:txBody>
          <a:bodyPr wrap="square" rtlCol="0">
            <a:spAutoFit/>
          </a:bodyPr>
          <a:lstStyle/>
          <a:p>
            <a:pPr algn="ctr"/>
            <a:r>
              <a:rPr lang="en-US" b="1" dirty="0">
                <a:solidFill>
                  <a:schemeClr val="accent3"/>
                </a:solidFill>
              </a:rPr>
              <a:t>Median Waiting Time to DD Kidney Transplant Across the US</a:t>
            </a:r>
            <a:r>
              <a:rPr lang="en-US" b="1" baseline="30000" dirty="0">
                <a:solidFill>
                  <a:schemeClr val="accent3"/>
                </a:solidFill>
              </a:rPr>
              <a:t>3</a:t>
            </a:r>
            <a:endParaRPr lang="en-US" b="1" dirty="0">
              <a:solidFill>
                <a:schemeClr val="accent3"/>
              </a:solidFill>
            </a:endParaRPr>
          </a:p>
        </p:txBody>
      </p:sp>
      <p:grpSp>
        <p:nvGrpSpPr>
          <p:cNvPr id="17" name="Group 16">
            <a:extLst>
              <a:ext uri="{FF2B5EF4-FFF2-40B4-BE49-F238E27FC236}">
                <a16:creationId xmlns:a16="http://schemas.microsoft.com/office/drawing/2014/main" id="{75DB02BC-2572-4E78-A457-31272A190AC9}"/>
              </a:ext>
            </a:extLst>
          </p:cNvPr>
          <p:cNvGrpSpPr/>
          <p:nvPr/>
        </p:nvGrpSpPr>
        <p:grpSpPr>
          <a:xfrm>
            <a:off x="6370351" y="1892411"/>
            <a:ext cx="5258246" cy="3141435"/>
            <a:chOff x="1331965" y="388988"/>
            <a:chExt cx="8706371" cy="5201449"/>
          </a:xfrm>
        </p:grpSpPr>
        <p:sp>
          <p:nvSpPr>
            <p:cNvPr id="18" name="Freeform: Shape 17">
              <a:extLst>
                <a:ext uri="{FF2B5EF4-FFF2-40B4-BE49-F238E27FC236}">
                  <a16:creationId xmlns:a16="http://schemas.microsoft.com/office/drawing/2014/main" id="{B49EB929-DA2C-4DF8-B32C-F370D1B7C791}"/>
                </a:ext>
              </a:extLst>
            </p:cNvPr>
            <p:cNvSpPr/>
            <p:nvPr/>
          </p:nvSpPr>
          <p:spPr>
            <a:xfrm>
              <a:off x="9224865" y="5359297"/>
              <a:ext cx="617220" cy="231140"/>
            </a:xfrm>
            <a:custGeom>
              <a:avLst/>
              <a:gdLst>
                <a:gd name="connsiteX0" fmla="*/ 25400 w 617220"/>
                <a:gd name="connsiteY0" fmla="*/ 5080 h 231140"/>
                <a:gd name="connsiteX1" fmla="*/ 104140 w 617220"/>
                <a:gd name="connsiteY1" fmla="*/ 0 h 231140"/>
                <a:gd name="connsiteX2" fmla="*/ 114300 w 617220"/>
                <a:gd name="connsiteY2" fmla="*/ 22860 h 231140"/>
                <a:gd name="connsiteX3" fmla="*/ 302260 w 617220"/>
                <a:gd name="connsiteY3" fmla="*/ 17780 h 231140"/>
                <a:gd name="connsiteX4" fmla="*/ 439420 w 617220"/>
                <a:gd name="connsiteY4" fmla="*/ 25400 h 231140"/>
                <a:gd name="connsiteX5" fmla="*/ 452120 w 617220"/>
                <a:gd name="connsiteY5" fmla="*/ 43180 h 231140"/>
                <a:gd name="connsiteX6" fmla="*/ 469900 w 617220"/>
                <a:gd name="connsiteY6" fmla="*/ 30480 h 231140"/>
                <a:gd name="connsiteX7" fmla="*/ 513080 w 617220"/>
                <a:gd name="connsiteY7" fmla="*/ 27940 h 231140"/>
                <a:gd name="connsiteX8" fmla="*/ 546100 w 617220"/>
                <a:gd name="connsiteY8" fmla="*/ 48260 h 231140"/>
                <a:gd name="connsiteX9" fmla="*/ 576580 w 617220"/>
                <a:gd name="connsiteY9" fmla="*/ 63500 h 231140"/>
                <a:gd name="connsiteX10" fmla="*/ 601980 w 617220"/>
                <a:gd name="connsiteY10" fmla="*/ 71120 h 231140"/>
                <a:gd name="connsiteX11" fmla="*/ 617220 w 617220"/>
                <a:gd name="connsiteY11" fmla="*/ 121920 h 231140"/>
                <a:gd name="connsiteX12" fmla="*/ 558800 w 617220"/>
                <a:gd name="connsiteY12" fmla="*/ 144780 h 231140"/>
                <a:gd name="connsiteX13" fmla="*/ 535940 w 617220"/>
                <a:gd name="connsiteY13" fmla="*/ 180340 h 231140"/>
                <a:gd name="connsiteX14" fmla="*/ 502920 w 617220"/>
                <a:gd name="connsiteY14" fmla="*/ 203200 h 231140"/>
                <a:gd name="connsiteX15" fmla="*/ 439420 w 617220"/>
                <a:gd name="connsiteY15" fmla="*/ 213360 h 231140"/>
                <a:gd name="connsiteX16" fmla="*/ 408940 w 617220"/>
                <a:gd name="connsiteY16" fmla="*/ 231140 h 231140"/>
                <a:gd name="connsiteX17" fmla="*/ 378460 w 617220"/>
                <a:gd name="connsiteY17" fmla="*/ 231140 h 231140"/>
                <a:gd name="connsiteX18" fmla="*/ 363220 w 617220"/>
                <a:gd name="connsiteY18" fmla="*/ 203200 h 231140"/>
                <a:gd name="connsiteX19" fmla="*/ 332740 w 617220"/>
                <a:gd name="connsiteY19" fmla="*/ 226060 h 231140"/>
                <a:gd name="connsiteX20" fmla="*/ 289560 w 617220"/>
                <a:gd name="connsiteY20" fmla="*/ 215900 h 231140"/>
                <a:gd name="connsiteX21" fmla="*/ 269240 w 617220"/>
                <a:gd name="connsiteY21" fmla="*/ 205740 h 231140"/>
                <a:gd name="connsiteX22" fmla="*/ 218440 w 617220"/>
                <a:gd name="connsiteY22" fmla="*/ 203200 h 231140"/>
                <a:gd name="connsiteX23" fmla="*/ 167640 w 617220"/>
                <a:gd name="connsiteY23" fmla="*/ 210820 h 231140"/>
                <a:gd name="connsiteX24" fmla="*/ 167640 w 617220"/>
                <a:gd name="connsiteY24" fmla="*/ 210820 h 231140"/>
                <a:gd name="connsiteX25" fmla="*/ 111760 w 617220"/>
                <a:gd name="connsiteY25" fmla="*/ 220980 h 231140"/>
                <a:gd name="connsiteX26" fmla="*/ 99060 w 617220"/>
                <a:gd name="connsiteY26" fmla="*/ 210820 h 231140"/>
                <a:gd name="connsiteX27" fmla="*/ 53340 w 617220"/>
                <a:gd name="connsiteY27" fmla="*/ 218440 h 231140"/>
                <a:gd name="connsiteX28" fmla="*/ 22860 w 617220"/>
                <a:gd name="connsiteY28" fmla="*/ 208280 h 231140"/>
                <a:gd name="connsiteX29" fmla="*/ 30480 w 617220"/>
                <a:gd name="connsiteY29" fmla="*/ 139700 h 231140"/>
                <a:gd name="connsiteX30" fmla="*/ 48260 w 617220"/>
                <a:gd name="connsiteY30" fmla="*/ 121920 h 231140"/>
                <a:gd name="connsiteX31" fmla="*/ 27940 w 617220"/>
                <a:gd name="connsiteY31" fmla="*/ 86360 h 231140"/>
                <a:gd name="connsiteX32" fmla="*/ 0 w 617220"/>
                <a:gd name="connsiteY32" fmla="*/ 58420 h 231140"/>
                <a:gd name="connsiteX33" fmla="*/ 25400 w 617220"/>
                <a:gd name="connsiteY33" fmla="*/ 5080 h 23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7220" h="231140">
                  <a:moveTo>
                    <a:pt x="25400" y="5080"/>
                  </a:moveTo>
                  <a:lnTo>
                    <a:pt x="104140" y="0"/>
                  </a:lnTo>
                  <a:lnTo>
                    <a:pt x="114300" y="22860"/>
                  </a:lnTo>
                  <a:lnTo>
                    <a:pt x="302260" y="17780"/>
                  </a:lnTo>
                  <a:lnTo>
                    <a:pt x="439420" y="25400"/>
                  </a:lnTo>
                  <a:lnTo>
                    <a:pt x="452120" y="43180"/>
                  </a:lnTo>
                  <a:lnTo>
                    <a:pt x="469900" y="30480"/>
                  </a:lnTo>
                  <a:lnTo>
                    <a:pt x="513080" y="27940"/>
                  </a:lnTo>
                  <a:lnTo>
                    <a:pt x="546100" y="48260"/>
                  </a:lnTo>
                  <a:lnTo>
                    <a:pt x="576580" y="63500"/>
                  </a:lnTo>
                  <a:lnTo>
                    <a:pt x="601980" y="71120"/>
                  </a:lnTo>
                  <a:lnTo>
                    <a:pt x="617220" y="121920"/>
                  </a:lnTo>
                  <a:lnTo>
                    <a:pt x="558800" y="144780"/>
                  </a:lnTo>
                  <a:lnTo>
                    <a:pt x="535940" y="180340"/>
                  </a:lnTo>
                  <a:lnTo>
                    <a:pt x="502920" y="203200"/>
                  </a:lnTo>
                  <a:lnTo>
                    <a:pt x="439420" y="213360"/>
                  </a:lnTo>
                  <a:lnTo>
                    <a:pt x="408940" y="231140"/>
                  </a:lnTo>
                  <a:lnTo>
                    <a:pt x="378460" y="231140"/>
                  </a:lnTo>
                  <a:lnTo>
                    <a:pt x="363220" y="203200"/>
                  </a:lnTo>
                  <a:lnTo>
                    <a:pt x="332740" y="226060"/>
                  </a:lnTo>
                  <a:cubicBezTo>
                    <a:pt x="298244" y="214561"/>
                    <a:pt x="312970" y="215900"/>
                    <a:pt x="289560" y="215900"/>
                  </a:cubicBezTo>
                  <a:lnTo>
                    <a:pt x="269240" y="205740"/>
                  </a:lnTo>
                  <a:lnTo>
                    <a:pt x="218440" y="203200"/>
                  </a:lnTo>
                  <a:lnTo>
                    <a:pt x="167640" y="210820"/>
                  </a:lnTo>
                  <a:lnTo>
                    <a:pt x="167640" y="210820"/>
                  </a:lnTo>
                  <a:lnTo>
                    <a:pt x="111760" y="220980"/>
                  </a:lnTo>
                  <a:lnTo>
                    <a:pt x="99060" y="210820"/>
                  </a:lnTo>
                  <a:lnTo>
                    <a:pt x="53340" y="218440"/>
                  </a:lnTo>
                  <a:lnTo>
                    <a:pt x="22860" y="208280"/>
                  </a:lnTo>
                  <a:lnTo>
                    <a:pt x="30480" y="139700"/>
                  </a:lnTo>
                  <a:lnTo>
                    <a:pt x="48260" y="121920"/>
                  </a:lnTo>
                  <a:lnTo>
                    <a:pt x="27940" y="86360"/>
                  </a:lnTo>
                  <a:lnTo>
                    <a:pt x="0" y="58420"/>
                  </a:lnTo>
                  <a:lnTo>
                    <a:pt x="25400" y="5080"/>
                  </a:lnTo>
                  <a:close/>
                </a:path>
              </a:pathLst>
            </a:custGeom>
            <a:solidFill>
              <a:srgbClr val="343D8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25925530-54AF-4837-89F1-344E6A3B6919}"/>
                </a:ext>
              </a:extLst>
            </p:cNvPr>
            <p:cNvSpPr/>
            <p:nvPr/>
          </p:nvSpPr>
          <p:spPr>
            <a:xfrm>
              <a:off x="1331965" y="3856975"/>
              <a:ext cx="1881106" cy="1427046"/>
            </a:xfrm>
            <a:custGeom>
              <a:avLst/>
              <a:gdLst>
                <a:gd name="connsiteX0" fmla="*/ 802343 w 1104900"/>
                <a:gd name="connsiteY0" fmla="*/ 571814 h 838200"/>
                <a:gd name="connsiteX1" fmla="*/ 804248 w 1104900"/>
                <a:gd name="connsiteY1" fmla="*/ 115376 h 838200"/>
                <a:gd name="connsiteX2" fmla="*/ 727857 w 1104900"/>
                <a:gd name="connsiteY2" fmla="*/ 98707 h 838200"/>
                <a:gd name="connsiteX3" fmla="*/ 696139 w 1104900"/>
                <a:gd name="connsiteY3" fmla="*/ 92611 h 838200"/>
                <a:gd name="connsiteX4" fmla="*/ 636513 w 1104900"/>
                <a:gd name="connsiteY4" fmla="*/ 66513 h 838200"/>
                <a:gd name="connsiteX5" fmla="*/ 592698 w 1104900"/>
                <a:gd name="connsiteY5" fmla="*/ 40986 h 838200"/>
                <a:gd name="connsiteX6" fmla="*/ 557265 w 1104900"/>
                <a:gd name="connsiteY6" fmla="*/ 10125 h 838200"/>
                <a:gd name="connsiteX7" fmla="*/ 511259 w 1104900"/>
                <a:gd name="connsiteY7" fmla="*/ 21079 h 838200"/>
                <a:gd name="connsiteX8" fmla="*/ 467444 w 1104900"/>
                <a:gd name="connsiteY8" fmla="*/ 31366 h 838200"/>
                <a:gd name="connsiteX9" fmla="*/ 392577 w 1104900"/>
                <a:gd name="connsiteY9" fmla="*/ 77276 h 838200"/>
                <a:gd name="connsiteX10" fmla="*/ 354477 w 1104900"/>
                <a:gd name="connsiteY10" fmla="*/ 84896 h 838200"/>
                <a:gd name="connsiteX11" fmla="*/ 381909 w 1104900"/>
                <a:gd name="connsiteY11" fmla="*/ 153476 h 838200"/>
                <a:gd name="connsiteX12" fmla="*/ 400102 w 1104900"/>
                <a:gd name="connsiteY12" fmla="*/ 188528 h 838200"/>
                <a:gd name="connsiteX13" fmla="*/ 374289 w 1104900"/>
                <a:gd name="connsiteY13" fmla="*/ 214436 h 838200"/>
                <a:gd name="connsiteX14" fmla="*/ 337523 w 1104900"/>
                <a:gd name="connsiteY14" fmla="*/ 186909 h 838200"/>
                <a:gd name="connsiteX15" fmla="*/ 320473 w 1104900"/>
                <a:gd name="connsiteY15" fmla="*/ 192052 h 838200"/>
                <a:gd name="connsiteX16" fmla="*/ 284754 w 1104900"/>
                <a:gd name="connsiteY16" fmla="*/ 210912 h 838200"/>
                <a:gd name="connsiteX17" fmla="*/ 297804 w 1104900"/>
                <a:gd name="connsiteY17" fmla="*/ 263299 h 838200"/>
                <a:gd name="connsiteX18" fmla="*/ 391339 w 1104900"/>
                <a:gd name="connsiteY18" fmla="*/ 283492 h 838200"/>
                <a:gd name="connsiteX19" fmla="*/ 378766 w 1104900"/>
                <a:gd name="connsiteY19" fmla="*/ 345596 h 838200"/>
                <a:gd name="connsiteX20" fmla="*/ 329617 w 1104900"/>
                <a:gd name="connsiteY20" fmla="*/ 354358 h 838200"/>
                <a:gd name="connsiteX21" fmla="*/ 283897 w 1104900"/>
                <a:gd name="connsiteY21" fmla="*/ 357787 h 838200"/>
                <a:gd name="connsiteX22" fmla="*/ 273610 w 1104900"/>
                <a:gd name="connsiteY22" fmla="*/ 365407 h 838200"/>
                <a:gd name="connsiteX23" fmla="*/ 256941 w 1104900"/>
                <a:gd name="connsiteY23" fmla="*/ 426748 h 838200"/>
                <a:gd name="connsiteX24" fmla="*/ 238558 w 1104900"/>
                <a:gd name="connsiteY24" fmla="*/ 453799 h 838200"/>
                <a:gd name="connsiteX25" fmla="*/ 248845 w 1104900"/>
                <a:gd name="connsiteY25" fmla="*/ 478183 h 838200"/>
                <a:gd name="connsiteX26" fmla="*/ 302471 w 1104900"/>
                <a:gd name="connsiteY26" fmla="*/ 513140 h 838200"/>
                <a:gd name="connsiteX27" fmla="*/ 299423 w 1104900"/>
                <a:gd name="connsiteY27" fmla="*/ 532952 h 838200"/>
                <a:gd name="connsiteX28" fmla="*/ 309138 w 1104900"/>
                <a:gd name="connsiteY28" fmla="*/ 565528 h 838200"/>
                <a:gd name="connsiteX29" fmla="*/ 331617 w 1104900"/>
                <a:gd name="connsiteY29" fmla="*/ 565147 h 838200"/>
                <a:gd name="connsiteX30" fmla="*/ 360573 w 1104900"/>
                <a:gd name="connsiteY30" fmla="*/ 600199 h 838200"/>
                <a:gd name="connsiteX31" fmla="*/ 366955 w 1104900"/>
                <a:gd name="connsiteY31" fmla="*/ 582196 h 838200"/>
                <a:gd name="connsiteX32" fmla="*/ 409341 w 1104900"/>
                <a:gd name="connsiteY32" fmla="*/ 583434 h 838200"/>
                <a:gd name="connsiteX33" fmla="*/ 360573 w 1104900"/>
                <a:gd name="connsiteY33" fmla="*/ 656587 h 838200"/>
                <a:gd name="connsiteX34" fmla="*/ 342285 w 1104900"/>
                <a:gd name="connsiteY34" fmla="*/ 674875 h 838200"/>
                <a:gd name="connsiteX35" fmla="*/ 295708 w 1104900"/>
                <a:gd name="connsiteY35" fmla="*/ 689543 h 838200"/>
                <a:gd name="connsiteX36" fmla="*/ 249798 w 1104900"/>
                <a:gd name="connsiteY36" fmla="*/ 696115 h 838200"/>
                <a:gd name="connsiteX37" fmla="*/ 229890 w 1104900"/>
                <a:gd name="connsiteY37" fmla="*/ 706688 h 838200"/>
                <a:gd name="connsiteX38" fmla="*/ 176169 w 1104900"/>
                <a:gd name="connsiteY38" fmla="*/ 719928 h 838200"/>
                <a:gd name="connsiteX39" fmla="*/ 156357 w 1104900"/>
                <a:gd name="connsiteY39" fmla="*/ 738883 h 838200"/>
                <a:gd name="connsiteX40" fmla="*/ 177979 w 1104900"/>
                <a:gd name="connsiteY40" fmla="*/ 735073 h 838200"/>
                <a:gd name="connsiteX41" fmla="*/ 230081 w 1104900"/>
                <a:gd name="connsiteY41" fmla="*/ 730024 h 838200"/>
                <a:gd name="connsiteX42" fmla="*/ 263990 w 1104900"/>
                <a:gd name="connsiteY42" fmla="*/ 727738 h 838200"/>
                <a:gd name="connsiteX43" fmla="*/ 302471 w 1104900"/>
                <a:gd name="connsiteY43" fmla="*/ 716118 h 838200"/>
                <a:gd name="connsiteX44" fmla="*/ 316377 w 1104900"/>
                <a:gd name="connsiteY44" fmla="*/ 715642 h 838200"/>
                <a:gd name="connsiteX45" fmla="*/ 347905 w 1104900"/>
                <a:gd name="connsiteY45" fmla="*/ 703735 h 838200"/>
                <a:gd name="connsiteX46" fmla="*/ 356954 w 1104900"/>
                <a:gd name="connsiteY46" fmla="*/ 693544 h 838200"/>
                <a:gd name="connsiteX47" fmla="*/ 387815 w 1104900"/>
                <a:gd name="connsiteY47" fmla="*/ 685257 h 838200"/>
                <a:gd name="connsiteX48" fmla="*/ 472683 w 1104900"/>
                <a:gd name="connsiteY48" fmla="*/ 637156 h 838200"/>
                <a:gd name="connsiteX49" fmla="*/ 492971 w 1104900"/>
                <a:gd name="connsiteY49" fmla="*/ 603437 h 838200"/>
                <a:gd name="connsiteX50" fmla="*/ 484208 w 1104900"/>
                <a:gd name="connsiteY50" fmla="*/ 586197 h 838200"/>
                <a:gd name="connsiteX51" fmla="*/ 527451 w 1104900"/>
                <a:gd name="connsiteY51" fmla="*/ 556193 h 838200"/>
                <a:gd name="connsiteX52" fmla="*/ 547359 w 1104900"/>
                <a:gd name="connsiteY52" fmla="*/ 531428 h 838200"/>
                <a:gd name="connsiteX53" fmla="*/ 561646 w 1104900"/>
                <a:gd name="connsiteY53" fmla="*/ 521046 h 838200"/>
                <a:gd name="connsiteX54" fmla="*/ 601270 w 1104900"/>
                <a:gd name="connsiteY54" fmla="*/ 514378 h 838200"/>
                <a:gd name="connsiteX55" fmla="*/ 590793 w 1104900"/>
                <a:gd name="connsiteY55" fmla="*/ 524761 h 838200"/>
                <a:gd name="connsiteX56" fmla="*/ 563551 w 1104900"/>
                <a:gd name="connsiteY56" fmla="*/ 530285 h 838200"/>
                <a:gd name="connsiteX57" fmla="*/ 548597 w 1104900"/>
                <a:gd name="connsiteY57" fmla="*/ 560289 h 838200"/>
                <a:gd name="connsiteX58" fmla="*/ 552978 w 1104900"/>
                <a:gd name="connsiteY58" fmla="*/ 576958 h 838200"/>
                <a:gd name="connsiteX59" fmla="*/ 544025 w 1104900"/>
                <a:gd name="connsiteY59" fmla="*/ 588673 h 838200"/>
                <a:gd name="connsiteX60" fmla="*/ 573743 w 1104900"/>
                <a:gd name="connsiteY60" fmla="*/ 595817 h 838200"/>
                <a:gd name="connsiteX61" fmla="*/ 602318 w 1104900"/>
                <a:gd name="connsiteY61" fmla="*/ 572005 h 838200"/>
                <a:gd name="connsiteX62" fmla="*/ 628893 w 1104900"/>
                <a:gd name="connsiteY62" fmla="*/ 572386 h 838200"/>
                <a:gd name="connsiteX63" fmla="*/ 653658 w 1104900"/>
                <a:gd name="connsiteY63" fmla="*/ 572862 h 838200"/>
                <a:gd name="connsiteX64" fmla="*/ 647371 w 1104900"/>
                <a:gd name="connsiteY64" fmla="*/ 561908 h 838200"/>
                <a:gd name="connsiteX65" fmla="*/ 641847 w 1104900"/>
                <a:gd name="connsiteY65" fmla="*/ 539715 h 838200"/>
                <a:gd name="connsiteX66" fmla="*/ 680423 w 1104900"/>
                <a:gd name="connsiteY66" fmla="*/ 541715 h 838200"/>
                <a:gd name="connsiteX67" fmla="*/ 712427 w 1104900"/>
                <a:gd name="connsiteY67" fmla="*/ 567623 h 838200"/>
                <a:gd name="connsiteX68" fmla="*/ 741002 w 1104900"/>
                <a:gd name="connsiteY68" fmla="*/ 577720 h 838200"/>
                <a:gd name="connsiteX69" fmla="*/ 793294 w 1104900"/>
                <a:gd name="connsiteY69" fmla="*/ 589340 h 838200"/>
                <a:gd name="connsiteX70" fmla="*/ 840157 w 1104900"/>
                <a:gd name="connsiteY70" fmla="*/ 590864 h 838200"/>
                <a:gd name="connsiteX71" fmla="*/ 840252 w 1104900"/>
                <a:gd name="connsiteY71" fmla="*/ 612676 h 838200"/>
                <a:gd name="connsiteX72" fmla="*/ 885115 w 1104900"/>
                <a:gd name="connsiteY72" fmla="*/ 640489 h 838200"/>
                <a:gd name="connsiteX73" fmla="*/ 921405 w 1104900"/>
                <a:gd name="connsiteY73" fmla="*/ 663159 h 838200"/>
                <a:gd name="connsiteX74" fmla="*/ 926073 w 1104900"/>
                <a:gd name="connsiteY74" fmla="*/ 685352 h 838200"/>
                <a:gd name="connsiteX75" fmla="*/ 945504 w 1104900"/>
                <a:gd name="connsiteY75" fmla="*/ 723738 h 838200"/>
                <a:gd name="connsiteX76" fmla="*/ 973031 w 1104900"/>
                <a:gd name="connsiteY76" fmla="*/ 734787 h 838200"/>
                <a:gd name="connsiteX77" fmla="*/ 981889 w 1104900"/>
                <a:gd name="connsiteY77" fmla="*/ 742883 h 838200"/>
                <a:gd name="connsiteX78" fmla="*/ 997986 w 1104900"/>
                <a:gd name="connsiteY78" fmla="*/ 751265 h 838200"/>
                <a:gd name="connsiteX79" fmla="*/ 1001415 w 1104900"/>
                <a:gd name="connsiteY79" fmla="*/ 761743 h 838200"/>
                <a:gd name="connsiteX80" fmla="*/ 1006083 w 1104900"/>
                <a:gd name="connsiteY80" fmla="*/ 776697 h 838200"/>
                <a:gd name="connsiteX81" fmla="*/ 1011607 w 1104900"/>
                <a:gd name="connsiteY81" fmla="*/ 796604 h 838200"/>
                <a:gd name="connsiteX82" fmla="*/ 1029990 w 1104900"/>
                <a:gd name="connsiteY82" fmla="*/ 812511 h 838200"/>
                <a:gd name="connsiteX83" fmla="*/ 1041897 w 1104900"/>
                <a:gd name="connsiteY83" fmla="*/ 817083 h 838200"/>
                <a:gd name="connsiteX84" fmla="*/ 1054279 w 1104900"/>
                <a:gd name="connsiteY84" fmla="*/ 799366 h 838200"/>
                <a:gd name="connsiteX85" fmla="*/ 1065709 w 1104900"/>
                <a:gd name="connsiteY85" fmla="*/ 791556 h 838200"/>
                <a:gd name="connsiteX86" fmla="*/ 1089998 w 1104900"/>
                <a:gd name="connsiteY86" fmla="*/ 814606 h 838200"/>
                <a:gd name="connsiteX87" fmla="*/ 1099047 w 1104900"/>
                <a:gd name="connsiteY87" fmla="*/ 756885 h 838200"/>
                <a:gd name="connsiteX88" fmla="*/ 1096951 w 1104900"/>
                <a:gd name="connsiteY88" fmla="*/ 750598 h 838200"/>
                <a:gd name="connsiteX89" fmla="*/ 1043230 w 1104900"/>
                <a:gd name="connsiteY89" fmla="*/ 730596 h 838200"/>
                <a:gd name="connsiteX90" fmla="*/ 1018751 w 1104900"/>
                <a:gd name="connsiteY90" fmla="*/ 694972 h 838200"/>
                <a:gd name="connsiteX91" fmla="*/ 993795 w 1104900"/>
                <a:gd name="connsiteY91" fmla="*/ 651157 h 838200"/>
                <a:gd name="connsiteX92" fmla="*/ 975888 w 1104900"/>
                <a:gd name="connsiteY92" fmla="*/ 638108 h 838200"/>
                <a:gd name="connsiteX93" fmla="*/ 957219 w 1104900"/>
                <a:gd name="connsiteY93" fmla="*/ 618106 h 838200"/>
                <a:gd name="connsiteX94" fmla="*/ 923215 w 1104900"/>
                <a:gd name="connsiteY94" fmla="*/ 600294 h 838200"/>
                <a:gd name="connsiteX95" fmla="*/ 903594 w 1104900"/>
                <a:gd name="connsiteY95" fmla="*/ 630869 h 838200"/>
                <a:gd name="connsiteX96" fmla="*/ 885687 w 1104900"/>
                <a:gd name="connsiteY96" fmla="*/ 624392 h 838200"/>
                <a:gd name="connsiteX97" fmla="*/ 870351 w 1104900"/>
                <a:gd name="connsiteY97" fmla="*/ 606580 h 838200"/>
                <a:gd name="connsiteX98" fmla="*/ 851778 w 1104900"/>
                <a:gd name="connsiteY98" fmla="*/ 582577 h 838200"/>
                <a:gd name="connsiteX99" fmla="*/ 811868 w 1104900"/>
                <a:gd name="connsiteY99" fmla="*/ 575719 h 838200"/>
                <a:gd name="connsiteX100" fmla="*/ 802343 w 1104900"/>
                <a:gd name="connsiteY100" fmla="*/ 571814 h 838200"/>
                <a:gd name="connsiteX101" fmla="*/ 802343 w 1104900"/>
                <a:gd name="connsiteY101" fmla="*/ 571814 h 838200"/>
                <a:gd name="connsiteX102" fmla="*/ 171693 w 1104900"/>
                <a:gd name="connsiteY102" fmla="*/ 247012 h 838200"/>
                <a:gd name="connsiteX103" fmla="*/ 179884 w 1104900"/>
                <a:gd name="connsiteY103" fmla="*/ 258251 h 838200"/>
                <a:gd name="connsiteX104" fmla="*/ 186361 w 1104900"/>
                <a:gd name="connsiteY104" fmla="*/ 264252 h 838200"/>
                <a:gd name="connsiteX105" fmla="*/ 200268 w 1104900"/>
                <a:gd name="connsiteY105" fmla="*/ 270253 h 838200"/>
                <a:gd name="connsiteX106" fmla="*/ 204459 w 1104900"/>
                <a:gd name="connsiteY106" fmla="*/ 279682 h 838200"/>
                <a:gd name="connsiteX107" fmla="*/ 209983 w 1104900"/>
                <a:gd name="connsiteY107" fmla="*/ 291017 h 838200"/>
                <a:gd name="connsiteX108" fmla="*/ 206554 w 1104900"/>
                <a:gd name="connsiteY108" fmla="*/ 300447 h 838200"/>
                <a:gd name="connsiteX109" fmla="*/ 193886 w 1104900"/>
                <a:gd name="connsiteY109" fmla="*/ 291779 h 838200"/>
                <a:gd name="connsiteX110" fmla="*/ 187980 w 1104900"/>
                <a:gd name="connsiteY110" fmla="*/ 281587 h 838200"/>
                <a:gd name="connsiteX111" fmla="*/ 173788 w 1104900"/>
                <a:gd name="connsiteY111" fmla="*/ 269109 h 838200"/>
                <a:gd name="connsiteX112" fmla="*/ 163787 w 1104900"/>
                <a:gd name="connsiteY112" fmla="*/ 258061 h 838200"/>
                <a:gd name="connsiteX113" fmla="*/ 169502 w 1104900"/>
                <a:gd name="connsiteY113" fmla="*/ 247964 h 838200"/>
                <a:gd name="connsiteX114" fmla="*/ 171693 w 1104900"/>
                <a:gd name="connsiteY114" fmla="*/ 247012 h 838200"/>
                <a:gd name="connsiteX115" fmla="*/ 171693 w 1104900"/>
                <a:gd name="connsiteY115" fmla="*/ 247012 h 838200"/>
                <a:gd name="connsiteX116" fmla="*/ 187028 w 1104900"/>
                <a:gd name="connsiteY116" fmla="*/ 447037 h 838200"/>
                <a:gd name="connsiteX117" fmla="*/ 189314 w 1104900"/>
                <a:gd name="connsiteY117" fmla="*/ 446560 h 838200"/>
                <a:gd name="connsiteX118" fmla="*/ 208173 w 1104900"/>
                <a:gd name="connsiteY118" fmla="*/ 450942 h 838200"/>
                <a:gd name="connsiteX119" fmla="*/ 217222 w 1104900"/>
                <a:gd name="connsiteY119" fmla="*/ 453609 h 838200"/>
                <a:gd name="connsiteX120" fmla="*/ 224366 w 1104900"/>
                <a:gd name="connsiteY120" fmla="*/ 456276 h 838200"/>
                <a:gd name="connsiteX121" fmla="*/ 227223 w 1104900"/>
                <a:gd name="connsiteY121" fmla="*/ 467515 h 838200"/>
                <a:gd name="connsiteX122" fmla="*/ 218937 w 1104900"/>
                <a:gd name="connsiteY122" fmla="*/ 478374 h 838200"/>
                <a:gd name="connsiteX123" fmla="*/ 205125 w 1104900"/>
                <a:gd name="connsiteY123" fmla="*/ 477612 h 838200"/>
                <a:gd name="connsiteX124" fmla="*/ 192171 w 1104900"/>
                <a:gd name="connsiteY124" fmla="*/ 463896 h 838200"/>
                <a:gd name="connsiteX125" fmla="*/ 187028 w 1104900"/>
                <a:gd name="connsiteY125" fmla="*/ 447037 h 838200"/>
                <a:gd name="connsiteX126" fmla="*/ 187028 w 1104900"/>
                <a:gd name="connsiteY126" fmla="*/ 447037 h 838200"/>
                <a:gd name="connsiteX127" fmla="*/ 74633 w 1104900"/>
                <a:gd name="connsiteY127" fmla="*/ 750694 h 838200"/>
                <a:gd name="connsiteX128" fmla="*/ 78538 w 1104900"/>
                <a:gd name="connsiteY128" fmla="*/ 739264 h 838200"/>
                <a:gd name="connsiteX129" fmla="*/ 88635 w 1104900"/>
                <a:gd name="connsiteY129" fmla="*/ 733739 h 838200"/>
                <a:gd name="connsiteX130" fmla="*/ 100636 w 1104900"/>
                <a:gd name="connsiteY130" fmla="*/ 741740 h 838200"/>
                <a:gd name="connsiteX131" fmla="*/ 98826 w 1104900"/>
                <a:gd name="connsiteY131" fmla="*/ 752599 h 838200"/>
                <a:gd name="connsiteX132" fmla="*/ 94254 w 1104900"/>
                <a:gd name="connsiteY132" fmla="*/ 754504 h 838200"/>
                <a:gd name="connsiteX133" fmla="*/ 74728 w 1104900"/>
                <a:gd name="connsiteY133" fmla="*/ 757838 h 838200"/>
                <a:gd name="connsiteX134" fmla="*/ 73585 w 1104900"/>
                <a:gd name="connsiteY134" fmla="*/ 751932 h 838200"/>
                <a:gd name="connsiteX135" fmla="*/ 74633 w 1104900"/>
                <a:gd name="connsiteY135" fmla="*/ 750694 h 838200"/>
                <a:gd name="connsiteX136" fmla="*/ 74633 w 1104900"/>
                <a:gd name="connsiteY136" fmla="*/ 750694 h 838200"/>
                <a:gd name="connsiteX137" fmla="*/ 55773 w 1104900"/>
                <a:gd name="connsiteY137" fmla="*/ 744883 h 838200"/>
                <a:gd name="connsiteX138" fmla="*/ 55964 w 1104900"/>
                <a:gd name="connsiteY138" fmla="*/ 750884 h 838200"/>
                <a:gd name="connsiteX139" fmla="*/ 49582 w 1104900"/>
                <a:gd name="connsiteY139" fmla="*/ 753265 h 838200"/>
                <a:gd name="connsiteX140" fmla="*/ 39962 w 1104900"/>
                <a:gd name="connsiteY140" fmla="*/ 753361 h 838200"/>
                <a:gd name="connsiteX141" fmla="*/ 29294 w 1104900"/>
                <a:gd name="connsiteY141" fmla="*/ 756218 h 838200"/>
                <a:gd name="connsiteX142" fmla="*/ 18721 w 1104900"/>
                <a:gd name="connsiteY142" fmla="*/ 758599 h 838200"/>
                <a:gd name="connsiteX143" fmla="*/ 10434 w 1104900"/>
                <a:gd name="connsiteY143" fmla="*/ 759457 h 838200"/>
                <a:gd name="connsiteX144" fmla="*/ 10530 w 1104900"/>
                <a:gd name="connsiteY144" fmla="*/ 757361 h 838200"/>
                <a:gd name="connsiteX145" fmla="*/ 25674 w 1104900"/>
                <a:gd name="connsiteY145" fmla="*/ 747360 h 838200"/>
                <a:gd name="connsiteX146" fmla="*/ 44343 w 1104900"/>
                <a:gd name="connsiteY146" fmla="*/ 741740 h 838200"/>
                <a:gd name="connsiteX147" fmla="*/ 55773 w 1104900"/>
                <a:gd name="connsiteY147" fmla="*/ 744883 h 838200"/>
                <a:gd name="connsiteX148" fmla="*/ 55773 w 1104900"/>
                <a:gd name="connsiteY148" fmla="*/ 744883 h 838200"/>
                <a:gd name="connsiteX149" fmla="*/ 516974 w 1104900"/>
                <a:gd name="connsiteY149" fmla="*/ 629631 h 838200"/>
                <a:gd name="connsiteX150" fmla="*/ 522594 w 1104900"/>
                <a:gd name="connsiteY150" fmla="*/ 636870 h 838200"/>
                <a:gd name="connsiteX151" fmla="*/ 504210 w 1104900"/>
                <a:gd name="connsiteY151" fmla="*/ 657253 h 838200"/>
                <a:gd name="connsiteX152" fmla="*/ 499353 w 1104900"/>
                <a:gd name="connsiteY152" fmla="*/ 693830 h 838200"/>
                <a:gd name="connsiteX153" fmla="*/ 456871 w 1104900"/>
                <a:gd name="connsiteY153" fmla="*/ 699544 h 838200"/>
                <a:gd name="connsiteX154" fmla="*/ 452871 w 1104900"/>
                <a:gd name="connsiteY154" fmla="*/ 679923 h 838200"/>
                <a:gd name="connsiteX155" fmla="*/ 480493 w 1104900"/>
                <a:gd name="connsiteY155" fmla="*/ 653253 h 838200"/>
                <a:gd name="connsiteX156" fmla="*/ 516974 w 1104900"/>
                <a:gd name="connsiteY156" fmla="*/ 62963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04900" h="838200">
                  <a:moveTo>
                    <a:pt x="802343" y="571814"/>
                  </a:moveTo>
                  <a:lnTo>
                    <a:pt x="804248" y="115376"/>
                  </a:lnTo>
                  <a:cubicBezTo>
                    <a:pt x="721666" y="68037"/>
                    <a:pt x="769482" y="107185"/>
                    <a:pt x="727857" y="98707"/>
                  </a:cubicBezTo>
                  <a:cubicBezTo>
                    <a:pt x="715665" y="96231"/>
                    <a:pt x="732906" y="83563"/>
                    <a:pt x="696139" y="92611"/>
                  </a:cubicBezTo>
                  <a:cubicBezTo>
                    <a:pt x="690329" y="94040"/>
                    <a:pt x="675756" y="64894"/>
                    <a:pt x="636513" y="66513"/>
                  </a:cubicBezTo>
                  <a:cubicBezTo>
                    <a:pt x="603461" y="67942"/>
                    <a:pt x="632607" y="16792"/>
                    <a:pt x="592698" y="40986"/>
                  </a:cubicBezTo>
                  <a:cubicBezTo>
                    <a:pt x="582887" y="46987"/>
                    <a:pt x="588126" y="11363"/>
                    <a:pt x="557265" y="10125"/>
                  </a:cubicBezTo>
                  <a:cubicBezTo>
                    <a:pt x="557074" y="10125"/>
                    <a:pt x="515640" y="42415"/>
                    <a:pt x="511259" y="21079"/>
                  </a:cubicBezTo>
                  <a:cubicBezTo>
                    <a:pt x="497448" y="16316"/>
                    <a:pt x="503448" y="38700"/>
                    <a:pt x="467444" y="31366"/>
                  </a:cubicBezTo>
                  <a:cubicBezTo>
                    <a:pt x="429534" y="23650"/>
                    <a:pt x="458490" y="77276"/>
                    <a:pt x="392577" y="77276"/>
                  </a:cubicBezTo>
                  <a:cubicBezTo>
                    <a:pt x="376194" y="77276"/>
                    <a:pt x="368860" y="78705"/>
                    <a:pt x="354477" y="84896"/>
                  </a:cubicBezTo>
                  <a:cubicBezTo>
                    <a:pt x="354287" y="90325"/>
                    <a:pt x="382767" y="131759"/>
                    <a:pt x="381909" y="153476"/>
                  </a:cubicBezTo>
                  <a:cubicBezTo>
                    <a:pt x="380957" y="177860"/>
                    <a:pt x="402388" y="169669"/>
                    <a:pt x="400102" y="188528"/>
                  </a:cubicBezTo>
                  <a:cubicBezTo>
                    <a:pt x="398578" y="200720"/>
                    <a:pt x="440583" y="251774"/>
                    <a:pt x="374289" y="214436"/>
                  </a:cubicBezTo>
                  <a:cubicBezTo>
                    <a:pt x="356287" y="204340"/>
                    <a:pt x="400674" y="178813"/>
                    <a:pt x="337523" y="186909"/>
                  </a:cubicBezTo>
                  <a:cubicBezTo>
                    <a:pt x="333999" y="187385"/>
                    <a:pt x="340761" y="203959"/>
                    <a:pt x="320473" y="192052"/>
                  </a:cubicBezTo>
                  <a:cubicBezTo>
                    <a:pt x="319902" y="191671"/>
                    <a:pt x="253417" y="184242"/>
                    <a:pt x="284754" y="210912"/>
                  </a:cubicBezTo>
                  <a:cubicBezTo>
                    <a:pt x="297327" y="221675"/>
                    <a:pt x="296565" y="247488"/>
                    <a:pt x="297804" y="263299"/>
                  </a:cubicBezTo>
                  <a:cubicBezTo>
                    <a:pt x="298756" y="275206"/>
                    <a:pt x="367431" y="300542"/>
                    <a:pt x="391339" y="283492"/>
                  </a:cubicBezTo>
                  <a:cubicBezTo>
                    <a:pt x="405055" y="273682"/>
                    <a:pt x="400483" y="345596"/>
                    <a:pt x="378766" y="345596"/>
                  </a:cubicBezTo>
                  <a:cubicBezTo>
                    <a:pt x="340285" y="345596"/>
                    <a:pt x="363336" y="334356"/>
                    <a:pt x="329617" y="354358"/>
                  </a:cubicBezTo>
                  <a:cubicBezTo>
                    <a:pt x="325426" y="356835"/>
                    <a:pt x="315901" y="317401"/>
                    <a:pt x="283897" y="357787"/>
                  </a:cubicBezTo>
                  <a:cubicBezTo>
                    <a:pt x="283230" y="358645"/>
                    <a:pt x="273896" y="365407"/>
                    <a:pt x="273610" y="365407"/>
                  </a:cubicBezTo>
                  <a:cubicBezTo>
                    <a:pt x="267324" y="379409"/>
                    <a:pt x="218841" y="399888"/>
                    <a:pt x="256941" y="426748"/>
                  </a:cubicBezTo>
                  <a:cubicBezTo>
                    <a:pt x="268943" y="435226"/>
                    <a:pt x="238558" y="453418"/>
                    <a:pt x="238558" y="453799"/>
                  </a:cubicBezTo>
                  <a:cubicBezTo>
                    <a:pt x="238558" y="454466"/>
                    <a:pt x="247035" y="473040"/>
                    <a:pt x="248845" y="478183"/>
                  </a:cubicBezTo>
                  <a:cubicBezTo>
                    <a:pt x="270086" y="537905"/>
                    <a:pt x="313996" y="456752"/>
                    <a:pt x="302471" y="513140"/>
                  </a:cubicBezTo>
                  <a:cubicBezTo>
                    <a:pt x="300375" y="523332"/>
                    <a:pt x="318759" y="529047"/>
                    <a:pt x="299423" y="532952"/>
                  </a:cubicBezTo>
                  <a:cubicBezTo>
                    <a:pt x="297804" y="533333"/>
                    <a:pt x="280087" y="582673"/>
                    <a:pt x="309138" y="565528"/>
                  </a:cubicBezTo>
                  <a:cubicBezTo>
                    <a:pt x="315996" y="561432"/>
                    <a:pt x="325140" y="562861"/>
                    <a:pt x="331617" y="565147"/>
                  </a:cubicBezTo>
                  <a:cubicBezTo>
                    <a:pt x="335713" y="575719"/>
                    <a:pt x="353525" y="571814"/>
                    <a:pt x="360573" y="600199"/>
                  </a:cubicBezTo>
                  <a:cubicBezTo>
                    <a:pt x="362002" y="605914"/>
                    <a:pt x="364955" y="588007"/>
                    <a:pt x="366955" y="582196"/>
                  </a:cubicBezTo>
                  <a:cubicBezTo>
                    <a:pt x="383338" y="576481"/>
                    <a:pt x="369146" y="606104"/>
                    <a:pt x="409341" y="583434"/>
                  </a:cubicBezTo>
                  <a:cubicBezTo>
                    <a:pt x="404579" y="598865"/>
                    <a:pt x="375147" y="656587"/>
                    <a:pt x="360573" y="656587"/>
                  </a:cubicBezTo>
                  <a:cubicBezTo>
                    <a:pt x="344667" y="656587"/>
                    <a:pt x="355144" y="675922"/>
                    <a:pt x="342285" y="674875"/>
                  </a:cubicBezTo>
                  <a:cubicBezTo>
                    <a:pt x="339999" y="681352"/>
                    <a:pt x="305709" y="669922"/>
                    <a:pt x="295708" y="689543"/>
                  </a:cubicBezTo>
                  <a:cubicBezTo>
                    <a:pt x="283230" y="714118"/>
                    <a:pt x="269705" y="681161"/>
                    <a:pt x="249798" y="696115"/>
                  </a:cubicBezTo>
                  <a:cubicBezTo>
                    <a:pt x="239892" y="703545"/>
                    <a:pt x="236463" y="693734"/>
                    <a:pt x="229890" y="706688"/>
                  </a:cubicBezTo>
                  <a:cubicBezTo>
                    <a:pt x="224461" y="717356"/>
                    <a:pt x="185694" y="725167"/>
                    <a:pt x="176169" y="719928"/>
                  </a:cubicBezTo>
                  <a:cubicBezTo>
                    <a:pt x="163120" y="712880"/>
                    <a:pt x="136736" y="730786"/>
                    <a:pt x="156357" y="738883"/>
                  </a:cubicBezTo>
                  <a:cubicBezTo>
                    <a:pt x="167025" y="743264"/>
                    <a:pt x="159405" y="728024"/>
                    <a:pt x="177979" y="735073"/>
                  </a:cubicBezTo>
                  <a:cubicBezTo>
                    <a:pt x="212745" y="748217"/>
                    <a:pt x="199410" y="728881"/>
                    <a:pt x="230081" y="730024"/>
                  </a:cubicBezTo>
                  <a:cubicBezTo>
                    <a:pt x="234462" y="730215"/>
                    <a:pt x="258370" y="716404"/>
                    <a:pt x="263990" y="727738"/>
                  </a:cubicBezTo>
                  <a:cubicBezTo>
                    <a:pt x="269610" y="739073"/>
                    <a:pt x="283802" y="713356"/>
                    <a:pt x="302471" y="716118"/>
                  </a:cubicBezTo>
                  <a:cubicBezTo>
                    <a:pt x="308091" y="716975"/>
                    <a:pt x="296184" y="728596"/>
                    <a:pt x="316377" y="715642"/>
                  </a:cubicBezTo>
                  <a:cubicBezTo>
                    <a:pt x="320664" y="712880"/>
                    <a:pt x="350953" y="723928"/>
                    <a:pt x="347905" y="703735"/>
                  </a:cubicBezTo>
                  <a:cubicBezTo>
                    <a:pt x="347810" y="702973"/>
                    <a:pt x="331236" y="695639"/>
                    <a:pt x="356954" y="693544"/>
                  </a:cubicBezTo>
                  <a:cubicBezTo>
                    <a:pt x="357430" y="693544"/>
                    <a:pt x="380290" y="686781"/>
                    <a:pt x="387815" y="685257"/>
                  </a:cubicBezTo>
                  <a:cubicBezTo>
                    <a:pt x="397054" y="683352"/>
                    <a:pt x="468587" y="642871"/>
                    <a:pt x="472683" y="637156"/>
                  </a:cubicBezTo>
                  <a:cubicBezTo>
                    <a:pt x="476969" y="631346"/>
                    <a:pt x="509830" y="613438"/>
                    <a:pt x="492971" y="603437"/>
                  </a:cubicBezTo>
                  <a:cubicBezTo>
                    <a:pt x="492780" y="603342"/>
                    <a:pt x="476302" y="600961"/>
                    <a:pt x="484208" y="586197"/>
                  </a:cubicBezTo>
                  <a:cubicBezTo>
                    <a:pt x="489637" y="576196"/>
                    <a:pt x="511449" y="580482"/>
                    <a:pt x="527451" y="556193"/>
                  </a:cubicBezTo>
                  <a:cubicBezTo>
                    <a:pt x="530880" y="551050"/>
                    <a:pt x="543168" y="534476"/>
                    <a:pt x="547359" y="531428"/>
                  </a:cubicBezTo>
                  <a:cubicBezTo>
                    <a:pt x="552597" y="527618"/>
                    <a:pt x="547263" y="525427"/>
                    <a:pt x="561646" y="521046"/>
                  </a:cubicBezTo>
                  <a:cubicBezTo>
                    <a:pt x="561837" y="520951"/>
                    <a:pt x="599270" y="497996"/>
                    <a:pt x="601270" y="514378"/>
                  </a:cubicBezTo>
                  <a:cubicBezTo>
                    <a:pt x="601651" y="517522"/>
                    <a:pt x="612795" y="529238"/>
                    <a:pt x="590793" y="524761"/>
                  </a:cubicBezTo>
                  <a:cubicBezTo>
                    <a:pt x="589840" y="524570"/>
                    <a:pt x="577077" y="509616"/>
                    <a:pt x="563551" y="530285"/>
                  </a:cubicBezTo>
                  <a:cubicBezTo>
                    <a:pt x="560503" y="534952"/>
                    <a:pt x="563646" y="546763"/>
                    <a:pt x="548597" y="560289"/>
                  </a:cubicBezTo>
                  <a:cubicBezTo>
                    <a:pt x="547549" y="561241"/>
                    <a:pt x="540120" y="576481"/>
                    <a:pt x="552978" y="576958"/>
                  </a:cubicBezTo>
                  <a:cubicBezTo>
                    <a:pt x="553550" y="576958"/>
                    <a:pt x="563170" y="586292"/>
                    <a:pt x="544025" y="588673"/>
                  </a:cubicBezTo>
                  <a:cubicBezTo>
                    <a:pt x="525261" y="590959"/>
                    <a:pt x="541929" y="615248"/>
                    <a:pt x="573743" y="595817"/>
                  </a:cubicBezTo>
                  <a:cubicBezTo>
                    <a:pt x="587554" y="587340"/>
                    <a:pt x="591364" y="582958"/>
                    <a:pt x="602318" y="572005"/>
                  </a:cubicBezTo>
                  <a:cubicBezTo>
                    <a:pt x="608223" y="566099"/>
                    <a:pt x="615653" y="581911"/>
                    <a:pt x="628893" y="572386"/>
                  </a:cubicBezTo>
                  <a:cubicBezTo>
                    <a:pt x="636036" y="567242"/>
                    <a:pt x="640704" y="603723"/>
                    <a:pt x="653658" y="572862"/>
                  </a:cubicBezTo>
                  <a:cubicBezTo>
                    <a:pt x="657563" y="563527"/>
                    <a:pt x="668517" y="563432"/>
                    <a:pt x="647371" y="561908"/>
                  </a:cubicBezTo>
                  <a:cubicBezTo>
                    <a:pt x="646800" y="561908"/>
                    <a:pt x="637751" y="543144"/>
                    <a:pt x="641847" y="539715"/>
                  </a:cubicBezTo>
                  <a:cubicBezTo>
                    <a:pt x="650229" y="532952"/>
                    <a:pt x="681185" y="518665"/>
                    <a:pt x="680423" y="541715"/>
                  </a:cubicBezTo>
                  <a:cubicBezTo>
                    <a:pt x="679851" y="558860"/>
                    <a:pt x="702902" y="559336"/>
                    <a:pt x="712427" y="567623"/>
                  </a:cubicBezTo>
                  <a:cubicBezTo>
                    <a:pt x="722523" y="576481"/>
                    <a:pt x="729572" y="577720"/>
                    <a:pt x="741002" y="577720"/>
                  </a:cubicBezTo>
                  <a:cubicBezTo>
                    <a:pt x="750908" y="590293"/>
                    <a:pt x="771482" y="575624"/>
                    <a:pt x="793294" y="589340"/>
                  </a:cubicBezTo>
                  <a:cubicBezTo>
                    <a:pt x="818345" y="605152"/>
                    <a:pt x="840157" y="580672"/>
                    <a:pt x="840157" y="590864"/>
                  </a:cubicBezTo>
                  <a:cubicBezTo>
                    <a:pt x="840157" y="603056"/>
                    <a:pt x="828251" y="606485"/>
                    <a:pt x="840252" y="612676"/>
                  </a:cubicBezTo>
                  <a:cubicBezTo>
                    <a:pt x="854635" y="620201"/>
                    <a:pt x="875685" y="627631"/>
                    <a:pt x="885115" y="640489"/>
                  </a:cubicBezTo>
                  <a:cubicBezTo>
                    <a:pt x="893021" y="651348"/>
                    <a:pt x="907689" y="663159"/>
                    <a:pt x="921405" y="663159"/>
                  </a:cubicBezTo>
                  <a:cubicBezTo>
                    <a:pt x="936645" y="663159"/>
                    <a:pt x="903308" y="673541"/>
                    <a:pt x="926073" y="685352"/>
                  </a:cubicBezTo>
                  <a:cubicBezTo>
                    <a:pt x="934740" y="689829"/>
                    <a:pt x="934169" y="724214"/>
                    <a:pt x="945504" y="723738"/>
                  </a:cubicBezTo>
                  <a:cubicBezTo>
                    <a:pt x="961125" y="723071"/>
                    <a:pt x="974174" y="780983"/>
                    <a:pt x="973031" y="734787"/>
                  </a:cubicBezTo>
                  <a:cubicBezTo>
                    <a:pt x="972840" y="727548"/>
                    <a:pt x="979508" y="715070"/>
                    <a:pt x="981889" y="742883"/>
                  </a:cubicBezTo>
                  <a:cubicBezTo>
                    <a:pt x="982842" y="754218"/>
                    <a:pt x="990843" y="773744"/>
                    <a:pt x="997986" y="751265"/>
                  </a:cubicBezTo>
                  <a:cubicBezTo>
                    <a:pt x="1001701" y="739454"/>
                    <a:pt x="1006368" y="754884"/>
                    <a:pt x="1001415" y="761743"/>
                  </a:cubicBezTo>
                  <a:cubicBezTo>
                    <a:pt x="997415" y="767363"/>
                    <a:pt x="1006083" y="776697"/>
                    <a:pt x="1006083" y="776697"/>
                  </a:cubicBezTo>
                  <a:cubicBezTo>
                    <a:pt x="1009512" y="794318"/>
                    <a:pt x="993795" y="795271"/>
                    <a:pt x="1011607" y="796604"/>
                  </a:cubicBezTo>
                  <a:cubicBezTo>
                    <a:pt x="1014465" y="796795"/>
                    <a:pt x="1045992" y="857469"/>
                    <a:pt x="1029990" y="812511"/>
                  </a:cubicBezTo>
                  <a:cubicBezTo>
                    <a:pt x="1025133" y="798795"/>
                    <a:pt x="1034086" y="812797"/>
                    <a:pt x="1041897" y="817083"/>
                  </a:cubicBezTo>
                  <a:cubicBezTo>
                    <a:pt x="1055803" y="824703"/>
                    <a:pt x="1057708" y="828418"/>
                    <a:pt x="1054279" y="799366"/>
                  </a:cubicBezTo>
                  <a:cubicBezTo>
                    <a:pt x="1053708" y="794509"/>
                    <a:pt x="1039896" y="775173"/>
                    <a:pt x="1065709" y="791556"/>
                  </a:cubicBezTo>
                  <a:cubicBezTo>
                    <a:pt x="1070091" y="794318"/>
                    <a:pt x="1089426" y="814416"/>
                    <a:pt x="1089998" y="814606"/>
                  </a:cubicBezTo>
                  <a:cubicBezTo>
                    <a:pt x="1106857" y="790032"/>
                    <a:pt x="1104190" y="790318"/>
                    <a:pt x="1099047" y="756885"/>
                  </a:cubicBezTo>
                  <a:cubicBezTo>
                    <a:pt x="1098856" y="755551"/>
                    <a:pt x="1098189" y="750884"/>
                    <a:pt x="1096951" y="750598"/>
                  </a:cubicBezTo>
                  <a:lnTo>
                    <a:pt x="1043230" y="730596"/>
                  </a:lnTo>
                  <a:cubicBezTo>
                    <a:pt x="1032848" y="713070"/>
                    <a:pt x="1037325" y="707831"/>
                    <a:pt x="1018751" y="694972"/>
                  </a:cubicBezTo>
                  <a:cubicBezTo>
                    <a:pt x="1015989" y="693067"/>
                    <a:pt x="1007226" y="660016"/>
                    <a:pt x="993795" y="651157"/>
                  </a:cubicBezTo>
                  <a:cubicBezTo>
                    <a:pt x="986366" y="646300"/>
                    <a:pt x="993319" y="647252"/>
                    <a:pt x="975888" y="638108"/>
                  </a:cubicBezTo>
                  <a:cubicBezTo>
                    <a:pt x="975603" y="637918"/>
                    <a:pt x="969983" y="626392"/>
                    <a:pt x="957219" y="618106"/>
                  </a:cubicBezTo>
                  <a:cubicBezTo>
                    <a:pt x="948171" y="612200"/>
                    <a:pt x="958458" y="578863"/>
                    <a:pt x="923215" y="600294"/>
                  </a:cubicBezTo>
                  <a:cubicBezTo>
                    <a:pt x="919024" y="602866"/>
                    <a:pt x="925692" y="615915"/>
                    <a:pt x="903594" y="630869"/>
                  </a:cubicBezTo>
                  <a:cubicBezTo>
                    <a:pt x="883591" y="644395"/>
                    <a:pt x="887211" y="626488"/>
                    <a:pt x="885687" y="624392"/>
                  </a:cubicBezTo>
                  <a:cubicBezTo>
                    <a:pt x="881781" y="618868"/>
                    <a:pt x="883401" y="612676"/>
                    <a:pt x="870351" y="606580"/>
                  </a:cubicBezTo>
                  <a:cubicBezTo>
                    <a:pt x="866827" y="604961"/>
                    <a:pt x="851778" y="590864"/>
                    <a:pt x="851778" y="582577"/>
                  </a:cubicBezTo>
                  <a:cubicBezTo>
                    <a:pt x="851778" y="550669"/>
                    <a:pt x="828632" y="589626"/>
                    <a:pt x="811868" y="575719"/>
                  </a:cubicBezTo>
                  <a:cubicBezTo>
                    <a:pt x="811392" y="575529"/>
                    <a:pt x="803486" y="572195"/>
                    <a:pt x="802343" y="571814"/>
                  </a:cubicBezTo>
                  <a:lnTo>
                    <a:pt x="802343" y="571814"/>
                  </a:lnTo>
                  <a:close/>
                  <a:moveTo>
                    <a:pt x="171693" y="247012"/>
                  </a:moveTo>
                  <a:cubicBezTo>
                    <a:pt x="172169" y="248440"/>
                    <a:pt x="179979" y="257584"/>
                    <a:pt x="179884" y="258251"/>
                  </a:cubicBezTo>
                  <a:cubicBezTo>
                    <a:pt x="177598" y="258727"/>
                    <a:pt x="184837" y="263680"/>
                    <a:pt x="186361" y="264252"/>
                  </a:cubicBezTo>
                  <a:cubicBezTo>
                    <a:pt x="187790" y="264823"/>
                    <a:pt x="199982" y="269681"/>
                    <a:pt x="200268" y="270253"/>
                  </a:cubicBezTo>
                  <a:cubicBezTo>
                    <a:pt x="201125" y="272062"/>
                    <a:pt x="202744" y="277301"/>
                    <a:pt x="204459" y="279682"/>
                  </a:cubicBezTo>
                  <a:cubicBezTo>
                    <a:pt x="205983" y="281683"/>
                    <a:pt x="207221" y="287112"/>
                    <a:pt x="209983" y="291017"/>
                  </a:cubicBezTo>
                  <a:cubicBezTo>
                    <a:pt x="213031" y="295303"/>
                    <a:pt x="215412" y="303304"/>
                    <a:pt x="206554" y="300447"/>
                  </a:cubicBezTo>
                  <a:cubicBezTo>
                    <a:pt x="200458" y="298447"/>
                    <a:pt x="195505" y="299875"/>
                    <a:pt x="193886" y="291779"/>
                  </a:cubicBezTo>
                  <a:cubicBezTo>
                    <a:pt x="193886" y="291779"/>
                    <a:pt x="188838" y="283969"/>
                    <a:pt x="187980" y="281587"/>
                  </a:cubicBezTo>
                  <a:cubicBezTo>
                    <a:pt x="185885" y="275587"/>
                    <a:pt x="179694" y="270253"/>
                    <a:pt x="173788" y="269109"/>
                  </a:cubicBezTo>
                  <a:cubicBezTo>
                    <a:pt x="167502" y="267871"/>
                    <a:pt x="162834" y="273110"/>
                    <a:pt x="163787" y="258061"/>
                  </a:cubicBezTo>
                  <a:cubicBezTo>
                    <a:pt x="164168" y="252631"/>
                    <a:pt x="169502" y="250441"/>
                    <a:pt x="169502" y="247964"/>
                  </a:cubicBezTo>
                  <a:cubicBezTo>
                    <a:pt x="169407" y="246535"/>
                    <a:pt x="171407" y="246250"/>
                    <a:pt x="171693" y="247012"/>
                  </a:cubicBezTo>
                  <a:lnTo>
                    <a:pt x="171693" y="247012"/>
                  </a:lnTo>
                  <a:close/>
                  <a:moveTo>
                    <a:pt x="187028" y="447037"/>
                  </a:moveTo>
                  <a:cubicBezTo>
                    <a:pt x="187123" y="446179"/>
                    <a:pt x="187599" y="446560"/>
                    <a:pt x="189314" y="446560"/>
                  </a:cubicBezTo>
                  <a:cubicBezTo>
                    <a:pt x="193410" y="446560"/>
                    <a:pt x="202649" y="450561"/>
                    <a:pt x="208173" y="450942"/>
                  </a:cubicBezTo>
                  <a:cubicBezTo>
                    <a:pt x="212745" y="451323"/>
                    <a:pt x="214841" y="453037"/>
                    <a:pt x="217222" y="453609"/>
                  </a:cubicBezTo>
                  <a:cubicBezTo>
                    <a:pt x="220937" y="454466"/>
                    <a:pt x="221985" y="455514"/>
                    <a:pt x="224366" y="456276"/>
                  </a:cubicBezTo>
                  <a:cubicBezTo>
                    <a:pt x="229319" y="457800"/>
                    <a:pt x="229128" y="465039"/>
                    <a:pt x="227223" y="467515"/>
                  </a:cubicBezTo>
                  <a:cubicBezTo>
                    <a:pt x="223699" y="472087"/>
                    <a:pt x="223128" y="478564"/>
                    <a:pt x="218937" y="478374"/>
                  </a:cubicBezTo>
                  <a:cubicBezTo>
                    <a:pt x="213793" y="478088"/>
                    <a:pt x="209793" y="480469"/>
                    <a:pt x="205125" y="477612"/>
                  </a:cubicBezTo>
                  <a:cubicBezTo>
                    <a:pt x="203030" y="476278"/>
                    <a:pt x="196267" y="467325"/>
                    <a:pt x="192171" y="463896"/>
                  </a:cubicBezTo>
                  <a:cubicBezTo>
                    <a:pt x="189504" y="461705"/>
                    <a:pt x="186837" y="449132"/>
                    <a:pt x="187028" y="447037"/>
                  </a:cubicBezTo>
                  <a:lnTo>
                    <a:pt x="187028" y="447037"/>
                  </a:lnTo>
                  <a:close/>
                  <a:moveTo>
                    <a:pt x="74633" y="750694"/>
                  </a:moveTo>
                  <a:cubicBezTo>
                    <a:pt x="78538" y="743169"/>
                    <a:pt x="78157" y="747741"/>
                    <a:pt x="78538" y="739264"/>
                  </a:cubicBezTo>
                  <a:cubicBezTo>
                    <a:pt x="78824" y="732596"/>
                    <a:pt x="82253" y="733930"/>
                    <a:pt x="88635" y="733739"/>
                  </a:cubicBezTo>
                  <a:cubicBezTo>
                    <a:pt x="91873" y="733644"/>
                    <a:pt x="98064" y="739740"/>
                    <a:pt x="100636" y="741740"/>
                  </a:cubicBezTo>
                  <a:cubicBezTo>
                    <a:pt x="102827" y="743455"/>
                    <a:pt x="103303" y="750598"/>
                    <a:pt x="98826" y="752599"/>
                  </a:cubicBezTo>
                  <a:cubicBezTo>
                    <a:pt x="96064" y="753837"/>
                    <a:pt x="98541" y="753551"/>
                    <a:pt x="94254" y="754504"/>
                  </a:cubicBezTo>
                  <a:cubicBezTo>
                    <a:pt x="92159" y="754980"/>
                    <a:pt x="75490" y="758504"/>
                    <a:pt x="74728" y="757838"/>
                  </a:cubicBezTo>
                  <a:cubicBezTo>
                    <a:pt x="73490" y="756694"/>
                    <a:pt x="66156" y="757456"/>
                    <a:pt x="73585" y="751932"/>
                  </a:cubicBezTo>
                  <a:cubicBezTo>
                    <a:pt x="74442" y="751360"/>
                    <a:pt x="74347" y="751265"/>
                    <a:pt x="74633" y="750694"/>
                  </a:cubicBezTo>
                  <a:lnTo>
                    <a:pt x="74633" y="750694"/>
                  </a:lnTo>
                  <a:close/>
                  <a:moveTo>
                    <a:pt x="55773" y="744883"/>
                  </a:moveTo>
                  <a:cubicBezTo>
                    <a:pt x="57393" y="748027"/>
                    <a:pt x="57678" y="747550"/>
                    <a:pt x="55964" y="750884"/>
                  </a:cubicBezTo>
                  <a:cubicBezTo>
                    <a:pt x="54630" y="753361"/>
                    <a:pt x="52916" y="753837"/>
                    <a:pt x="49582" y="753265"/>
                  </a:cubicBezTo>
                  <a:cubicBezTo>
                    <a:pt x="46058" y="752599"/>
                    <a:pt x="47487" y="749265"/>
                    <a:pt x="39962" y="753361"/>
                  </a:cubicBezTo>
                  <a:cubicBezTo>
                    <a:pt x="38914" y="753932"/>
                    <a:pt x="34152" y="753932"/>
                    <a:pt x="29294" y="756218"/>
                  </a:cubicBezTo>
                  <a:cubicBezTo>
                    <a:pt x="27579" y="757075"/>
                    <a:pt x="23674" y="756409"/>
                    <a:pt x="18721" y="758599"/>
                  </a:cubicBezTo>
                  <a:cubicBezTo>
                    <a:pt x="18721" y="758599"/>
                    <a:pt x="11006" y="760123"/>
                    <a:pt x="10434" y="759457"/>
                  </a:cubicBezTo>
                  <a:cubicBezTo>
                    <a:pt x="10053" y="758980"/>
                    <a:pt x="9958" y="758028"/>
                    <a:pt x="10530" y="757361"/>
                  </a:cubicBezTo>
                  <a:cubicBezTo>
                    <a:pt x="14530" y="752980"/>
                    <a:pt x="19483" y="748408"/>
                    <a:pt x="25674" y="747360"/>
                  </a:cubicBezTo>
                  <a:cubicBezTo>
                    <a:pt x="29199" y="746788"/>
                    <a:pt x="37009" y="740502"/>
                    <a:pt x="44343" y="741740"/>
                  </a:cubicBezTo>
                  <a:cubicBezTo>
                    <a:pt x="46629" y="742216"/>
                    <a:pt x="55202" y="744883"/>
                    <a:pt x="55773" y="744883"/>
                  </a:cubicBezTo>
                  <a:lnTo>
                    <a:pt x="55773" y="744883"/>
                  </a:lnTo>
                  <a:close/>
                  <a:moveTo>
                    <a:pt x="516974" y="629631"/>
                  </a:moveTo>
                  <a:cubicBezTo>
                    <a:pt x="519927" y="629726"/>
                    <a:pt x="518307" y="632679"/>
                    <a:pt x="522594" y="636870"/>
                  </a:cubicBezTo>
                  <a:cubicBezTo>
                    <a:pt x="537453" y="651729"/>
                    <a:pt x="482779" y="658111"/>
                    <a:pt x="504210" y="657253"/>
                  </a:cubicBezTo>
                  <a:cubicBezTo>
                    <a:pt x="513735" y="656872"/>
                    <a:pt x="526880" y="688209"/>
                    <a:pt x="499353" y="693830"/>
                  </a:cubicBezTo>
                  <a:cubicBezTo>
                    <a:pt x="486113" y="696496"/>
                    <a:pt x="459538" y="712403"/>
                    <a:pt x="456871" y="699544"/>
                  </a:cubicBezTo>
                  <a:cubicBezTo>
                    <a:pt x="456109" y="695639"/>
                    <a:pt x="452871" y="702497"/>
                    <a:pt x="452871" y="679923"/>
                  </a:cubicBezTo>
                  <a:cubicBezTo>
                    <a:pt x="452871" y="669350"/>
                    <a:pt x="470968" y="656587"/>
                    <a:pt x="480493" y="653253"/>
                  </a:cubicBezTo>
                  <a:cubicBezTo>
                    <a:pt x="509163" y="643347"/>
                    <a:pt x="496590" y="629155"/>
                    <a:pt x="516974" y="629631"/>
                  </a:cubicBezTo>
                  <a:close/>
                </a:path>
              </a:pathLst>
            </a:custGeom>
            <a:solidFill>
              <a:srgbClr val="429DC5"/>
            </a:solidFill>
            <a:ln w="6350" cap="flat">
              <a:solidFill>
                <a:schemeClr val="bg1"/>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CB99448-36F5-4FB4-B3D2-18B9E659FF22}"/>
                </a:ext>
              </a:extLst>
            </p:cNvPr>
            <p:cNvSpPr/>
            <p:nvPr/>
          </p:nvSpPr>
          <p:spPr>
            <a:xfrm>
              <a:off x="3606963" y="5026089"/>
              <a:ext cx="691083" cy="453521"/>
            </a:xfrm>
            <a:custGeom>
              <a:avLst/>
              <a:gdLst>
                <a:gd name="connsiteX0" fmla="*/ 109762 w 609600"/>
                <a:gd name="connsiteY0" fmla="*/ 39557 h 400050"/>
                <a:gd name="connsiteX1" fmla="*/ 62899 w 609600"/>
                <a:gd name="connsiteY1" fmla="*/ 37938 h 400050"/>
                <a:gd name="connsiteX2" fmla="*/ 65281 w 609600"/>
                <a:gd name="connsiteY2" fmla="*/ 22031 h 400050"/>
                <a:gd name="connsiteX3" fmla="*/ 85950 w 609600"/>
                <a:gd name="connsiteY3" fmla="*/ 10125 h 400050"/>
                <a:gd name="connsiteX4" fmla="*/ 109762 w 609600"/>
                <a:gd name="connsiteY4" fmla="*/ 13268 h 400050"/>
                <a:gd name="connsiteX5" fmla="*/ 113763 w 609600"/>
                <a:gd name="connsiteY5" fmla="*/ 25936 h 400050"/>
                <a:gd name="connsiteX6" fmla="*/ 109762 w 609600"/>
                <a:gd name="connsiteY6" fmla="*/ 39557 h 400050"/>
                <a:gd name="connsiteX7" fmla="*/ 109762 w 609600"/>
                <a:gd name="connsiteY7" fmla="*/ 39557 h 400050"/>
                <a:gd name="connsiteX8" fmla="*/ 468664 w 609600"/>
                <a:gd name="connsiteY8" fmla="*/ 289684 h 400050"/>
                <a:gd name="connsiteX9" fmla="*/ 490572 w 609600"/>
                <a:gd name="connsiteY9" fmla="*/ 271300 h 400050"/>
                <a:gd name="connsiteX10" fmla="*/ 493239 w 609600"/>
                <a:gd name="connsiteY10" fmla="*/ 264347 h 400050"/>
                <a:gd name="connsiteX11" fmla="*/ 492953 w 609600"/>
                <a:gd name="connsiteY11" fmla="*/ 263681 h 400050"/>
                <a:gd name="connsiteX12" fmla="*/ 484952 w 609600"/>
                <a:gd name="connsiteY12" fmla="*/ 242249 h 400050"/>
                <a:gd name="connsiteX13" fmla="*/ 492286 w 609600"/>
                <a:gd name="connsiteY13" fmla="*/ 237391 h 400050"/>
                <a:gd name="connsiteX14" fmla="*/ 549913 w 609600"/>
                <a:gd name="connsiteY14" fmla="*/ 264824 h 400050"/>
                <a:gd name="connsiteX15" fmla="*/ 560104 w 609600"/>
                <a:gd name="connsiteY15" fmla="*/ 270443 h 400050"/>
                <a:gd name="connsiteX16" fmla="*/ 580107 w 609600"/>
                <a:gd name="connsiteY16" fmla="*/ 299590 h 400050"/>
                <a:gd name="connsiteX17" fmla="*/ 587822 w 609600"/>
                <a:gd name="connsiteY17" fmla="*/ 312734 h 400050"/>
                <a:gd name="connsiteX18" fmla="*/ 599728 w 609600"/>
                <a:gd name="connsiteY18" fmla="*/ 321021 h 400050"/>
                <a:gd name="connsiteX19" fmla="*/ 599157 w 609600"/>
                <a:gd name="connsiteY19" fmla="*/ 336547 h 400050"/>
                <a:gd name="connsiteX20" fmla="*/ 587156 w 609600"/>
                <a:gd name="connsiteY20" fmla="*/ 344548 h 400050"/>
                <a:gd name="connsiteX21" fmla="*/ 567058 w 609600"/>
                <a:gd name="connsiteY21" fmla="*/ 353311 h 400050"/>
                <a:gd name="connsiteX22" fmla="*/ 559819 w 609600"/>
                <a:gd name="connsiteY22" fmla="*/ 354740 h 400050"/>
                <a:gd name="connsiteX23" fmla="*/ 547817 w 609600"/>
                <a:gd name="connsiteY23" fmla="*/ 354740 h 400050"/>
                <a:gd name="connsiteX24" fmla="*/ 532006 w 609600"/>
                <a:gd name="connsiteY24" fmla="*/ 369122 h 400050"/>
                <a:gd name="connsiteX25" fmla="*/ 518671 w 609600"/>
                <a:gd name="connsiteY25" fmla="*/ 388458 h 400050"/>
                <a:gd name="connsiteX26" fmla="*/ 515527 w 609600"/>
                <a:gd name="connsiteY26" fmla="*/ 390934 h 400050"/>
                <a:gd name="connsiteX27" fmla="*/ 512384 w 609600"/>
                <a:gd name="connsiteY27" fmla="*/ 392649 h 400050"/>
                <a:gd name="connsiteX28" fmla="*/ 492763 w 609600"/>
                <a:gd name="connsiteY28" fmla="*/ 384553 h 400050"/>
                <a:gd name="connsiteX29" fmla="*/ 487048 w 609600"/>
                <a:gd name="connsiteY29" fmla="*/ 367693 h 400050"/>
                <a:gd name="connsiteX30" fmla="*/ 486952 w 609600"/>
                <a:gd name="connsiteY30" fmla="*/ 342071 h 400050"/>
                <a:gd name="connsiteX31" fmla="*/ 471236 w 609600"/>
                <a:gd name="connsiteY31" fmla="*/ 305591 h 400050"/>
                <a:gd name="connsiteX32" fmla="*/ 468664 w 609600"/>
                <a:gd name="connsiteY32" fmla="*/ 289684 h 400050"/>
                <a:gd name="connsiteX33" fmla="*/ 468664 w 609600"/>
                <a:gd name="connsiteY33" fmla="*/ 289684 h 400050"/>
                <a:gd name="connsiteX34" fmla="*/ 415039 w 609600"/>
                <a:gd name="connsiteY34" fmla="*/ 188719 h 400050"/>
                <a:gd name="connsiteX35" fmla="*/ 396084 w 609600"/>
                <a:gd name="connsiteY35" fmla="*/ 160429 h 400050"/>
                <a:gd name="connsiteX36" fmla="*/ 407133 w 609600"/>
                <a:gd name="connsiteY36" fmla="*/ 146904 h 400050"/>
                <a:gd name="connsiteX37" fmla="*/ 424373 w 609600"/>
                <a:gd name="connsiteY37" fmla="*/ 157096 h 400050"/>
                <a:gd name="connsiteX38" fmla="*/ 434184 w 609600"/>
                <a:gd name="connsiteY38" fmla="*/ 160810 h 400050"/>
                <a:gd name="connsiteX39" fmla="*/ 457330 w 609600"/>
                <a:gd name="connsiteY39" fmla="*/ 166335 h 400050"/>
                <a:gd name="connsiteX40" fmla="*/ 466950 w 609600"/>
                <a:gd name="connsiteY40" fmla="*/ 173193 h 400050"/>
                <a:gd name="connsiteX41" fmla="*/ 472474 w 609600"/>
                <a:gd name="connsiteY41" fmla="*/ 176812 h 400050"/>
                <a:gd name="connsiteX42" fmla="*/ 475237 w 609600"/>
                <a:gd name="connsiteY42" fmla="*/ 189385 h 400050"/>
                <a:gd name="connsiteX43" fmla="*/ 452472 w 609600"/>
                <a:gd name="connsiteY43" fmla="*/ 198434 h 400050"/>
                <a:gd name="connsiteX44" fmla="*/ 434374 w 609600"/>
                <a:gd name="connsiteY44" fmla="*/ 202625 h 400050"/>
                <a:gd name="connsiteX45" fmla="*/ 420087 w 609600"/>
                <a:gd name="connsiteY45" fmla="*/ 193958 h 400050"/>
                <a:gd name="connsiteX46" fmla="*/ 415039 w 609600"/>
                <a:gd name="connsiteY46" fmla="*/ 188719 h 400050"/>
                <a:gd name="connsiteX47" fmla="*/ 415039 w 609600"/>
                <a:gd name="connsiteY47" fmla="*/ 188719 h 400050"/>
                <a:gd name="connsiteX48" fmla="*/ 360651 w 609600"/>
                <a:gd name="connsiteY48" fmla="*/ 161096 h 400050"/>
                <a:gd name="connsiteX49" fmla="*/ 376367 w 609600"/>
                <a:gd name="connsiteY49" fmla="*/ 163477 h 400050"/>
                <a:gd name="connsiteX50" fmla="*/ 384749 w 609600"/>
                <a:gd name="connsiteY50" fmla="*/ 173002 h 400050"/>
                <a:gd name="connsiteX51" fmla="*/ 378653 w 609600"/>
                <a:gd name="connsiteY51" fmla="*/ 181099 h 400050"/>
                <a:gd name="connsiteX52" fmla="*/ 361318 w 609600"/>
                <a:gd name="connsiteY52" fmla="*/ 174622 h 400050"/>
                <a:gd name="connsiteX53" fmla="*/ 360175 w 609600"/>
                <a:gd name="connsiteY53" fmla="*/ 161191 h 400050"/>
                <a:gd name="connsiteX54" fmla="*/ 360651 w 609600"/>
                <a:gd name="connsiteY54" fmla="*/ 161096 h 400050"/>
                <a:gd name="connsiteX55" fmla="*/ 360651 w 609600"/>
                <a:gd name="connsiteY55" fmla="*/ 161096 h 400050"/>
                <a:gd name="connsiteX56" fmla="*/ 394846 w 609600"/>
                <a:gd name="connsiteY56" fmla="*/ 136903 h 400050"/>
                <a:gd name="connsiteX57" fmla="*/ 384654 w 609600"/>
                <a:gd name="connsiteY57" fmla="*/ 148333 h 400050"/>
                <a:gd name="connsiteX58" fmla="*/ 369604 w 609600"/>
                <a:gd name="connsiteY58" fmla="*/ 149095 h 400050"/>
                <a:gd name="connsiteX59" fmla="*/ 351507 w 609600"/>
                <a:gd name="connsiteY59" fmla="*/ 145570 h 400050"/>
                <a:gd name="connsiteX60" fmla="*/ 333981 w 609600"/>
                <a:gd name="connsiteY60" fmla="*/ 136236 h 400050"/>
                <a:gd name="connsiteX61" fmla="*/ 338553 w 609600"/>
                <a:gd name="connsiteY61" fmla="*/ 131283 h 400050"/>
                <a:gd name="connsiteX62" fmla="*/ 351507 w 609600"/>
                <a:gd name="connsiteY62" fmla="*/ 134807 h 400050"/>
                <a:gd name="connsiteX63" fmla="*/ 363413 w 609600"/>
                <a:gd name="connsiteY63" fmla="*/ 135665 h 400050"/>
                <a:gd name="connsiteX64" fmla="*/ 394846 w 609600"/>
                <a:gd name="connsiteY64" fmla="*/ 136903 h 400050"/>
                <a:gd name="connsiteX65" fmla="*/ 394846 w 609600"/>
                <a:gd name="connsiteY65" fmla="*/ 136903 h 400050"/>
                <a:gd name="connsiteX66" fmla="*/ 227587 w 609600"/>
                <a:gd name="connsiteY66" fmla="*/ 96898 h 400050"/>
                <a:gd name="connsiteX67" fmla="*/ 231206 w 609600"/>
                <a:gd name="connsiteY67" fmla="*/ 82515 h 400050"/>
                <a:gd name="connsiteX68" fmla="*/ 236159 w 609600"/>
                <a:gd name="connsiteY68" fmla="*/ 79181 h 400050"/>
                <a:gd name="connsiteX69" fmla="*/ 256257 w 609600"/>
                <a:gd name="connsiteY69" fmla="*/ 68704 h 400050"/>
                <a:gd name="connsiteX70" fmla="*/ 277974 w 609600"/>
                <a:gd name="connsiteY70" fmla="*/ 105184 h 400050"/>
                <a:gd name="connsiteX71" fmla="*/ 291309 w 609600"/>
                <a:gd name="connsiteY71" fmla="*/ 118996 h 400050"/>
                <a:gd name="connsiteX72" fmla="*/ 268925 w 609600"/>
                <a:gd name="connsiteY72" fmla="*/ 122329 h 400050"/>
                <a:gd name="connsiteX73" fmla="*/ 261210 w 609600"/>
                <a:gd name="connsiteY73" fmla="*/ 116805 h 400050"/>
                <a:gd name="connsiteX74" fmla="*/ 242922 w 609600"/>
                <a:gd name="connsiteY74" fmla="*/ 117662 h 400050"/>
                <a:gd name="connsiteX75" fmla="*/ 236159 w 609600"/>
                <a:gd name="connsiteY75" fmla="*/ 108899 h 400050"/>
                <a:gd name="connsiteX76" fmla="*/ 227872 w 609600"/>
                <a:gd name="connsiteY76" fmla="*/ 97469 h 400050"/>
                <a:gd name="connsiteX77" fmla="*/ 227587 w 609600"/>
                <a:gd name="connsiteY77" fmla="*/ 96898 h 400050"/>
                <a:gd name="connsiteX78" fmla="*/ 227587 w 609600"/>
                <a:gd name="connsiteY78" fmla="*/ 96898 h 400050"/>
                <a:gd name="connsiteX79" fmla="*/ 26419 w 609600"/>
                <a:gd name="connsiteY79" fmla="*/ 38795 h 400050"/>
                <a:gd name="connsiteX80" fmla="*/ 22704 w 609600"/>
                <a:gd name="connsiteY80" fmla="*/ 54131 h 400050"/>
                <a:gd name="connsiteX81" fmla="*/ 26419 w 609600"/>
                <a:gd name="connsiteY81" fmla="*/ 3879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9600" h="400050">
                  <a:moveTo>
                    <a:pt x="109762" y="39557"/>
                  </a:moveTo>
                  <a:cubicBezTo>
                    <a:pt x="100523" y="60512"/>
                    <a:pt x="74996" y="48987"/>
                    <a:pt x="62899" y="37938"/>
                  </a:cubicBezTo>
                  <a:lnTo>
                    <a:pt x="65281" y="22031"/>
                  </a:lnTo>
                  <a:lnTo>
                    <a:pt x="85950" y="10125"/>
                  </a:lnTo>
                  <a:lnTo>
                    <a:pt x="109762" y="13268"/>
                  </a:lnTo>
                  <a:lnTo>
                    <a:pt x="113763" y="25936"/>
                  </a:lnTo>
                  <a:lnTo>
                    <a:pt x="109762" y="39557"/>
                  </a:lnTo>
                  <a:lnTo>
                    <a:pt x="109762" y="39557"/>
                  </a:lnTo>
                  <a:close/>
                  <a:moveTo>
                    <a:pt x="468664" y="289684"/>
                  </a:moveTo>
                  <a:cubicBezTo>
                    <a:pt x="473141" y="285588"/>
                    <a:pt x="480571" y="290065"/>
                    <a:pt x="490572" y="271300"/>
                  </a:cubicBezTo>
                  <a:cubicBezTo>
                    <a:pt x="491524" y="269491"/>
                    <a:pt x="494001" y="266633"/>
                    <a:pt x="493239" y="264347"/>
                  </a:cubicBezTo>
                  <a:lnTo>
                    <a:pt x="492953" y="263681"/>
                  </a:lnTo>
                  <a:cubicBezTo>
                    <a:pt x="492001" y="261299"/>
                    <a:pt x="479047" y="249774"/>
                    <a:pt x="484952" y="242249"/>
                  </a:cubicBezTo>
                  <a:cubicBezTo>
                    <a:pt x="485810" y="241106"/>
                    <a:pt x="490096" y="237391"/>
                    <a:pt x="492286" y="237391"/>
                  </a:cubicBezTo>
                  <a:lnTo>
                    <a:pt x="549913" y="264824"/>
                  </a:lnTo>
                  <a:lnTo>
                    <a:pt x="560104" y="270443"/>
                  </a:lnTo>
                  <a:cubicBezTo>
                    <a:pt x="574011" y="276730"/>
                    <a:pt x="572297" y="288350"/>
                    <a:pt x="580107" y="299590"/>
                  </a:cubicBezTo>
                  <a:cubicBezTo>
                    <a:pt x="583155" y="303971"/>
                    <a:pt x="581060" y="305114"/>
                    <a:pt x="587822" y="312734"/>
                  </a:cubicBezTo>
                  <a:cubicBezTo>
                    <a:pt x="590299" y="315496"/>
                    <a:pt x="599443" y="319973"/>
                    <a:pt x="599728" y="321021"/>
                  </a:cubicBezTo>
                  <a:cubicBezTo>
                    <a:pt x="607634" y="321783"/>
                    <a:pt x="606301" y="333023"/>
                    <a:pt x="599157" y="336547"/>
                  </a:cubicBezTo>
                  <a:cubicBezTo>
                    <a:pt x="599062" y="336547"/>
                    <a:pt x="588394" y="344643"/>
                    <a:pt x="587156" y="344548"/>
                  </a:cubicBezTo>
                  <a:cubicBezTo>
                    <a:pt x="580964" y="348548"/>
                    <a:pt x="574487" y="352073"/>
                    <a:pt x="567058" y="353311"/>
                  </a:cubicBezTo>
                  <a:cubicBezTo>
                    <a:pt x="566962" y="353311"/>
                    <a:pt x="566010" y="355597"/>
                    <a:pt x="559819" y="354740"/>
                  </a:cubicBezTo>
                  <a:cubicBezTo>
                    <a:pt x="556961" y="354358"/>
                    <a:pt x="554199" y="349691"/>
                    <a:pt x="547817" y="354740"/>
                  </a:cubicBezTo>
                  <a:cubicBezTo>
                    <a:pt x="544960" y="356930"/>
                    <a:pt x="533530" y="366169"/>
                    <a:pt x="532006" y="369122"/>
                  </a:cubicBezTo>
                  <a:lnTo>
                    <a:pt x="518671" y="388458"/>
                  </a:lnTo>
                  <a:lnTo>
                    <a:pt x="515527" y="390934"/>
                  </a:lnTo>
                  <a:lnTo>
                    <a:pt x="512384" y="392649"/>
                  </a:lnTo>
                  <a:cubicBezTo>
                    <a:pt x="503431" y="394744"/>
                    <a:pt x="502764" y="387982"/>
                    <a:pt x="492763" y="384553"/>
                  </a:cubicBezTo>
                  <a:cubicBezTo>
                    <a:pt x="492191" y="381600"/>
                    <a:pt x="486572" y="384934"/>
                    <a:pt x="487048" y="367693"/>
                  </a:cubicBezTo>
                  <a:cubicBezTo>
                    <a:pt x="487238" y="360264"/>
                    <a:pt x="483523" y="353692"/>
                    <a:pt x="486952" y="342071"/>
                  </a:cubicBezTo>
                  <a:cubicBezTo>
                    <a:pt x="489810" y="332546"/>
                    <a:pt x="478285" y="311306"/>
                    <a:pt x="471236" y="305591"/>
                  </a:cubicBezTo>
                  <a:cubicBezTo>
                    <a:pt x="468664" y="303495"/>
                    <a:pt x="467236" y="292827"/>
                    <a:pt x="468664" y="289684"/>
                  </a:cubicBezTo>
                  <a:lnTo>
                    <a:pt x="468664" y="289684"/>
                  </a:lnTo>
                  <a:close/>
                  <a:moveTo>
                    <a:pt x="415039" y="188719"/>
                  </a:moveTo>
                  <a:lnTo>
                    <a:pt x="396084" y="160429"/>
                  </a:lnTo>
                  <a:lnTo>
                    <a:pt x="407133" y="146904"/>
                  </a:lnTo>
                  <a:cubicBezTo>
                    <a:pt x="413705" y="149190"/>
                    <a:pt x="416944" y="154238"/>
                    <a:pt x="424373" y="157096"/>
                  </a:cubicBezTo>
                  <a:cubicBezTo>
                    <a:pt x="426564" y="157953"/>
                    <a:pt x="430279" y="160906"/>
                    <a:pt x="434184" y="160810"/>
                  </a:cubicBezTo>
                  <a:cubicBezTo>
                    <a:pt x="438947" y="160620"/>
                    <a:pt x="453424" y="162906"/>
                    <a:pt x="457330" y="166335"/>
                  </a:cubicBezTo>
                  <a:cubicBezTo>
                    <a:pt x="459711" y="168335"/>
                    <a:pt x="461997" y="168431"/>
                    <a:pt x="466950" y="173193"/>
                  </a:cubicBezTo>
                  <a:cubicBezTo>
                    <a:pt x="467045" y="173288"/>
                    <a:pt x="472189" y="176908"/>
                    <a:pt x="472474" y="176812"/>
                  </a:cubicBezTo>
                  <a:cubicBezTo>
                    <a:pt x="474094" y="179099"/>
                    <a:pt x="482285" y="184147"/>
                    <a:pt x="475237" y="189385"/>
                  </a:cubicBezTo>
                  <a:cubicBezTo>
                    <a:pt x="469522" y="193576"/>
                    <a:pt x="459330" y="196910"/>
                    <a:pt x="452472" y="198434"/>
                  </a:cubicBezTo>
                  <a:cubicBezTo>
                    <a:pt x="447805" y="199482"/>
                    <a:pt x="438375" y="202625"/>
                    <a:pt x="434374" y="202625"/>
                  </a:cubicBezTo>
                  <a:cubicBezTo>
                    <a:pt x="427135" y="202625"/>
                    <a:pt x="425897" y="197767"/>
                    <a:pt x="420087" y="193958"/>
                  </a:cubicBezTo>
                  <a:cubicBezTo>
                    <a:pt x="418563" y="193005"/>
                    <a:pt x="415610" y="190624"/>
                    <a:pt x="415039" y="188719"/>
                  </a:cubicBezTo>
                  <a:lnTo>
                    <a:pt x="415039" y="188719"/>
                  </a:lnTo>
                  <a:close/>
                  <a:moveTo>
                    <a:pt x="360651" y="161096"/>
                  </a:moveTo>
                  <a:cubicBezTo>
                    <a:pt x="366652" y="161858"/>
                    <a:pt x="370652" y="161382"/>
                    <a:pt x="376367" y="163477"/>
                  </a:cubicBezTo>
                  <a:cubicBezTo>
                    <a:pt x="379606" y="164716"/>
                    <a:pt x="382654" y="170050"/>
                    <a:pt x="384749" y="173002"/>
                  </a:cubicBezTo>
                  <a:cubicBezTo>
                    <a:pt x="386178" y="175193"/>
                    <a:pt x="384464" y="181289"/>
                    <a:pt x="378653" y="181099"/>
                  </a:cubicBezTo>
                  <a:cubicBezTo>
                    <a:pt x="371414" y="180908"/>
                    <a:pt x="372462" y="195100"/>
                    <a:pt x="361318" y="174622"/>
                  </a:cubicBezTo>
                  <a:cubicBezTo>
                    <a:pt x="358936" y="170240"/>
                    <a:pt x="357508" y="165668"/>
                    <a:pt x="360175" y="161191"/>
                  </a:cubicBezTo>
                  <a:cubicBezTo>
                    <a:pt x="360270" y="161001"/>
                    <a:pt x="360175" y="161096"/>
                    <a:pt x="360651" y="161096"/>
                  </a:cubicBezTo>
                  <a:lnTo>
                    <a:pt x="360651" y="161096"/>
                  </a:lnTo>
                  <a:close/>
                  <a:moveTo>
                    <a:pt x="394846" y="136903"/>
                  </a:moveTo>
                  <a:cubicBezTo>
                    <a:pt x="392845" y="141951"/>
                    <a:pt x="390750" y="148047"/>
                    <a:pt x="384654" y="148333"/>
                  </a:cubicBezTo>
                  <a:cubicBezTo>
                    <a:pt x="378272" y="148618"/>
                    <a:pt x="379320" y="151000"/>
                    <a:pt x="369604" y="149095"/>
                  </a:cubicBezTo>
                  <a:cubicBezTo>
                    <a:pt x="360556" y="147380"/>
                    <a:pt x="360270" y="149857"/>
                    <a:pt x="351507" y="145570"/>
                  </a:cubicBezTo>
                  <a:cubicBezTo>
                    <a:pt x="346744" y="143189"/>
                    <a:pt x="333981" y="141379"/>
                    <a:pt x="333981" y="136236"/>
                  </a:cubicBezTo>
                  <a:cubicBezTo>
                    <a:pt x="333981" y="132521"/>
                    <a:pt x="334457" y="130426"/>
                    <a:pt x="338553" y="131283"/>
                  </a:cubicBezTo>
                  <a:cubicBezTo>
                    <a:pt x="341410" y="131283"/>
                    <a:pt x="345411" y="133950"/>
                    <a:pt x="351507" y="134807"/>
                  </a:cubicBezTo>
                  <a:cubicBezTo>
                    <a:pt x="354555" y="135188"/>
                    <a:pt x="357508" y="140903"/>
                    <a:pt x="363413" y="135665"/>
                  </a:cubicBezTo>
                  <a:cubicBezTo>
                    <a:pt x="364937" y="134331"/>
                    <a:pt x="391988" y="135855"/>
                    <a:pt x="394846" y="136903"/>
                  </a:cubicBezTo>
                  <a:lnTo>
                    <a:pt x="394846" y="136903"/>
                  </a:lnTo>
                  <a:close/>
                  <a:moveTo>
                    <a:pt x="227587" y="96898"/>
                  </a:moveTo>
                  <a:cubicBezTo>
                    <a:pt x="225301" y="95278"/>
                    <a:pt x="225491" y="82706"/>
                    <a:pt x="231206" y="82515"/>
                  </a:cubicBezTo>
                  <a:cubicBezTo>
                    <a:pt x="233206" y="82420"/>
                    <a:pt x="235016" y="80705"/>
                    <a:pt x="236159" y="79181"/>
                  </a:cubicBezTo>
                  <a:lnTo>
                    <a:pt x="256257" y="68704"/>
                  </a:lnTo>
                  <a:lnTo>
                    <a:pt x="277974" y="105184"/>
                  </a:lnTo>
                  <a:cubicBezTo>
                    <a:pt x="281403" y="109661"/>
                    <a:pt x="295310" y="113852"/>
                    <a:pt x="291309" y="118996"/>
                  </a:cubicBezTo>
                  <a:cubicBezTo>
                    <a:pt x="285118" y="126901"/>
                    <a:pt x="278260" y="121949"/>
                    <a:pt x="268925" y="122329"/>
                  </a:cubicBezTo>
                  <a:cubicBezTo>
                    <a:pt x="265972" y="122425"/>
                    <a:pt x="262829" y="116710"/>
                    <a:pt x="261210" y="116805"/>
                  </a:cubicBezTo>
                  <a:cubicBezTo>
                    <a:pt x="256543" y="120234"/>
                    <a:pt x="247018" y="122901"/>
                    <a:pt x="242922" y="117662"/>
                  </a:cubicBezTo>
                  <a:cubicBezTo>
                    <a:pt x="238731" y="112328"/>
                    <a:pt x="241112" y="118139"/>
                    <a:pt x="236159" y="108899"/>
                  </a:cubicBezTo>
                  <a:cubicBezTo>
                    <a:pt x="235397" y="107566"/>
                    <a:pt x="229111" y="98422"/>
                    <a:pt x="227872" y="97469"/>
                  </a:cubicBezTo>
                  <a:cubicBezTo>
                    <a:pt x="227777" y="97374"/>
                    <a:pt x="227682" y="97088"/>
                    <a:pt x="227587" y="96898"/>
                  </a:cubicBezTo>
                  <a:lnTo>
                    <a:pt x="227587" y="96898"/>
                  </a:lnTo>
                  <a:close/>
                  <a:moveTo>
                    <a:pt x="26419" y="38795"/>
                  </a:moveTo>
                  <a:cubicBezTo>
                    <a:pt x="7559" y="38319"/>
                    <a:pt x="3463" y="72418"/>
                    <a:pt x="22704" y="54131"/>
                  </a:cubicBezTo>
                  <a:cubicBezTo>
                    <a:pt x="26419" y="50701"/>
                    <a:pt x="36515" y="38986"/>
                    <a:pt x="26419" y="38795"/>
                  </a:cubicBezTo>
                  <a:close/>
                </a:path>
              </a:pathLst>
            </a:custGeom>
            <a:solidFill>
              <a:srgbClr val="3D4A6D"/>
            </a:solidFill>
            <a:ln w="6350" cap="flat">
              <a:solidFill>
                <a:schemeClr val="bg1"/>
              </a:solidFill>
              <a:prstDash val="solid"/>
              <a:miter/>
            </a:ln>
          </p:spPr>
          <p:txBody>
            <a:bodyPr rtlCol="0" anchor="ctr"/>
            <a:lstStyle/>
            <a:p>
              <a:endParaRPr lang="en-US" dirty="0"/>
            </a:p>
          </p:txBody>
        </p:sp>
        <p:grpSp>
          <p:nvGrpSpPr>
            <p:cNvPr id="21" name="Group 20">
              <a:extLst>
                <a:ext uri="{FF2B5EF4-FFF2-40B4-BE49-F238E27FC236}">
                  <a16:creationId xmlns:a16="http://schemas.microsoft.com/office/drawing/2014/main" id="{14F0AC44-BE9D-4519-9130-9CAC0AA5BF9D}"/>
                </a:ext>
              </a:extLst>
            </p:cNvPr>
            <p:cNvGrpSpPr/>
            <p:nvPr/>
          </p:nvGrpSpPr>
          <p:grpSpPr>
            <a:xfrm>
              <a:off x="1821865" y="388988"/>
              <a:ext cx="8216471" cy="5098609"/>
              <a:chOff x="1821865" y="388988"/>
              <a:chExt cx="8216471" cy="5098609"/>
            </a:xfrm>
          </p:grpSpPr>
          <p:grpSp>
            <p:nvGrpSpPr>
              <p:cNvPr id="73" name="Group 72">
                <a:extLst>
                  <a:ext uri="{FF2B5EF4-FFF2-40B4-BE49-F238E27FC236}">
                    <a16:creationId xmlns:a16="http://schemas.microsoft.com/office/drawing/2014/main" id="{13FEE51B-A442-4900-9DA6-3A8E026DA8FA}"/>
                  </a:ext>
                </a:extLst>
              </p:cNvPr>
              <p:cNvGrpSpPr/>
              <p:nvPr/>
            </p:nvGrpSpPr>
            <p:grpSpPr>
              <a:xfrm>
                <a:off x="1821865" y="388988"/>
                <a:ext cx="8216471" cy="5098609"/>
                <a:chOff x="1821866" y="396021"/>
                <a:chExt cx="8216471" cy="5098609"/>
              </a:xfrm>
              <a:noFill/>
            </p:grpSpPr>
            <p:sp>
              <p:nvSpPr>
                <p:cNvPr id="115" name="Freeform: Shape 114">
                  <a:extLst>
                    <a:ext uri="{FF2B5EF4-FFF2-40B4-BE49-F238E27FC236}">
                      <a16:creationId xmlns:a16="http://schemas.microsoft.com/office/drawing/2014/main" id="{A9B76789-66DC-45BF-B60D-37311B9DBC2E}"/>
                    </a:ext>
                  </a:extLst>
                </p:cNvPr>
                <p:cNvSpPr/>
                <p:nvPr/>
              </p:nvSpPr>
              <p:spPr>
                <a:xfrm>
                  <a:off x="1821866" y="1669659"/>
                  <a:ext cx="1281098" cy="2173002"/>
                </a:xfrm>
                <a:custGeom>
                  <a:avLst/>
                  <a:gdLst>
                    <a:gd name="connsiteX0" fmla="*/ 289260 w 752475"/>
                    <a:gd name="connsiteY0" fmla="*/ 70704 h 1276350"/>
                    <a:gd name="connsiteX1" fmla="*/ 86949 w 752475"/>
                    <a:gd name="connsiteY1" fmla="*/ 10125 h 1276350"/>
                    <a:gd name="connsiteX2" fmla="*/ 64566 w 752475"/>
                    <a:gd name="connsiteY2" fmla="*/ 106708 h 1276350"/>
                    <a:gd name="connsiteX3" fmla="*/ 37800 w 752475"/>
                    <a:gd name="connsiteY3" fmla="*/ 146999 h 1276350"/>
                    <a:gd name="connsiteX4" fmla="*/ 24084 w 752475"/>
                    <a:gd name="connsiteY4" fmla="*/ 159858 h 1276350"/>
                    <a:gd name="connsiteX5" fmla="*/ 13131 w 752475"/>
                    <a:gd name="connsiteY5" fmla="*/ 208816 h 1276350"/>
                    <a:gd name="connsiteX6" fmla="*/ 27990 w 752475"/>
                    <a:gd name="connsiteY6" fmla="*/ 313210 h 1276350"/>
                    <a:gd name="connsiteX7" fmla="*/ 20274 w 752475"/>
                    <a:gd name="connsiteY7" fmla="*/ 359216 h 1276350"/>
                    <a:gd name="connsiteX8" fmla="*/ 57612 w 752475"/>
                    <a:gd name="connsiteY8" fmla="*/ 455895 h 1276350"/>
                    <a:gd name="connsiteX9" fmla="*/ 69900 w 752475"/>
                    <a:gd name="connsiteY9" fmla="*/ 502567 h 1276350"/>
                    <a:gd name="connsiteX10" fmla="*/ 79044 w 752475"/>
                    <a:gd name="connsiteY10" fmla="*/ 595150 h 1276350"/>
                    <a:gd name="connsiteX11" fmla="*/ 81711 w 752475"/>
                    <a:gd name="connsiteY11" fmla="*/ 600199 h 1276350"/>
                    <a:gd name="connsiteX12" fmla="*/ 121811 w 752475"/>
                    <a:gd name="connsiteY12" fmla="*/ 656968 h 1276350"/>
                    <a:gd name="connsiteX13" fmla="*/ 98094 w 752475"/>
                    <a:gd name="connsiteY13" fmla="*/ 716689 h 1276350"/>
                    <a:gd name="connsiteX14" fmla="*/ 158292 w 752475"/>
                    <a:gd name="connsiteY14" fmla="*/ 844515 h 1276350"/>
                    <a:gd name="connsiteX15" fmla="*/ 169436 w 752475"/>
                    <a:gd name="connsiteY15" fmla="*/ 884901 h 1276350"/>
                    <a:gd name="connsiteX16" fmla="*/ 194010 w 752475"/>
                    <a:gd name="connsiteY16" fmla="*/ 959482 h 1276350"/>
                    <a:gd name="connsiteX17" fmla="*/ 253161 w 752475"/>
                    <a:gd name="connsiteY17" fmla="*/ 977674 h 1276350"/>
                    <a:gd name="connsiteX18" fmla="*/ 304786 w 752475"/>
                    <a:gd name="connsiteY18" fmla="*/ 1039396 h 1276350"/>
                    <a:gd name="connsiteX19" fmla="*/ 338600 w 752475"/>
                    <a:gd name="connsiteY19" fmla="*/ 1074734 h 1276350"/>
                    <a:gd name="connsiteX20" fmla="*/ 332980 w 752475"/>
                    <a:gd name="connsiteY20" fmla="*/ 1076830 h 1276350"/>
                    <a:gd name="connsiteX21" fmla="*/ 386796 w 752475"/>
                    <a:gd name="connsiteY21" fmla="*/ 1111977 h 1276350"/>
                    <a:gd name="connsiteX22" fmla="*/ 411561 w 752475"/>
                    <a:gd name="connsiteY22" fmla="*/ 1146553 h 1276350"/>
                    <a:gd name="connsiteX23" fmla="*/ 424420 w 752475"/>
                    <a:gd name="connsiteY23" fmla="*/ 1212561 h 1276350"/>
                    <a:gd name="connsiteX24" fmla="*/ 425754 w 752475"/>
                    <a:gd name="connsiteY24" fmla="*/ 1240469 h 1276350"/>
                    <a:gd name="connsiteX25" fmla="*/ 665403 w 752475"/>
                    <a:gd name="connsiteY25" fmla="*/ 1275235 h 1276350"/>
                    <a:gd name="connsiteX26" fmla="*/ 679500 w 752475"/>
                    <a:gd name="connsiteY26" fmla="*/ 1243136 h 1276350"/>
                    <a:gd name="connsiteX27" fmla="*/ 687215 w 752475"/>
                    <a:gd name="connsiteY27" fmla="*/ 1192749 h 1276350"/>
                    <a:gd name="connsiteX28" fmla="*/ 737602 w 752475"/>
                    <a:gd name="connsiteY28" fmla="*/ 1117978 h 1276350"/>
                    <a:gd name="connsiteX29" fmla="*/ 732459 w 752475"/>
                    <a:gd name="connsiteY29" fmla="*/ 1057399 h 1276350"/>
                    <a:gd name="connsiteX30" fmla="*/ 719600 w 752475"/>
                    <a:gd name="connsiteY30" fmla="*/ 1013584 h 1276350"/>
                    <a:gd name="connsiteX31" fmla="*/ 342029 w 752475"/>
                    <a:gd name="connsiteY31" fmla="*/ 445608 h 1276350"/>
                    <a:gd name="connsiteX32" fmla="*/ 432231 w 752475"/>
                    <a:gd name="connsiteY32" fmla="*/ 106708 h 1276350"/>
                    <a:gd name="connsiteX33" fmla="*/ 289260 w 752475"/>
                    <a:gd name="connsiteY33" fmla="*/ 70704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2475" h="1276350">
                      <a:moveTo>
                        <a:pt x="289260" y="70704"/>
                      </a:moveTo>
                      <a:lnTo>
                        <a:pt x="86949" y="10125"/>
                      </a:lnTo>
                      <a:cubicBezTo>
                        <a:pt x="65804" y="26984"/>
                        <a:pt x="87997" y="64322"/>
                        <a:pt x="64566" y="106708"/>
                      </a:cubicBezTo>
                      <a:cubicBezTo>
                        <a:pt x="53231" y="127282"/>
                        <a:pt x="61803" y="127759"/>
                        <a:pt x="37800" y="146999"/>
                      </a:cubicBezTo>
                      <a:cubicBezTo>
                        <a:pt x="25894" y="156524"/>
                        <a:pt x="41706" y="150714"/>
                        <a:pt x="24084" y="159858"/>
                      </a:cubicBezTo>
                      <a:cubicBezTo>
                        <a:pt x="22465" y="160715"/>
                        <a:pt x="2748" y="194243"/>
                        <a:pt x="13131" y="208816"/>
                      </a:cubicBezTo>
                      <a:cubicBezTo>
                        <a:pt x="30466" y="233105"/>
                        <a:pt x="46849" y="286636"/>
                        <a:pt x="27990" y="313210"/>
                      </a:cubicBezTo>
                      <a:cubicBezTo>
                        <a:pt x="27132" y="314449"/>
                        <a:pt x="23989" y="350167"/>
                        <a:pt x="20274" y="359216"/>
                      </a:cubicBezTo>
                      <a:cubicBezTo>
                        <a:pt x="17798" y="365122"/>
                        <a:pt x="52088" y="440845"/>
                        <a:pt x="57612" y="455895"/>
                      </a:cubicBezTo>
                      <a:cubicBezTo>
                        <a:pt x="66185" y="479326"/>
                        <a:pt x="45516" y="468373"/>
                        <a:pt x="69900" y="502567"/>
                      </a:cubicBezTo>
                      <a:cubicBezTo>
                        <a:pt x="107619" y="555336"/>
                        <a:pt x="68376" y="542763"/>
                        <a:pt x="79044" y="595150"/>
                      </a:cubicBezTo>
                      <a:cubicBezTo>
                        <a:pt x="79044" y="595246"/>
                        <a:pt x="81425" y="599437"/>
                        <a:pt x="81711" y="600199"/>
                      </a:cubicBezTo>
                      <a:cubicBezTo>
                        <a:pt x="102094" y="644680"/>
                        <a:pt x="129907" y="616772"/>
                        <a:pt x="121811" y="656968"/>
                      </a:cubicBezTo>
                      <a:cubicBezTo>
                        <a:pt x="118477" y="673446"/>
                        <a:pt x="80282" y="663445"/>
                        <a:pt x="98094" y="716689"/>
                      </a:cubicBezTo>
                      <a:cubicBezTo>
                        <a:pt x="115048" y="723166"/>
                        <a:pt x="129050" y="819655"/>
                        <a:pt x="158292" y="844515"/>
                      </a:cubicBezTo>
                      <a:cubicBezTo>
                        <a:pt x="160197" y="846134"/>
                        <a:pt x="169436" y="880519"/>
                        <a:pt x="169436" y="884901"/>
                      </a:cubicBezTo>
                      <a:cubicBezTo>
                        <a:pt x="169436" y="928144"/>
                        <a:pt x="134574" y="949766"/>
                        <a:pt x="194010" y="959482"/>
                      </a:cubicBezTo>
                      <a:cubicBezTo>
                        <a:pt x="210203" y="962149"/>
                        <a:pt x="220966" y="978913"/>
                        <a:pt x="253161" y="977674"/>
                      </a:cubicBezTo>
                      <a:cubicBezTo>
                        <a:pt x="270306" y="977008"/>
                        <a:pt x="269639" y="1033491"/>
                        <a:pt x="304786" y="1039396"/>
                      </a:cubicBezTo>
                      <a:cubicBezTo>
                        <a:pt x="319074" y="1041778"/>
                        <a:pt x="358031" y="1051969"/>
                        <a:pt x="338600" y="1074734"/>
                      </a:cubicBezTo>
                      <a:cubicBezTo>
                        <a:pt x="338124" y="1075306"/>
                        <a:pt x="333837" y="1076639"/>
                        <a:pt x="332980" y="1076830"/>
                      </a:cubicBezTo>
                      <a:cubicBezTo>
                        <a:pt x="337457" y="1106167"/>
                        <a:pt x="362317" y="1062637"/>
                        <a:pt x="386796" y="1111977"/>
                      </a:cubicBezTo>
                      <a:cubicBezTo>
                        <a:pt x="393464" y="1125312"/>
                        <a:pt x="406513" y="1125979"/>
                        <a:pt x="411561" y="1146553"/>
                      </a:cubicBezTo>
                      <a:cubicBezTo>
                        <a:pt x="419848" y="1179700"/>
                        <a:pt x="424420" y="1150363"/>
                        <a:pt x="424420" y="1212561"/>
                      </a:cubicBezTo>
                      <a:cubicBezTo>
                        <a:pt x="424420" y="1219609"/>
                        <a:pt x="425754" y="1229706"/>
                        <a:pt x="425754" y="1240469"/>
                      </a:cubicBezTo>
                      <a:lnTo>
                        <a:pt x="665403" y="1275235"/>
                      </a:lnTo>
                      <a:cubicBezTo>
                        <a:pt x="693501" y="1275235"/>
                        <a:pt x="702550" y="1247041"/>
                        <a:pt x="679500" y="1243136"/>
                      </a:cubicBezTo>
                      <a:cubicBezTo>
                        <a:pt x="670451" y="1241612"/>
                        <a:pt x="666546" y="1198273"/>
                        <a:pt x="687215" y="1192749"/>
                      </a:cubicBezTo>
                      <a:cubicBezTo>
                        <a:pt x="713028" y="1185891"/>
                        <a:pt x="689977" y="1134456"/>
                        <a:pt x="737602" y="1117978"/>
                      </a:cubicBezTo>
                      <a:cubicBezTo>
                        <a:pt x="766653" y="1107976"/>
                        <a:pt x="732459" y="1094356"/>
                        <a:pt x="732459" y="1057399"/>
                      </a:cubicBezTo>
                      <a:cubicBezTo>
                        <a:pt x="732459" y="1045492"/>
                        <a:pt x="710646" y="1036444"/>
                        <a:pt x="719600" y="1013584"/>
                      </a:cubicBezTo>
                      <a:lnTo>
                        <a:pt x="342029" y="445608"/>
                      </a:lnTo>
                      <a:lnTo>
                        <a:pt x="432231" y="106708"/>
                      </a:lnTo>
                      <a:lnTo>
                        <a:pt x="289260" y="70704"/>
                      </a:ln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0933E5B3-B01B-46A3-BEEC-7BB71FB0B513}"/>
                    </a:ext>
                  </a:extLst>
                </p:cNvPr>
                <p:cNvSpPr/>
                <p:nvPr/>
              </p:nvSpPr>
              <p:spPr>
                <a:xfrm>
                  <a:off x="1933192" y="881215"/>
                  <a:ext cx="1281098" cy="1070285"/>
                </a:xfrm>
                <a:custGeom>
                  <a:avLst/>
                  <a:gdLst>
                    <a:gd name="connsiteX0" fmla="*/ 223871 w 752475"/>
                    <a:gd name="connsiteY0" fmla="*/ 533810 h 628650"/>
                    <a:gd name="connsiteX1" fmla="*/ 366937 w 752475"/>
                    <a:gd name="connsiteY1" fmla="*/ 569910 h 628650"/>
                    <a:gd name="connsiteX2" fmla="*/ 615539 w 752475"/>
                    <a:gd name="connsiteY2" fmla="*/ 626774 h 628650"/>
                    <a:gd name="connsiteX3" fmla="*/ 660592 w 752475"/>
                    <a:gd name="connsiteY3" fmla="*/ 429607 h 628650"/>
                    <a:gd name="connsiteX4" fmla="*/ 667736 w 752475"/>
                    <a:gd name="connsiteY4" fmla="*/ 415605 h 628650"/>
                    <a:gd name="connsiteX5" fmla="*/ 659545 w 752475"/>
                    <a:gd name="connsiteY5" fmla="*/ 359788 h 628650"/>
                    <a:gd name="connsiteX6" fmla="*/ 690215 w 752475"/>
                    <a:gd name="connsiteY6" fmla="*/ 315307 h 628650"/>
                    <a:gd name="connsiteX7" fmla="*/ 737554 w 752475"/>
                    <a:gd name="connsiteY7" fmla="*/ 245203 h 628650"/>
                    <a:gd name="connsiteX8" fmla="*/ 725934 w 752475"/>
                    <a:gd name="connsiteY8" fmla="*/ 177004 h 628650"/>
                    <a:gd name="connsiteX9" fmla="*/ 577058 w 752475"/>
                    <a:gd name="connsiteY9" fmla="*/ 139666 h 628650"/>
                    <a:gd name="connsiteX10" fmla="*/ 499144 w 752475"/>
                    <a:gd name="connsiteY10" fmla="*/ 139285 h 628650"/>
                    <a:gd name="connsiteX11" fmla="*/ 491428 w 752475"/>
                    <a:gd name="connsiteY11" fmla="*/ 136713 h 628650"/>
                    <a:gd name="connsiteX12" fmla="*/ 466759 w 752475"/>
                    <a:gd name="connsiteY12" fmla="*/ 139285 h 628650"/>
                    <a:gd name="connsiteX13" fmla="*/ 430278 w 752475"/>
                    <a:gd name="connsiteY13" fmla="*/ 135094 h 628650"/>
                    <a:gd name="connsiteX14" fmla="*/ 411037 w 752475"/>
                    <a:gd name="connsiteY14" fmla="*/ 135189 h 628650"/>
                    <a:gd name="connsiteX15" fmla="*/ 391225 w 752475"/>
                    <a:gd name="connsiteY15" fmla="*/ 132331 h 628650"/>
                    <a:gd name="connsiteX16" fmla="*/ 354649 w 752475"/>
                    <a:gd name="connsiteY16" fmla="*/ 116139 h 628650"/>
                    <a:gd name="connsiteX17" fmla="*/ 326646 w 752475"/>
                    <a:gd name="connsiteY17" fmla="*/ 111281 h 628650"/>
                    <a:gd name="connsiteX18" fmla="*/ 296833 w 752475"/>
                    <a:gd name="connsiteY18" fmla="*/ 117282 h 628650"/>
                    <a:gd name="connsiteX19" fmla="*/ 256542 w 752475"/>
                    <a:gd name="connsiteY19" fmla="*/ 90326 h 628650"/>
                    <a:gd name="connsiteX20" fmla="*/ 258447 w 752475"/>
                    <a:gd name="connsiteY20" fmla="*/ 59846 h 628650"/>
                    <a:gd name="connsiteX21" fmla="*/ 253399 w 752475"/>
                    <a:gd name="connsiteY21" fmla="*/ 38986 h 628650"/>
                    <a:gd name="connsiteX22" fmla="*/ 225109 w 752475"/>
                    <a:gd name="connsiteY22" fmla="*/ 22032 h 628650"/>
                    <a:gd name="connsiteX23" fmla="*/ 214060 w 752475"/>
                    <a:gd name="connsiteY23" fmla="*/ 11364 h 628650"/>
                    <a:gd name="connsiteX24" fmla="*/ 157101 w 752475"/>
                    <a:gd name="connsiteY24" fmla="*/ 72800 h 628650"/>
                    <a:gd name="connsiteX25" fmla="*/ 131098 w 752475"/>
                    <a:gd name="connsiteY25" fmla="*/ 142904 h 628650"/>
                    <a:gd name="connsiteX26" fmla="*/ 24894 w 752475"/>
                    <a:gd name="connsiteY26" fmla="*/ 358836 h 628650"/>
                    <a:gd name="connsiteX27" fmla="*/ 19560 w 752475"/>
                    <a:gd name="connsiteY27" fmla="*/ 407890 h 628650"/>
                    <a:gd name="connsiteX28" fmla="*/ 21370 w 752475"/>
                    <a:gd name="connsiteY28" fmla="*/ 473326 h 628650"/>
                    <a:gd name="connsiteX29" fmla="*/ 223871 w 752475"/>
                    <a:gd name="connsiteY29" fmla="*/ 53381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475" h="628650">
                      <a:moveTo>
                        <a:pt x="223871" y="533810"/>
                      </a:moveTo>
                      <a:lnTo>
                        <a:pt x="366937" y="569910"/>
                      </a:lnTo>
                      <a:lnTo>
                        <a:pt x="615539" y="626774"/>
                      </a:lnTo>
                      <a:lnTo>
                        <a:pt x="660592" y="429607"/>
                      </a:lnTo>
                      <a:cubicBezTo>
                        <a:pt x="660402" y="427797"/>
                        <a:pt x="666212" y="417986"/>
                        <a:pt x="667736" y="415605"/>
                      </a:cubicBezTo>
                      <a:cubicBezTo>
                        <a:pt x="704598" y="358169"/>
                        <a:pt x="644019" y="369504"/>
                        <a:pt x="659545" y="359788"/>
                      </a:cubicBezTo>
                      <a:cubicBezTo>
                        <a:pt x="652020" y="340453"/>
                        <a:pt x="676404" y="320164"/>
                        <a:pt x="690215" y="315307"/>
                      </a:cubicBezTo>
                      <a:cubicBezTo>
                        <a:pt x="696502" y="313116"/>
                        <a:pt x="713837" y="259204"/>
                        <a:pt x="737554" y="245203"/>
                      </a:cubicBezTo>
                      <a:cubicBezTo>
                        <a:pt x="776035" y="222438"/>
                        <a:pt x="724410" y="201197"/>
                        <a:pt x="725934" y="177004"/>
                      </a:cubicBezTo>
                      <a:lnTo>
                        <a:pt x="577058" y="139666"/>
                      </a:lnTo>
                      <a:lnTo>
                        <a:pt x="499144" y="139285"/>
                      </a:lnTo>
                      <a:cubicBezTo>
                        <a:pt x="497143" y="139475"/>
                        <a:pt x="492857" y="138046"/>
                        <a:pt x="491428" y="136713"/>
                      </a:cubicBezTo>
                      <a:cubicBezTo>
                        <a:pt x="484666" y="130617"/>
                        <a:pt x="476569" y="138332"/>
                        <a:pt x="466759" y="139285"/>
                      </a:cubicBezTo>
                      <a:cubicBezTo>
                        <a:pt x="453043" y="140618"/>
                        <a:pt x="441232" y="146809"/>
                        <a:pt x="430278" y="135094"/>
                      </a:cubicBezTo>
                      <a:cubicBezTo>
                        <a:pt x="424468" y="128807"/>
                        <a:pt x="422182" y="133474"/>
                        <a:pt x="411037" y="135189"/>
                      </a:cubicBezTo>
                      <a:cubicBezTo>
                        <a:pt x="395416" y="137475"/>
                        <a:pt x="398655" y="134236"/>
                        <a:pt x="391225" y="132331"/>
                      </a:cubicBezTo>
                      <a:cubicBezTo>
                        <a:pt x="384463" y="130617"/>
                        <a:pt x="369508" y="115472"/>
                        <a:pt x="354649" y="116139"/>
                      </a:cubicBezTo>
                      <a:cubicBezTo>
                        <a:pt x="345886" y="116520"/>
                        <a:pt x="331980" y="106328"/>
                        <a:pt x="326646" y="111281"/>
                      </a:cubicBezTo>
                      <a:cubicBezTo>
                        <a:pt x="318264" y="119092"/>
                        <a:pt x="308548" y="118139"/>
                        <a:pt x="296833" y="117282"/>
                      </a:cubicBezTo>
                      <a:cubicBezTo>
                        <a:pt x="287308" y="116615"/>
                        <a:pt x="250636" y="98708"/>
                        <a:pt x="256542" y="90326"/>
                      </a:cubicBezTo>
                      <a:cubicBezTo>
                        <a:pt x="260066" y="85373"/>
                        <a:pt x="258447" y="66895"/>
                        <a:pt x="258447" y="59846"/>
                      </a:cubicBezTo>
                      <a:cubicBezTo>
                        <a:pt x="258447" y="41749"/>
                        <a:pt x="259018" y="49845"/>
                        <a:pt x="253399" y="38986"/>
                      </a:cubicBezTo>
                      <a:cubicBezTo>
                        <a:pt x="242635" y="18031"/>
                        <a:pt x="224728" y="32700"/>
                        <a:pt x="225109" y="22032"/>
                      </a:cubicBezTo>
                      <a:cubicBezTo>
                        <a:pt x="225490" y="13269"/>
                        <a:pt x="219775" y="7459"/>
                        <a:pt x="214060" y="11364"/>
                      </a:cubicBezTo>
                      <a:cubicBezTo>
                        <a:pt x="180818" y="16888"/>
                        <a:pt x="159101" y="50416"/>
                        <a:pt x="157101" y="72800"/>
                      </a:cubicBezTo>
                      <a:cubicBezTo>
                        <a:pt x="152815" y="122521"/>
                        <a:pt x="131955" y="133093"/>
                        <a:pt x="131098" y="142904"/>
                      </a:cubicBezTo>
                      <a:cubicBezTo>
                        <a:pt x="126145" y="199959"/>
                        <a:pt x="62994" y="312544"/>
                        <a:pt x="24894" y="358836"/>
                      </a:cubicBezTo>
                      <a:cubicBezTo>
                        <a:pt x="1843" y="365503"/>
                        <a:pt x="28228" y="395698"/>
                        <a:pt x="19560" y="407890"/>
                      </a:cubicBezTo>
                      <a:cubicBezTo>
                        <a:pt x="-2633" y="439132"/>
                        <a:pt x="21274" y="472755"/>
                        <a:pt x="21370" y="473326"/>
                      </a:cubicBezTo>
                      <a:lnTo>
                        <a:pt x="223871" y="533810"/>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03EB95DF-FCE6-4304-95A8-DB219966ACEA}"/>
                    </a:ext>
                  </a:extLst>
                </p:cNvPr>
                <p:cNvSpPr/>
                <p:nvPr/>
              </p:nvSpPr>
              <p:spPr>
                <a:xfrm>
                  <a:off x="2219476" y="396021"/>
                  <a:ext cx="1070285" cy="794605"/>
                </a:xfrm>
                <a:custGeom>
                  <a:avLst/>
                  <a:gdLst>
                    <a:gd name="connsiteX0" fmla="*/ 186591 w 628650"/>
                    <a:gd name="connsiteY0" fmla="*/ 401126 h 466725"/>
                    <a:gd name="connsiteX1" fmla="*/ 223167 w 628650"/>
                    <a:gd name="connsiteY1" fmla="*/ 417319 h 466725"/>
                    <a:gd name="connsiteX2" fmla="*/ 242979 w 628650"/>
                    <a:gd name="connsiteY2" fmla="*/ 420176 h 466725"/>
                    <a:gd name="connsiteX3" fmla="*/ 262220 w 628650"/>
                    <a:gd name="connsiteY3" fmla="*/ 420081 h 466725"/>
                    <a:gd name="connsiteX4" fmla="*/ 298700 w 628650"/>
                    <a:gd name="connsiteY4" fmla="*/ 424272 h 466725"/>
                    <a:gd name="connsiteX5" fmla="*/ 323370 w 628650"/>
                    <a:gd name="connsiteY5" fmla="*/ 421700 h 466725"/>
                    <a:gd name="connsiteX6" fmla="*/ 331085 w 628650"/>
                    <a:gd name="connsiteY6" fmla="*/ 424272 h 466725"/>
                    <a:gd name="connsiteX7" fmla="*/ 409000 w 628650"/>
                    <a:gd name="connsiteY7" fmla="*/ 424653 h 466725"/>
                    <a:gd name="connsiteX8" fmla="*/ 557876 w 628650"/>
                    <a:gd name="connsiteY8" fmla="*/ 461991 h 466725"/>
                    <a:gd name="connsiteX9" fmla="*/ 558542 w 628650"/>
                    <a:gd name="connsiteY9" fmla="*/ 457895 h 466725"/>
                    <a:gd name="connsiteX10" fmla="*/ 557971 w 628650"/>
                    <a:gd name="connsiteY10" fmla="*/ 410651 h 466725"/>
                    <a:gd name="connsiteX11" fmla="*/ 624551 w 628650"/>
                    <a:gd name="connsiteY11" fmla="*/ 123568 h 466725"/>
                    <a:gd name="connsiteX12" fmla="*/ 196116 w 628650"/>
                    <a:gd name="connsiteY12" fmla="*/ 10125 h 466725"/>
                    <a:gd name="connsiteX13" fmla="*/ 207832 w 628650"/>
                    <a:gd name="connsiteY13" fmla="*/ 56035 h 466725"/>
                    <a:gd name="connsiteX14" fmla="*/ 207927 w 628650"/>
                    <a:gd name="connsiteY14" fmla="*/ 64989 h 466725"/>
                    <a:gd name="connsiteX15" fmla="*/ 199736 w 628650"/>
                    <a:gd name="connsiteY15" fmla="*/ 103946 h 466725"/>
                    <a:gd name="connsiteX16" fmla="*/ 206689 w 628650"/>
                    <a:gd name="connsiteY16" fmla="*/ 132331 h 466725"/>
                    <a:gd name="connsiteX17" fmla="*/ 184400 w 628650"/>
                    <a:gd name="connsiteY17" fmla="*/ 114519 h 466725"/>
                    <a:gd name="connsiteX18" fmla="*/ 179924 w 628650"/>
                    <a:gd name="connsiteY18" fmla="*/ 110899 h 466725"/>
                    <a:gd name="connsiteX19" fmla="*/ 188020 w 628650"/>
                    <a:gd name="connsiteY19" fmla="*/ 82991 h 466725"/>
                    <a:gd name="connsiteX20" fmla="*/ 167351 w 628650"/>
                    <a:gd name="connsiteY20" fmla="*/ 101851 h 466725"/>
                    <a:gd name="connsiteX21" fmla="*/ 74672 w 628650"/>
                    <a:gd name="connsiteY21" fmla="*/ 70513 h 466725"/>
                    <a:gd name="connsiteX22" fmla="*/ 44192 w 628650"/>
                    <a:gd name="connsiteY22" fmla="*/ 48606 h 466725"/>
                    <a:gd name="connsiteX23" fmla="*/ 25142 w 628650"/>
                    <a:gd name="connsiteY23" fmla="*/ 48796 h 466725"/>
                    <a:gd name="connsiteX24" fmla="*/ 23047 w 628650"/>
                    <a:gd name="connsiteY24" fmla="*/ 95945 h 466725"/>
                    <a:gd name="connsiteX25" fmla="*/ 39335 w 628650"/>
                    <a:gd name="connsiteY25" fmla="*/ 202911 h 466725"/>
                    <a:gd name="connsiteX26" fmla="*/ 20666 w 628650"/>
                    <a:gd name="connsiteY26" fmla="*/ 220342 h 466725"/>
                    <a:gd name="connsiteX27" fmla="*/ 17046 w 628650"/>
                    <a:gd name="connsiteY27" fmla="*/ 262918 h 466725"/>
                    <a:gd name="connsiteX28" fmla="*/ 16189 w 628650"/>
                    <a:gd name="connsiteY28" fmla="*/ 283588 h 466725"/>
                    <a:gd name="connsiteX29" fmla="*/ 46193 w 628650"/>
                    <a:gd name="connsiteY29" fmla="*/ 296161 h 466725"/>
                    <a:gd name="connsiteX30" fmla="*/ 57242 w 628650"/>
                    <a:gd name="connsiteY30" fmla="*/ 306829 h 466725"/>
                    <a:gd name="connsiteX31" fmla="*/ 85531 w 628650"/>
                    <a:gd name="connsiteY31" fmla="*/ 323783 h 466725"/>
                    <a:gd name="connsiteX32" fmla="*/ 90579 w 628650"/>
                    <a:gd name="connsiteY32" fmla="*/ 344643 h 466725"/>
                    <a:gd name="connsiteX33" fmla="*/ 88674 w 628650"/>
                    <a:gd name="connsiteY33" fmla="*/ 375123 h 466725"/>
                    <a:gd name="connsiteX34" fmla="*/ 128965 w 628650"/>
                    <a:gd name="connsiteY34" fmla="*/ 402079 h 466725"/>
                    <a:gd name="connsiteX35" fmla="*/ 158778 w 628650"/>
                    <a:gd name="connsiteY35" fmla="*/ 396078 h 466725"/>
                    <a:gd name="connsiteX36" fmla="*/ 186591 w 628650"/>
                    <a:gd name="connsiteY36" fmla="*/ 401126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466725">
                      <a:moveTo>
                        <a:pt x="186591" y="401126"/>
                      </a:moveTo>
                      <a:cubicBezTo>
                        <a:pt x="201450" y="400459"/>
                        <a:pt x="216404" y="415604"/>
                        <a:pt x="223167" y="417319"/>
                      </a:cubicBezTo>
                      <a:cubicBezTo>
                        <a:pt x="230597" y="419224"/>
                        <a:pt x="227358" y="422462"/>
                        <a:pt x="242979" y="420176"/>
                      </a:cubicBezTo>
                      <a:cubicBezTo>
                        <a:pt x="254028" y="418557"/>
                        <a:pt x="256314" y="413890"/>
                        <a:pt x="262220" y="420081"/>
                      </a:cubicBezTo>
                      <a:cubicBezTo>
                        <a:pt x="273173" y="431797"/>
                        <a:pt x="284984" y="425605"/>
                        <a:pt x="298700" y="424272"/>
                      </a:cubicBezTo>
                      <a:cubicBezTo>
                        <a:pt x="308416" y="423319"/>
                        <a:pt x="316607" y="415604"/>
                        <a:pt x="323370" y="421700"/>
                      </a:cubicBezTo>
                      <a:cubicBezTo>
                        <a:pt x="324799" y="423034"/>
                        <a:pt x="329085" y="424367"/>
                        <a:pt x="331085" y="424272"/>
                      </a:cubicBezTo>
                      <a:lnTo>
                        <a:pt x="409000" y="424653"/>
                      </a:lnTo>
                      <a:lnTo>
                        <a:pt x="557876" y="461991"/>
                      </a:lnTo>
                      <a:lnTo>
                        <a:pt x="558542" y="457895"/>
                      </a:lnTo>
                      <a:cubicBezTo>
                        <a:pt x="563781" y="432178"/>
                        <a:pt x="557971" y="437797"/>
                        <a:pt x="557971" y="410651"/>
                      </a:cubicBezTo>
                      <a:lnTo>
                        <a:pt x="624551" y="123568"/>
                      </a:lnTo>
                      <a:lnTo>
                        <a:pt x="196116" y="10125"/>
                      </a:lnTo>
                      <a:cubicBezTo>
                        <a:pt x="185543" y="13744"/>
                        <a:pt x="205546" y="47368"/>
                        <a:pt x="207832" y="56035"/>
                      </a:cubicBezTo>
                      <a:cubicBezTo>
                        <a:pt x="207832" y="57559"/>
                        <a:pt x="208022" y="64036"/>
                        <a:pt x="207927" y="64989"/>
                      </a:cubicBezTo>
                      <a:cubicBezTo>
                        <a:pt x="206784" y="74038"/>
                        <a:pt x="199736" y="68513"/>
                        <a:pt x="199736" y="103946"/>
                      </a:cubicBezTo>
                      <a:cubicBezTo>
                        <a:pt x="199736" y="118329"/>
                        <a:pt x="208118" y="129949"/>
                        <a:pt x="206689" y="132331"/>
                      </a:cubicBezTo>
                      <a:cubicBezTo>
                        <a:pt x="196497" y="149476"/>
                        <a:pt x="187448" y="120424"/>
                        <a:pt x="184400" y="114519"/>
                      </a:cubicBezTo>
                      <a:cubicBezTo>
                        <a:pt x="182591" y="114709"/>
                        <a:pt x="179924" y="110899"/>
                        <a:pt x="179924" y="110899"/>
                      </a:cubicBezTo>
                      <a:cubicBezTo>
                        <a:pt x="172685" y="84515"/>
                        <a:pt x="188020" y="103089"/>
                        <a:pt x="188020" y="82991"/>
                      </a:cubicBezTo>
                      <a:cubicBezTo>
                        <a:pt x="183734" y="70513"/>
                        <a:pt x="168017" y="101184"/>
                        <a:pt x="167351" y="101851"/>
                      </a:cubicBezTo>
                      <a:cubicBezTo>
                        <a:pt x="134204" y="101851"/>
                        <a:pt x="104771" y="84134"/>
                        <a:pt x="74672" y="70513"/>
                      </a:cubicBezTo>
                      <a:cubicBezTo>
                        <a:pt x="56194" y="62131"/>
                        <a:pt x="51146" y="52225"/>
                        <a:pt x="44192" y="48606"/>
                      </a:cubicBezTo>
                      <a:cubicBezTo>
                        <a:pt x="41144" y="29556"/>
                        <a:pt x="24476" y="32318"/>
                        <a:pt x="25142" y="48796"/>
                      </a:cubicBezTo>
                      <a:cubicBezTo>
                        <a:pt x="25904" y="66608"/>
                        <a:pt x="14189" y="86992"/>
                        <a:pt x="23047" y="95945"/>
                      </a:cubicBezTo>
                      <a:cubicBezTo>
                        <a:pt x="34667" y="107566"/>
                        <a:pt x="15332" y="191100"/>
                        <a:pt x="39335" y="202911"/>
                      </a:cubicBezTo>
                      <a:cubicBezTo>
                        <a:pt x="69719" y="217960"/>
                        <a:pt x="20666" y="204625"/>
                        <a:pt x="20666" y="220342"/>
                      </a:cubicBezTo>
                      <a:cubicBezTo>
                        <a:pt x="20666" y="240535"/>
                        <a:pt x="62290" y="248440"/>
                        <a:pt x="17046" y="262918"/>
                      </a:cubicBezTo>
                      <a:cubicBezTo>
                        <a:pt x="3521" y="262918"/>
                        <a:pt x="13522" y="283778"/>
                        <a:pt x="16189" y="283588"/>
                      </a:cubicBezTo>
                      <a:cubicBezTo>
                        <a:pt x="15332" y="294351"/>
                        <a:pt x="30286" y="275872"/>
                        <a:pt x="46193" y="296161"/>
                      </a:cubicBezTo>
                      <a:cubicBezTo>
                        <a:pt x="51908" y="292255"/>
                        <a:pt x="57623" y="298066"/>
                        <a:pt x="57242" y="306829"/>
                      </a:cubicBezTo>
                      <a:cubicBezTo>
                        <a:pt x="56765" y="317497"/>
                        <a:pt x="74768" y="302828"/>
                        <a:pt x="85531" y="323783"/>
                      </a:cubicBezTo>
                      <a:cubicBezTo>
                        <a:pt x="91055" y="334642"/>
                        <a:pt x="90579" y="326450"/>
                        <a:pt x="90579" y="344643"/>
                      </a:cubicBezTo>
                      <a:cubicBezTo>
                        <a:pt x="90579" y="351691"/>
                        <a:pt x="92103" y="370170"/>
                        <a:pt x="88674" y="375123"/>
                      </a:cubicBezTo>
                      <a:cubicBezTo>
                        <a:pt x="82769" y="383505"/>
                        <a:pt x="119440" y="401317"/>
                        <a:pt x="128965" y="402079"/>
                      </a:cubicBezTo>
                      <a:cubicBezTo>
                        <a:pt x="140585" y="402936"/>
                        <a:pt x="150396" y="403888"/>
                        <a:pt x="158778" y="396078"/>
                      </a:cubicBezTo>
                      <a:cubicBezTo>
                        <a:pt x="163826" y="391220"/>
                        <a:pt x="177733" y="401507"/>
                        <a:pt x="186591" y="401126"/>
                      </a:cubicBez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074317F5-6EF4-4297-B0C8-0395E587E951}"/>
                    </a:ext>
                  </a:extLst>
                </p:cNvPr>
                <p:cNvSpPr/>
                <p:nvPr/>
              </p:nvSpPr>
              <p:spPr>
                <a:xfrm>
                  <a:off x="2963918" y="588834"/>
                  <a:ext cx="956770" cy="1540561"/>
                </a:xfrm>
                <a:custGeom>
                  <a:avLst/>
                  <a:gdLst>
                    <a:gd name="connsiteX0" fmla="*/ 132140 w 561975"/>
                    <a:gd name="connsiteY0" fmla="*/ 416842 h 904875"/>
                    <a:gd name="connsiteX1" fmla="*/ 84801 w 561975"/>
                    <a:gd name="connsiteY1" fmla="*/ 486946 h 904875"/>
                    <a:gd name="connsiteX2" fmla="*/ 54130 w 561975"/>
                    <a:gd name="connsiteY2" fmla="*/ 531428 h 904875"/>
                    <a:gd name="connsiteX3" fmla="*/ 62322 w 561975"/>
                    <a:gd name="connsiteY3" fmla="*/ 587245 h 904875"/>
                    <a:gd name="connsiteX4" fmla="*/ 55178 w 561975"/>
                    <a:gd name="connsiteY4" fmla="*/ 601246 h 904875"/>
                    <a:gd name="connsiteX5" fmla="*/ 10125 w 561975"/>
                    <a:gd name="connsiteY5" fmla="*/ 798414 h 904875"/>
                    <a:gd name="connsiteX6" fmla="*/ 258727 w 561975"/>
                    <a:gd name="connsiteY6" fmla="*/ 855278 h 904875"/>
                    <a:gd name="connsiteX7" fmla="*/ 510187 w 561975"/>
                    <a:gd name="connsiteY7" fmla="*/ 898522 h 904875"/>
                    <a:gd name="connsiteX8" fmla="*/ 558384 w 561975"/>
                    <a:gd name="connsiteY8" fmla="*/ 608390 h 904875"/>
                    <a:gd name="connsiteX9" fmla="*/ 543811 w 561975"/>
                    <a:gd name="connsiteY9" fmla="*/ 590007 h 904875"/>
                    <a:gd name="connsiteX10" fmla="*/ 520189 w 561975"/>
                    <a:gd name="connsiteY10" fmla="*/ 583149 h 904875"/>
                    <a:gd name="connsiteX11" fmla="*/ 463515 w 561975"/>
                    <a:gd name="connsiteY11" fmla="*/ 587435 h 904875"/>
                    <a:gd name="connsiteX12" fmla="*/ 411794 w 561975"/>
                    <a:gd name="connsiteY12" fmla="*/ 590959 h 904875"/>
                    <a:gd name="connsiteX13" fmla="*/ 397030 w 561975"/>
                    <a:gd name="connsiteY13" fmla="*/ 564766 h 904875"/>
                    <a:gd name="connsiteX14" fmla="*/ 367312 w 561975"/>
                    <a:gd name="connsiteY14" fmla="*/ 516569 h 904875"/>
                    <a:gd name="connsiteX15" fmla="*/ 359883 w 561975"/>
                    <a:gd name="connsiteY15" fmla="*/ 483517 h 904875"/>
                    <a:gd name="connsiteX16" fmla="*/ 352263 w 561975"/>
                    <a:gd name="connsiteY16" fmla="*/ 452466 h 904875"/>
                    <a:gd name="connsiteX17" fmla="*/ 317116 w 561975"/>
                    <a:gd name="connsiteY17" fmla="*/ 452275 h 904875"/>
                    <a:gd name="connsiteX18" fmla="*/ 302352 w 561975"/>
                    <a:gd name="connsiteY18" fmla="*/ 417985 h 904875"/>
                    <a:gd name="connsiteX19" fmla="*/ 336832 w 561975"/>
                    <a:gd name="connsiteY19" fmla="*/ 314734 h 904875"/>
                    <a:gd name="connsiteX20" fmla="*/ 318259 w 561975"/>
                    <a:gd name="connsiteY20" fmla="*/ 308162 h 904875"/>
                    <a:gd name="connsiteX21" fmla="*/ 285016 w 561975"/>
                    <a:gd name="connsiteY21" fmla="*/ 256632 h 904875"/>
                    <a:gd name="connsiteX22" fmla="*/ 274158 w 561975"/>
                    <a:gd name="connsiteY22" fmla="*/ 227581 h 904875"/>
                    <a:gd name="connsiteX23" fmla="*/ 256537 w 561975"/>
                    <a:gd name="connsiteY23" fmla="*/ 211960 h 904875"/>
                    <a:gd name="connsiteX24" fmla="*/ 255584 w 561975"/>
                    <a:gd name="connsiteY24" fmla="*/ 174812 h 904875"/>
                    <a:gd name="connsiteX25" fmla="*/ 237868 w 561975"/>
                    <a:gd name="connsiteY25" fmla="*/ 132426 h 904875"/>
                    <a:gd name="connsiteX26" fmla="*/ 262537 w 561975"/>
                    <a:gd name="connsiteY26" fmla="*/ 25174 h 904875"/>
                    <a:gd name="connsiteX27" fmla="*/ 187385 w 561975"/>
                    <a:gd name="connsiteY27" fmla="*/ 10125 h 904875"/>
                    <a:gd name="connsiteX28" fmla="*/ 120615 w 561975"/>
                    <a:gd name="connsiteY28" fmla="*/ 297304 h 904875"/>
                    <a:gd name="connsiteX29" fmla="*/ 121186 w 561975"/>
                    <a:gd name="connsiteY29" fmla="*/ 344548 h 904875"/>
                    <a:gd name="connsiteX30" fmla="*/ 120520 w 561975"/>
                    <a:gd name="connsiteY30" fmla="*/ 348643 h 904875"/>
                    <a:gd name="connsiteX31" fmla="*/ 132140 w 561975"/>
                    <a:gd name="connsiteY31" fmla="*/ 41684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1975" h="904875">
                      <a:moveTo>
                        <a:pt x="132140" y="416842"/>
                      </a:moveTo>
                      <a:cubicBezTo>
                        <a:pt x="108423" y="430844"/>
                        <a:pt x="90992" y="484851"/>
                        <a:pt x="84801" y="486946"/>
                      </a:cubicBezTo>
                      <a:cubicBezTo>
                        <a:pt x="70990" y="491709"/>
                        <a:pt x="46606" y="511997"/>
                        <a:pt x="54130" y="531428"/>
                      </a:cubicBezTo>
                      <a:cubicBezTo>
                        <a:pt x="38605" y="541144"/>
                        <a:pt x="99184" y="529809"/>
                        <a:pt x="62322" y="587245"/>
                      </a:cubicBezTo>
                      <a:cubicBezTo>
                        <a:pt x="60798" y="589626"/>
                        <a:pt x="54988" y="599437"/>
                        <a:pt x="55178" y="601246"/>
                      </a:cubicBezTo>
                      <a:lnTo>
                        <a:pt x="10125" y="798414"/>
                      </a:lnTo>
                      <a:lnTo>
                        <a:pt x="258727" y="855278"/>
                      </a:lnTo>
                      <a:lnTo>
                        <a:pt x="510187" y="898522"/>
                      </a:lnTo>
                      <a:lnTo>
                        <a:pt x="558384" y="608390"/>
                      </a:lnTo>
                      <a:cubicBezTo>
                        <a:pt x="550383" y="609057"/>
                        <a:pt x="544096" y="593531"/>
                        <a:pt x="543811" y="590007"/>
                      </a:cubicBezTo>
                      <a:cubicBezTo>
                        <a:pt x="542001" y="568004"/>
                        <a:pt x="520760" y="577243"/>
                        <a:pt x="520189" y="583149"/>
                      </a:cubicBezTo>
                      <a:cubicBezTo>
                        <a:pt x="517617" y="612581"/>
                        <a:pt x="479231" y="576386"/>
                        <a:pt x="463515" y="587435"/>
                      </a:cubicBezTo>
                      <a:cubicBezTo>
                        <a:pt x="446179" y="599722"/>
                        <a:pt x="421129" y="573052"/>
                        <a:pt x="411794" y="590959"/>
                      </a:cubicBezTo>
                      <a:cubicBezTo>
                        <a:pt x="402745" y="608390"/>
                        <a:pt x="395887" y="572957"/>
                        <a:pt x="397030" y="564766"/>
                      </a:cubicBezTo>
                      <a:cubicBezTo>
                        <a:pt x="401126" y="534667"/>
                        <a:pt x="366931" y="536191"/>
                        <a:pt x="367312" y="516569"/>
                      </a:cubicBezTo>
                      <a:cubicBezTo>
                        <a:pt x="367312" y="513426"/>
                        <a:pt x="361121" y="488185"/>
                        <a:pt x="359883" y="483517"/>
                      </a:cubicBezTo>
                      <a:cubicBezTo>
                        <a:pt x="357406" y="474564"/>
                        <a:pt x="349691" y="459419"/>
                        <a:pt x="352263" y="452466"/>
                      </a:cubicBezTo>
                      <a:cubicBezTo>
                        <a:pt x="369027" y="407032"/>
                        <a:pt x="322640" y="456276"/>
                        <a:pt x="317116" y="452275"/>
                      </a:cubicBezTo>
                      <a:cubicBezTo>
                        <a:pt x="300066" y="440083"/>
                        <a:pt x="302352" y="437321"/>
                        <a:pt x="302352" y="417985"/>
                      </a:cubicBezTo>
                      <a:cubicBezTo>
                        <a:pt x="302352" y="405698"/>
                        <a:pt x="345881" y="315877"/>
                        <a:pt x="336832" y="314734"/>
                      </a:cubicBezTo>
                      <a:cubicBezTo>
                        <a:pt x="309400" y="311210"/>
                        <a:pt x="327117" y="314925"/>
                        <a:pt x="318259" y="308162"/>
                      </a:cubicBezTo>
                      <a:cubicBezTo>
                        <a:pt x="289588" y="286540"/>
                        <a:pt x="298732" y="276349"/>
                        <a:pt x="285016" y="256632"/>
                      </a:cubicBezTo>
                      <a:cubicBezTo>
                        <a:pt x="276158" y="243964"/>
                        <a:pt x="280159" y="229676"/>
                        <a:pt x="274158" y="227581"/>
                      </a:cubicBezTo>
                      <a:cubicBezTo>
                        <a:pt x="250917" y="219484"/>
                        <a:pt x="265681" y="221770"/>
                        <a:pt x="256537" y="211960"/>
                      </a:cubicBezTo>
                      <a:cubicBezTo>
                        <a:pt x="242440" y="196910"/>
                        <a:pt x="255013" y="185480"/>
                        <a:pt x="255584" y="174812"/>
                      </a:cubicBezTo>
                      <a:lnTo>
                        <a:pt x="237868" y="132426"/>
                      </a:lnTo>
                      <a:lnTo>
                        <a:pt x="262537" y="25174"/>
                      </a:lnTo>
                      <a:lnTo>
                        <a:pt x="187385" y="10125"/>
                      </a:lnTo>
                      <a:lnTo>
                        <a:pt x="120615" y="297304"/>
                      </a:lnTo>
                      <a:cubicBezTo>
                        <a:pt x="120615" y="324545"/>
                        <a:pt x="126425" y="318830"/>
                        <a:pt x="121186" y="344548"/>
                      </a:cubicBezTo>
                      <a:lnTo>
                        <a:pt x="120520" y="348643"/>
                      </a:lnTo>
                      <a:cubicBezTo>
                        <a:pt x="118900" y="372932"/>
                        <a:pt x="170621" y="394173"/>
                        <a:pt x="132140" y="416842"/>
                      </a:cubicBez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CDE2103F-517D-4DA3-899E-33AB819BDCCF}"/>
                    </a:ext>
                  </a:extLst>
                </p:cNvPr>
                <p:cNvSpPr/>
                <p:nvPr/>
              </p:nvSpPr>
              <p:spPr>
                <a:xfrm>
                  <a:off x="2386937" y="1834256"/>
                  <a:ext cx="1021635" cy="1572994"/>
                </a:xfrm>
                <a:custGeom>
                  <a:avLst/>
                  <a:gdLst>
                    <a:gd name="connsiteX0" fmla="*/ 597532 w 600075"/>
                    <a:gd name="connsiteY0" fmla="*/ 123853 h 923925"/>
                    <a:gd name="connsiteX1" fmla="*/ 348929 w 600075"/>
                    <a:gd name="connsiteY1" fmla="*/ 66989 h 923925"/>
                    <a:gd name="connsiteX2" fmla="*/ 100327 w 600075"/>
                    <a:gd name="connsiteY2" fmla="*/ 10125 h 923925"/>
                    <a:gd name="connsiteX3" fmla="*/ 10125 w 600075"/>
                    <a:gd name="connsiteY3" fmla="*/ 348929 h 923925"/>
                    <a:gd name="connsiteX4" fmla="*/ 387601 w 600075"/>
                    <a:gd name="connsiteY4" fmla="*/ 917095 h 923925"/>
                    <a:gd name="connsiteX5" fmla="*/ 397792 w 600075"/>
                    <a:gd name="connsiteY5" fmla="*/ 907761 h 923925"/>
                    <a:gd name="connsiteX6" fmla="*/ 403793 w 600075"/>
                    <a:gd name="connsiteY6" fmla="*/ 869756 h 923925"/>
                    <a:gd name="connsiteX7" fmla="*/ 402841 w 600075"/>
                    <a:gd name="connsiteY7" fmla="*/ 847468 h 923925"/>
                    <a:gd name="connsiteX8" fmla="*/ 407127 w 600075"/>
                    <a:gd name="connsiteY8" fmla="*/ 809177 h 923925"/>
                    <a:gd name="connsiteX9" fmla="*/ 419605 w 600075"/>
                    <a:gd name="connsiteY9" fmla="*/ 786889 h 923925"/>
                    <a:gd name="connsiteX10" fmla="*/ 435416 w 600075"/>
                    <a:gd name="connsiteY10" fmla="*/ 793175 h 923925"/>
                    <a:gd name="connsiteX11" fmla="*/ 445036 w 600075"/>
                    <a:gd name="connsiteY11" fmla="*/ 800509 h 923925"/>
                    <a:gd name="connsiteX12" fmla="*/ 472945 w 600075"/>
                    <a:gd name="connsiteY12" fmla="*/ 779935 h 923925"/>
                    <a:gd name="connsiteX13" fmla="*/ 488566 w 600075"/>
                    <a:gd name="connsiteY13" fmla="*/ 697449 h 923925"/>
                    <a:gd name="connsiteX14" fmla="*/ 597532 w 600075"/>
                    <a:gd name="connsiteY14" fmla="*/ 12385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923925">
                      <a:moveTo>
                        <a:pt x="597532" y="123853"/>
                      </a:moveTo>
                      <a:lnTo>
                        <a:pt x="348929" y="66989"/>
                      </a:lnTo>
                      <a:lnTo>
                        <a:pt x="100327" y="10125"/>
                      </a:lnTo>
                      <a:lnTo>
                        <a:pt x="10125" y="348929"/>
                      </a:lnTo>
                      <a:lnTo>
                        <a:pt x="387601" y="917095"/>
                      </a:lnTo>
                      <a:cubicBezTo>
                        <a:pt x="390744" y="917381"/>
                        <a:pt x="396364" y="909761"/>
                        <a:pt x="397792" y="907761"/>
                      </a:cubicBezTo>
                      <a:cubicBezTo>
                        <a:pt x="404650" y="898141"/>
                        <a:pt x="407603" y="880043"/>
                        <a:pt x="403793" y="869756"/>
                      </a:cubicBezTo>
                      <a:cubicBezTo>
                        <a:pt x="396364" y="849468"/>
                        <a:pt x="403126" y="855088"/>
                        <a:pt x="402841" y="847468"/>
                      </a:cubicBezTo>
                      <a:cubicBezTo>
                        <a:pt x="401983" y="826989"/>
                        <a:pt x="410365" y="820893"/>
                        <a:pt x="407127" y="809177"/>
                      </a:cubicBezTo>
                      <a:cubicBezTo>
                        <a:pt x="403603" y="796414"/>
                        <a:pt x="403984" y="785650"/>
                        <a:pt x="419605" y="786889"/>
                      </a:cubicBezTo>
                      <a:cubicBezTo>
                        <a:pt x="426748" y="787460"/>
                        <a:pt x="431987" y="795652"/>
                        <a:pt x="435416" y="793175"/>
                      </a:cubicBezTo>
                      <a:cubicBezTo>
                        <a:pt x="441607" y="788698"/>
                        <a:pt x="444751" y="796699"/>
                        <a:pt x="445036" y="800509"/>
                      </a:cubicBezTo>
                      <a:cubicBezTo>
                        <a:pt x="446179" y="814035"/>
                        <a:pt x="472754" y="804129"/>
                        <a:pt x="472945" y="779935"/>
                      </a:cubicBezTo>
                      <a:lnTo>
                        <a:pt x="488566" y="697449"/>
                      </a:lnTo>
                      <a:lnTo>
                        <a:pt x="597532" y="123853"/>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272C2787-85B6-4AD2-9E79-3D2163F361CC}"/>
                    </a:ext>
                  </a:extLst>
                </p:cNvPr>
                <p:cNvSpPr/>
                <p:nvPr/>
              </p:nvSpPr>
              <p:spPr>
                <a:xfrm>
                  <a:off x="2913364" y="3004434"/>
                  <a:ext cx="1086501" cy="1264882"/>
                </a:xfrm>
                <a:custGeom>
                  <a:avLst/>
                  <a:gdLst>
                    <a:gd name="connsiteX0" fmla="*/ 631036 w 638175"/>
                    <a:gd name="connsiteY0" fmla="*/ 85182 h 742950"/>
                    <a:gd name="connsiteX1" fmla="*/ 179360 w 638175"/>
                    <a:gd name="connsiteY1" fmla="*/ 10125 h 742950"/>
                    <a:gd name="connsiteX2" fmla="*/ 163739 w 638175"/>
                    <a:gd name="connsiteY2" fmla="*/ 92611 h 742950"/>
                    <a:gd name="connsiteX3" fmla="*/ 135831 w 638175"/>
                    <a:gd name="connsiteY3" fmla="*/ 113185 h 742950"/>
                    <a:gd name="connsiteX4" fmla="*/ 126211 w 638175"/>
                    <a:gd name="connsiteY4" fmla="*/ 105851 h 742950"/>
                    <a:gd name="connsiteX5" fmla="*/ 110399 w 638175"/>
                    <a:gd name="connsiteY5" fmla="*/ 99565 h 742950"/>
                    <a:gd name="connsiteX6" fmla="*/ 97921 w 638175"/>
                    <a:gd name="connsiteY6" fmla="*/ 121853 h 742950"/>
                    <a:gd name="connsiteX7" fmla="*/ 93635 w 638175"/>
                    <a:gd name="connsiteY7" fmla="*/ 160144 h 742950"/>
                    <a:gd name="connsiteX8" fmla="*/ 94588 w 638175"/>
                    <a:gd name="connsiteY8" fmla="*/ 182432 h 742950"/>
                    <a:gd name="connsiteX9" fmla="*/ 88587 w 638175"/>
                    <a:gd name="connsiteY9" fmla="*/ 220437 h 742950"/>
                    <a:gd name="connsiteX10" fmla="*/ 78395 w 638175"/>
                    <a:gd name="connsiteY10" fmla="*/ 229771 h 742950"/>
                    <a:gd name="connsiteX11" fmla="*/ 91254 w 638175"/>
                    <a:gd name="connsiteY11" fmla="*/ 273586 h 742950"/>
                    <a:gd name="connsiteX12" fmla="*/ 96397 w 638175"/>
                    <a:gd name="connsiteY12" fmla="*/ 334165 h 742950"/>
                    <a:gd name="connsiteX13" fmla="*/ 46010 w 638175"/>
                    <a:gd name="connsiteY13" fmla="*/ 408937 h 742950"/>
                    <a:gd name="connsiteX14" fmla="*/ 38295 w 638175"/>
                    <a:gd name="connsiteY14" fmla="*/ 459324 h 742950"/>
                    <a:gd name="connsiteX15" fmla="*/ 24198 w 638175"/>
                    <a:gd name="connsiteY15" fmla="*/ 491423 h 742950"/>
                    <a:gd name="connsiteX16" fmla="*/ 13530 w 638175"/>
                    <a:gd name="connsiteY16" fmla="*/ 504472 h 742950"/>
                    <a:gd name="connsiteX17" fmla="*/ 10291 w 638175"/>
                    <a:gd name="connsiteY17" fmla="*/ 512854 h 742950"/>
                    <a:gd name="connsiteX18" fmla="*/ 23055 w 638175"/>
                    <a:gd name="connsiteY18" fmla="*/ 523713 h 742950"/>
                    <a:gd name="connsiteX19" fmla="*/ 343285 w 638175"/>
                    <a:gd name="connsiteY19" fmla="*/ 710308 h 742950"/>
                    <a:gd name="connsiteX20" fmla="*/ 543882 w 638175"/>
                    <a:gd name="connsiteY20" fmla="*/ 739835 h 742950"/>
                    <a:gd name="connsiteX21" fmla="*/ 631036 w 638175"/>
                    <a:gd name="connsiteY21" fmla="*/ 8518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8175" h="742950">
                      <a:moveTo>
                        <a:pt x="631036" y="85182"/>
                      </a:moveTo>
                      <a:lnTo>
                        <a:pt x="179360" y="10125"/>
                      </a:lnTo>
                      <a:lnTo>
                        <a:pt x="163739" y="92611"/>
                      </a:lnTo>
                      <a:cubicBezTo>
                        <a:pt x="163549" y="116805"/>
                        <a:pt x="136879" y="126711"/>
                        <a:pt x="135831" y="113185"/>
                      </a:cubicBezTo>
                      <a:cubicBezTo>
                        <a:pt x="135545" y="109375"/>
                        <a:pt x="132497" y="101470"/>
                        <a:pt x="126211" y="105851"/>
                      </a:cubicBezTo>
                      <a:cubicBezTo>
                        <a:pt x="122782" y="108328"/>
                        <a:pt x="117543" y="100136"/>
                        <a:pt x="110399" y="99565"/>
                      </a:cubicBezTo>
                      <a:cubicBezTo>
                        <a:pt x="94778" y="98326"/>
                        <a:pt x="94397" y="109090"/>
                        <a:pt x="97921" y="121853"/>
                      </a:cubicBezTo>
                      <a:cubicBezTo>
                        <a:pt x="101160" y="133569"/>
                        <a:pt x="92778" y="139760"/>
                        <a:pt x="93635" y="160144"/>
                      </a:cubicBezTo>
                      <a:cubicBezTo>
                        <a:pt x="93921" y="167859"/>
                        <a:pt x="87158" y="162239"/>
                        <a:pt x="94588" y="182432"/>
                      </a:cubicBezTo>
                      <a:cubicBezTo>
                        <a:pt x="98398" y="192719"/>
                        <a:pt x="95445" y="210817"/>
                        <a:pt x="88587" y="220437"/>
                      </a:cubicBezTo>
                      <a:cubicBezTo>
                        <a:pt x="87158" y="222342"/>
                        <a:pt x="81634" y="229962"/>
                        <a:pt x="78395" y="229771"/>
                      </a:cubicBezTo>
                      <a:cubicBezTo>
                        <a:pt x="69537" y="252631"/>
                        <a:pt x="91254" y="261680"/>
                        <a:pt x="91254" y="273586"/>
                      </a:cubicBezTo>
                      <a:cubicBezTo>
                        <a:pt x="91254" y="310543"/>
                        <a:pt x="125449" y="324069"/>
                        <a:pt x="96397" y="334165"/>
                      </a:cubicBezTo>
                      <a:cubicBezTo>
                        <a:pt x="48772" y="350644"/>
                        <a:pt x="71823" y="402079"/>
                        <a:pt x="46010" y="408937"/>
                      </a:cubicBezTo>
                      <a:cubicBezTo>
                        <a:pt x="25341" y="414461"/>
                        <a:pt x="29246" y="457800"/>
                        <a:pt x="38295" y="459324"/>
                      </a:cubicBezTo>
                      <a:cubicBezTo>
                        <a:pt x="61441" y="463229"/>
                        <a:pt x="52297" y="491423"/>
                        <a:pt x="24198" y="491423"/>
                      </a:cubicBezTo>
                      <a:cubicBezTo>
                        <a:pt x="24198" y="491995"/>
                        <a:pt x="14673" y="503234"/>
                        <a:pt x="13530" y="504472"/>
                      </a:cubicBezTo>
                      <a:cubicBezTo>
                        <a:pt x="10577" y="507901"/>
                        <a:pt x="9720" y="509044"/>
                        <a:pt x="10291" y="512854"/>
                      </a:cubicBezTo>
                      <a:cubicBezTo>
                        <a:pt x="10863" y="516379"/>
                        <a:pt x="20864" y="523427"/>
                        <a:pt x="23055" y="523713"/>
                      </a:cubicBezTo>
                      <a:lnTo>
                        <a:pt x="343285" y="710308"/>
                      </a:lnTo>
                      <a:lnTo>
                        <a:pt x="543882" y="739835"/>
                      </a:lnTo>
                      <a:lnTo>
                        <a:pt x="631036" y="85182"/>
                      </a:ln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99A3CDF8-6821-46E4-B5F2-AB76D9595C67}"/>
                    </a:ext>
                  </a:extLst>
                </p:cNvPr>
                <p:cNvSpPr/>
                <p:nvPr/>
              </p:nvSpPr>
              <p:spPr>
                <a:xfrm>
                  <a:off x="3201651" y="2027879"/>
                  <a:ext cx="908120" cy="1135150"/>
                </a:xfrm>
                <a:custGeom>
                  <a:avLst/>
                  <a:gdLst>
                    <a:gd name="connsiteX0" fmla="*/ 10125 w 533400"/>
                    <a:gd name="connsiteY0" fmla="*/ 583720 h 666750"/>
                    <a:gd name="connsiteX1" fmla="*/ 461705 w 533400"/>
                    <a:gd name="connsiteY1" fmla="*/ 658777 h 666750"/>
                    <a:gd name="connsiteX2" fmla="*/ 524284 w 533400"/>
                    <a:gd name="connsiteY2" fmla="*/ 196243 h 666750"/>
                    <a:gd name="connsiteX3" fmla="*/ 355787 w 533400"/>
                    <a:gd name="connsiteY3" fmla="*/ 174241 h 666750"/>
                    <a:gd name="connsiteX4" fmla="*/ 370456 w 533400"/>
                    <a:gd name="connsiteY4" fmla="*/ 53368 h 666750"/>
                    <a:gd name="connsiteX5" fmla="*/ 118996 w 533400"/>
                    <a:gd name="connsiteY5"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66750">
                      <a:moveTo>
                        <a:pt x="10125" y="583720"/>
                      </a:moveTo>
                      <a:lnTo>
                        <a:pt x="461705" y="658777"/>
                      </a:lnTo>
                      <a:lnTo>
                        <a:pt x="524284" y="196243"/>
                      </a:lnTo>
                      <a:lnTo>
                        <a:pt x="355787" y="174241"/>
                      </a:lnTo>
                      <a:lnTo>
                        <a:pt x="370456" y="53368"/>
                      </a:lnTo>
                      <a:lnTo>
                        <a:pt x="118996" y="10125"/>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A26B4BDC-36A4-4938-8EB7-7DD3D4F3935D}"/>
                    </a:ext>
                  </a:extLst>
                </p:cNvPr>
                <p:cNvSpPr/>
                <p:nvPr/>
              </p:nvSpPr>
              <p:spPr>
                <a:xfrm>
                  <a:off x="3822254" y="3132219"/>
                  <a:ext cx="1118934" cy="1151367"/>
                </a:xfrm>
                <a:custGeom>
                  <a:avLst/>
                  <a:gdLst>
                    <a:gd name="connsiteX0" fmla="*/ 97183 w 657225"/>
                    <a:gd name="connsiteY0" fmla="*/ 10125 h 676275"/>
                    <a:gd name="connsiteX1" fmla="*/ 10125 w 657225"/>
                    <a:gd name="connsiteY1" fmla="*/ 664683 h 676275"/>
                    <a:gd name="connsiteX2" fmla="*/ 87182 w 657225"/>
                    <a:gd name="connsiteY2" fmla="*/ 673255 h 676275"/>
                    <a:gd name="connsiteX3" fmla="*/ 94421 w 657225"/>
                    <a:gd name="connsiteY3" fmla="*/ 621344 h 676275"/>
                    <a:gd name="connsiteX4" fmla="*/ 251869 w 657225"/>
                    <a:gd name="connsiteY4" fmla="*/ 642585 h 676275"/>
                    <a:gd name="connsiteX5" fmla="*/ 251774 w 657225"/>
                    <a:gd name="connsiteY5" fmla="*/ 621344 h 676275"/>
                    <a:gd name="connsiteX6" fmla="*/ 602389 w 657225"/>
                    <a:gd name="connsiteY6" fmla="*/ 651824 h 676275"/>
                    <a:gd name="connsiteX7" fmla="*/ 640013 w 657225"/>
                    <a:gd name="connsiteY7" fmla="*/ 131188 h 676275"/>
                    <a:gd name="connsiteX8" fmla="*/ 648586 w 657225"/>
                    <a:gd name="connsiteY8" fmla="*/ 130902 h 676275"/>
                    <a:gd name="connsiteX9" fmla="*/ 649633 w 657225"/>
                    <a:gd name="connsiteY9" fmla="*/ 69561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76275">
                      <a:moveTo>
                        <a:pt x="97183" y="10125"/>
                      </a:moveTo>
                      <a:lnTo>
                        <a:pt x="10125" y="664683"/>
                      </a:lnTo>
                      <a:lnTo>
                        <a:pt x="87182" y="673255"/>
                      </a:lnTo>
                      <a:lnTo>
                        <a:pt x="94421" y="621344"/>
                      </a:lnTo>
                      <a:lnTo>
                        <a:pt x="251869" y="642585"/>
                      </a:lnTo>
                      <a:lnTo>
                        <a:pt x="251774" y="621344"/>
                      </a:lnTo>
                      <a:lnTo>
                        <a:pt x="602389" y="651824"/>
                      </a:lnTo>
                      <a:lnTo>
                        <a:pt x="640013" y="131188"/>
                      </a:lnTo>
                      <a:lnTo>
                        <a:pt x="648586" y="130902"/>
                      </a:lnTo>
                      <a:lnTo>
                        <a:pt x="649633" y="69561"/>
                      </a:ln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F95A93C7-5542-48CD-BED0-190EBA5216EF}"/>
                    </a:ext>
                  </a:extLst>
                </p:cNvPr>
                <p:cNvSpPr/>
                <p:nvPr/>
              </p:nvSpPr>
              <p:spPr>
                <a:xfrm>
                  <a:off x="3970471" y="2344749"/>
                  <a:ext cx="1167583" cy="924337"/>
                </a:xfrm>
                <a:custGeom>
                  <a:avLst/>
                  <a:gdLst>
                    <a:gd name="connsiteX0" fmla="*/ 10125 w 685800"/>
                    <a:gd name="connsiteY0" fmla="*/ 472659 h 542925"/>
                    <a:gd name="connsiteX1" fmla="*/ 562575 w 685800"/>
                    <a:gd name="connsiteY1" fmla="*/ 532095 h 542925"/>
                    <a:gd name="connsiteX2" fmla="*/ 649633 w 685800"/>
                    <a:gd name="connsiteY2" fmla="*/ 539429 h 542925"/>
                    <a:gd name="connsiteX3" fmla="*/ 672874 w 685800"/>
                    <a:gd name="connsiteY3" fmla="*/ 189957 h 542925"/>
                    <a:gd name="connsiteX4" fmla="*/ 680780 w 685800"/>
                    <a:gd name="connsiteY4" fmla="*/ 70513 h 542925"/>
                    <a:gd name="connsiteX5" fmla="*/ 504949 w 685800"/>
                    <a:gd name="connsiteY5" fmla="*/ 57655 h 542925"/>
                    <a:gd name="connsiteX6" fmla="*/ 72704 w 685800"/>
                    <a:gd name="connsiteY6" fmla="*/ 10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542925">
                      <a:moveTo>
                        <a:pt x="10125" y="472659"/>
                      </a:moveTo>
                      <a:lnTo>
                        <a:pt x="562575" y="532095"/>
                      </a:lnTo>
                      <a:lnTo>
                        <a:pt x="649633" y="539429"/>
                      </a:lnTo>
                      <a:lnTo>
                        <a:pt x="672874" y="189957"/>
                      </a:lnTo>
                      <a:lnTo>
                        <a:pt x="680780" y="70513"/>
                      </a:lnTo>
                      <a:lnTo>
                        <a:pt x="504949" y="57655"/>
                      </a:lnTo>
                      <a:lnTo>
                        <a:pt x="72704" y="10125"/>
                      </a:ln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8126DF7D-2022-456E-BF74-A5D6948A1561}"/>
                    </a:ext>
                  </a:extLst>
                </p:cNvPr>
                <p:cNvSpPr/>
                <p:nvPr/>
              </p:nvSpPr>
              <p:spPr>
                <a:xfrm>
                  <a:off x="3790144" y="1510251"/>
                  <a:ext cx="1118934" cy="940553"/>
                </a:xfrm>
                <a:custGeom>
                  <a:avLst/>
                  <a:gdLst>
                    <a:gd name="connsiteX0" fmla="*/ 178622 w 657225"/>
                    <a:gd name="connsiteY0" fmla="*/ 500281 h 552450"/>
                    <a:gd name="connsiteX1" fmla="*/ 610867 w 657225"/>
                    <a:gd name="connsiteY1" fmla="*/ 547906 h 552450"/>
                    <a:gd name="connsiteX2" fmla="*/ 630964 w 657225"/>
                    <a:gd name="connsiteY2" fmla="*/ 314258 h 552450"/>
                    <a:gd name="connsiteX3" fmla="*/ 651062 w 657225"/>
                    <a:gd name="connsiteY3" fmla="*/ 80610 h 552450"/>
                    <a:gd name="connsiteX4" fmla="*/ 82039 w 657225"/>
                    <a:gd name="connsiteY4" fmla="*/ 10125 h 552450"/>
                    <a:gd name="connsiteX5" fmla="*/ 72990 w 657225"/>
                    <a:gd name="connsiteY5" fmla="*/ 67275 h 552450"/>
                    <a:gd name="connsiteX6" fmla="*/ 24793 w 657225"/>
                    <a:gd name="connsiteY6" fmla="*/ 357406 h 552450"/>
                    <a:gd name="connsiteX7" fmla="*/ 10125 w 657225"/>
                    <a:gd name="connsiteY7" fmla="*/ 478279 h 552450"/>
                    <a:gd name="connsiteX8" fmla="*/ 178622 w 657225"/>
                    <a:gd name="connsiteY8" fmla="*/ 50028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225" h="552450">
                      <a:moveTo>
                        <a:pt x="178622" y="500281"/>
                      </a:moveTo>
                      <a:lnTo>
                        <a:pt x="610867" y="547906"/>
                      </a:lnTo>
                      <a:lnTo>
                        <a:pt x="630964" y="314258"/>
                      </a:lnTo>
                      <a:lnTo>
                        <a:pt x="651062" y="80610"/>
                      </a:lnTo>
                      <a:cubicBezTo>
                        <a:pt x="459324" y="65465"/>
                        <a:pt x="269300" y="43081"/>
                        <a:pt x="82039" y="10125"/>
                      </a:cubicBezTo>
                      <a:lnTo>
                        <a:pt x="72990" y="67275"/>
                      </a:lnTo>
                      <a:lnTo>
                        <a:pt x="24793" y="357406"/>
                      </a:lnTo>
                      <a:lnTo>
                        <a:pt x="10125" y="478279"/>
                      </a:lnTo>
                      <a:lnTo>
                        <a:pt x="178622" y="500281"/>
                      </a:ln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197C1CA-CBFC-4233-ADF6-5CCE602ACEF9}"/>
                    </a:ext>
                  </a:extLst>
                </p:cNvPr>
                <p:cNvSpPr/>
                <p:nvPr/>
              </p:nvSpPr>
              <p:spPr>
                <a:xfrm>
                  <a:off x="3351329" y="614619"/>
                  <a:ext cx="1621643" cy="1037852"/>
                </a:xfrm>
                <a:custGeom>
                  <a:avLst/>
                  <a:gdLst>
                    <a:gd name="connsiteX0" fmla="*/ 339785 w 952500"/>
                    <a:gd name="connsiteY0" fmla="*/ 536095 h 609600"/>
                    <a:gd name="connsiteX1" fmla="*/ 908809 w 952500"/>
                    <a:gd name="connsiteY1" fmla="*/ 606580 h 609600"/>
                    <a:gd name="connsiteX2" fmla="*/ 918238 w 952500"/>
                    <a:gd name="connsiteY2" fmla="*/ 498567 h 609600"/>
                    <a:gd name="connsiteX3" fmla="*/ 948814 w 952500"/>
                    <a:gd name="connsiteY3" fmla="*/ 148428 h 609600"/>
                    <a:gd name="connsiteX4" fmla="*/ 34795 w 952500"/>
                    <a:gd name="connsiteY4" fmla="*/ 10125 h 609600"/>
                    <a:gd name="connsiteX5" fmla="*/ 10125 w 952500"/>
                    <a:gd name="connsiteY5" fmla="*/ 117376 h 609600"/>
                    <a:gd name="connsiteX6" fmla="*/ 27841 w 952500"/>
                    <a:gd name="connsiteY6" fmla="*/ 159763 h 609600"/>
                    <a:gd name="connsiteX7" fmla="*/ 28794 w 952500"/>
                    <a:gd name="connsiteY7" fmla="*/ 196910 h 609600"/>
                    <a:gd name="connsiteX8" fmla="*/ 46415 w 952500"/>
                    <a:gd name="connsiteY8" fmla="*/ 212531 h 609600"/>
                    <a:gd name="connsiteX9" fmla="*/ 57274 w 952500"/>
                    <a:gd name="connsiteY9" fmla="*/ 241582 h 609600"/>
                    <a:gd name="connsiteX10" fmla="*/ 90516 w 952500"/>
                    <a:gd name="connsiteY10" fmla="*/ 293113 h 609600"/>
                    <a:gd name="connsiteX11" fmla="*/ 109090 w 952500"/>
                    <a:gd name="connsiteY11" fmla="*/ 299685 h 609600"/>
                    <a:gd name="connsiteX12" fmla="*/ 74609 w 952500"/>
                    <a:gd name="connsiteY12" fmla="*/ 402936 h 609600"/>
                    <a:gd name="connsiteX13" fmla="*/ 89373 w 952500"/>
                    <a:gd name="connsiteY13" fmla="*/ 437226 h 609600"/>
                    <a:gd name="connsiteX14" fmla="*/ 124520 w 952500"/>
                    <a:gd name="connsiteY14" fmla="*/ 437416 h 609600"/>
                    <a:gd name="connsiteX15" fmla="*/ 132140 w 952500"/>
                    <a:gd name="connsiteY15" fmla="*/ 468468 h 609600"/>
                    <a:gd name="connsiteX16" fmla="*/ 139570 w 952500"/>
                    <a:gd name="connsiteY16" fmla="*/ 501520 h 609600"/>
                    <a:gd name="connsiteX17" fmla="*/ 169288 w 952500"/>
                    <a:gd name="connsiteY17" fmla="*/ 549716 h 609600"/>
                    <a:gd name="connsiteX18" fmla="*/ 184051 w 952500"/>
                    <a:gd name="connsiteY18" fmla="*/ 575910 h 609600"/>
                    <a:gd name="connsiteX19" fmla="*/ 235772 w 952500"/>
                    <a:gd name="connsiteY19" fmla="*/ 572386 h 609600"/>
                    <a:gd name="connsiteX20" fmla="*/ 292446 w 952500"/>
                    <a:gd name="connsiteY20" fmla="*/ 568099 h 609600"/>
                    <a:gd name="connsiteX21" fmla="*/ 316068 w 952500"/>
                    <a:gd name="connsiteY21" fmla="*/ 574957 h 609600"/>
                    <a:gd name="connsiteX22" fmla="*/ 330641 w 952500"/>
                    <a:gd name="connsiteY22" fmla="*/ 593341 h 609600"/>
                    <a:gd name="connsiteX23" fmla="*/ 339785 w 952500"/>
                    <a:gd name="connsiteY23" fmla="*/ 53609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0" h="609600">
                      <a:moveTo>
                        <a:pt x="339785" y="536095"/>
                      </a:moveTo>
                      <a:cubicBezTo>
                        <a:pt x="527047" y="569147"/>
                        <a:pt x="717070" y="591531"/>
                        <a:pt x="908809" y="606580"/>
                      </a:cubicBezTo>
                      <a:lnTo>
                        <a:pt x="918238" y="498567"/>
                      </a:lnTo>
                      <a:lnTo>
                        <a:pt x="948814" y="148428"/>
                      </a:lnTo>
                      <a:cubicBezTo>
                        <a:pt x="669731" y="123187"/>
                        <a:pt x="385124" y="78800"/>
                        <a:pt x="34795" y="10125"/>
                      </a:cubicBezTo>
                      <a:lnTo>
                        <a:pt x="10125" y="117376"/>
                      </a:lnTo>
                      <a:lnTo>
                        <a:pt x="27841" y="159763"/>
                      </a:lnTo>
                      <a:cubicBezTo>
                        <a:pt x="27270" y="170431"/>
                        <a:pt x="14697" y="181861"/>
                        <a:pt x="28794" y="196910"/>
                      </a:cubicBezTo>
                      <a:cubicBezTo>
                        <a:pt x="37938" y="206721"/>
                        <a:pt x="23079" y="204435"/>
                        <a:pt x="46415" y="212531"/>
                      </a:cubicBezTo>
                      <a:cubicBezTo>
                        <a:pt x="52416" y="214627"/>
                        <a:pt x="48415" y="228914"/>
                        <a:pt x="57274" y="241582"/>
                      </a:cubicBezTo>
                      <a:cubicBezTo>
                        <a:pt x="70990" y="261204"/>
                        <a:pt x="61846" y="271491"/>
                        <a:pt x="90516" y="293113"/>
                      </a:cubicBezTo>
                      <a:cubicBezTo>
                        <a:pt x="99469" y="299780"/>
                        <a:pt x="81658" y="296161"/>
                        <a:pt x="109090" y="299685"/>
                      </a:cubicBezTo>
                      <a:cubicBezTo>
                        <a:pt x="118138" y="300828"/>
                        <a:pt x="74609" y="390649"/>
                        <a:pt x="74609" y="402936"/>
                      </a:cubicBezTo>
                      <a:cubicBezTo>
                        <a:pt x="74609" y="422272"/>
                        <a:pt x="72228" y="425034"/>
                        <a:pt x="89373" y="437226"/>
                      </a:cubicBezTo>
                      <a:cubicBezTo>
                        <a:pt x="94993" y="441226"/>
                        <a:pt x="141284" y="392077"/>
                        <a:pt x="124520" y="437416"/>
                      </a:cubicBezTo>
                      <a:cubicBezTo>
                        <a:pt x="121948" y="444370"/>
                        <a:pt x="129759" y="459610"/>
                        <a:pt x="132140" y="468468"/>
                      </a:cubicBezTo>
                      <a:cubicBezTo>
                        <a:pt x="133474" y="473230"/>
                        <a:pt x="139570" y="498376"/>
                        <a:pt x="139570" y="501520"/>
                      </a:cubicBezTo>
                      <a:cubicBezTo>
                        <a:pt x="139189" y="521141"/>
                        <a:pt x="173479" y="519617"/>
                        <a:pt x="169288" y="549716"/>
                      </a:cubicBezTo>
                      <a:cubicBezTo>
                        <a:pt x="168145" y="557908"/>
                        <a:pt x="175003" y="593341"/>
                        <a:pt x="184051" y="575910"/>
                      </a:cubicBezTo>
                      <a:cubicBezTo>
                        <a:pt x="193386" y="558003"/>
                        <a:pt x="218437" y="584673"/>
                        <a:pt x="235772" y="572386"/>
                      </a:cubicBezTo>
                      <a:cubicBezTo>
                        <a:pt x="251488" y="561337"/>
                        <a:pt x="289969" y="597436"/>
                        <a:pt x="292446" y="568099"/>
                      </a:cubicBezTo>
                      <a:cubicBezTo>
                        <a:pt x="292922" y="562194"/>
                        <a:pt x="314258" y="553050"/>
                        <a:pt x="316068" y="574957"/>
                      </a:cubicBezTo>
                      <a:cubicBezTo>
                        <a:pt x="316354" y="578482"/>
                        <a:pt x="322640" y="593912"/>
                        <a:pt x="330641" y="593341"/>
                      </a:cubicBezTo>
                      <a:lnTo>
                        <a:pt x="339785" y="536095"/>
                      </a:ln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C38BE691-E92E-4D16-A8F3-9B5D113964C1}"/>
                    </a:ext>
                  </a:extLst>
                </p:cNvPr>
                <p:cNvSpPr/>
                <p:nvPr/>
              </p:nvSpPr>
              <p:spPr>
                <a:xfrm>
                  <a:off x="4233826" y="3337844"/>
                  <a:ext cx="2221651" cy="2156786"/>
                </a:xfrm>
                <a:custGeom>
                  <a:avLst/>
                  <a:gdLst>
                    <a:gd name="connsiteX0" fmla="*/ 680971 w 1304925"/>
                    <a:gd name="connsiteY0" fmla="*/ 22888 h 1266825"/>
                    <a:gd name="connsiteX1" fmla="*/ 406841 w 1304925"/>
                    <a:gd name="connsiteY1" fmla="*/ 10125 h 1266825"/>
                    <a:gd name="connsiteX2" fmla="*/ 398269 w 1304925"/>
                    <a:gd name="connsiteY2" fmla="*/ 10506 h 1266825"/>
                    <a:gd name="connsiteX3" fmla="*/ 360740 w 1304925"/>
                    <a:gd name="connsiteY3" fmla="*/ 531047 h 1266825"/>
                    <a:gd name="connsiteX4" fmla="*/ 10125 w 1304925"/>
                    <a:gd name="connsiteY4" fmla="*/ 500662 h 1266825"/>
                    <a:gd name="connsiteX5" fmla="*/ 10125 w 1304925"/>
                    <a:gd name="connsiteY5" fmla="*/ 521903 h 1266825"/>
                    <a:gd name="connsiteX6" fmla="*/ 32413 w 1304925"/>
                    <a:gd name="connsiteY6" fmla="*/ 532095 h 1266825"/>
                    <a:gd name="connsiteX7" fmla="*/ 44224 w 1304925"/>
                    <a:gd name="connsiteY7" fmla="*/ 552002 h 1266825"/>
                    <a:gd name="connsiteX8" fmla="*/ 62417 w 1304925"/>
                    <a:gd name="connsiteY8" fmla="*/ 571909 h 1266825"/>
                    <a:gd name="connsiteX9" fmla="*/ 86325 w 1304925"/>
                    <a:gd name="connsiteY9" fmla="*/ 602199 h 1266825"/>
                    <a:gd name="connsiteX10" fmla="*/ 95754 w 1304925"/>
                    <a:gd name="connsiteY10" fmla="*/ 612962 h 1266825"/>
                    <a:gd name="connsiteX11" fmla="*/ 128616 w 1304925"/>
                    <a:gd name="connsiteY11" fmla="*/ 646776 h 1266825"/>
                    <a:gd name="connsiteX12" fmla="*/ 152238 w 1304925"/>
                    <a:gd name="connsiteY12" fmla="*/ 661349 h 1266825"/>
                    <a:gd name="connsiteX13" fmla="*/ 167383 w 1304925"/>
                    <a:gd name="connsiteY13" fmla="*/ 682590 h 1266825"/>
                    <a:gd name="connsiteX14" fmla="*/ 176527 w 1304925"/>
                    <a:gd name="connsiteY14" fmla="*/ 703545 h 1266825"/>
                    <a:gd name="connsiteX15" fmla="*/ 184051 w 1304925"/>
                    <a:gd name="connsiteY15" fmla="*/ 721547 h 1266825"/>
                    <a:gd name="connsiteX16" fmla="*/ 214150 w 1304925"/>
                    <a:gd name="connsiteY16" fmla="*/ 806034 h 1266825"/>
                    <a:gd name="connsiteX17" fmla="*/ 251298 w 1304925"/>
                    <a:gd name="connsiteY17" fmla="*/ 834228 h 1266825"/>
                    <a:gd name="connsiteX18" fmla="*/ 281587 w 1304925"/>
                    <a:gd name="connsiteY18" fmla="*/ 860517 h 1266825"/>
                    <a:gd name="connsiteX19" fmla="*/ 303590 w 1304925"/>
                    <a:gd name="connsiteY19" fmla="*/ 871090 h 1266825"/>
                    <a:gd name="connsiteX20" fmla="*/ 320830 w 1304925"/>
                    <a:gd name="connsiteY20" fmla="*/ 879186 h 1266825"/>
                    <a:gd name="connsiteX21" fmla="*/ 349310 w 1304925"/>
                    <a:gd name="connsiteY21" fmla="*/ 847277 h 1266825"/>
                    <a:gd name="connsiteX22" fmla="*/ 358073 w 1304925"/>
                    <a:gd name="connsiteY22" fmla="*/ 826227 h 1266825"/>
                    <a:gd name="connsiteX23" fmla="*/ 393792 w 1304925"/>
                    <a:gd name="connsiteY23" fmla="*/ 791175 h 1266825"/>
                    <a:gd name="connsiteX24" fmla="*/ 420271 w 1304925"/>
                    <a:gd name="connsiteY24" fmla="*/ 781078 h 1266825"/>
                    <a:gd name="connsiteX25" fmla="*/ 433987 w 1304925"/>
                    <a:gd name="connsiteY25" fmla="*/ 792509 h 1266825"/>
                    <a:gd name="connsiteX26" fmla="*/ 487613 w 1304925"/>
                    <a:gd name="connsiteY26" fmla="*/ 797366 h 1266825"/>
                    <a:gd name="connsiteX27" fmla="*/ 525142 w 1304925"/>
                    <a:gd name="connsiteY27" fmla="*/ 813844 h 1266825"/>
                    <a:gd name="connsiteX28" fmla="*/ 537143 w 1304925"/>
                    <a:gd name="connsiteY28" fmla="*/ 833275 h 1266825"/>
                    <a:gd name="connsiteX29" fmla="*/ 552955 w 1304925"/>
                    <a:gd name="connsiteY29" fmla="*/ 849182 h 1266825"/>
                    <a:gd name="connsiteX30" fmla="*/ 553336 w 1304925"/>
                    <a:gd name="connsiteY30" fmla="*/ 849754 h 1266825"/>
                    <a:gd name="connsiteX31" fmla="*/ 576386 w 1304925"/>
                    <a:gd name="connsiteY31" fmla="*/ 879091 h 1266825"/>
                    <a:gd name="connsiteX32" fmla="*/ 583816 w 1304925"/>
                    <a:gd name="connsiteY32" fmla="*/ 897760 h 1266825"/>
                    <a:gd name="connsiteX33" fmla="*/ 597246 w 1304925"/>
                    <a:gd name="connsiteY33" fmla="*/ 933002 h 1266825"/>
                    <a:gd name="connsiteX34" fmla="*/ 613248 w 1304925"/>
                    <a:gd name="connsiteY34" fmla="*/ 970912 h 1266825"/>
                    <a:gd name="connsiteX35" fmla="*/ 630298 w 1304925"/>
                    <a:gd name="connsiteY35" fmla="*/ 990819 h 1266825"/>
                    <a:gd name="connsiteX36" fmla="*/ 630964 w 1304925"/>
                    <a:gd name="connsiteY36" fmla="*/ 991391 h 1266825"/>
                    <a:gd name="connsiteX37" fmla="*/ 643061 w 1304925"/>
                    <a:gd name="connsiteY37" fmla="*/ 1013012 h 1266825"/>
                    <a:gd name="connsiteX38" fmla="*/ 662778 w 1304925"/>
                    <a:gd name="connsiteY38" fmla="*/ 1043492 h 1266825"/>
                    <a:gd name="connsiteX39" fmla="*/ 696592 w 1304925"/>
                    <a:gd name="connsiteY39" fmla="*/ 1070638 h 1266825"/>
                    <a:gd name="connsiteX40" fmla="*/ 696687 w 1304925"/>
                    <a:gd name="connsiteY40" fmla="*/ 1101404 h 1266825"/>
                    <a:gd name="connsiteX41" fmla="*/ 698211 w 1304925"/>
                    <a:gd name="connsiteY41" fmla="*/ 1125312 h 1266825"/>
                    <a:gd name="connsiteX42" fmla="*/ 700687 w 1304925"/>
                    <a:gd name="connsiteY42" fmla="*/ 1135980 h 1266825"/>
                    <a:gd name="connsiteX43" fmla="*/ 703831 w 1304925"/>
                    <a:gd name="connsiteY43" fmla="*/ 1139028 h 1266825"/>
                    <a:gd name="connsiteX44" fmla="*/ 722595 w 1304925"/>
                    <a:gd name="connsiteY44" fmla="*/ 1178938 h 1266825"/>
                    <a:gd name="connsiteX45" fmla="*/ 734311 w 1304925"/>
                    <a:gd name="connsiteY45" fmla="*/ 1201131 h 1266825"/>
                    <a:gd name="connsiteX46" fmla="*/ 775649 w 1304925"/>
                    <a:gd name="connsiteY46" fmla="*/ 1218371 h 1266825"/>
                    <a:gd name="connsiteX47" fmla="*/ 809177 w 1304925"/>
                    <a:gd name="connsiteY47" fmla="*/ 1229135 h 1266825"/>
                    <a:gd name="connsiteX48" fmla="*/ 819274 w 1304925"/>
                    <a:gd name="connsiteY48" fmla="*/ 1238374 h 1266825"/>
                    <a:gd name="connsiteX49" fmla="*/ 877090 w 1304925"/>
                    <a:gd name="connsiteY49" fmla="*/ 1249804 h 1266825"/>
                    <a:gd name="connsiteX50" fmla="*/ 908047 w 1304925"/>
                    <a:gd name="connsiteY50" fmla="*/ 1264568 h 1266825"/>
                    <a:gd name="connsiteX51" fmla="*/ 912904 w 1304925"/>
                    <a:gd name="connsiteY51" fmla="*/ 1260567 h 1266825"/>
                    <a:gd name="connsiteX52" fmla="*/ 894521 w 1304925"/>
                    <a:gd name="connsiteY52" fmla="*/ 1162269 h 1266825"/>
                    <a:gd name="connsiteX53" fmla="*/ 908332 w 1304925"/>
                    <a:gd name="connsiteY53" fmla="*/ 1049874 h 1266825"/>
                    <a:gd name="connsiteX54" fmla="*/ 944337 w 1304925"/>
                    <a:gd name="connsiteY54" fmla="*/ 1022537 h 1266825"/>
                    <a:gd name="connsiteX55" fmla="*/ 1004249 w 1304925"/>
                    <a:gd name="connsiteY55" fmla="*/ 983770 h 1266825"/>
                    <a:gd name="connsiteX56" fmla="*/ 1133218 w 1304925"/>
                    <a:gd name="connsiteY56" fmla="*/ 907475 h 1266825"/>
                    <a:gd name="connsiteX57" fmla="*/ 1185605 w 1304925"/>
                    <a:gd name="connsiteY57" fmla="*/ 858993 h 1266825"/>
                    <a:gd name="connsiteX58" fmla="*/ 1269711 w 1304925"/>
                    <a:gd name="connsiteY58" fmla="*/ 824512 h 1266825"/>
                    <a:gd name="connsiteX59" fmla="*/ 1271425 w 1304925"/>
                    <a:gd name="connsiteY59" fmla="*/ 803272 h 1266825"/>
                    <a:gd name="connsiteX60" fmla="*/ 1281236 w 1304925"/>
                    <a:gd name="connsiteY60" fmla="*/ 767553 h 1266825"/>
                    <a:gd name="connsiteX61" fmla="*/ 1277331 w 1304925"/>
                    <a:gd name="connsiteY61" fmla="*/ 749075 h 1266825"/>
                    <a:gd name="connsiteX62" fmla="*/ 1279141 w 1304925"/>
                    <a:gd name="connsiteY62" fmla="*/ 727548 h 1266825"/>
                    <a:gd name="connsiteX63" fmla="*/ 1292285 w 1304925"/>
                    <a:gd name="connsiteY63" fmla="*/ 700497 h 1266825"/>
                    <a:gd name="connsiteX64" fmla="*/ 1295143 w 1304925"/>
                    <a:gd name="connsiteY64" fmla="*/ 670969 h 1266825"/>
                    <a:gd name="connsiteX65" fmla="*/ 1295047 w 1304925"/>
                    <a:gd name="connsiteY65" fmla="*/ 656015 h 1266825"/>
                    <a:gd name="connsiteX66" fmla="*/ 1286380 w 1304925"/>
                    <a:gd name="connsiteY66" fmla="*/ 641347 h 1266825"/>
                    <a:gd name="connsiteX67" fmla="*/ 1283046 w 1304925"/>
                    <a:gd name="connsiteY67" fmla="*/ 629726 h 1266825"/>
                    <a:gd name="connsiteX68" fmla="*/ 1271330 w 1304925"/>
                    <a:gd name="connsiteY68" fmla="*/ 611343 h 1266825"/>
                    <a:gd name="connsiteX69" fmla="*/ 1262186 w 1304925"/>
                    <a:gd name="connsiteY69" fmla="*/ 580577 h 1266825"/>
                    <a:gd name="connsiteX70" fmla="*/ 1257614 w 1304925"/>
                    <a:gd name="connsiteY70" fmla="*/ 571528 h 1266825"/>
                    <a:gd name="connsiteX71" fmla="*/ 1255233 w 1304925"/>
                    <a:gd name="connsiteY71" fmla="*/ 568099 h 1266825"/>
                    <a:gd name="connsiteX72" fmla="*/ 1243231 w 1304925"/>
                    <a:gd name="connsiteY72" fmla="*/ 557812 h 1266825"/>
                    <a:gd name="connsiteX73" fmla="*/ 1240374 w 1304925"/>
                    <a:gd name="connsiteY73" fmla="*/ 437416 h 1266825"/>
                    <a:gd name="connsiteX74" fmla="*/ 1238850 w 1304925"/>
                    <a:gd name="connsiteY74" fmla="*/ 375694 h 1266825"/>
                    <a:gd name="connsiteX75" fmla="*/ 1216466 w 1304925"/>
                    <a:gd name="connsiteY75" fmla="*/ 372742 h 1266825"/>
                    <a:gd name="connsiteX76" fmla="*/ 1206084 w 1304925"/>
                    <a:gd name="connsiteY76" fmla="*/ 373408 h 1266825"/>
                    <a:gd name="connsiteX77" fmla="*/ 1196368 w 1304925"/>
                    <a:gd name="connsiteY77" fmla="*/ 366550 h 1266825"/>
                    <a:gd name="connsiteX78" fmla="*/ 1190177 w 1304925"/>
                    <a:gd name="connsiteY78" fmla="*/ 364360 h 1266825"/>
                    <a:gd name="connsiteX79" fmla="*/ 1172556 w 1304925"/>
                    <a:gd name="connsiteY79" fmla="*/ 356454 h 1266825"/>
                    <a:gd name="connsiteX80" fmla="*/ 1160078 w 1304925"/>
                    <a:gd name="connsiteY80" fmla="*/ 353120 h 1266825"/>
                    <a:gd name="connsiteX81" fmla="*/ 1145600 w 1304925"/>
                    <a:gd name="connsiteY81" fmla="*/ 338833 h 1266825"/>
                    <a:gd name="connsiteX82" fmla="*/ 1137409 w 1304925"/>
                    <a:gd name="connsiteY82" fmla="*/ 332546 h 1266825"/>
                    <a:gd name="connsiteX83" fmla="*/ 1125407 w 1304925"/>
                    <a:gd name="connsiteY83" fmla="*/ 328736 h 1266825"/>
                    <a:gd name="connsiteX84" fmla="*/ 1112072 w 1304925"/>
                    <a:gd name="connsiteY84" fmla="*/ 338166 h 1266825"/>
                    <a:gd name="connsiteX85" fmla="*/ 1083402 w 1304925"/>
                    <a:gd name="connsiteY85" fmla="*/ 335118 h 1266825"/>
                    <a:gd name="connsiteX86" fmla="*/ 1069972 w 1304925"/>
                    <a:gd name="connsiteY86" fmla="*/ 341690 h 1266825"/>
                    <a:gd name="connsiteX87" fmla="*/ 1046064 w 1304925"/>
                    <a:gd name="connsiteY87" fmla="*/ 342262 h 1266825"/>
                    <a:gd name="connsiteX88" fmla="*/ 1036348 w 1304925"/>
                    <a:gd name="connsiteY88" fmla="*/ 350263 h 1266825"/>
                    <a:gd name="connsiteX89" fmla="*/ 1032538 w 1304925"/>
                    <a:gd name="connsiteY89" fmla="*/ 353406 h 1266825"/>
                    <a:gd name="connsiteX90" fmla="*/ 1021585 w 1304925"/>
                    <a:gd name="connsiteY90" fmla="*/ 357121 h 1266825"/>
                    <a:gd name="connsiteX91" fmla="*/ 1007106 w 1304925"/>
                    <a:gd name="connsiteY91" fmla="*/ 348262 h 1266825"/>
                    <a:gd name="connsiteX92" fmla="*/ 989104 w 1304925"/>
                    <a:gd name="connsiteY92" fmla="*/ 336356 h 1266825"/>
                    <a:gd name="connsiteX93" fmla="*/ 973198 w 1304925"/>
                    <a:gd name="connsiteY93" fmla="*/ 340928 h 1266825"/>
                    <a:gd name="connsiteX94" fmla="*/ 965101 w 1304925"/>
                    <a:gd name="connsiteY94" fmla="*/ 331879 h 1266825"/>
                    <a:gd name="connsiteX95" fmla="*/ 955005 w 1304925"/>
                    <a:gd name="connsiteY95" fmla="*/ 337499 h 1266825"/>
                    <a:gd name="connsiteX96" fmla="*/ 944623 w 1304925"/>
                    <a:gd name="connsiteY96" fmla="*/ 354358 h 1266825"/>
                    <a:gd name="connsiteX97" fmla="*/ 936812 w 1304925"/>
                    <a:gd name="connsiteY97" fmla="*/ 334927 h 1266825"/>
                    <a:gd name="connsiteX98" fmla="*/ 921667 w 1304925"/>
                    <a:gd name="connsiteY98" fmla="*/ 339785 h 1266825"/>
                    <a:gd name="connsiteX99" fmla="*/ 912714 w 1304925"/>
                    <a:gd name="connsiteY99" fmla="*/ 337690 h 1266825"/>
                    <a:gd name="connsiteX100" fmla="*/ 899474 w 1304925"/>
                    <a:gd name="connsiteY100" fmla="*/ 327307 h 1266825"/>
                    <a:gd name="connsiteX101" fmla="*/ 875281 w 1304925"/>
                    <a:gd name="connsiteY101" fmla="*/ 338737 h 1266825"/>
                    <a:gd name="connsiteX102" fmla="*/ 866518 w 1304925"/>
                    <a:gd name="connsiteY102" fmla="*/ 335880 h 1266825"/>
                    <a:gd name="connsiteX103" fmla="*/ 863660 w 1304925"/>
                    <a:gd name="connsiteY103" fmla="*/ 320449 h 1266825"/>
                    <a:gd name="connsiteX104" fmla="*/ 855373 w 1304925"/>
                    <a:gd name="connsiteY104" fmla="*/ 316163 h 1266825"/>
                    <a:gd name="connsiteX105" fmla="*/ 845848 w 1304925"/>
                    <a:gd name="connsiteY105" fmla="*/ 305971 h 1266825"/>
                    <a:gd name="connsiteX106" fmla="*/ 823369 w 1304925"/>
                    <a:gd name="connsiteY106" fmla="*/ 307591 h 1266825"/>
                    <a:gd name="connsiteX107" fmla="*/ 795271 w 1304925"/>
                    <a:gd name="connsiteY107" fmla="*/ 303019 h 1266825"/>
                    <a:gd name="connsiteX108" fmla="*/ 776792 w 1304925"/>
                    <a:gd name="connsiteY108" fmla="*/ 300161 h 1266825"/>
                    <a:gd name="connsiteX109" fmla="*/ 749551 w 1304925"/>
                    <a:gd name="connsiteY109" fmla="*/ 293589 h 1266825"/>
                    <a:gd name="connsiteX110" fmla="*/ 734025 w 1304925"/>
                    <a:gd name="connsiteY110" fmla="*/ 268443 h 1266825"/>
                    <a:gd name="connsiteX111" fmla="*/ 722023 w 1304925"/>
                    <a:gd name="connsiteY111" fmla="*/ 273777 h 1266825"/>
                    <a:gd name="connsiteX112" fmla="*/ 706117 w 1304925"/>
                    <a:gd name="connsiteY112" fmla="*/ 274444 h 1266825"/>
                    <a:gd name="connsiteX113" fmla="*/ 688400 w 1304925"/>
                    <a:gd name="connsiteY113" fmla="*/ 261109 h 1266825"/>
                    <a:gd name="connsiteX114" fmla="*/ 681066 w 1304925"/>
                    <a:gd name="connsiteY114" fmla="*/ 254346 h 1266825"/>
                    <a:gd name="connsiteX115" fmla="*/ 674017 w 1304925"/>
                    <a:gd name="connsiteY115" fmla="*/ 249583 h 1266825"/>
                    <a:gd name="connsiteX116" fmla="*/ 680971 w 1304925"/>
                    <a:gd name="connsiteY116" fmla="*/ 22888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04925" h="1266825">
                      <a:moveTo>
                        <a:pt x="680971" y="22888"/>
                      </a:moveTo>
                      <a:lnTo>
                        <a:pt x="406841" y="10125"/>
                      </a:lnTo>
                      <a:lnTo>
                        <a:pt x="398269" y="10506"/>
                      </a:lnTo>
                      <a:lnTo>
                        <a:pt x="360740" y="531047"/>
                      </a:lnTo>
                      <a:lnTo>
                        <a:pt x="10125" y="500662"/>
                      </a:lnTo>
                      <a:lnTo>
                        <a:pt x="10125" y="521903"/>
                      </a:lnTo>
                      <a:cubicBezTo>
                        <a:pt x="14411" y="522475"/>
                        <a:pt x="30127" y="528475"/>
                        <a:pt x="32413" y="532095"/>
                      </a:cubicBezTo>
                      <a:cubicBezTo>
                        <a:pt x="36985" y="539334"/>
                        <a:pt x="41367" y="544096"/>
                        <a:pt x="44224" y="552002"/>
                      </a:cubicBezTo>
                      <a:cubicBezTo>
                        <a:pt x="48606" y="564099"/>
                        <a:pt x="45367" y="566956"/>
                        <a:pt x="62417" y="571909"/>
                      </a:cubicBezTo>
                      <a:cubicBezTo>
                        <a:pt x="79657" y="576958"/>
                        <a:pt x="72990" y="591721"/>
                        <a:pt x="86325" y="602199"/>
                      </a:cubicBezTo>
                      <a:cubicBezTo>
                        <a:pt x="86611" y="602389"/>
                        <a:pt x="95659" y="612867"/>
                        <a:pt x="95754" y="612962"/>
                      </a:cubicBezTo>
                      <a:cubicBezTo>
                        <a:pt x="98517" y="617344"/>
                        <a:pt x="124425" y="646681"/>
                        <a:pt x="128616" y="646776"/>
                      </a:cubicBezTo>
                      <a:cubicBezTo>
                        <a:pt x="135855" y="647062"/>
                        <a:pt x="149666" y="652110"/>
                        <a:pt x="152238" y="661349"/>
                      </a:cubicBezTo>
                      <a:cubicBezTo>
                        <a:pt x="156334" y="675922"/>
                        <a:pt x="168145" y="665540"/>
                        <a:pt x="167383" y="682590"/>
                      </a:cubicBezTo>
                      <a:cubicBezTo>
                        <a:pt x="167097" y="688400"/>
                        <a:pt x="174431" y="697354"/>
                        <a:pt x="176527" y="703545"/>
                      </a:cubicBezTo>
                      <a:cubicBezTo>
                        <a:pt x="176527" y="704497"/>
                        <a:pt x="183194" y="714499"/>
                        <a:pt x="184051" y="721547"/>
                      </a:cubicBezTo>
                      <a:cubicBezTo>
                        <a:pt x="189671" y="769553"/>
                        <a:pt x="173669" y="767172"/>
                        <a:pt x="214150" y="806034"/>
                      </a:cubicBezTo>
                      <a:cubicBezTo>
                        <a:pt x="224437" y="815940"/>
                        <a:pt x="234439" y="833371"/>
                        <a:pt x="251298" y="834228"/>
                      </a:cubicBezTo>
                      <a:cubicBezTo>
                        <a:pt x="263680" y="834895"/>
                        <a:pt x="271777" y="858136"/>
                        <a:pt x="281587" y="860517"/>
                      </a:cubicBezTo>
                      <a:cubicBezTo>
                        <a:pt x="287398" y="861946"/>
                        <a:pt x="298446" y="869280"/>
                        <a:pt x="303590" y="871090"/>
                      </a:cubicBezTo>
                      <a:cubicBezTo>
                        <a:pt x="307019" y="872042"/>
                        <a:pt x="317878" y="877186"/>
                        <a:pt x="320830" y="879186"/>
                      </a:cubicBezTo>
                      <a:cubicBezTo>
                        <a:pt x="322259" y="878138"/>
                        <a:pt x="347977" y="849944"/>
                        <a:pt x="349310" y="847277"/>
                      </a:cubicBezTo>
                      <a:cubicBezTo>
                        <a:pt x="354358" y="837276"/>
                        <a:pt x="356930" y="840419"/>
                        <a:pt x="358073" y="826227"/>
                      </a:cubicBezTo>
                      <a:cubicBezTo>
                        <a:pt x="359597" y="807844"/>
                        <a:pt x="378266" y="795842"/>
                        <a:pt x="393792" y="791175"/>
                      </a:cubicBezTo>
                      <a:cubicBezTo>
                        <a:pt x="395697" y="790603"/>
                        <a:pt x="420271" y="781078"/>
                        <a:pt x="420271" y="781078"/>
                      </a:cubicBezTo>
                      <a:lnTo>
                        <a:pt x="433987" y="792509"/>
                      </a:lnTo>
                      <a:cubicBezTo>
                        <a:pt x="450942" y="795461"/>
                        <a:pt x="471992" y="794033"/>
                        <a:pt x="487613" y="797366"/>
                      </a:cubicBezTo>
                      <a:cubicBezTo>
                        <a:pt x="504949" y="800986"/>
                        <a:pt x="512378" y="799747"/>
                        <a:pt x="525142" y="813844"/>
                      </a:cubicBezTo>
                      <a:cubicBezTo>
                        <a:pt x="528285" y="817274"/>
                        <a:pt x="522760" y="819655"/>
                        <a:pt x="537143" y="833275"/>
                      </a:cubicBezTo>
                      <a:cubicBezTo>
                        <a:pt x="540382" y="836324"/>
                        <a:pt x="549621" y="847468"/>
                        <a:pt x="552955" y="849182"/>
                      </a:cubicBezTo>
                      <a:cubicBezTo>
                        <a:pt x="553240" y="849373"/>
                        <a:pt x="553240" y="849468"/>
                        <a:pt x="553336" y="849754"/>
                      </a:cubicBezTo>
                      <a:cubicBezTo>
                        <a:pt x="577720" y="867756"/>
                        <a:pt x="563527" y="859564"/>
                        <a:pt x="576386" y="879091"/>
                      </a:cubicBezTo>
                      <a:cubicBezTo>
                        <a:pt x="578863" y="882901"/>
                        <a:pt x="584387" y="880424"/>
                        <a:pt x="583816" y="897760"/>
                      </a:cubicBezTo>
                      <a:cubicBezTo>
                        <a:pt x="583530" y="905475"/>
                        <a:pt x="594484" y="923858"/>
                        <a:pt x="597246" y="933002"/>
                      </a:cubicBezTo>
                      <a:cubicBezTo>
                        <a:pt x="600008" y="942051"/>
                        <a:pt x="613248" y="965578"/>
                        <a:pt x="613248" y="970912"/>
                      </a:cubicBezTo>
                      <a:cubicBezTo>
                        <a:pt x="613248" y="986152"/>
                        <a:pt x="613915" y="983866"/>
                        <a:pt x="630298" y="990819"/>
                      </a:cubicBezTo>
                      <a:lnTo>
                        <a:pt x="630964" y="991391"/>
                      </a:lnTo>
                      <a:cubicBezTo>
                        <a:pt x="633631" y="996534"/>
                        <a:pt x="642109" y="1007297"/>
                        <a:pt x="643061" y="1013012"/>
                      </a:cubicBezTo>
                      <a:cubicBezTo>
                        <a:pt x="643347" y="1014727"/>
                        <a:pt x="658777" y="1039587"/>
                        <a:pt x="662778" y="1043492"/>
                      </a:cubicBezTo>
                      <a:cubicBezTo>
                        <a:pt x="679066" y="1059304"/>
                        <a:pt x="686781" y="1052160"/>
                        <a:pt x="696592" y="1070638"/>
                      </a:cubicBezTo>
                      <a:cubicBezTo>
                        <a:pt x="701259" y="1079497"/>
                        <a:pt x="681352" y="1099499"/>
                        <a:pt x="696687" y="1101404"/>
                      </a:cubicBezTo>
                      <a:cubicBezTo>
                        <a:pt x="705831" y="1102547"/>
                        <a:pt x="699925" y="1120930"/>
                        <a:pt x="698211" y="1125312"/>
                      </a:cubicBezTo>
                      <a:cubicBezTo>
                        <a:pt x="695258" y="1132837"/>
                        <a:pt x="694306" y="1129598"/>
                        <a:pt x="700687" y="1135980"/>
                      </a:cubicBezTo>
                      <a:lnTo>
                        <a:pt x="703831" y="1139028"/>
                      </a:lnTo>
                      <a:cubicBezTo>
                        <a:pt x="723262" y="1145124"/>
                        <a:pt x="717928" y="1163126"/>
                        <a:pt x="722595" y="1178938"/>
                      </a:cubicBezTo>
                      <a:cubicBezTo>
                        <a:pt x="724881" y="1186748"/>
                        <a:pt x="729453" y="1194463"/>
                        <a:pt x="734311" y="1201131"/>
                      </a:cubicBezTo>
                      <a:cubicBezTo>
                        <a:pt x="735835" y="1203322"/>
                        <a:pt x="771744" y="1217514"/>
                        <a:pt x="775649" y="1218371"/>
                      </a:cubicBezTo>
                      <a:cubicBezTo>
                        <a:pt x="788222" y="1221229"/>
                        <a:pt x="799081" y="1220467"/>
                        <a:pt x="809177" y="1229135"/>
                      </a:cubicBezTo>
                      <a:cubicBezTo>
                        <a:pt x="810034" y="1229896"/>
                        <a:pt x="819274" y="1238374"/>
                        <a:pt x="819274" y="1238374"/>
                      </a:cubicBezTo>
                      <a:cubicBezTo>
                        <a:pt x="838419" y="1247137"/>
                        <a:pt x="865089" y="1238755"/>
                        <a:pt x="877090" y="1249804"/>
                      </a:cubicBezTo>
                      <a:cubicBezTo>
                        <a:pt x="879281" y="1251804"/>
                        <a:pt x="905189" y="1271140"/>
                        <a:pt x="908047" y="1264568"/>
                      </a:cubicBezTo>
                      <a:cubicBezTo>
                        <a:pt x="908237" y="1264091"/>
                        <a:pt x="912904" y="1260567"/>
                        <a:pt x="912904" y="1260567"/>
                      </a:cubicBezTo>
                      <a:cubicBezTo>
                        <a:pt x="920905" y="1240469"/>
                        <a:pt x="901665" y="1185034"/>
                        <a:pt x="894521" y="1162269"/>
                      </a:cubicBezTo>
                      <a:cubicBezTo>
                        <a:pt x="884901" y="1131313"/>
                        <a:pt x="935860" y="1069210"/>
                        <a:pt x="908332" y="1049874"/>
                      </a:cubicBezTo>
                      <a:cubicBezTo>
                        <a:pt x="892997" y="1039111"/>
                        <a:pt x="937479" y="1046254"/>
                        <a:pt x="944337" y="1022537"/>
                      </a:cubicBezTo>
                      <a:cubicBezTo>
                        <a:pt x="948528" y="1007964"/>
                        <a:pt x="987866" y="1005678"/>
                        <a:pt x="1004249" y="983770"/>
                      </a:cubicBezTo>
                      <a:cubicBezTo>
                        <a:pt x="1014346" y="970150"/>
                        <a:pt x="1093403" y="948337"/>
                        <a:pt x="1133218" y="907475"/>
                      </a:cubicBezTo>
                      <a:cubicBezTo>
                        <a:pt x="1157887" y="882139"/>
                        <a:pt x="1159316" y="891854"/>
                        <a:pt x="1185605" y="858993"/>
                      </a:cubicBezTo>
                      <a:cubicBezTo>
                        <a:pt x="1188939" y="854802"/>
                        <a:pt x="1259900" y="824512"/>
                        <a:pt x="1269711" y="824512"/>
                      </a:cubicBezTo>
                      <a:cubicBezTo>
                        <a:pt x="1269616" y="816988"/>
                        <a:pt x="1271711" y="812797"/>
                        <a:pt x="1271425" y="803272"/>
                      </a:cubicBezTo>
                      <a:cubicBezTo>
                        <a:pt x="1271330" y="799747"/>
                        <a:pt x="1282665" y="787460"/>
                        <a:pt x="1281236" y="767553"/>
                      </a:cubicBezTo>
                      <a:cubicBezTo>
                        <a:pt x="1279903" y="749265"/>
                        <a:pt x="1282474" y="763457"/>
                        <a:pt x="1277331" y="749075"/>
                      </a:cubicBezTo>
                      <a:cubicBezTo>
                        <a:pt x="1275140" y="742978"/>
                        <a:pt x="1286761" y="737549"/>
                        <a:pt x="1279141" y="727548"/>
                      </a:cubicBezTo>
                      <a:cubicBezTo>
                        <a:pt x="1275426" y="722690"/>
                        <a:pt x="1291428" y="704021"/>
                        <a:pt x="1292285" y="700497"/>
                      </a:cubicBezTo>
                      <a:cubicBezTo>
                        <a:pt x="1295714" y="693258"/>
                        <a:pt x="1294381" y="671827"/>
                        <a:pt x="1295143" y="670969"/>
                      </a:cubicBezTo>
                      <a:cubicBezTo>
                        <a:pt x="1299048" y="666874"/>
                        <a:pt x="1296952" y="661540"/>
                        <a:pt x="1295047" y="656015"/>
                      </a:cubicBezTo>
                      <a:cubicBezTo>
                        <a:pt x="1294285" y="653729"/>
                        <a:pt x="1288475" y="645728"/>
                        <a:pt x="1286380" y="641347"/>
                      </a:cubicBezTo>
                      <a:cubicBezTo>
                        <a:pt x="1283998" y="636298"/>
                        <a:pt x="1283046" y="638489"/>
                        <a:pt x="1283046" y="629726"/>
                      </a:cubicBezTo>
                      <a:cubicBezTo>
                        <a:pt x="1283046" y="621916"/>
                        <a:pt x="1276760" y="619630"/>
                        <a:pt x="1271330" y="611343"/>
                      </a:cubicBezTo>
                      <a:cubicBezTo>
                        <a:pt x="1263329" y="598960"/>
                        <a:pt x="1268568" y="592483"/>
                        <a:pt x="1262186" y="580577"/>
                      </a:cubicBezTo>
                      <a:cubicBezTo>
                        <a:pt x="1259519" y="575529"/>
                        <a:pt x="1261710" y="578291"/>
                        <a:pt x="1257614" y="571528"/>
                      </a:cubicBezTo>
                      <a:cubicBezTo>
                        <a:pt x="1257233" y="570862"/>
                        <a:pt x="1255709" y="568099"/>
                        <a:pt x="1255233" y="568099"/>
                      </a:cubicBezTo>
                      <a:cubicBezTo>
                        <a:pt x="1255138" y="565432"/>
                        <a:pt x="1245327" y="558574"/>
                        <a:pt x="1243231" y="557812"/>
                      </a:cubicBezTo>
                      <a:lnTo>
                        <a:pt x="1240374" y="437416"/>
                      </a:lnTo>
                      <a:lnTo>
                        <a:pt x="1238850" y="375694"/>
                      </a:lnTo>
                      <a:cubicBezTo>
                        <a:pt x="1237326" y="370932"/>
                        <a:pt x="1221419" y="370075"/>
                        <a:pt x="1216466" y="372742"/>
                      </a:cubicBezTo>
                      <a:cubicBezTo>
                        <a:pt x="1214847" y="373599"/>
                        <a:pt x="1207989" y="375694"/>
                        <a:pt x="1206084" y="373408"/>
                      </a:cubicBezTo>
                      <a:cubicBezTo>
                        <a:pt x="1199226" y="365122"/>
                        <a:pt x="1199226" y="366741"/>
                        <a:pt x="1196368" y="366550"/>
                      </a:cubicBezTo>
                      <a:cubicBezTo>
                        <a:pt x="1195130" y="366455"/>
                        <a:pt x="1193320" y="366074"/>
                        <a:pt x="1190177" y="364360"/>
                      </a:cubicBezTo>
                      <a:cubicBezTo>
                        <a:pt x="1182081" y="359978"/>
                        <a:pt x="1182843" y="358835"/>
                        <a:pt x="1172556" y="356454"/>
                      </a:cubicBezTo>
                      <a:cubicBezTo>
                        <a:pt x="1168651" y="355501"/>
                        <a:pt x="1175032" y="352644"/>
                        <a:pt x="1160078" y="353120"/>
                      </a:cubicBezTo>
                      <a:cubicBezTo>
                        <a:pt x="1157983" y="353215"/>
                        <a:pt x="1145981" y="343786"/>
                        <a:pt x="1145600" y="338833"/>
                      </a:cubicBezTo>
                      <a:cubicBezTo>
                        <a:pt x="1145600" y="338452"/>
                        <a:pt x="1138361" y="333403"/>
                        <a:pt x="1137409" y="332546"/>
                      </a:cubicBezTo>
                      <a:cubicBezTo>
                        <a:pt x="1133218" y="328546"/>
                        <a:pt x="1131884" y="327593"/>
                        <a:pt x="1125407" y="328736"/>
                      </a:cubicBezTo>
                      <a:cubicBezTo>
                        <a:pt x="1124073" y="328927"/>
                        <a:pt x="1117501" y="336451"/>
                        <a:pt x="1112072" y="338166"/>
                      </a:cubicBezTo>
                      <a:cubicBezTo>
                        <a:pt x="1097308" y="342738"/>
                        <a:pt x="1092831" y="322354"/>
                        <a:pt x="1083402" y="335118"/>
                      </a:cubicBezTo>
                      <a:cubicBezTo>
                        <a:pt x="1081783" y="337213"/>
                        <a:pt x="1073496" y="345024"/>
                        <a:pt x="1069972" y="341690"/>
                      </a:cubicBezTo>
                      <a:cubicBezTo>
                        <a:pt x="1066066" y="337975"/>
                        <a:pt x="1051779" y="338356"/>
                        <a:pt x="1046064" y="342262"/>
                      </a:cubicBezTo>
                      <a:cubicBezTo>
                        <a:pt x="1038158" y="347596"/>
                        <a:pt x="1040920" y="341119"/>
                        <a:pt x="1036348" y="350263"/>
                      </a:cubicBezTo>
                      <a:cubicBezTo>
                        <a:pt x="1035777" y="351501"/>
                        <a:pt x="1033872" y="353120"/>
                        <a:pt x="1032538" y="353406"/>
                      </a:cubicBezTo>
                      <a:cubicBezTo>
                        <a:pt x="1032348" y="354930"/>
                        <a:pt x="1024633" y="357121"/>
                        <a:pt x="1021585" y="357121"/>
                      </a:cubicBezTo>
                      <a:cubicBezTo>
                        <a:pt x="1011774" y="356835"/>
                        <a:pt x="1018632" y="350263"/>
                        <a:pt x="1007106" y="348262"/>
                      </a:cubicBezTo>
                      <a:cubicBezTo>
                        <a:pt x="990343" y="345405"/>
                        <a:pt x="997296" y="331117"/>
                        <a:pt x="989104" y="336356"/>
                      </a:cubicBezTo>
                      <a:cubicBezTo>
                        <a:pt x="986056" y="338261"/>
                        <a:pt x="981580" y="348834"/>
                        <a:pt x="973198" y="340928"/>
                      </a:cubicBezTo>
                      <a:cubicBezTo>
                        <a:pt x="970150" y="338071"/>
                        <a:pt x="965673" y="337213"/>
                        <a:pt x="965101" y="331879"/>
                      </a:cubicBezTo>
                      <a:cubicBezTo>
                        <a:pt x="964720" y="328736"/>
                        <a:pt x="957196" y="329879"/>
                        <a:pt x="955005" y="337499"/>
                      </a:cubicBezTo>
                      <a:cubicBezTo>
                        <a:pt x="954529" y="339214"/>
                        <a:pt x="947385" y="354358"/>
                        <a:pt x="944623" y="354358"/>
                      </a:cubicBezTo>
                      <a:cubicBezTo>
                        <a:pt x="933669" y="354358"/>
                        <a:pt x="948052" y="335308"/>
                        <a:pt x="936812" y="334927"/>
                      </a:cubicBezTo>
                      <a:cubicBezTo>
                        <a:pt x="923858" y="334546"/>
                        <a:pt x="930526" y="336356"/>
                        <a:pt x="921667" y="339785"/>
                      </a:cubicBezTo>
                      <a:cubicBezTo>
                        <a:pt x="918238" y="341119"/>
                        <a:pt x="913571" y="341976"/>
                        <a:pt x="912714" y="337690"/>
                      </a:cubicBezTo>
                      <a:cubicBezTo>
                        <a:pt x="911190" y="329879"/>
                        <a:pt x="903475" y="335880"/>
                        <a:pt x="899474" y="327307"/>
                      </a:cubicBezTo>
                      <a:cubicBezTo>
                        <a:pt x="894140" y="315782"/>
                        <a:pt x="878805" y="337404"/>
                        <a:pt x="875281" y="338737"/>
                      </a:cubicBezTo>
                      <a:cubicBezTo>
                        <a:pt x="873280" y="339499"/>
                        <a:pt x="866708" y="339976"/>
                        <a:pt x="866518" y="335880"/>
                      </a:cubicBezTo>
                      <a:cubicBezTo>
                        <a:pt x="866327" y="332641"/>
                        <a:pt x="866422" y="320354"/>
                        <a:pt x="863660" y="320449"/>
                      </a:cubicBezTo>
                      <a:cubicBezTo>
                        <a:pt x="858612" y="320640"/>
                        <a:pt x="856516" y="320830"/>
                        <a:pt x="855373" y="316163"/>
                      </a:cubicBezTo>
                      <a:cubicBezTo>
                        <a:pt x="854230" y="313591"/>
                        <a:pt x="856421" y="297685"/>
                        <a:pt x="845848" y="305971"/>
                      </a:cubicBezTo>
                      <a:cubicBezTo>
                        <a:pt x="841467" y="309400"/>
                        <a:pt x="827941" y="299113"/>
                        <a:pt x="823369" y="307591"/>
                      </a:cubicBezTo>
                      <a:cubicBezTo>
                        <a:pt x="814892" y="323593"/>
                        <a:pt x="804034" y="296065"/>
                        <a:pt x="795271" y="303019"/>
                      </a:cubicBezTo>
                      <a:cubicBezTo>
                        <a:pt x="793366" y="304543"/>
                        <a:pt x="780412" y="302923"/>
                        <a:pt x="776792" y="300161"/>
                      </a:cubicBezTo>
                      <a:cubicBezTo>
                        <a:pt x="764029" y="290541"/>
                        <a:pt x="752694" y="296923"/>
                        <a:pt x="749551" y="293589"/>
                      </a:cubicBezTo>
                      <a:cubicBezTo>
                        <a:pt x="749551" y="272253"/>
                        <a:pt x="743264" y="280159"/>
                        <a:pt x="734025" y="268443"/>
                      </a:cubicBezTo>
                      <a:cubicBezTo>
                        <a:pt x="729739" y="263014"/>
                        <a:pt x="726976" y="282159"/>
                        <a:pt x="722023" y="273777"/>
                      </a:cubicBezTo>
                      <a:cubicBezTo>
                        <a:pt x="716975" y="265300"/>
                        <a:pt x="709355" y="274444"/>
                        <a:pt x="706117" y="274444"/>
                      </a:cubicBezTo>
                      <a:cubicBezTo>
                        <a:pt x="699354" y="274444"/>
                        <a:pt x="693829" y="264252"/>
                        <a:pt x="688400" y="261109"/>
                      </a:cubicBezTo>
                      <a:cubicBezTo>
                        <a:pt x="685638" y="259489"/>
                        <a:pt x="683066" y="256537"/>
                        <a:pt x="681066" y="254346"/>
                      </a:cubicBezTo>
                      <a:cubicBezTo>
                        <a:pt x="681066" y="254346"/>
                        <a:pt x="674684" y="250822"/>
                        <a:pt x="674017" y="249583"/>
                      </a:cubicBezTo>
                      <a:lnTo>
                        <a:pt x="680971" y="22888"/>
                      </a:ln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7E794E76-A11C-4B2D-BB5E-BF9C5506CA2E}"/>
                    </a:ext>
                  </a:extLst>
                </p:cNvPr>
                <p:cNvSpPr/>
                <p:nvPr/>
              </p:nvSpPr>
              <p:spPr>
                <a:xfrm>
                  <a:off x="4909078" y="3233085"/>
                  <a:ext cx="1378397" cy="729740"/>
                </a:xfrm>
                <a:custGeom>
                  <a:avLst/>
                  <a:gdLst>
                    <a:gd name="connsiteX0" fmla="*/ 284350 w 809625"/>
                    <a:gd name="connsiteY0" fmla="*/ 84420 h 428625"/>
                    <a:gd name="connsiteX1" fmla="*/ 277301 w 809625"/>
                    <a:gd name="connsiteY1" fmla="*/ 311020 h 428625"/>
                    <a:gd name="connsiteX2" fmla="*/ 284350 w 809625"/>
                    <a:gd name="connsiteY2" fmla="*/ 315782 h 428625"/>
                    <a:gd name="connsiteX3" fmla="*/ 291684 w 809625"/>
                    <a:gd name="connsiteY3" fmla="*/ 322545 h 428625"/>
                    <a:gd name="connsiteX4" fmla="*/ 309400 w 809625"/>
                    <a:gd name="connsiteY4" fmla="*/ 335880 h 428625"/>
                    <a:gd name="connsiteX5" fmla="*/ 325307 w 809625"/>
                    <a:gd name="connsiteY5" fmla="*/ 335213 h 428625"/>
                    <a:gd name="connsiteX6" fmla="*/ 337309 w 809625"/>
                    <a:gd name="connsiteY6" fmla="*/ 329879 h 428625"/>
                    <a:gd name="connsiteX7" fmla="*/ 352834 w 809625"/>
                    <a:gd name="connsiteY7" fmla="*/ 355025 h 428625"/>
                    <a:gd name="connsiteX8" fmla="*/ 380076 w 809625"/>
                    <a:gd name="connsiteY8" fmla="*/ 361597 h 428625"/>
                    <a:gd name="connsiteX9" fmla="*/ 398554 w 809625"/>
                    <a:gd name="connsiteY9" fmla="*/ 364455 h 428625"/>
                    <a:gd name="connsiteX10" fmla="*/ 426653 w 809625"/>
                    <a:gd name="connsiteY10" fmla="*/ 369027 h 428625"/>
                    <a:gd name="connsiteX11" fmla="*/ 449132 w 809625"/>
                    <a:gd name="connsiteY11" fmla="*/ 367408 h 428625"/>
                    <a:gd name="connsiteX12" fmla="*/ 458657 w 809625"/>
                    <a:gd name="connsiteY12" fmla="*/ 377599 h 428625"/>
                    <a:gd name="connsiteX13" fmla="*/ 466944 w 809625"/>
                    <a:gd name="connsiteY13" fmla="*/ 381886 h 428625"/>
                    <a:gd name="connsiteX14" fmla="*/ 469801 w 809625"/>
                    <a:gd name="connsiteY14" fmla="*/ 397316 h 428625"/>
                    <a:gd name="connsiteX15" fmla="*/ 478564 w 809625"/>
                    <a:gd name="connsiteY15" fmla="*/ 400174 h 428625"/>
                    <a:gd name="connsiteX16" fmla="*/ 502758 w 809625"/>
                    <a:gd name="connsiteY16" fmla="*/ 388744 h 428625"/>
                    <a:gd name="connsiteX17" fmla="*/ 515998 w 809625"/>
                    <a:gd name="connsiteY17" fmla="*/ 399126 h 428625"/>
                    <a:gd name="connsiteX18" fmla="*/ 524951 w 809625"/>
                    <a:gd name="connsiteY18" fmla="*/ 401221 h 428625"/>
                    <a:gd name="connsiteX19" fmla="*/ 540096 w 809625"/>
                    <a:gd name="connsiteY19" fmla="*/ 396364 h 428625"/>
                    <a:gd name="connsiteX20" fmla="*/ 547906 w 809625"/>
                    <a:gd name="connsiteY20" fmla="*/ 415795 h 428625"/>
                    <a:gd name="connsiteX21" fmla="*/ 558289 w 809625"/>
                    <a:gd name="connsiteY21" fmla="*/ 398935 h 428625"/>
                    <a:gd name="connsiteX22" fmla="*/ 568385 w 809625"/>
                    <a:gd name="connsiteY22" fmla="*/ 393316 h 428625"/>
                    <a:gd name="connsiteX23" fmla="*/ 576481 w 809625"/>
                    <a:gd name="connsiteY23" fmla="*/ 402364 h 428625"/>
                    <a:gd name="connsiteX24" fmla="*/ 592388 w 809625"/>
                    <a:gd name="connsiteY24" fmla="*/ 397792 h 428625"/>
                    <a:gd name="connsiteX25" fmla="*/ 610390 w 809625"/>
                    <a:gd name="connsiteY25" fmla="*/ 409699 h 428625"/>
                    <a:gd name="connsiteX26" fmla="*/ 624868 w 809625"/>
                    <a:gd name="connsiteY26" fmla="*/ 418557 h 428625"/>
                    <a:gd name="connsiteX27" fmla="*/ 635822 w 809625"/>
                    <a:gd name="connsiteY27" fmla="*/ 414842 h 428625"/>
                    <a:gd name="connsiteX28" fmla="*/ 639632 w 809625"/>
                    <a:gd name="connsiteY28" fmla="*/ 411699 h 428625"/>
                    <a:gd name="connsiteX29" fmla="*/ 649348 w 809625"/>
                    <a:gd name="connsiteY29" fmla="*/ 403698 h 428625"/>
                    <a:gd name="connsiteX30" fmla="*/ 673255 w 809625"/>
                    <a:gd name="connsiteY30" fmla="*/ 403126 h 428625"/>
                    <a:gd name="connsiteX31" fmla="*/ 686685 w 809625"/>
                    <a:gd name="connsiteY31" fmla="*/ 396554 h 428625"/>
                    <a:gd name="connsiteX32" fmla="*/ 715356 w 809625"/>
                    <a:gd name="connsiteY32" fmla="*/ 399602 h 428625"/>
                    <a:gd name="connsiteX33" fmla="*/ 728691 w 809625"/>
                    <a:gd name="connsiteY33" fmla="*/ 390172 h 428625"/>
                    <a:gd name="connsiteX34" fmla="*/ 740692 w 809625"/>
                    <a:gd name="connsiteY34" fmla="*/ 393982 h 428625"/>
                    <a:gd name="connsiteX35" fmla="*/ 748884 w 809625"/>
                    <a:gd name="connsiteY35" fmla="*/ 400269 h 428625"/>
                    <a:gd name="connsiteX36" fmla="*/ 763362 w 809625"/>
                    <a:gd name="connsiteY36" fmla="*/ 414556 h 428625"/>
                    <a:gd name="connsiteX37" fmla="*/ 775840 w 809625"/>
                    <a:gd name="connsiteY37" fmla="*/ 417890 h 428625"/>
                    <a:gd name="connsiteX38" fmla="*/ 793461 w 809625"/>
                    <a:gd name="connsiteY38" fmla="*/ 425796 h 428625"/>
                    <a:gd name="connsiteX39" fmla="*/ 799652 w 809625"/>
                    <a:gd name="connsiteY39" fmla="*/ 427987 h 428625"/>
                    <a:gd name="connsiteX40" fmla="*/ 780697 w 809625"/>
                    <a:gd name="connsiteY40" fmla="*/ 90706 h 428625"/>
                    <a:gd name="connsiteX41" fmla="*/ 777840 w 809625"/>
                    <a:gd name="connsiteY41" fmla="*/ 77943 h 428625"/>
                    <a:gd name="connsiteX42" fmla="*/ 777840 w 809625"/>
                    <a:gd name="connsiteY42" fmla="*/ 33937 h 428625"/>
                    <a:gd name="connsiteX43" fmla="*/ 98326 w 809625"/>
                    <a:gd name="connsiteY43" fmla="*/ 17459 h 428625"/>
                    <a:gd name="connsiteX44" fmla="*/ 11173 w 809625"/>
                    <a:gd name="connsiteY44" fmla="*/ 10125 h 428625"/>
                    <a:gd name="connsiteX45" fmla="*/ 10125 w 809625"/>
                    <a:gd name="connsiteY45" fmla="*/ 71466 h 428625"/>
                    <a:gd name="connsiteX46" fmla="*/ 284350 w 809625"/>
                    <a:gd name="connsiteY46" fmla="*/ 8442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9625" h="428625">
                      <a:moveTo>
                        <a:pt x="284350" y="84420"/>
                      </a:moveTo>
                      <a:lnTo>
                        <a:pt x="277301" y="311020"/>
                      </a:lnTo>
                      <a:cubicBezTo>
                        <a:pt x="277968" y="312353"/>
                        <a:pt x="284350" y="315782"/>
                        <a:pt x="284350" y="315782"/>
                      </a:cubicBezTo>
                      <a:cubicBezTo>
                        <a:pt x="286350" y="317973"/>
                        <a:pt x="288922" y="320926"/>
                        <a:pt x="291684" y="322545"/>
                      </a:cubicBezTo>
                      <a:cubicBezTo>
                        <a:pt x="297018" y="325688"/>
                        <a:pt x="302638" y="335880"/>
                        <a:pt x="309400" y="335880"/>
                      </a:cubicBezTo>
                      <a:cubicBezTo>
                        <a:pt x="312639" y="335880"/>
                        <a:pt x="320259" y="326736"/>
                        <a:pt x="325307" y="335213"/>
                      </a:cubicBezTo>
                      <a:cubicBezTo>
                        <a:pt x="330260" y="343595"/>
                        <a:pt x="333022" y="324450"/>
                        <a:pt x="337309" y="329879"/>
                      </a:cubicBezTo>
                      <a:cubicBezTo>
                        <a:pt x="346453" y="341500"/>
                        <a:pt x="352834" y="333689"/>
                        <a:pt x="352834" y="355025"/>
                      </a:cubicBezTo>
                      <a:cubicBezTo>
                        <a:pt x="355978" y="358264"/>
                        <a:pt x="367312" y="351882"/>
                        <a:pt x="380076" y="361597"/>
                      </a:cubicBezTo>
                      <a:cubicBezTo>
                        <a:pt x="383695" y="364360"/>
                        <a:pt x="396649" y="365979"/>
                        <a:pt x="398554" y="364455"/>
                      </a:cubicBezTo>
                      <a:cubicBezTo>
                        <a:pt x="407317" y="357502"/>
                        <a:pt x="418176" y="385029"/>
                        <a:pt x="426653" y="369027"/>
                      </a:cubicBezTo>
                      <a:cubicBezTo>
                        <a:pt x="431225" y="360454"/>
                        <a:pt x="444751" y="370837"/>
                        <a:pt x="449132" y="367408"/>
                      </a:cubicBezTo>
                      <a:cubicBezTo>
                        <a:pt x="459705" y="359121"/>
                        <a:pt x="457514" y="375123"/>
                        <a:pt x="458657" y="377599"/>
                      </a:cubicBezTo>
                      <a:cubicBezTo>
                        <a:pt x="459895" y="382267"/>
                        <a:pt x="461896" y="382076"/>
                        <a:pt x="466944" y="381886"/>
                      </a:cubicBezTo>
                      <a:cubicBezTo>
                        <a:pt x="469706" y="381790"/>
                        <a:pt x="469611" y="393982"/>
                        <a:pt x="469801" y="397316"/>
                      </a:cubicBezTo>
                      <a:cubicBezTo>
                        <a:pt x="469992" y="401412"/>
                        <a:pt x="476659" y="400936"/>
                        <a:pt x="478564" y="400174"/>
                      </a:cubicBezTo>
                      <a:cubicBezTo>
                        <a:pt x="482089" y="398840"/>
                        <a:pt x="497424" y="377218"/>
                        <a:pt x="502758" y="388744"/>
                      </a:cubicBezTo>
                      <a:cubicBezTo>
                        <a:pt x="506758" y="397316"/>
                        <a:pt x="514569" y="391315"/>
                        <a:pt x="515998" y="399126"/>
                      </a:cubicBezTo>
                      <a:cubicBezTo>
                        <a:pt x="516855" y="403412"/>
                        <a:pt x="521427" y="402650"/>
                        <a:pt x="524951" y="401221"/>
                      </a:cubicBezTo>
                      <a:cubicBezTo>
                        <a:pt x="533809" y="397697"/>
                        <a:pt x="527142" y="395983"/>
                        <a:pt x="540096" y="396364"/>
                      </a:cubicBezTo>
                      <a:cubicBezTo>
                        <a:pt x="551335" y="396745"/>
                        <a:pt x="536953" y="415795"/>
                        <a:pt x="547906" y="415795"/>
                      </a:cubicBezTo>
                      <a:cubicBezTo>
                        <a:pt x="550669" y="415795"/>
                        <a:pt x="557812" y="400650"/>
                        <a:pt x="558289" y="398935"/>
                      </a:cubicBezTo>
                      <a:cubicBezTo>
                        <a:pt x="560384" y="391315"/>
                        <a:pt x="568004" y="390268"/>
                        <a:pt x="568385" y="393316"/>
                      </a:cubicBezTo>
                      <a:cubicBezTo>
                        <a:pt x="568957" y="398650"/>
                        <a:pt x="573529" y="399507"/>
                        <a:pt x="576481" y="402364"/>
                      </a:cubicBezTo>
                      <a:cubicBezTo>
                        <a:pt x="584863" y="410270"/>
                        <a:pt x="589340" y="399697"/>
                        <a:pt x="592388" y="397792"/>
                      </a:cubicBezTo>
                      <a:cubicBezTo>
                        <a:pt x="600580" y="392649"/>
                        <a:pt x="593626" y="406841"/>
                        <a:pt x="610390" y="409699"/>
                      </a:cubicBezTo>
                      <a:cubicBezTo>
                        <a:pt x="621916" y="411699"/>
                        <a:pt x="614962" y="418366"/>
                        <a:pt x="624868" y="418557"/>
                      </a:cubicBezTo>
                      <a:cubicBezTo>
                        <a:pt x="627916" y="418557"/>
                        <a:pt x="635632" y="416366"/>
                        <a:pt x="635822" y="414842"/>
                      </a:cubicBezTo>
                      <a:cubicBezTo>
                        <a:pt x="637156" y="414556"/>
                        <a:pt x="639060" y="412937"/>
                        <a:pt x="639632" y="411699"/>
                      </a:cubicBezTo>
                      <a:cubicBezTo>
                        <a:pt x="644204" y="402460"/>
                        <a:pt x="641442" y="409032"/>
                        <a:pt x="649348" y="403698"/>
                      </a:cubicBezTo>
                      <a:cubicBezTo>
                        <a:pt x="655063" y="399793"/>
                        <a:pt x="669350" y="399412"/>
                        <a:pt x="673255" y="403126"/>
                      </a:cubicBezTo>
                      <a:cubicBezTo>
                        <a:pt x="676780" y="406460"/>
                        <a:pt x="685162" y="398650"/>
                        <a:pt x="686685" y="396554"/>
                      </a:cubicBezTo>
                      <a:cubicBezTo>
                        <a:pt x="696210" y="383791"/>
                        <a:pt x="700592" y="404079"/>
                        <a:pt x="715356" y="399602"/>
                      </a:cubicBezTo>
                      <a:cubicBezTo>
                        <a:pt x="720785" y="397983"/>
                        <a:pt x="727357" y="390458"/>
                        <a:pt x="728691" y="390172"/>
                      </a:cubicBezTo>
                      <a:cubicBezTo>
                        <a:pt x="735168" y="389125"/>
                        <a:pt x="736501" y="389982"/>
                        <a:pt x="740692" y="393982"/>
                      </a:cubicBezTo>
                      <a:cubicBezTo>
                        <a:pt x="741645" y="394935"/>
                        <a:pt x="748884" y="399888"/>
                        <a:pt x="748884" y="400269"/>
                      </a:cubicBezTo>
                      <a:cubicBezTo>
                        <a:pt x="749360" y="405222"/>
                        <a:pt x="761362" y="414556"/>
                        <a:pt x="763362" y="414556"/>
                      </a:cubicBezTo>
                      <a:cubicBezTo>
                        <a:pt x="778316" y="414080"/>
                        <a:pt x="772030" y="416938"/>
                        <a:pt x="775840" y="417890"/>
                      </a:cubicBezTo>
                      <a:cubicBezTo>
                        <a:pt x="786126" y="420271"/>
                        <a:pt x="785365" y="421414"/>
                        <a:pt x="793461" y="425796"/>
                      </a:cubicBezTo>
                      <a:cubicBezTo>
                        <a:pt x="796604" y="427510"/>
                        <a:pt x="798414" y="427891"/>
                        <a:pt x="799652" y="427987"/>
                      </a:cubicBezTo>
                      <a:cubicBezTo>
                        <a:pt x="799652" y="327879"/>
                        <a:pt x="800700" y="187004"/>
                        <a:pt x="780697" y="90706"/>
                      </a:cubicBezTo>
                      <a:cubicBezTo>
                        <a:pt x="779745" y="86325"/>
                        <a:pt x="778888" y="82134"/>
                        <a:pt x="777840" y="77943"/>
                      </a:cubicBezTo>
                      <a:lnTo>
                        <a:pt x="777840" y="33937"/>
                      </a:lnTo>
                      <a:lnTo>
                        <a:pt x="98326" y="17459"/>
                      </a:lnTo>
                      <a:lnTo>
                        <a:pt x="11173" y="10125"/>
                      </a:lnTo>
                      <a:lnTo>
                        <a:pt x="10125" y="71466"/>
                      </a:lnTo>
                      <a:lnTo>
                        <a:pt x="284350" y="84420"/>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DD970296-342F-44A0-88CC-D399E32AE82D}"/>
                    </a:ext>
                  </a:extLst>
                </p:cNvPr>
                <p:cNvSpPr/>
                <p:nvPr/>
              </p:nvSpPr>
              <p:spPr>
                <a:xfrm>
                  <a:off x="5059243" y="2650916"/>
                  <a:ext cx="1183800" cy="648657"/>
                </a:xfrm>
                <a:custGeom>
                  <a:avLst/>
                  <a:gdLst>
                    <a:gd name="connsiteX0" fmla="*/ 10125 w 695325"/>
                    <a:gd name="connsiteY0" fmla="*/ 359597 h 381000"/>
                    <a:gd name="connsiteX1" fmla="*/ 689638 w 695325"/>
                    <a:gd name="connsiteY1" fmla="*/ 376075 h 381000"/>
                    <a:gd name="connsiteX2" fmla="*/ 690115 w 695325"/>
                    <a:gd name="connsiteY2" fmla="*/ 125282 h 381000"/>
                    <a:gd name="connsiteX3" fmla="*/ 674875 w 695325"/>
                    <a:gd name="connsiteY3" fmla="*/ 112138 h 381000"/>
                    <a:gd name="connsiteX4" fmla="*/ 660301 w 695325"/>
                    <a:gd name="connsiteY4" fmla="*/ 89278 h 381000"/>
                    <a:gd name="connsiteX5" fmla="*/ 656587 w 695325"/>
                    <a:gd name="connsiteY5" fmla="*/ 35842 h 381000"/>
                    <a:gd name="connsiteX6" fmla="*/ 625440 w 695325"/>
                    <a:gd name="connsiteY6" fmla="*/ 22793 h 381000"/>
                    <a:gd name="connsiteX7" fmla="*/ 33271 w 695325"/>
                    <a:gd name="connsiteY7" fmla="*/ 10125 h 381000"/>
                    <a:gd name="connsiteX8" fmla="*/ 10125 w 695325"/>
                    <a:gd name="connsiteY8" fmla="*/ 35959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81000">
                      <a:moveTo>
                        <a:pt x="10125" y="359597"/>
                      </a:moveTo>
                      <a:lnTo>
                        <a:pt x="689638" y="376075"/>
                      </a:lnTo>
                      <a:lnTo>
                        <a:pt x="690115" y="125282"/>
                      </a:lnTo>
                      <a:cubicBezTo>
                        <a:pt x="688686" y="121186"/>
                        <a:pt x="679351" y="116138"/>
                        <a:pt x="674875" y="112138"/>
                      </a:cubicBezTo>
                      <a:cubicBezTo>
                        <a:pt x="659825" y="98612"/>
                        <a:pt x="666493" y="92897"/>
                        <a:pt x="660301" y="89278"/>
                      </a:cubicBezTo>
                      <a:cubicBezTo>
                        <a:pt x="628774" y="71180"/>
                        <a:pt x="683638" y="51844"/>
                        <a:pt x="656587" y="35842"/>
                      </a:cubicBezTo>
                      <a:cubicBezTo>
                        <a:pt x="653825" y="34223"/>
                        <a:pt x="647633" y="38033"/>
                        <a:pt x="625440" y="22793"/>
                      </a:cubicBezTo>
                      <a:lnTo>
                        <a:pt x="33271" y="10125"/>
                      </a:lnTo>
                      <a:lnTo>
                        <a:pt x="10125" y="359597"/>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8A68BF46-723D-494B-BC0F-98D09E90DC96}"/>
                    </a:ext>
                  </a:extLst>
                </p:cNvPr>
                <p:cNvSpPr/>
                <p:nvPr/>
              </p:nvSpPr>
              <p:spPr>
                <a:xfrm>
                  <a:off x="4813241" y="2027718"/>
                  <a:ext cx="1313531" cy="664874"/>
                </a:xfrm>
                <a:custGeom>
                  <a:avLst/>
                  <a:gdLst>
                    <a:gd name="connsiteX0" fmla="*/ 177860 w 771525"/>
                    <a:gd name="connsiteY0" fmla="*/ 376171 h 390525"/>
                    <a:gd name="connsiteX1" fmla="*/ 770030 w 771525"/>
                    <a:gd name="connsiteY1" fmla="*/ 388839 h 390525"/>
                    <a:gd name="connsiteX2" fmla="*/ 735358 w 771525"/>
                    <a:gd name="connsiteY2" fmla="*/ 321116 h 390525"/>
                    <a:gd name="connsiteX3" fmla="*/ 726024 w 771525"/>
                    <a:gd name="connsiteY3" fmla="*/ 295780 h 390525"/>
                    <a:gd name="connsiteX4" fmla="*/ 706783 w 771525"/>
                    <a:gd name="connsiteY4" fmla="*/ 201482 h 390525"/>
                    <a:gd name="connsiteX5" fmla="*/ 678780 w 771525"/>
                    <a:gd name="connsiteY5" fmla="*/ 97088 h 390525"/>
                    <a:gd name="connsiteX6" fmla="*/ 647538 w 771525"/>
                    <a:gd name="connsiteY6" fmla="*/ 87087 h 390525"/>
                    <a:gd name="connsiteX7" fmla="*/ 606771 w 771525"/>
                    <a:gd name="connsiteY7" fmla="*/ 61084 h 390525"/>
                    <a:gd name="connsiteX8" fmla="*/ 522760 w 771525"/>
                    <a:gd name="connsiteY8" fmla="*/ 55369 h 390525"/>
                    <a:gd name="connsiteX9" fmla="*/ 483422 w 771525"/>
                    <a:gd name="connsiteY9" fmla="*/ 32699 h 390525"/>
                    <a:gd name="connsiteX10" fmla="*/ 30223 w 771525"/>
                    <a:gd name="connsiteY10" fmla="*/ 10125 h 390525"/>
                    <a:gd name="connsiteX11" fmla="*/ 10125 w 771525"/>
                    <a:gd name="connsiteY11" fmla="*/ 243773 h 390525"/>
                    <a:gd name="connsiteX12" fmla="*/ 185956 w 771525"/>
                    <a:gd name="connsiteY12" fmla="*/ 256632 h 390525"/>
                    <a:gd name="connsiteX13" fmla="*/ 177860 w 771525"/>
                    <a:gd name="connsiteY13" fmla="*/ 37617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390525">
                      <a:moveTo>
                        <a:pt x="177860" y="376171"/>
                      </a:moveTo>
                      <a:lnTo>
                        <a:pt x="770030" y="388839"/>
                      </a:lnTo>
                      <a:cubicBezTo>
                        <a:pt x="764029" y="366550"/>
                        <a:pt x="741931" y="355692"/>
                        <a:pt x="735358" y="321116"/>
                      </a:cubicBezTo>
                      <a:cubicBezTo>
                        <a:pt x="732406" y="312258"/>
                        <a:pt x="725167" y="303971"/>
                        <a:pt x="726024" y="295780"/>
                      </a:cubicBezTo>
                      <a:cubicBezTo>
                        <a:pt x="730120" y="255584"/>
                        <a:pt x="710593" y="232153"/>
                        <a:pt x="706783" y="201482"/>
                      </a:cubicBezTo>
                      <a:cubicBezTo>
                        <a:pt x="700592" y="150809"/>
                        <a:pt x="678780" y="148714"/>
                        <a:pt x="678780" y="97088"/>
                      </a:cubicBezTo>
                      <a:cubicBezTo>
                        <a:pt x="666588" y="101279"/>
                        <a:pt x="654872" y="100612"/>
                        <a:pt x="647538" y="87087"/>
                      </a:cubicBezTo>
                      <a:cubicBezTo>
                        <a:pt x="634203" y="62417"/>
                        <a:pt x="619820" y="74133"/>
                        <a:pt x="606771" y="61084"/>
                      </a:cubicBezTo>
                      <a:cubicBezTo>
                        <a:pt x="585244" y="39557"/>
                        <a:pt x="530571" y="78991"/>
                        <a:pt x="522760" y="55369"/>
                      </a:cubicBezTo>
                      <a:cubicBezTo>
                        <a:pt x="498853" y="48034"/>
                        <a:pt x="514855" y="25746"/>
                        <a:pt x="483422" y="32699"/>
                      </a:cubicBezTo>
                      <a:lnTo>
                        <a:pt x="30223" y="10125"/>
                      </a:lnTo>
                      <a:lnTo>
                        <a:pt x="10125" y="243773"/>
                      </a:lnTo>
                      <a:lnTo>
                        <a:pt x="185956" y="256632"/>
                      </a:lnTo>
                      <a:lnTo>
                        <a:pt x="177860" y="376171"/>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3D36D1B4-8BD8-4E8C-9039-992B1304C82D}"/>
                    </a:ext>
                  </a:extLst>
                </p:cNvPr>
                <p:cNvSpPr/>
                <p:nvPr/>
              </p:nvSpPr>
              <p:spPr>
                <a:xfrm>
                  <a:off x="4847132" y="1446359"/>
                  <a:ext cx="1135150" cy="762172"/>
                </a:xfrm>
                <a:custGeom>
                  <a:avLst/>
                  <a:gdLst>
                    <a:gd name="connsiteX0" fmla="*/ 10125 w 666750"/>
                    <a:gd name="connsiteY0" fmla="*/ 351691 h 447675"/>
                    <a:gd name="connsiteX1" fmla="*/ 463324 w 666750"/>
                    <a:gd name="connsiteY1" fmla="*/ 374266 h 447675"/>
                    <a:gd name="connsiteX2" fmla="*/ 502663 w 666750"/>
                    <a:gd name="connsiteY2" fmla="*/ 396935 h 447675"/>
                    <a:gd name="connsiteX3" fmla="*/ 586673 w 666750"/>
                    <a:gd name="connsiteY3" fmla="*/ 402650 h 447675"/>
                    <a:gd name="connsiteX4" fmla="*/ 627440 w 666750"/>
                    <a:gd name="connsiteY4" fmla="*/ 428653 h 447675"/>
                    <a:gd name="connsiteX5" fmla="*/ 658682 w 666750"/>
                    <a:gd name="connsiteY5" fmla="*/ 438655 h 447675"/>
                    <a:gd name="connsiteX6" fmla="*/ 650396 w 666750"/>
                    <a:gd name="connsiteY6" fmla="*/ 389887 h 447675"/>
                    <a:gd name="connsiteX7" fmla="*/ 647538 w 666750"/>
                    <a:gd name="connsiteY7" fmla="*/ 354644 h 447675"/>
                    <a:gd name="connsiteX8" fmla="*/ 644585 w 666750"/>
                    <a:gd name="connsiteY8" fmla="*/ 319021 h 447675"/>
                    <a:gd name="connsiteX9" fmla="*/ 658301 w 666750"/>
                    <a:gd name="connsiteY9" fmla="*/ 318830 h 447675"/>
                    <a:gd name="connsiteX10" fmla="*/ 655348 w 666750"/>
                    <a:gd name="connsiteY10" fmla="*/ 115471 h 447675"/>
                    <a:gd name="connsiteX11" fmla="*/ 654015 w 666750"/>
                    <a:gd name="connsiteY11" fmla="*/ 110804 h 447675"/>
                    <a:gd name="connsiteX12" fmla="*/ 645062 w 666750"/>
                    <a:gd name="connsiteY12" fmla="*/ 36985 h 447675"/>
                    <a:gd name="connsiteX13" fmla="*/ 39652 w 666750"/>
                    <a:gd name="connsiteY13" fmla="*/ 10125 h 447675"/>
                    <a:gd name="connsiteX14" fmla="*/ 30223 w 666750"/>
                    <a:gd name="connsiteY14" fmla="*/ 118138 h 447675"/>
                    <a:gd name="connsiteX15" fmla="*/ 10125 w 666750"/>
                    <a:gd name="connsiteY15" fmla="*/ 3516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447675">
                      <a:moveTo>
                        <a:pt x="10125" y="351691"/>
                      </a:moveTo>
                      <a:lnTo>
                        <a:pt x="463324" y="374266"/>
                      </a:lnTo>
                      <a:cubicBezTo>
                        <a:pt x="494852" y="367312"/>
                        <a:pt x="478755" y="389601"/>
                        <a:pt x="502663" y="396935"/>
                      </a:cubicBezTo>
                      <a:cubicBezTo>
                        <a:pt x="510568" y="420557"/>
                        <a:pt x="565147" y="381028"/>
                        <a:pt x="586673" y="402650"/>
                      </a:cubicBezTo>
                      <a:cubicBezTo>
                        <a:pt x="599722" y="415699"/>
                        <a:pt x="614105" y="403984"/>
                        <a:pt x="627440" y="428653"/>
                      </a:cubicBezTo>
                      <a:cubicBezTo>
                        <a:pt x="634774" y="442179"/>
                        <a:pt x="646490" y="442941"/>
                        <a:pt x="658682" y="438655"/>
                      </a:cubicBezTo>
                      <a:cubicBezTo>
                        <a:pt x="645823" y="408270"/>
                        <a:pt x="631822" y="426653"/>
                        <a:pt x="650396" y="389887"/>
                      </a:cubicBezTo>
                      <a:cubicBezTo>
                        <a:pt x="654205" y="382362"/>
                        <a:pt x="659349" y="361312"/>
                        <a:pt x="647538" y="354644"/>
                      </a:cubicBezTo>
                      <a:cubicBezTo>
                        <a:pt x="634108" y="347024"/>
                        <a:pt x="642109" y="327403"/>
                        <a:pt x="644585" y="319021"/>
                      </a:cubicBezTo>
                      <a:lnTo>
                        <a:pt x="658301" y="318830"/>
                      </a:lnTo>
                      <a:lnTo>
                        <a:pt x="655348" y="115471"/>
                      </a:lnTo>
                      <a:cubicBezTo>
                        <a:pt x="655539" y="112423"/>
                        <a:pt x="655825" y="113090"/>
                        <a:pt x="654015" y="110804"/>
                      </a:cubicBezTo>
                      <a:cubicBezTo>
                        <a:pt x="598579" y="40891"/>
                        <a:pt x="633155" y="86992"/>
                        <a:pt x="645062" y="36985"/>
                      </a:cubicBezTo>
                      <a:lnTo>
                        <a:pt x="39652" y="10125"/>
                      </a:lnTo>
                      <a:lnTo>
                        <a:pt x="30223" y="118138"/>
                      </a:lnTo>
                      <a:lnTo>
                        <a:pt x="10125" y="351691"/>
                      </a:ln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B2BAED72-8AAD-455F-AEE5-830D01C3F9C0}"/>
                    </a:ext>
                  </a:extLst>
                </p:cNvPr>
                <p:cNvSpPr/>
                <p:nvPr/>
              </p:nvSpPr>
              <p:spPr>
                <a:xfrm>
                  <a:off x="4897403" y="850081"/>
                  <a:ext cx="1054068" cy="664874"/>
                </a:xfrm>
                <a:custGeom>
                  <a:avLst/>
                  <a:gdLst>
                    <a:gd name="connsiteX0" fmla="*/ 10125 w 619125"/>
                    <a:gd name="connsiteY0" fmla="*/ 360264 h 390525"/>
                    <a:gd name="connsiteX1" fmla="*/ 615534 w 619125"/>
                    <a:gd name="connsiteY1" fmla="*/ 387124 h 390525"/>
                    <a:gd name="connsiteX2" fmla="*/ 592769 w 619125"/>
                    <a:gd name="connsiteY2" fmla="*/ 248726 h 390525"/>
                    <a:gd name="connsiteX3" fmla="*/ 576386 w 619125"/>
                    <a:gd name="connsiteY3" fmla="*/ 130997 h 390525"/>
                    <a:gd name="connsiteX4" fmla="*/ 563813 w 619125"/>
                    <a:gd name="connsiteY4" fmla="*/ 36319 h 390525"/>
                    <a:gd name="connsiteX5" fmla="*/ 40605 w 619125"/>
                    <a:gd name="connsiteY5" fmla="*/ 10125 h 390525"/>
                    <a:gd name="connsiteX6" fmla="*/ 10125 w 619125"/>
                    <a:gd name="connsiteY6" fmla="*/ 36026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390525">
                      <a:moveTo>
                        <a:pt x="10125" y="360264"/>
                      </a:moveTo>
                      <a:lnTo>
                        <a:pt x="615534" y="387124"/>
                      </a:lnTo>
                      <a:cubicBezTo>
                        <a:pt x="615534" y="327307"/>
                        <a:pt x="592769" y="278254"/>
                        <a:pt x="592769" y="248726"/>
                      </a:cubicBezTo>
                      <a:cubicBezTo>
                        <a:pt x="592769" y="168430"/>
                        <a:pt x="583911" y="192148"/>
                        <a:pt x="576386" y="130997"/>
                      </a:cubicBezTo>
                      <a:cubicBezTo>
                        <a:pt x="570004" y="79276"/>
                        <a:pt x="578386" y="78324"/>
                        <a:pt x="563813" y="36319"/>
                      </a:cubicBezTo>
                      <a:cubicBezTo>
                        <a:pt x="382171" y="34033"/>
                        <a:pt x="212436" y="25651"/>
                        <a:pt x="40605" y="10125"/>
                      </a:cubicBezTo>
                      <a:lnTo>
                        <a:pt x="10125" y="360264"/>
                      </a:ln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A5A3700-A406-4472-A644-0078DDC16BAD}"/>
                    </a:ext>
                  </a:extLst>
                </p:cNvPr>
                <p:cNvSpPr/>
                <p:nvPr/>
              </p:nvSpPr>
              <p:spPr>
                <a:xfrm>
                  <a:off x="5840714" y="819739"/>
                  <a:ext cx="1054068" cy="1183800"/>
                </a:xfrm>
                <a:custGeom>
                  <a:avLst/>
                  <a:gdLst>
                    <a:gd name="connsiteX0" fmla="*/ 38795 w 619125"/>
                    <a:gd name="connsiteY0" fmla="*/ 266643 h 695325"/>
                    <a:gd name="connsiteX1" fmla="*/ 61560 w 619125"/>
                    <a:gd name="connsiteY1" fmla="*/ 405041 h 695325"/>
                    <a:gd name="connsiteX2" fmla="*/ 70513 w 619125"/>
                    <a:gd name="connsiteY2" fmla="*/ 478860 h 695325"/>
                    <a:gd name="connsiteX3" fmla="*/ 71847 w 619125"/>
                    <a:gd name="connsiteY3" fmla="*/ 483527 h 695325"/>
                    <a:gd name="connsiteX4" fmla="*/ 74800 w 619125"/>
                    <a:gd name="connsiteY4" fmla="*/ 686886 h 695325"/>
                    <a:gd name="connsiteX5" fmla="*/ 509997 w 619125"/>
                    <a:gd name="connsiteY5" fmla="*/ 680600 h 695325"/>
                    <a:gd name="connsiteX6" fmla="*/ 439036 w 619125"/>
                    <a:gd name="connsiteY6" fmla="*/ 579158 h 695325"/>
                    <a:gd name="connsiteX7" fmla="*/ 374456 w 619125"/>
                    <a:gd name="connsiteY7" fmla="*/ 525437 h 695325"/>
                    <a:gd name="connsiteX8" fmla="*/ 382743 w 619125"/>
                    <a:gd name="connsiteY8" fmla="*/ 461715 h 695325"/>
                    <a:gd name="connsiteX9" fmla="*/ 375313 w 619125"/>
                    <a:gd name="connsiteY9" fmla="*/ 405137 h 695325"/>
                    <a:gd name="connsiteX10" fmla="*/ 408746 w 619125"/>
                    <a:gd name="connsiteY10" fmla="*/ 322174 h 695325"/>
                    <a:gd name="connsiteX11" fmla="*/ 417319 w 619125"/>
                    <a:gd name="connsiteY11" fmla="*/ 307505 h 695325"/>
                    <a:gd name="connsiteX12" fmla="*/ 432273 w 619125"/>
                    <a:gd name="connsiteY12" fmla="*/ 284264 h 695325"/>
                    <a:gd name="connsiteX13" fmla="*/ 463896 w 619125"/>
                    <a:gd name="connsiteY13" fmla="*/ 259595 h 695325"/>
                    <a:gd name="connsiteX14" fmla="*/ 523999 w 619125"/>
                    <a:gd name="connsiteY14" fmla="*/ 195777 h 695325"/>
                    <a:gd name="connsiteX15" fmla="*/ 570671 w 619125"/>
                    <a:gd name="connsiteY15" fmla="*/ 171393 h 695325"/>
                    <a:gd name="connsiteX16" fmla="*/ 616486 w 619125"/>
                    <a:gd name="connsiteY16" fmla="*/ 151676 h 695325"/>
                    <a:gd name="connsiteX17" fmla="*/ 612581 w 619125"/>
                    <a:gd name="connsiteY17" fmla="*/ 151581 h 695325"/>
                    <a:gd name="connsiteX18" fmla="*/ 578767 w 619125"/>
                    <a:gd name="connsiteY18" fmla="*/ 150819 h 695325"/>
                    <a:gd name="connsiteX19" fmla="*/ 535334 w 619125"/>
                    <a:gd name="connsiteY19" fmla="*/ 140913 h 695325"/>
                    <a:gd name="connsiteX20" fmla="*/ 493995 w 619125"/>
                    <a:gd name="connsiteY20" fmla="*/ 139294 h 695325"/>
                    <a:gd name="connsiteX21" fmla="*/ 451609 w 619125"/>
                    <a:gd name="connsiteY21" fmla="*/ 150343 h 695325"/>
                    <a:gd name="connsiteX22" fmla="*/ 436369 w 619125"/>
                    <a:gd name="connsiteY22" fmla="*/ 137484 h 695325"/>
                    <a:gd name="connsiteX23" fmla="*/ 411794 w 619125"/>
                    <a:gd name="connsiteY23" fmla="*/ 123959 h 695325"/>
                    <a:gd name="connsiteX24" fmla="*/ 394459 w 619125"/>
                    <a:gd name="connsiteY24" fmla="*/ 121577 h 695325"/>
                    <a:gd name="connsiteX25" fmla="*/ 346262 w 619125"/>
                    <a:gd name="connsiteY25" fmla="*/ 96336 h 695325"/>
                    <a:gd name="connsiteX26" fmla="*/ 327403 w 619125"/>
                    <a:gd name="connsiteY26" fmla="*/ 91574 h 695325"/>
                    <a:gd name="connsiteX27" fmla="*/ 276063 w 619125"/>
                    <a:gd name="connsiteY27" fmla="*/ 104909 h 695325"/>
                    <a:gd name="connsiteX28" fmla="*/ 244154 w 619125"/>
                    <a:gd name="connsiteY28" fmla="*/ 92621 h 695325"/>
                    <a:gd name="connsiteX29" fmla="*/ 219103 w 619125"/>
                    <a:gd name="connsiteY29" fmla="*/ 86525 h 695325"/>
                    <a:gd name="connsiteX30" fmla="*/ 199958 w 619125"/>
                    <a:gd name="connsiteY30" fmla="*/ 50426 h 695325"/>
                    <a:gd name="connsiteX31" fmla="*/ 176431 w 619125"/>
                    <a:gd name="connsiteY31" fmla="*/ 10135 h 695325"/>
                    <a:gd name="connsiteX32" fmla="*/ 175479 w 619125"/>
                    <a:gd name="connsiteY32" fmla="*/ 54807 h 695325"/>
                    <a:gd name="connsiteX33" fmla="*/ 10125 w 619125"/>
                    <a:gd name="connsiteY33" fmla="*/ 54331 h 695325"/>
                    <a:gd name="connsiteX34" fmla="*/ 22698 w 619125"/>
                    <a:gd name="connsiteY34" fmla="*/ 149009 h 695325"/>
                    <a:gd name="connsiteX35" fmla="*/ 38795 w 619125"/>
                    <a:gd name="connsiteY35" fmla="*/ 26664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9125" h="695325">
                      <a:moveTo>
                        <a:pt x="38795" y="266643"/>
                      </a:moveTo>
                      <a:cubicBezTo>
                        <a:pt x="38795" y="296171"/>
                        <a:pt x="61560" y="345129"/>
                        <a:pt x="61560" y="405041"/>
                      </a:cubicBezTo>
                      <a:cubicBezTo>
                        <a:pt x="49654" y="455048"/>
                        <a:pt x="15078" y="408947"/>
                        <a:pt x="70513" y="478860"/>
                      </a:cubicBezTo>
                      <a:cubicBezTo>
                        <a:pt x="72323" y="481146"/>
                        <a:pt x="72133" y="480479"/>
                        <a:pt x="71847" y="483527"/>
                      </a:cubicBezTo>
                      <a:lnTo>
                        <a:pt x="74800" y="686886"/>
                      </a:lnTo>
                      <a:lnTo>
                        <a:pt x="509997" y="680600"/>
                      </a:lnTo>
                      <a:cubicBezTo>
                        <a:pt x="521617" y="625355"/>
                        <a:pt x="465610" y="628593"/>
                        <a:pt x="439036" y="579158"/>
                      </a:cubicBezTo>
                      <a:cubicBezTo>
                        <a:pt x="429606" y="561632"/>
                        <a:pt x="372932" y="559156"/>
                        <a:pt x="374456" y="525437"/>
                      </a:cubicBezTo>
                      <a:cubicBezTo>
                        <a:pt x="376552" y="479813"/>
                        <a:pt x="362931" y="509626"/>
                        <a:pt x="382743" y="461715"/>
                      </a:cubicBezTo>
                      <a:cubicBezTo>
                        <a:pt x="387220" y="450952"/>
                        <a:pt x="341690" y="447523"/>
                        <a:pt x="375313" y="405137"/>
                      </a:cubicBezTo>
                      <a:cubicBezTo>
                        <a:pt x="398554" y="375895"/>
                        <a:pt x="412746" y="414947"/>
                        <a:pt x="408746" y="322174"/>
                      </a:cubicBezTo>
                      <a:cubicBezTo>
                        <a:pt x="408651" y="319031"/>
                        <a:pt x="414175" y="308553"/>
                        <a:pt x="417319" y="307505"/>
                      </a:cubicBezTo>
                      <a:cubicBezTo>
                        <a:pt x="421129" y="294837"/>
                        <a:pt x="429606" y="284645"/>
                        <a:pt x="432273" y="284264"/>
                      </a:cubicBezTo>
                      <a:cubicBezTo>
                        <a:pt x="455323" y="281597"/>
                        <a:pt x="458562" y="262262"/>
                        <a:pt x="463896" y="259595"/>
                      </a:cubicBezTo>
                      <a:cubicBezTo>
                        <a:pt x="490185" y="246164"/>
                        <a:pt x="503139" y="200063"/>
                        <a:pt x="523999" y="195777"/>
                      </a:cubicBezTo>
                      <a:cubicBezTo>
                        <a:pt x="532952" y="193967"/>
                        <a:pt x="569909" y="171298"/>
                        <a:pt x="570671" y="171393"/>
                      </a:cubicBezTo>
                      <a:cubicBezTo>
                        <a:pt x="588864" y="172155"/>
                        <a:pt x="602009" y="161297"/>
                        <a:pt x="616486" y="151676"/>
                      </a:cubicBezTo>
                      <a:cubicBezTo>
                        <a:pt x="615629" y="151676"/>
                        <a:pt x="613153" y="151867"/>
                        <a:pt x="612581" y="151581"/>
                      </a:cubicBezTo>
                      <a:cubicBezTo>
                        <a:pt x="598294" y="144247"/>
                        <a:pt x="603818" y="155963"/>
                        <a:pt x="578767" y="150819"/>
                      </a:cubicBezTo>
                      <a:cubicBezTo>
                        <a:pt x="576481" y="139580"/>
                        <a:pt x="535905" y="140532"/>
                        <a:pt x="535334" y="140913"/>
                      </a:cubicBezTo>
                      <a:cubicBezTo>
                        <a:pt x="506949" y="157677"/>
                        <a:pt x="517045" y="120720"/>
                        <a:pt x="493995" y="139294"/>
                      </a:cubicBezTo>
                      <a:cubicBezTo>
                        <a:pt x="472183" y="156915"/>
                        <a:pt x="481993" y="158153"/>
                        <a:pt x="451609" y="150343"/>
                      </a:cubicBezTo>
                      <a:cubicBezTo>
                        <a:pt x="429892" y="144723"/>
                        <a:pt x="442655" y="137294"/>
                        <a:pt x="436369" y="137484"/>
                      </a:cubicBezTo>
                      <a:cubicBezTo>
                        <a:pt x="421605" y="138056"/>
                        <a:pt x="414937" y="123292"/>
                        <a:pt x="411794" y="123959"/>
                      </a:cubicBezTo>
                      <a:cubicBezTo>
                        <a:pt x="395602" y="127769"/>
                        <a:pt x="403507" y="122339"/>
                        <a:pt x="394459" y="121577"/>
                      </a:cubicBezTo>
                      <a:cubicBezTo>
                        <a:pt x="384362" y="120720"/>
                        <a:pt x="346738" y="96336"/>
                        <a:pt x="346262" y="96336"/>
                      </a:cubicBezTo>
                      <a:cubicBezTo>
                        <a:pt x="327593" y="98051"/>
                        <a:pt x="330070" y="92050"/>
                        <a:pt x="327403" y="91574"/>
                      </a:cubicBezTo>
                      <a:cubicBezTo>
                        <a:pt x="305590" y="87097"/>
                        <a:pt x="322450" y="115958"/>
                        <a:pt x="276063" y="104909"/>
                      </a:cubicBezTo>
                      <a:cubicBezTo>
                        <a:pt x="274158" y="86144"/>
                        <a:pt x="248059" y="97193"/>
                        <a:pt x="244154" y="92621"/>
                      </a:cubicBezTo>
                      <a:cubicBezTo>
                        <a:pt x="235867" y="82906"/>
                        <a:pt x="232153" y="92717"/>
                        <a:pt x="219103" y="86525"/>
                      </a:cubicBezTo>
                      <a:cubicBezTo>
                        <a:pt x="201006" y="77953"/>
                        <a:pt x="202816" y="57093"/>
                        <a:pt x="199958" y="50426"/>
                      </a:cubicBezTo>
                      <a:cubicBezTo>
                        <a:pt x="192814" y="33662"/>
                        <a:pt x="203387" y="9563"/>
                        <a:pt x="176431" y="10135"/>
                      </a:cubicBezTo>
                      <a:lnTo>
                        <a:pt x="175479" y="54807"/>
                      </a:lnTo>
                      <a:cubicBezTo>
                        <a:pt x="119091" y="55093"/>
                        <a:pt x="64036" y="54998"/>
                        <a:pt x="10125" y="54331"/>
                      </a:cubicBezTo>
                      <a:cubicBezTo>
                        <a:pt x="24698" y="96336"/>
                        <a:pt x="16316" y="97289"/>
                        <a:pt x="22698" y="149009"/>
                      </a:cubicBezTo>
                      <a:cubicBezTo>
                        <a:pt x="29937" y="210065"/>
                        <a:pt x="38795" y="186347"/>
                        <a:pt x="38795" y="266643"/>
                      </a:cubicBez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731942D-8DD6-43D0-A619-6E685FC436AA}"/>
                    </a:ext>
                  </a:extLst>
                </p:cNvPr>
                <p:cNvSpPr/>
                <p:nvPr/>
              </p:nvSpPr>
              <p:spPr>
                <a:xfrm>
                  <a:off x="5919431" y="1961068"/>
                  <a:ext cx="972986" cy="648657"/>
                </a:xfrm>
                <a:custGeom>
                  <a:avLst/>
                  <a:gdLst>
                    <a:gd name="connsiteX0" fmla="*/ 463666 w 571500"/>
                    <a:gd name="connsiteY0" fmla="*/ 10125 h 381000"/>
                    <a:gd name="connsiteX1" fmla="*/ 28468 w 571500"/>
                    <a:gd name="connsiteY1" fmla="*/ 16411 h 381000"/>
                    <a:gd name="connsiteX2" fmla="*/ 14752 w 571500"/>
                    <a:gd name="connsiteY2" fmla="*/ 16602 h 381000"/>
                    <a:gd name="connsiteX3" fmla="*/ 17705 w 571500"/>
                    <a:gd name="connsiteY3" fmla="*/ 52225 h 381000"/>
                    <a:gd name="connsiteX4" fmla="*/ 20563 w 571500"/>
                    <a:gd name="connsiteY4" fmla="*/ 87468 h 381000"/>
                    <a:gd name="connsiteX5" fmla="*/ 28850 w 571500"/>
                    <a:gd name="connsiteY5" fmla="*/ 136236 h 381000"/>
                    <a:gd name="connsiteX6" fmla="*/ 56853 w 571500"/>
                    <a:gd name="connsiteY6" fmla="*/ 240630 h 381000"/>
                    <a:gd name="connsiteX7" fmla="*/ 76093 w 571500"/>
                    <a:gd name="connsiteY7" fmla="*/ 334927 h 381000"/>
                    <a:gd name="connsiteX8" fmla="*/ 85428 w 571500"/>
                    <a:gd name="connsiteY8" fmla="*/ 360264 h 381000"/>
                    <a:gd name="connsiteX9" fmla="*/ 436901 w 571500"/>
                    <a:gd name="connsiteY9" fmla="*/ 347691 h 381000"/>
                    <a:gd name="connsiteX10" fmla="*/ 460523 w 571500"/>
                    <a:gd name="connsiteY10" fmla="*/ 377599 h 381000"/>
                    <a:gd name="connsiteX11" fmla="*/ 490907 w 571500"/>
                    <a:gd name="connsiteY11" fmla="*/ 343119 h 381000"/>
                    <a:gd name="connsiteX12" fmla="*/ 499289 w 571500"/>
                    <a:gd name="connsiteY12" fmla="*/ 287493 h 381000"/>
                    <a:gd name="connsiteX13" fmla="*/ 505576 w 571500"/>
                    <a:gd name="connsiteY13" fmla="*/ 249202 h 381000"/>
                    <a:gd name="connsiteX14" fmla="*/ 558820 w 571500"/>
                    <a:gd name="connsiteY14" fmla="*/ 199863 h 381000"/>
                    <a:gd name="connsiteX15" fmla="*/ 534341 w 571500"/>
                    <a:gd name="connsiteY15" fmla="*/ 140522 h 381000"/>
                    <a:gd name="connsiteX16" fmla="*/ 516815 w 571500"/>
                    <a:gd name="connsiteY16" fmla="*/ 119853 h 381000"/>
                    <a:gd name="connsiteX17" fmla="*/ 501956 w 571500"/>
                    <a:gd name="connsiteY17" fmla="*/ 102232 h 381000"/>
                    <a:gd name="connsiteX18" fmla="*/ 471191 w 571500"/>
                    <a:gd name="connsiteY18" fmla="*/ 53749 h 381000"/>
                    <a:gd name="connsiteX19" fmla="*/ 463666 w 571500"/>
                    <a:gd name="connsiteY19" fmla="*/ 10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381000">
                      <a:moveTo>
                        <a:pt x="463666" y="10125"/>
                      </a:moveTo>
                      <a:lnTo>
                        <a:pt x="28468" y="16411"/>
                      </a:lnTo>
                      <a:lnTo>
                        <a:pt x="14752" y="16602"/>
                      </a:lnTo>
                      <a:cubicBezTo>
                        <a:pt x="12276" y="24984"/>
                        <a:pt x="4275" y="44605"/>
                        <a:pt x="17705" y="52225"/>
                      </a:cubicBezTo>
                      <a:cubicBezTo>
                        <a:pt x="29516" y="58988"/>
                        <a:pt x="24277" y="80038"/>
                        <a:pt x="20563" y="87468"/>
                      </a:cubicBezTo>
                      <a:cubicBezTo>
                        <a:pt x="2084" y="124234"/>
                        <a:pt x="16086" y="105851"/>
                        <a:pt x="28850" y="136236"/>
                      </a:cubicBezTo>
                      <a:cubicBezTo>
                        <a:pt x="28850" y="187861"/>
                        <a:pt x="50662" y="189957"/>
                        <a:pt x="56853" y="240630"/>
                      </a:cubicBezTo>
                      <a:cubicBezTo>
                        <a:pt x="60663" y="271300"/>
                        <a:pt x="80189" y="294637"/>
                        <a:pt x="76093" y="334927"/>
                      </a:cubicBezTo>
                      <a:cubicBezTo>
                        <a:pt x="75236" y="343119"/>
                        <a:pt x="82475" y="351406"/>
                        <a:pt x="85428" y="360264"/>
                      </a:cubicBezTo>
                      <a:lnTo>
                        <a:pt x="436901" y="347691"/>
                      </a:lnTo>
                      <a:lnTo>
                        <a:pt x="460523" y="377599"/>
                      </a:lnTo>
                      <a:cubicBezTo>
                        <a:pt x="486240" y="338737"/>
                        <a:pt x="458046" y="354454"/>
                        <a:pt x="490907" y="343119"/>
                      </a:cubicBezTo>
                      <a:cubicBezTo>
                        <a:pt x="492241" y="339214"/>
                        <a:pt x="505290" y="289112"/>
                        <a:pt x="499289" y="287493"/>
                      </a:cubicBezTo>
                      <a:cubicBezTo>
                        <a:pt x="490717" y="285207"/>
                        <a:pt x="480335" y="247202"/>
                        <a:pt x="505576" y="249202"/>
                      </a:cubicBezTo>
                      <a:cubicBezTo>
                        <a:pt x="536627" y="251679"/>
                        <a:pt x="547962" y="221485"/>
                        <a:pt x="558820" y="199863"/>
                      </a:cubicBezTo>
                      <a:cubicBezTo>
                        <a:pt x="575013" y="167764"/>
                        <a:pt x="540533" y="163763"/>
                        <a:pt x="534341" y="140522"/>
                      </a:cubicBezTo>
                      <a:cubicBezTo>
                        <a:pt x="531293" y="129092"/>
                        <a:pt x="516815" y="130616"/>
                        <a:pt x="516815" y="119853"/>
                      </a:cubicBezTo>
                      <a:cubicBezTo>
                        <a:pt x="516815" y="110899"/>
                        <a:pt x="508052" y="102041"/>
                        <a:pt x="501956" y="102232"/>
                      </a:cubicBezTo>
                      <a:cubicBezTo>
                        <a:pt x="470524" y="103184"/>
                        <a:pt x="465761" y="62893"/>
                        <a:pt x="471191" y="53749"/>
                      </a:cubicBezTo>
                      <a:cubicBezTo>
                        <a:pt x="491479" y="19459"/>
                        <a:pt x="463666" y="42319"/>
                        <a:pt x="463666" y="10125"/>
                      </a:cubicBez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3C95DCA8-830C-47D7-B05E-D37CAB5ABDFE}"/>
                    </a:ext>
                  </a:extLst>
                </p:cNvPr>
                <p:cNvSpPr/>
                <p:nvPr/>
              </p:nvSpPr>
              <p:spPr>
                <a:xfrm>
                  <a:off x="6047797" y="2535778"/>
                  <a:ext cx="1070285" cy="940553"/>
                </a:xfrm>
                <a:custGeom>
                  <a:avLst/>
                  <a:gdLst>
                    <a:gd name="connsiteX0" fmla="*/ 361598 w 628650"/>
                    <a:gd name="connsiteY0" fmla="*/ 10125 h 552450"/>
                    <a:gd name="connsiteX1" fmla="*/ 10125 w 628650"/>
                    <a:gd name="connsiteY1" fmla="*/ 22698 h 552450"/>
                    <a:gd name="connsiteX2" fmla="*/ 44796 w 628650"/>
                    <a:gd name="connsiteY2" fmla="*/ 90421 h 552450"/>
                    <a:gd name="connsiteX3" fmla="*/ 75943 w 628650"/>
                    <a:gd name="connsiteY3" fmla="*/ 103470 h 552450"/>
                    <a:gd name="connsiteX4" fmla="*/ 79658 w 628650"/>
                    <a:gd name="connsiteY4" fmla="*/ 156905 h 552450"/>
                    <a:gd name="connsiteX5" fmla="*/ 94231 w 628650"/>
                    <a:gd name="connsiteY5" fmla="*/ 179765 h 552450"/>
                    <a:gd name="connsiteX6" fmla="*/ 109471 w 628650"/>
                    <a:gd name="connsiteY6" fmla="*/ 192910 h 552450"/>
                    <a:gd name="connsiteX7" fmla="*/ 108994 w 628650"/>
                    <a:gd name="connsiteY7" fmla="*/ 443703 h 552450"/>
                    <a:gd name="connsiteX8" fmla="*/ 108994 w 628650"/>
                    <a:gd name="connsiteY8" fmla="*/ 487708 h 552450"/>
                    <a:gd name="connsiteX9" fmla="*/ 111852 w 628650"/>
                    <a:gd name="connsiteY9" fmla="*/ 500472 h 552450"/>
                    <a:gd name="connsiteX10" fmla="*/ 525618 w 628650"/>
                    <a:gd name="connsiteY10" fmla="*/ 488280 h 552450"/>
                    <a:gd name="connsiteX11" fmla="*/ 531809 w 628650"/>
                    <a:gd name="connsiteY11" fmla="*/ 515426 h 552450"/>
                    <a:gd name="connsiteX12" fmla="*/ 511331 w 628650"/>
                    <a:gd name="connsiteY12" fmla="*/ 547811 h 552450"/>
                    <a:gd name="connsiteX13" fmla="*/ 570290 w 628650"/>
                    <a:gd name="connsiteY13" fmla="*/ 546668 h 552450"/>
                    <a:gd name="connsiteX14" fmla="*/ 582101 w 628650"/>
                    <a:gd name="connsiteY14" fmla="*/ 489994 h 552450"/>
                    <a:gd name="connsiteX15" fmla="*/ 582101 w 628650"/>
                    <a:gd name="connsiteY15" fmla="*/ 480088 h 552450"/>
                    <a:gd name="connsiteX16" fmla="*/ 589626 w 628650"/>
                    <a:gd name="connsiteY16" fmla="*/ 474469 h 552450"/>
                    <a:gd name="connsiteX17" fmla="*/ 609438 w 628650"/>
                    <a:gd name="connsiteY17" fmla="*/ 418747 h 552450"/>
                    <a:gd name="connsiteX18" fmla="*/ 582292 w 628650"/>
                    <a:gd name="connsiteY18" fmla="*/ 393030 h 552450"/>
                    <a:gd name="connsiteX19" fmla="*/ 571624 w 628650"/>
                    <a:gd name="connsiteY19" fmla="*/ 353596 h 552450"/>
                    <a:gd name="connsiteX20" fmla="*/ 536095 w 628650"/>
                    <a:gd name="connsiteY20" fmla="*/ 320926 h 552450"/>
                    <a:gd name="connsiteX21" fmla="*/ 500282 w 628650"/>
                    <a:gd name="connsiteY21" fmla="*/ 285874 h 552450"/>
                    <a:gd name="connsiteX22" fmla="*/ 513045 w 628650"/>
                    <a:gd name="connsiteY22" fmla="*/ 206911 h 552450"/>
                    <a:gd name="connsiteX23" fmla="*/ 454561 w 628650"/>
                    <a:gd name="connsiteY23" fmla="*/ 166335 h 552450"/>
                    <a:gd name="connsiteX24" fmla="*/ 415128 w 628650"/>
                    <a:gd name="connsiteY24" fmla="*/ 133283 h 552450"/>
                    <a:gd name="connsiteX25" fmla="*/ 391125 w 628650"/>
                    <a:gd name="connsiteY25" fmla="*/ 86515 h 552450"/>
                    <a:gd name="connsiteX26" fmla="*/ 385219 w 628650"/>
                    <a:gd name="connsiteY26" fmla="*/ 40033 h 552450"/>
                    <a:gd name="connsiteX27" fmla="*/ 361598 w 628650"/>
                    <a:gd name="connsiteY27" fmla="*/ 1012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650" h="552450">
                      <a:moveTo>
                        <a:pt x="361598" y="10125"/>
                      </a:moveTo>
                      <a:lnTo>
                        <a:pt x="10125" y="22698"/>
                      </a:lnTo>
                      <a:cubicBezTo>
                        <a:pt x="16697" y="57274"/>
                        <a:pt x="38795" y="68132"/>
                        <a:pt x="44796" y="90421"/>
                      </a:cubicBezTo>
                      <a:cubicBezTo>
                        <a:pt x="66894" y="105661"/>
                        <a:pt x="73181" y="101755"/>
                        <a:pt x="75943" y="103470"/>
                      </a:cubicBezTo>
                      <a:cubicBezTo>
                        <a:pt x="102994" y="119472"/>
                        <a:pt x="48130" y="138808"/>
                        <a:pt x="79658" y="156905"/>
                      </a:cubicBezTo>
                      <a:cubicBezTo>
                        <a:pt x="85849" y="160429"/>
                        <a:pt x="79181" y="166144"/>
                        <a:pt x="94231" y="179765"/>
                      </a:cubicBezTo>
                      <a:cubicBezTo>
                        <a:pt x="98708" y="183766"/>
                        <a:pt x="108042" y="188814"/>
                        <a:pt x="109471" y="192910"/>
                      </a:cubicBezTo>
                      <a:lnTo>
                        <a:pt x="108994" y="443703"/>
                      </a:lnTo>
                      <a:lnTo>
                        <a:pt x="108994" y="487708"/>
                      </a:lnTo>
                      <a:cubicBezTo>
                        <a:pt x="109947" y="491899"/>
                        <a:pt x="110900" y="496090"/>
                        <a:pt x="111852" y="500472"/>
                      </a:cubicBezTo>
                      <a:lnTo>
                        <a:pt x="525618" y="488280"/>
                      </a:lnTo>
                      <a:cubicBezTo>
                        <a:pt x="530381" y="499615"/>
                        <a:pt x="543049" y="497710"/>
                        <a:pt x="531809" y="515426"/>
                      </a:cubicBezTo>
                      <a:cubicBezTo>
                        <a:pt x="526190" y="524284"/>
                        <a:pt x="511331" y="539620"/>
                        <a:pt x="511331" y="547811"/>
                      </a:cubicBezTo>
                      <a:lnTo>
                        <a:pt x="570290" y="546668"/>
                      </a:lnTo>
                      <a:cubicBezTo>
                        <a:pt x="578767" y="518665"/>
                        <a:pt x="582101" y="525999"/>
                        <a:pt x="582101" y="489994"/>
                      </a:cubicBezTo>
                      <a:lnTo>
                        <a:pt x="582101" y="480088"/>
                      </a:lnTo>
                      <a:cubicBezTo>
                        <a:pt x="584673" y="477802"/>
                        <a:pt x="587721" y="476088"/>
                        <a:pt x="589626" y="474469"/>
                      </a:cubicBezTo>
                      <a:cubicBezTo>
                        <a:pt x="626774" y="442750"/>
                        <a:pt x="621916" y="428653"/>
                        <a:pt x="609438" y="418747"/>
                      </a:cubicBezTo>
                      <a:cubicBezTo>
                        <a:pt x="598579" y="410080"/>
                        <a:pt x="581816" y="404555"/>
                        <a:pt x="582292" y="393030"/>
                      </a:cubicBezTo>
                      <a:cubicBezTo>
                        <a:pt x="583816" y="353311"/>
                        <a:pt x="582387" y="383695"/>
                        <a:pt x="571624" y="353596"/>
                      </a:cubicBezTo>
                      <a:cubicBezTo>
                        <a:pt x="555526" y="308353"/>
                        <a:pt x="564290" y="337499"/>
                        <a:pt x="536095" y="320926"/>
                      </a:cubicBezTo>
                      <a:cubicBezTo>
                        <a:pt x="515236" y="308638"/>
                        <a:pt x="501806" y="286350"/>
                        <a:pt x="500282" y="285874"/>
                      </a:cubicBezTo>
                      <a:cubicBezTo>
                        <a:pt x="478565" y="278349"/>
                        <a:pt x="526570" y="209674"/>
                        <a:pt x="513045" y="206911"/>
                      </a:cubicBezTo>
                      <a:cubicBezTo>
                        <a:pt x="421033" y="188147"/>
                        <a:pt x="481136" y="178336"/>
                        <a:pt x="454561" y="166335"/>
                      </a:cubicBezTo>
                      <a:cubicBezTo>
                        <a:pt x="414747" y="148333"/>
                        <a:pt x="432368" y="148428"/>
                        <a:pt x="415128" y="133283"/>
                      </a:cubicBezTo>
                      <a:cubicBezTo>
                        <a:pt x="383315" y="105184"/>
                        <a:pt x="395792" y="97564"/>
                        <a:pt x="391125" y="86515"/>
                      </a:cubicBezTo>
                      <a:cubicBezTo>
                        <a:pt x="373504" y="45272"/>
                        <a:pt x="386362" y="64798"/>
                        <a:pt x="385219" y="40033"/>
                      </a:cubicBezTo>
                      <a:lnTo>
                        <a:pt x="361598" y="10125"/>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8FA6A1AD-F1A7-4F4D-88AE-AA1F94D30DC4}"/>
                    </a:ext>
                  </a:extLst>
                </p:cNvPr>
                <p:cNvSpPr/>
                <p:nvPr/>
              </p:nvSpPr>
              <p:spPr>
                <a:xfrm>
                  <a:off x="6220989" y="3349843"/>
                  <a:ext cx="810822" cy="745956"/>
                </a:xfrm>
                <a:custGeom>
                  <a:avLst/>
                  <a:gdLst>
                    <a:gd name="connsiteX0" fmla="*/ 423891 w 476250"/>
                    <a:gd name="connsiteY0" fmla="*/ 10125 h 438150"/>
                    <a:gd name="connsiteX1" fmla="*/ 10125 w 476250"/>
                    <a:gd name="connsiteY1" fmla="*/ 22317 h 438150"/>
                    <a:gd name="connsiteX2" fmla="*/ 29079 w 476250"/>
                    <a:gd name="connsiteY2" fmla="*/ 359597 h 438150"/>
                    <a:gd name="connsiteX3" fmla="*/ 38795 w 476250"/>
                    <a:gd name="connsiteY3" fmla="*/ 366455 h 438150"/>
                    <a:gd name="connsiteX4" fmla="*/ 49177 w 476250"/>
                    <a:gd name="connsiteY4" fmla="*/ 365788 h 438150"/>
                    <a:gd name="connsiteX5" fmla="*/ 71561 w 476250"/>
                    <a:gd name="connsiteY5" fmla="*/ 368741 h 438150"/>
                    <a:gd name="connsiteX6" fmla="*/ 73085 w 476250"/>
                    <a:gd name="connsiteY6" fmla="*/ 430463 h 438150"/>
                    <a:gd name="connsiteX7" fmla="*/ 348738 w 476250"/>
                    <a:gd name="connsiteY7" fmla="*/ 424272 h 438150"/>
                    <a:gd name="connsiteX8" fmla="*/ 353406 w 476250"/>
                    <a:gd name="connsiteY8" fmla="*/ 324259 h 438150"/>
                    <a:gd name="connsiteX9" fmla="*/ 366931 w 476250"/>
                    <a:gd name="connsiteY9" fmla="*/ 298351 h 438150"/>
                    <a:gd name="connsiteX10" fmla="*/ 378647 w 476250"/>
                    <a:gd name="connsiteY10" fmla="*/ 273872 h 438150"/>
                    <a:gd name="connsiteX11" fmla="*/ 396268 w 476250"/>
                    <a:gd name="connsiteY11" fmla="*/ 253584 h 438150"/>
                    <a:gd name="connsiteX12" fmla="*/ 412175 w 476250"/>
                    <a:gd name="connsiteY12" fmla="*/ 206816 h 438150"/>
                    <a:gd name="connsiteX13" fmla="*/ 429701 w 476250"/>
                    <a:gd name="connsiteY13" fmla="*/ 180051 h 438150"/>
                    <a:gd name="connsiteX14" fmla="*/ 431701 w 476250"/>
                    <a:gd name="connsiteY14" fmla="*/ 176336 h 438150"/>
                    <a:gd name="connsiteX15" fmla="*/ 438083 w 476250"/>
                    <a:gd name="connsiteY15" fmla="*/ 139951 h 438150"/>
                    <a:gd name="connsiteX16" fmla="*/ 459133 w 476250"/>
                    <a:gd name="connsiteY16" fmla="*/ 103565 h 438150"/>
                    <a:gd name="connsiteX17" fmla="*/ 468468 w 476250"/>
                    <a:gd name="connsiteY17" fmla="*/ 68323 h 438150"/>
                    <a:gd name="connsiteX18" fmla="*/ 409508 w 476250"/>
                    <a:gd name="connsiteY18" fmla="*/ 69466 h 438150"/>
                    <a:gd name="connsiteX19" fmla="*/ 429987 w 476250"/>
                    <a:gd name="connsiteY19" fmla="*/ 37081 h 438150"/>
                    <a:gd name="connsiteX20" fmla="*/ 423891 w 476250"/>
                    <a:gd name="connsiteY20" fmla="*/ 101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438150">
                      <a:moveTo>
                        <a:pt x="423891" y="10125"/>
                      </a:moveTo>
                      <a:lnTo>
                        <a:pt x="10125" y="22317"/>
                      </a:lnTo>
                      <a:cubicBezTo>
                        <a:pt x="30032" y="118615"/>
                        <a:pt x="29079" y="259489"/>
                        <a:pt x="29079" y="359597"/>
                      </a:cubicBezTo>
                      <a:cubicBezTo>
                        <a:pt x="32032" y="359788"/>
                        <a:pt x="31937" y="358168"/>
                        <a:pt x="38795" y="366455"/>
                      </a:cubicBezTo>
                      <a:cubicBezTo>
                        <a:pt x="40700" y="368836"/>
                        <a:pt x="47558" y="366646"/>
                        <a:pt x="49177" y="365788"/>
                      </a:cubicBezTo>
                      <a:cubicBezTo>
                        <a:pt x="54130" y="363217"/>
                        <a:pt x="70037" y="364074"/>
                        <a:pt x="71561" y="368741"/>
                      </a:cubicBezTo>
                      <a:lnTo>
                        <a:pt x="73085" y="430463"/>
                      </a:lnTo>
                      <a:lnTo>
                        <a:pt x="348738" y="424272"/>
                      </a:lnTo>
                      <a:cubicBezTo>
                        <a:pt x="370170" y="406460"/>
                        <a:pt x="336070" y="348548"/>
                        <a:pt x="353406" y="324259"/>
                      </a:cubicBezTo>
                      <a:cubicBezTo>
                        <a:pt x="354930" y="322164"/>
                        <a:pt x="349310" y="303209"/>
                        <a:pt x="366931" y="298351"/>
                      </a:cubicBezTo>
                      <a:cubicBezTo>
                        <a:pt x="373313" y="296637"/>
                        <a:pt x="362931" y="283302"/>
                        <a:pt x="378647" y="273872"/>
                      </a:cubicBezTo>
                      <a:cubicBezTo>
                        <a:pt x="388363" y="268062"/>
                        <a:pt x="371122" y="270062"/>
                        <a:pt x="396268" y="253584"/>
                      </a:cubicBezTo>
                      <a:cubicBezTo>
                        <a:pt x="401031" y="250441"/>
                        <a:pt x="405888" y="212531"/>
                        <a:pt x="412175" y="206816"/>
                      </a:cubicBezTo>
                      <a:cubicBezTo>
                        <a:pt x="420462" y="199387"/>
                        <a:pt x="429701" y="192624"/>
                        <a:pt x="429701" y="180051"/>
                      </a:cubicBezTo>
                      <a:cubicBezTo>
                        <a:pt x="429796" y="178813"/>
                        <a:pt x="431320" y="177384"/>
                        <a:pt x="431701" y="176336"/>
                      </a:cubicBezTo>
                      <a:cubicBezTo>
                        <a:pt x="440560" y="151381"/>
                        <a:pt x="442083" y="172240"/>
                        <a:pt x="438083" y="139951"/>
                      </a:cubicBezTo>
                      <a:cubicBezTo>
                        <a:pt x="435225" y="116519"/>
                        <a:pt x="455133" y="135950"/>
                        <a:pt x="459133" y="103565"/>
                      </a:cubicBezTo>
                      <a:cubicBezTo>
                        <a:pt x="460943" y="88706"/>
                        <a:pt x="467706" y="73942"/>
                        <a:pt x="468468" y="68323"/>
                      </a:cubicBezTo>
                      <a:lnTo>
                        <a:pt x="409508" y="69466"/>
                      </a:lnTo>
                      <a:cubicBezTo>
                        <a:pt x="409508" y="61274"/>
                        <a:pt x="424367" y="46034"/>
                        <a:pt x="429987" y="37081"/>
                      </a:cubicBezTo>
                      <a:cubicBezTo>
                        <a:pt x="441321" y="19459"/>
                        <a:pt x="428558" y="21460"/>
                        <a:pt x="423891" y="10125"/>
                      </a:cubicBez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3D70B490-28DF-4C52-9B18-C56AEF0B5B31}"/>
                    </a:ext>
                  </a:extLst>
                </p:cNvPr>
                <p:cNvSpPr/>
                <p:nvPr/>
              </p:nvSpPr>
              <p:spPr>
                <a:xfrm>
                  <a:off x="6328179" y="4055097"/>
                  <a:ext cx="908120" cy="810822"/>
                </a:xfrm>
                <a:custGeom>
                  <a:avLst/>
                  <a:gdLst>
                    <a:gd name="connsiteX0" fmla="*/ 285778 w 533400"/>
                    <a:gd name="connsiteY0" fmla="*/ 10125 h 476250"/>
                    <a:gd name="connsiteX1" fmla="*/ 10125 w 533400"/>
                    <a:gd name="connsiteY1" fmla="*/ 16316 h 476250"/>
                    <a:gd name="connsiteX2" fmla="*/ 12982 w 533400"/>
                    <a:gd name="connsiteY2" fmla="*/ 136712 h 476250"/>
                    <a:gd name="connsiteX3" fmla="*/ 24984 w 533400"/>
                    <a:gd name="connsiteY3" fmla="*/ 146999 h 476250"/>
                    <a:gd name="connsiteX4" fmla="*/ 27365 w 533400"/>
                    <a:gd name="connsiteY4" fmla="*/ 150428 h 476250"/>
                    <a:gd name="connsiteX5" fmla="*/ 31937 w 533400"/>
                    <a:gd name="connsiteY5" fmla="*/ 159477 h 476250"/>
                    <a:gd name="connsiteX6" fmla="*/ 41081 w 533400"/>
                    <a:gd name="connsiteY6" fmla="*/ 190242 h 476250"/>
                    <a:gd name="connsiteX7" fmla="*/ 52797 w 533400"/>
                    <a:gd name="connsiteY7" fmla="*/ 208626 h 476250"/>
                    <a:gd name="connsiteX8" fmla="*/ 56131 w 533400"/>
                    <a:gd name="connsiteY8" fmla="*/ 220246 h 476250"/>
                    <a:gd name="connsiteX9" fmla="*/ 64798 w 533400"/>
                    <a:gd name="connsiteY9" fmla="*/ 234915 h 476250"/>
                    <a:gd name="connsiteX10" fmla="*/ 64894 w 533400"/>
                    <a:gd name="connsiteY10" fmla="*/ 249869 h 476250"/>
                    <a:gd name="connsiteX11" fmla="*/ 62036 w 533400"/>
                    <a:gd name="connsiteY11" fmla="*/ 279396 h 476250"/>
                    <a:gd name="connsiteX12" fmla="*/ 48892 w 533400"/>
                    <a:gd name="connsiteY12" fmla="*/ 306447 h 476250"/>
                    <a:gd name="connsiteX13" fmla="*/ 47082 w 533400"/>
                    <a:gd name="connsiteY13" fmla="*/ 327974 h 476250"/>
                    <a:gd name="connsiteX14" fmla="*/ 50987 w 533400"/>
                    <a:gd name="connsiteY14" fmla="*/ 346453 h 476250"/>
                    <a:gd name="connsiteX15" fmla="*/ 41176 w 533400"/>
                    <a:gd name="connsiteY15" fmla="*/ 382171 h 476250"/>
                    <a:gd name="connsiteX16" fmla="*/ 39462 w 533400"/>
                    <a:gd name="connsiteY16" fmla="*/ 403412 h 476250"/>
                    <a:gd name="connsiteX17" fmla="*/ 46987 w 533400"/>
                    <a:gd name="connsiteY17" fmla="*/ 402079 h 476250"/>
                    <a:gd name="connsiteX18" fmla="*/ 84039 w 533400"/>
                    <a:gd name="connsiteY18" fmla="*/ 391125 h 476250"/>
                    <a:gd name="connsiteX19" fmla="*/ 146809 w 533400"/>
                    <a:gd name="connsiteY19" fmla="*/ 406651 h 476250"/>
                    <a:gd name="connsiteX20" fmla="*/ 225771 w 533400"/>
                    <a:gd name="connsiteY20" fmla="*/ 413889 h 476250"/>
                    <a:gd name="connsiteX21" fmla="*/ 234153 w 533400"/>
                    <a:gd name="connsiteY21" fmla="*/ 407413 h 476250"/>
                    <a:gd name="connsiteX22" fmla="*/ 210817 w 533400"/>
                    <a:gd name="connsiteY22" fmla="*/ 392363 h 476250"/>
                    <a:gd name="connsiteX23" fmla="*/ 244250 w 533400"/>
                    <a:gd name="connsiteY23" fmla="*/ 391792 h 476250"/>
                    <a:gd name="connsiteX24" fmla="*/ 273301 w 533400"/>
                    <a:gd name="connsiteY24" fmla="*/ 407508 h 476250"/>
                    <a:gd name="connsiteX25" fmla="*/ 307019 w 533400"/>
                    <a:gd name="connsiteY25" fmla="*/ 428844 h 476250"/>
                    <a:gd name="connsiteX26" fmla="*/ 327879 w 533400"/>
                    <a:gd name="connsiteY26" fmla="*/ 463038 h 476250"/>
                    <a:gd name="connsiteX27" fmla="*/ 368932 w 533400"/>
                    <a:gd name="connsiteY27" fmla="*/ 455704 h 476250"/>
                    <a:gd name="connsiteX28" fmla="*/ 405031 w 533400"/>
                    <a:gd name="connsiteY28" fmla="*/ 454752 h 476250"/>
                    <a:gd name="connsiteX29" fmla="*/ 420367 w 533400"/>
                    <a:gd name="connsiteY29" fmla="*/ 438369 h 476250"/>
                    <a:gd name="connsiteX30" fmla="*/ 426653 w 533400"/>
                    <a:gd name="connsiteY30" fmla="*/ 417700 h 476250"/>
                    <a:gd name="connsiteX31" fmla="*/ 445227 w 533400"/>
                    <a:gd name="connsiteY31" fmla="*/ 411508 h 476250"/>
                    <a:gd name="connsiteX32" fmla="*/ 489232 w 533400"/>
                    <a:gd name="connsiteY32" fmla="*/ 446846 h 476250"/>
                    <a:gd name="connsiteX33" fmla="*/ 520093 w 533400"/>
                    <a:gd name="connsiteY33" fmla="*/ 453418 h 476250"/>
                    <a:gd name="connsiteX34" fmla="*/ 522094 w 533400"/>
                    <a:gd name="connsiteY34" fmla="*/ 432368 h 476250"/>
                    <a:gd name="connsiteX35" fmla="*/ 455704 w 533400"/>
                    <a:gd name="connsiteY35" fmla="*/ 398173 h 476250"/>
                    <a:gd name="connsiteX36" fmla="*/ 477898 w 533400"/>
                    <a:gd name="connsiteY36" fmla="*/ 378266 h 476250"/>
                    <a:gd name="connsiteX37" fmla="*/ 484375 w 533400"/>
                    <a:gd name="connsiteY37" fmla="*/ 340452 h 476250"/>
                    <a:gd name="connsiteX38" fmla="*/ 463801 w 533400"/>
                    <a:gd name="connsiteY38" fmla="*/ 365121 h 476250"/>
                    <a:gd name="connsiteX39" fmla="*/ 464848 w 533400"/>
                    <a:gd name="connsiteY39" fmla="*/ 327021 h 476250"/>
                    <a:gd name="connsiteX40" fmla="*/ 450751 w 533400"/>
                    <a:gd name="connsiteY40" fmla="*/ 294732 h 476250"/>
                    <a:gd name="connsiteX41" fmla="*/ 442179 w 533400"/>
                    <a:gd name="connsiteY41" fmla="*/ 234343 h 476250"/>
                    <a:gd name="connsiteX42" fmla="*/ 256918 w 533400"/>
                    <a:gd name="connsiteY42" fmla="*/ 242535 h 476250"/>
                    <a:gd name="connsiteX43" fmla="*/ 259013 w 533400"/>
                    <a:gd name="connsiteY43" fmla="*/ 189004 h 476250"/>
                    <a:gd name="connsiteX44" fmla="*/ 293970 w 533400"/>
                    <a:gd name="connsiteY44" fmla="*/ 128044 h 476250"/>
                    <a:gd name="connsiteX45" fmla="*/ 303304 w 533400"/>
                    <a:gd name="connsiteY45" fmla="*/ 93564 h 476250"/>
                    <a:gd name="connsiteX46" fmla="*/ 297113 w 533400"/>
                    <a:gd name="connsiteY46" fmla="*/ 67561 h 476250"/>
                    <a:gd name="connsiteX47" fmla="*/ 285778 w 533400"/>
                    <a:gd name="connsiteY47" fmla="*/ 101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476250">
                      <a:moveTo>
                        <a:pt x="285778" y="10125"/>
                      </a:moveTo>
                      <a:lnTo>
                        <a:pt x="10125" y="16316"/>
                      </a:lnTo>
                      <a:lnTo>
                        <a:pt x="12982" y="136712"/>
                      </a:lnTo>
                      <a:cubicBezTo>
                        <a:pt x="15173" y="137474"/>
                        <a:pt x="24888" y="144332"/>
                        <a:pt x="24984" y="146999"/>
                      </a:cubicBezTo>
                      <a:cubicBezTo>
                        <a:pt x="25460" y="146999"/>
                        <a:pt x="26889" y="149761"/>
                        <a:pt x="27365" y="150428"/>
                      </a:cubicBezTo>
                      <a:cubicBezTo>
                        <a:pt x="31461" y="157191"/>
                        <a:pt x="29270" y="154429"/>
                        <a:pt x="31937" y="159477"/>
                      </a:cubicBezTo>
                      <a:cubicBezTo>
                        <a:pt x="38319" y="171383"/>
                        <a:pt x="33080" y="177860"/>
                        <a:pt x="41081" y="190242"/>
                      </a:cubicBezTo>
                      <a:cubicBezTo>
                        <a:pt x="46415" y="198529"/>
                        <a:pt x="52797" y="200815"/>
                        <a:pt x="52797" y="208626"/>
                      </a:cubicBezTo>
                      <a:cubicBezTo>
                        <a:pt x="52797" y="217389"/>
                        <a:pt x="53750" y="215198"/>
                        <a:pt x="56131" y="220246"/>
                      </a:cubicBezTo>
                      <a:cubicBezTo>
                        <a:pt x="58226" y="224628"/>
                        <a:pt x="64036" y="232629"/>
                        <a:pt x="64798" y="234915"/>
                      </a:cubicBezTo>
                      <a:cubicBezTo>
                        <a:pt x="66608" y="240439"/>
                        <a:pt x="68704" y="245773"/>
                        <a:pt x="64894" y="249869"/>
                      </a:cubicBezTo>
                      <a:cubicBezTo>
                        <a:pt x="64132" y="250726"/>
                        <a:pt x="65465" y="272253"/>
                        <a:pt x="62036" y="279396"/>
                      </a:cubicBezTo>
                      <a:cubicBezTo>
                        <a:pt x="61084" y="282921"/>
                        <a:pt x="45082" y="301590"/>
                        <a:pt x="48892" y="306447"/>
                      </a:cubicBezTo>
                      <a:cubicBezTo>
                        <a:pt x="56512" y="316354"/>
                        <a:pt x="44891" y="321878"/>
                        <a:pt x="47082" y="327974"/>
                      </a:cubicBezTo>
                      <a:cubicBezTo>
                        <a:pt x="52225" y="342262"/>
                        <a:pt x="49654" y="328164"/>
                        <a:pt x="50987" y="346453"/>
                      </a:cubicBezTo>
                      <a:cubicBezTo>
                        <a:pt x="52416" y="366360"/>
                        <a:pt x="41081" y="378647"/>
                        <a:pt x="41176" y="382171"/>
                      </a:cubicBezTo>
                      <a:cubicBezTo>
                        <a:pt x="41462" y="391696"/>
                        <a:pt x="39367" y="395887"/>
                        <a:pt x="39462" y="403412"/>
                      </a:cubicBezTo>
                      <a:cubicBezTo>
                        <a:pt x="40033" y="403412"/>
                        <a:pt x="46129" y="402460"/>
                        <a:pt x="46987" y="402079"/>
                      </a:cubicBezTo>
                      <a:cubicBezTo>
                        <a:pt x="70799" y="393220"/>
                        <a:pt x="48892" y="395411"/>
                        <a:pt x="84039" y="391125"/>
                      </a:cubicBezTo>
                      <a:cubicBezTo>
                        <a:pt x="92802" y="390077"/>
                        <a:pt x="138141" y="402269"/>
                        <a:pt x="146809" y="406651"/>
                      </a:cubicBezTo>
                      <a:cubicBezTo>
                        <a:pt x="196720" y="432178"/>
                        <a:pt x="216627" y="407413"/>
                        <a:pt x="225771" y="413889"/>
                      </a:cubicBezTo>
                      <a:cubicBezTo>
                        <a:pt x="253679" y="433797"/>
                        <a:pt x="263871" y="401317"/>
                        <a:pt x="234153" y="407413"/>
                      </a:cubicBezTo>
                      <a:cubicBezTo>
                        <a:pt x="221485" y="409984"/>
                        <a:pt x="201768" y="406460"/>
                        <a:pt x="210817" y="392363"/>
                      </a:cubicBezTo>
                      <a:cubicBezTo>
                        <a:pt x="220627" y="377028"/>
                        <a:pt x="226914" y="404174"/>
                        <a:pt x="244250" y="391792"/>
                      </a:cubicBezTo>
                      <a:cubicBezTo>
                        <a:pt x="255489" y="383790"/>
                        <a:pt x="273396" y="407222"/>
                        <a:pt x="273301" y="407508"/>
                      </a:cubicBezTo>
                      <a:cubicBezTo>
                        <a:pt x="272538" y="426653"/>
                        <a:pt x="315306" y="414747"/>
                        <a:pt x="307019" y="428844"/>
                      </a:cubicBezTo>
                      <a:cubicBezTo>
                        <a:pt x="291588" y="454942"/>
                        <a:pt x="313877" y="450465"/>
                        <a:pt x="327879" y="463038"/>
                      </a:cubicBezTo>
                      <a:cubicBezTo>
                        <a:pt x="333880" y="465229"/>
                        <a:pt x="365121" y="479231"/>
                        <a:pt x="368932" y="455704"/>
                      </a:cubicBezTo>
                      <a:cubicBezTo>
                        <a:pt x="369313" y="453228"/>
                        <a:pt x="405031" y="422748"/>
                        <a:pt x="405031" y="454752"/>
                      </a:cubicBezTo>
                      <a:cubicBezTo>
                        <a:pt x="405031" y="481136"/>
                        <a:pt x="432559" y="440464"/>
                        <a:pt x="420367" y="438369"/>
                      </a:cubicBezTo>
                      <a:cubicBezTo>
                        <a:pt x="413890" y="437226"/>
                        <a:pt x="425320" y="417604"/>
                        <a:pt x="426653" y="417700"/>
                      </a:cubicBezTo>
                      <a:cubicBezTo>
                        <a:pt x="439893" y="418176"/>
                        <a:pt x="445894" y="395125"/>
                        <a:pt x="445227" y="411508"/>
                      </a:cubicBezTo>
                      <a:cubicBezTo>
                        <a:pt x="443703" y="447894"/>
                        <a:pt x="461515" y="421890"/>
                        <a:pt x="489232" y="446846"/>
                      </a:cubicBezTo>
                      <a:cubicBezTo>
                        <a:pt x="496376" y="453228"/>
                        <a:pt x="518188" y="456752"/>
                        <a:pt x="520093" y="453418"/>
                      </a:cubicBezTo>
                      <a:cubicBezTo>
                        <a:pt x="534857" y="428463"/>
                        <a:pt x="526475" y="437607"/>
                        <a:pt x="522094" y="432368"/>
                      </a:cubicBezTo>
                      <a:cubicBezTo>
                        <a:pt x="504472" y="411699"/>
                        <a:pt x="447322" y="417223"/>
                        <a:pt x="455704" y="398173"/>
                      </a:cubicBezTo>
                      <a:cubicBezTo>
                        <a:pt x="469992" y="365598"/>
                        <a:pt x="470754" y="383410"/>
                        <a:pt x="477898" y="378266"/>
                      </a:cubicBezTo>
                      <a:cubicBezTo>
                        <a:pt x="504377" y="359406"/>
                        <a:pt x="484375" y="370075"/>
                        <a:pt x="484375" y="340452"/>
                      </a:cubicBezTo>
                      <a:cubicBezTo>
                        <a:pt x="473135" y="345214"/>
                        <a:pt x="463801" y="350358"/>
                        <a:pt x="463801" y="365121"/>
                      </a:cubicBezTo>
                      <a:cubicBezTo>
                        <a:pt x="415318" y="365121"/>
                        <a:pt x="463515" y="330355"/>
                        <a:pt x="464848" y="327021"/>
                      </a:cubicBezTo>
                      <a:cubicBezTo>
                        <a:pt x="463801" y="323973"/>
                        <a:pt x="452371" y="296161"/>
                        <a:pt x="450751" y="294732"/>
                      </a:cubicBezTo>
                      <a:cubicBezTo>
                        <a:pt x="415509" y="264728"/>
                        <a:pt x="449799" y="259013"/>
                        <a:pt x="442179" y="234343"/>
                      </a:cubicBezTo>
                      <a:lnTo>
                        <a:pt x="256918" y="242535"/>
                      </a:lnTo>
                      <a:lnTo>
                        <a:pt x="259013" y="189004"/>
                      </a:lnTo>
                      <a:cubicBezTo>
                        <a:pt x="267300" y="186147"/>
                        <a:pt x="289969" y="130616"/>
                        <a:pt x="293970" y="128044"/>
                      </a:cubicBezTo>
                      <a:cubicBezTo>
                        <a:pt x="314925" y="114042"/>
                        <a:pt x="288160" y="98326"/>
                        <a:pt x="303304" y="93564"/>
                      </a:cubicBezTo>
                      <a:cubicBezTo>
                        <a:pt x="321592" y="87849"/>
                        <a:pt x="296923" y="73847"/>
                        <a:pt x="297113" y="67561"/>
                      </a:cubicBezTo>
                      <a:cubicBezTo>
                        <a:pt x="297685" y="53463"/>
                        <a:pt x="285778" y="49082"/>
                        <a:pt x="285778" y="10125"/>
                      </a:cubicBez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9F944C93-91B9-4B42-83F2-A72544F610E1}"/>
                    </a:ext>
                  </a:extLst>
                </p:cNvPr>
                <p:cNvSpPr/>
                <p:nvPr/>
              </p:nvSpPr>
              <p:spPr>
                <a:xfrm>
                  <a:off x="6748347" y="3617090"/>
                  <a:ext cx="583792" cy="1005419"/>
                </a:xfrm>
                <a:custGeom>
                  <a:avLst/>
                  <a:gdLst>
                    <a:gd name="connsiteX0" fmla="*/ 50320 w 342900"/>
                    <a:gd name="connsiteY0" fmla="*/ 325021 h 590550"/>
                    <a:gd name="connsiteX1" fmla="*/ 56512 w 342900"/>
                    <a:gd name="connsiteY1" fmla="*/ 351025 h 590550"/>
                    <a:gd name="connsiteX2" fmla="*/ 47177 w 342900"/>
                    <a:gd name="connsiteY2" fmla="*/ 385505 h 590550"/>
                    <a:gd name="connsiteX3" fmla="*/ 12220 w 342900"/>
                    <a:gd name="connsiteY3" fmla="*/ 446465 h 590550"/>
                    <a:gd name="connsiteX4" fmla="*/ 10125 w 342900"/>
                    <a:gd name="connsiteY4" fmla="*/ 499996 h 590550"/>
                    <a:gd name="connsiteX5" fmla="*/ 195386 w 342900"/>
                    <a:gd name="connsiteY5" fmla="*/ 491804 h 590550"/>
                    <a:gd name="connsiteX6" fmla="*/ 203959 w 342900"/>
                    <a:gd name="connsiteY6" fmla="*/ 552193 h 590550"/>
                    <a:gd name="connsiteX7" fmla="*/ 218055 w 342900"/>
                    <a:gd name="connsiteY7" fmla="*/ 584483 h 590550"/>
                    <a:gd name="connsiteX8" fmla="*/ 235201 w 342900"/>
                    <a:gd name="connsiteY8" fmla="*/ 560575 h 590550"/>
                    <a:gd name="connsiteX9" fmla="*/ 281683 w 342900"/>
                    <a:gd name="connsiteY9" fmla="*/ 553050 h 590550"/>
                    <a:gd name="connsiteX10" fmla="*/ 334451 w 342900"/>
                    <a:gd name="connsiteY10" fmla="*/ 554764 h 590550"/>
                    <a:gd name="connsiteX11" fmla="*/ 312544 w 342900"/>
                    <a:gd name="connsiteY11" fmla="*/ 382457 h 590550"/>
                    <a:gd name="connsiteX12" fmla="*/ 319878 w 342900"/>
                    <a:gd name="connsiteY12" fmla="*/ 10125 h 590550"/>
                    <a:gd name="connsiteX13" fmla="*/ 119853 w 342900"/>
                    <a:gd name="connsiteY13" fmla="*/ 23269 h 590550"/>
                    <a:gd name="connsiteX14" fmla="*/ 102327 w 342900"/>
                    <a:gd name="connsiteY14" fmla="*/ 50035 h 590550"/>
                    <a:gd name="connsiteX15" fmla="*/ 86420 w 342900"/>
                    <a:gd name="connsiteY15" fmla="*/ 96802 h 590550"/>
                    <a:gd name="connsiteX16" fmla="*/ 68799 w 342900"/>
                    <a:gd name="connsiteY16" fmla="*/ 117091 h 590550"/>
                    <a:gd name="connsiteX17" fmla="*/ 57083 w 342900"/>
                    <a:gd name="connsiteY17" fmla="*/ 141570 h 590550"/>
                    <a:gd name="connsiteX18" fmla="*/ 43558 w 342900"/>
                    <a:gd name="connsiteY18" fmla="*/ 167478 h 590550"/>
                    <a:gd name="connsiteX19" fmla="*/ 38890 w 342900"/>
                    <a:gd name="connsiteY19" fmla="*/ 267490 h 590550"/>
                    <a:gd name="connsiteX20" fmla="*/ 50320 w 342900"/>
                    <a:gd name="connsiteY20" fmla="*/ 325021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 h="590550">
                      <a:moveTo>
                        <a:pt x="50320" y="325021"/>
                      </a:moveTo>
                      <a:cubicBezTo>
                        <a:pt x="50035" y="331308"/>
                        <a:pt x="74704" y="345310"/>
                        <a:pt x="56512" y="351025"/>
                      </a:cubicBezTo>
                      <a:cubicBezTo>
                        <a:pt x="41367" y="355787"/>
                        <a:pt x="68132" y="371503"/>
                        <a:pt x="47177" y="385505"/>
                      </a:cubicBezTo>
                      <a:cubicBezTo>
                        <a:pt x="43177" y="388172"/>
                        <a:pt x="20602" y="443608"/>
                        <a:pt x="12220" y="446465"/>
                      </a:cubicBezTo>
                      <a:lnTo>
                        <a:pt x="10125" y="499996"/>
                      </a:lnTo>
                      <a:lnTo>
                        <a:pt x="195386" y="491804"/>
                      </a:lnTo>
                      <a:cubicBezTo>
                        <a:pt x="203101" y="516379"/>
                        <a:pt x="168811" y="522189"/>
                        <a:pt x="203959" y="552193"/>
                      </a:cubicBezTo>
                      <a:cubicBezTo>
                        <a:pt x="205578" y="553526"/>
                        <a:pt x="216913" y="581339"/>
                        <a:pt x="218055" y="584483"/>
                      </a:cubicBezTo>
                      <a:cubicBezTo>
                        <a:pt x="225866" y="577243"/>
                        <a:pt x="230724" y="560384"/>
                        <a:pt x="235201" y="560575"/>
                      </a:cubicBezTo>
                      <a:cubicBezTo>
                        <a:pt x="278063" y="562289"/>
                        <a:pt x="257870" y="558003"/>
                        <a:pt x="281683" y="553050"/>
                      </a:cubicBezTo>
                      <a:cubicBezTo>
                        <a:pt x="283778" y="542668"/>
                        <a:pt x="301685" y="569147"/>
                        <a:pt x="334451" y="554764"/>
                      </a:cubicBezTo>
                      <a:lnTo>
                        <a:pt x="312544" y="382457"/>
                      </a:lnTo>
                      <a:lnTo>
                        <a:pt x="319878" y="10125"/>
                      </a:lnTo>
                      <a:lnTo>
                        <a:pt x="119853" y="23269"/>
                      </a:lnTo>
                      <a:cubicBezTo>
                        <a:pt x="119853" y="35842"/>
                        <a:pt x="110613" y="42605"/>
                        <a:pt x="102327" y="50035"/>
                      </a:cubicBezTo>
                      <a:cubicBezTo>
                        <a:pt x="96040" y="55654"/>
                        <a:pt x="91087" y="93659"/>
                        <a:pt x="86420" y="96802"/>
                      </a:cubicBezTo>
                      <a:cubicBezTo>
                        <a:pt x="61179" y="113281"/>
                        <a:pt x="78514" y="111280"/>
                        <a:pt x="68799" y="117091"/>
                      </a:cubicBezTo>
                      <a:cubicBezTo>
                        <a:pt x="53083" y="126520"/>
                        <a:pt x="63465" y="139760"/>
                        <a:pt x="57083" y="141570"/>
                      </a:cubicBezTo>
                      <a:cubicBezTo>
                        <a:pt x="39462" y="146428"/>
                        <a:pt x="45082" y="165382"/>
                        <a:pt x="43558" y="167478"/>
                      </a:cubicBezTo>
                      <a:cubicBezTo>
                        <a:pt x="26317" y="191767"/>
                        <a:pt x="60321" y="249679"/>
                        <a:pt x="38890" y="267490"/>
                      </a:cubicBezTo>
                      <a:cubicBezTo>
                        <a:pt x="38986" y="306352"/>
                        <a:pt x="50892" y="310734"/>
                        <a:pt x="50320" y="325021"/>
                      </a:cubicBez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265034F-167C-47AE-BF2A-AAD288DF9698}"/>
                    </a:ext>
                  </a:extLst>
                </p:cNvPr>
                <p:cNvSpPr/>
                <p:nvPr/>
              </p:nvSpPr>
              <p:spPr>
                <a:xfrm>
                  <a:off x="7263381" y="3586280"/>
                  <a:ext cx="616224" cy="1005419"/>
                </a:xfrm>
                <a:custGeom>
                  <a:avLst/>
                  <a:gdLst>
                    <a:gd name="connsiteX0" fmla="*/ 17459 w 361950"/>
                    <a:gd name="connsiteY0" fmla="*/ 28127 h 590550"/>
                    <a:gd name="connsiteX1" fmla="*/ 10125 w 361950"/>
                    <a:gd name="connsiteY1" fmla="*/ 400459 h 590550"/>
                    <a:gd name="connsiteX2" fmla="*/ 32032 w 361950"/>
                    <a:gd name="connsiteY2" fmla="*/ 572767 h 590550"/>
                    <a:gd name="connsiteX3" fmla="*/ 42891 w 361950"/>
                    <a:gd name="connsiteY3" fmla="*/ 570480 h 590550"/>
                    <a:gd name="connsiteX4" fmla="*/ 68227 w 361950"/>
                    <a:gd name="connsiteY4" fmla="*/ 542287 h 590550"/>
                    <a:gd name="connsiteX5" fmla="*/ 94707 w 361950"/>
                    <a:gd name="connsiteY5" fmla="*/ 561908 h 590550"/>
                    <a:gd name="connsiteX6" fmla="*/ 85848 w 361950"/>
                    <a:gd name="connsiteY6" fmla="*/ 579815 h 590550"/>
                    <a:gd name="connsiteX7" fmla="*/ 90039 w 361950"/>
                    <a:gd name="connsiteY7" fmla="*/ 585054 h 590550"/>
                    <a:gd name="connsiteX8" fmla="*/ 128330 w 361950"/>
                    <a:gd name="connsiteY8" fmla="*/ 573052 h 590550"/>
                    <a:gd name="connsiteX9" fmla="*/ 129187 w 361950"/>
                    <a:gd name="connsiteY9" fmla="*/ 530190 h 590550"/>
                    <a:gd name="connsiteX10" fmla="*/ 103470 w 361950"/>
                    <a:gd name="connsiteY10" fmla="*/ 508759 h 590550"/>
                    <a:gd name="connsiteX11" fmla="*/ 105184 w 361950"/>
                    <a:gd name="connsiteY11" fmla="*/ 491137 h 590550"/>
                    <a:gd name="connsiteX12" fmla="*/ 360454 w 361950"/>
                    <a:gd name="connsiteY12" fmla="*/ 467992 h 590550"/>
                    <a:gd name="connsiteX13" fmla="*/ 350548 w 361950"/>
                    <a:gd name="connsiteY13" fmla="*/ 445322 h 590550"/>
                    <a:gd name="connsiteX14" fmla="*/ 347691 w 361950"/>
                    <a:gd name="connsiteY14" fmla="*/ 435797 h 590550"/>
                    <a:gd name="connsiteX15" fmla="*/ 345500 w 361950"/>
                    <a:gd name="connsiteY15" fmla="*/ 392935 h 590550"/>
                    <a:gd name="connsiteX16" fmla="*/ 344643 w 361950"/>
                    <a:gd name="connsiteY16" fmla="*/ 348739 h 590550"/>
                    <a:gd name="connsiteX17" fmla="*/ 351596 w 361950"/>
                    <a:gd name="connsiteY17" fmla="*/ 330165 h 590550"/>
                    <a:gd name="connsiteX18" fmla="*/ 351691 w 361950"/>
                    <a:gd name="connsiteY18" fmla="*/ 311686 h 590550"/>
                    <a:gd name="connsiteX19" fmla="*/ 337785 w 361950"/>
                    <a:gd name="connsiteY19" fmla="*/ 298256 h 590550"/>
                    <a:gd name="connsiteX20" fmla="*/ 331974 w 361950"/>
                    <a:gd name="connsiteY20" fmla="*/ 277206 h 590550"/>
                    <a:gd name="connsiteX21" fmla="*/ 308162 w 361950"/>
                    <a:gd name="connsiteY21" fmla="*/ 211483 h 590550"/>
                    <a:gd name="connsiteX22" fmla="*/ 300923 w 361950"/>
                    <a:gd name="connsiteY22" fmla="*/ 183099 h 590550"/>
                    <a:gd name="connsiteX23" fmla="*/ 297018 w 361950"/>
                    <a:gd name="connsiteY23" fmla="*/ 169288 h 590550"/>
                    <a:gd name="connsiteX24" fmla="*/ 287207 w 361950"/>
                    <a:gd name="connsiteY24" fmla="*/ 129473 h 590550"/>
                    <a:gd name="connsiteX25" fmla="*/ 269300 w 361950"/>
                    <a:gd name="connsiteY25" fmla="*/ 68513 h 590550"/>
                    <a:gd name="connsiteX26" fmla="*/ 259013 w 361950"/>
                    <a:gd name="connsiteY26" fmla="*/ 39748 h 590550"/>
                    <a:gd name="connsiteX27" fmla="*/ 253488 w 361950"/>
                    <a:gd name="connsiteY27" fmla="*/ 10125 h 590550"/>
                    <a:gd name="connsiteX28" fmla="*/ 17459 w 361950"/>
                    <a:gd name="connsiteY28" fmla="*/ 2812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1950" h="590550">
                      <a:moveTo>
                        <a:pt x="17459" y="28127"/>
                      </a:moveTo>
                      <a:lnTo>
                        <a:pt x="10125" y="400459"/>
                      </a:lnTo>
                      <a:lnTo>
                        <a:pt x="32032" y="572767"/>
                      </a:lnTo>
                      <a:cubicBezTo>
                        <a:pt x="32413" y="572767"/>
                        <a:pt x="39366" y="570480"/>
                        <a:pt x="42891" y="570480"/>
                      </a:cubicBezTo>
                      <a:cubicBezTo>
                        <a:pt x="56512" y="570480"/>
                        <a:pt x="67941" y="550192"/>
                        <a:pt x="68227" y="542287"/>
                      </a:cubicBezTo>
                      <a:cubicBezTo>
                        <a:pt x="69370" y="513616"/>
                        <a:pt x="92897" y="557050"/>
                        <a:pt x="94707" y="561908"/>
                      </a:cubicBezTo>
                      <a:cubicBezTo>
                        <a:pt x="98231" y="571243"/>
                        <a:pt x="92611" y="575910"/>
                        <a:pt x="85848" y="579815"/>
                      </a:cubicBezTo>
                      <a:cubicBezTo>
                        <a:pt x="72704" y="587340"/>
                        <a:pt x="83372" y="585530"/>
                        <a:pt x="90039" y="585054"/>
                      </a:cubicBezTo>
                      <a:cubicBezTo>
                        <a:pt x="107851" y="584006"/>
                        <a:pt x="122424" y="573719"/>
                        <a:pt x="128330" y="573052"/>
                      </a:cubicBezTo>
                      <a:lnTo>
                        <a:pt x="129187" y="530190"/>
                      </a:lnTo>
                      <a:lnTo>
                        <a:pt x="103470" y="508759"/>
                      </a:lnTo>
                      <a:lnTo>
                        <a:pt x="105184" y="491137"/>
                      </a:lnTo>
                      <a:lnTo>
                        <a:pt x="360454" y="467992"/>
                      </a:lnTo>
                      <a:cubicBezTo>
                        <a:pt x="360454" y="447608"/>
                        <a:pt x="354168" y="452275"/>
                        <a:pt x="350548" y="445322"/>
                      </a:cubicBezTo>
                      <a:cubicBezTo>
                        <a:pt x="348738" y="445132"/>
                        <a:pt x="346548" y="438274"/>
                        <a:pt x="347691" y="435797"/>
                      </a:cubicBezTo>
                      <a:cubicBezTo>
                        <a:pt x="352358" y="425701"/>
                        <a:pt x="351215" y="400364"/>
                        <a:pt x="345500" y="392935"/>
                      </a:cubicBezTo>
                      <a:cubicBezTo>
                        <a:pt x="337594" y="382648"/>
                        <a:pt x="339404" y="360264"/>
                        <a:pt x="344643" y="348739"/>
                      </a:cubicBezTo>
                      <a:cubicBezTo>
                        <a:pt x="344643" y="348262"/>
                        <a:pt x="350929" y="331975"/>
                        <a:pt x="351596" y="330165"/>
                      </a:cubicBezTo>
                      <a:cubicBezTo>
                        <a:pt x="357597" y="314925"/>
                        <a:pt x="352930" y="316925"/>
                        <a:pt x="351691" y="311686"/>
                      </a:cubicBezTo>
                      <a:cubicBezTo>
                        <a:pt x="346357" y="310067"/>
                        <a:pt x="337404" y="305114"/>
                        <a:pt x="337785" y="298256"/>
                      </a:cubicBezTo>
                      <a:cubicBezTo>
                        <a:pt x="338642" y="280825"/>
                        <a:pt x="334832" y="285016"/>
                        <a:pt x="331974" y="277206"/>
                      </a:cubicBezTo>
                      <a:cubicBezTo>
                        <a:pt x="324259" y="256060"/>
                        <a:pt x="310257" y="234153"/>
                        <a:pt x="308162" y="211483"/>
                      </a:cubicBezTo>
                      <a:cubicBezTo>
                        <a:pt x="307305" y="202149"/>
                        <a:pt x="302542" y="190528"/>
                        <a:pt x="300923" y="183099"/>
                      </a:cubicBezTo>
                      <a:cubicBezTo>
                        <a:pt x="299971" y="181384"/>
                        <a:pt x="297018" y="169573"/>
                        <a:pt x="297018" y="169288"/>
                      </a:cubicBezTo>
                      <a:cubicBezTo>
                        <a:pt x="295970" y="152619"/>
                        <a:pt x="288540" y="141189"/>
                        <a:pt x="287207" y="129473"/>
                      </a:cubicBezTo>
                      <a:cubicBezTo>
                        <a:pt x="285302" y="112900"/>
                        <a:pt x="269776" y="74704"/>
                        <a:pt x="269300" y="68513"/>
                      </a:cubicBezTo>
                      <a:cubicBezTo>
                        <a:pt x="268157" y="55083"/>
                        <a:pt x="257203" y="52416"/>
                        <a:pt x="259013" y="39748"/>
                      </a:cubicBezTo>
                      <a:lnTo>
                        <a:pt x="253488" y="10125"/>
                      </a:lnTo>
                      <a:lnTo>
                        <a:pt x="17459" y="28127"/>
                      </a:ln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D49072B-BDCD-4103-BD35-6D2F769F8842}"/>
                    </a:ext>
                  </a:extLst>
                </p:cNvPr>
                <p:cNvSpPr/>
                <p:nvPr/>
              </p:nvSpPr>
              <p:spPr>
                <a:xfrm>
                  <a:off x="6934999" y="3179633"/>
                  <a:ext cx="1345964" cy="486493"/>
                </a:xfrm>
                <a:custGeom>
                  <a:avLst/>
                  <a:gdLst>
                    <a:gd name="connsiteX0" fmla="*/ 210340 w 790575"/>
                    <a:gd name="connsiteY0" fmla="*/ 266978 h 285750"/>
                    <a:gd name="connsiteX1" fmla="*/ 446084 w 790575"/>
                    <a:gd name="connsiteY1" fmla="*/ 248881 h 285750"/>
                    <a:gd name="connsiteX2" fmla="*/ 562575 w 790575"/>
                    <a:gd name="connsiteY2" fmla="*/ 234212 h 285750"/>
                    <a:gd name="connsiteX3" fmla="*/ 588006 w 790575"/>
                    <a:gd name="connsiteY3" fmla="*/ 187254 h 285750"/>
                    <a:gd name="connsiteX4" fmla="*/ 623058 w 790575"/>
                    <a:gd name="connsiteY4" fmla="*/ 157631 h 285750"/>
                    <a:gd name="connsiteX5" fmla="*/ 654491 w 790575"/>
                    <a:gd name="connsiteY5" fmla="*/ 138867 h 285750"/>
                    <a:gd name="connsiteX6" fmla="*/ 682590 w 790575"/>
                    <a:gd name="connsiteY6" fmla="*/ 110387 h 285750"/>
                    <a:gd name="connsiteX7" fmla="*/ 705640 w 790575"/>
                    <a:gd name="connsiteY7" fmla="*/ 87813 h 285750"/>
                    <a:gd name="connsiteX8" fmla="*/ 720975 w 790575"/>
                    <a:gd name="connsiteY8" fmla="*/ 93242 h 285750"/>
                    <a:gd name="connsiteX9" fmla="*/ 762028 w 790575"/>
                    <a:gd name="connsiteY9" fmla="*/ 69525 h 285750"/>
                    <a:gd name="connsiteX10" fmla="*/ 783840 w 790575"/>
                    <a:gd name="connsiteY10" fmla="*/ 18661 h 285750"/>
                    <a:gd name="connsiteX11" fmla="*/ 783364 w 790575"/>
                    <a:gd name="connsiteY11" fmla="*/ 13709 h 285750"/>
                    <a:gd name="connsiteX12" fmla="*/ 757075 w 790575"/>
                    <a:gd name="connsiteY12" fmla="*/ 22186 h 285750"/>
                    <a:gd name="connsiteX13" fmla="*/ 654110 w 790575"/>
                    <a:gd name="connsiteY13" fmla="*/ 33425 h 285750"/>
                    <a:gd name="connsiteX14" fmla="*/ 594293 w 790575"/>
                    <a:gd name="connsiteY14" fmla="*/ 38569 h 285750"/>
                    <a:gd name="connsiteX15" fmla="*/ 203863 w 790575"/>
                    <a:gd name="connsiteY15" fmla="*/ 72478 h 285750"/>
                    <a:gd name="connsiteX16" fmla="*/ 204244 w 790575"/>
                    <a:gd name="connsiteY16" fmla="*/ 95528 h 285750"/>
                    <a:gd name="connsiteX17" fmla="*/ 60703 w 790575"/>
                    <a:gd name="connsiteY17" fmla="*/ 101719 h 285750"/>
                    <a:gd name="connsiteX18" fmla="*/ 60703 w 790575"/>
                    <a:gd name="connsiteY18" fmla="*/ 111626 h 285750"/>
                    <a:gd name="connsiteX19" fmla="*/ 48891 w 790575"/>
                    <a:gd name="connsiteY19" fmla="*/ 168299 h 285750"/>
                    <a:gd name="connsiteX20" fmla="*/ 39557 w 790575"/>
                    <a:gd name="connsiteY20" fmla="*/ 203542 h 285750"/>
                    <a:gd name="connsiteX21" fmla="*/ 18507 w 790575"/>
                    <a:gd name="connsiteY21" fmla="*/ 239927 h 285750"/>
                    <a:gd name="connsiteX22" fmla="*/ 12125 w 790575"/>
                    <a:gd name="connsiteY22" fmla="*/ 276313 h 285750"/>
                    <a:gd name="connsiteX23" fmla="*/ 10125 w 790575"/>
                    <a:gd name="connsiteY23" fmla="*/ 280027 h 285750"/>
                    <a:gd name="connsiteX24" fmla="*/ 210340 w 790575"/>
                    <a:gd name="connsiteY24" fmla="*/ 2669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0575" h="285750">
                      <a:moveTo>
                        <a:pt x="210340" y="266978"/>
                      </a:moveTo>
                      <a:lnTo>
                        <a:pt x="446084" y="248881"/>
                      </a:lnTo>
                      <a:lnTo>
                        <a:pt x="562575" y="234212"/>
                      </a:lnTo>
                      <a:cubicBezTo>
                        <a:pt x="562575" y="182492"/>
                        <a:pt x="588006" y="212590"/>
                        <a:pt x="588006" y="187254"/>
                      </a:cubicBezTo>
                      <a:cubicBezTo>
                        <a:pt x="588006" y="170585"/>
                        <a:pt x="615153" y="157441"/>
                        <a:pt x="623058" y="157631"/>
                      </a:cubicBezTo>
                      <a:cubicBezTo>
                        <a:pt x="632679" y="157917"/>
                        <a:pt x="647633" y="146487"/>
                        <a:pt x="654491" y="138867"/>
                      </a:cubicBezTo>
                      <a:cubicBezTo>
                        <a:pt x="664683" y="127437"/>
                        <a:pt x="688686" y="125056"/>
                        <a:pt x="682590" y="110387"/>
                      </a:cubicBezTo>
                      <a:cubicBezTo>
                        <a:pt x="680971" y="106577"/>
                        <a:pt x="705450" y="87813"/>
                        <a:pt x="705640" y="87813"/>
                      </a:cubicBezTo>
                      <a:cubicBezTo>
                        <a:pt x="706783" y="87813"/>
                        <a:pt x="717165" y="100957"/>
                        <a:pt x="720975" y="93242"/>
                      </a:cubicBezTo>
                      <a:cubicBezTo>
                        <a:pt x="740406" y="54094"/>
                        <a:pt x="758218" y="83717"/>
                        <a:pt x="762028" y="69525"/>
                      </a:cubicBezTo>
                      <a:cubicBezTo>
                        <a:pt x="770791" y="37045"/>
                        <a:pt x="783840" y="55428"/>
                        <a:pt x="783840" y="18661"/>
                      </a:cubicBezTo>
                      <a:cubicBezTo>
                        <a:pt x="783840" y="16566"/>
                        <a:pt x="783650" y="14947"/>
                        <a:pt x="783364" y="13709"/>
                      </a:cubicBezTo>
                      <a:cubicBezTo>
                        <a:pt x="780507" y="2088"/>
                        <a:pt x="765172" y="22472"/>
                        <a:pt x="757075" y="22186"/>
                      </a:cubicBezTo>
                      <a:cubicBezTo>
                        <a:pt x="731929" y="21138"/>
                        <a:pt x="675160" y="23234"/>
                        <a:pt x="654110" y="33425"/>
                      </a:cubicBezTo>
                      <a:lnTo>
                        <a:pt x="594293" y="38569"/>
                      </a:lnTo>
                      <a:lnTo>
                        <a:pt x="203863" y="72478"/>
                      </a:lnTo>
                      <a:lnTo>
                        <a:pt x="204244" y="95528"/>
                      </a:lnTo>
                      <a:lnTo>
                        <a:pt x="60703" y="101719"/>
                      </a:lnTo>
                      <a:lnTo>
                        <a:pt x="60703" y="111626"/>
                      </a:lnTo>
                      <a:cubicBezTo>
                        <a:pt x="60703" y="147630"/>
                        <a:pt x="57273" y="140296"/>
                        <a:pt x="48891" y="168299"/>
                      </a:cubicBezTo>
                      <a:cubicBezTo>
                        <a:pt x="48129" y="173919"/>
                        <a:pt x="41367" y="188683"/>
                        <a:pt x="39557" y="203542"/>
                      </a:cubicBezTo>
                      <a:cubicBezTo>
                        <a:pt x="35556" y="235927"/>
                        <a:pt x="15649" y="216401"/>
                        <a:pt x="18507" y="239927"/>
                      </a:cubicBezTo>
                      <a:cubicBezTo>
                        <a:pt x="22507" y="272122"/>
                        <a:pt x="20983" y="251262"/>
                        <a:pt x="12125" y="276313"/>
                      </a:cubicBezTo>
                      <a:cubicBezTo>
                        <a:pt x="11744" y="277456"/>
                        <a:pt x="10220" y="278885"/>
                        <a:pt x="10125" y="280027"/>
                      </a:cubicBezTo>
                      <a:lnTo>
                        <a:pt x="210340" y="266978"/>
                      </a:ln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5FF85C0D-48CB-4CA4-B960-04EFF4E49AAE}"/>
                    </a:ext>
                  </a:extLst>
                </p:cNvPr>
                <p:cNvSpPr/>
                <p:nvPr/>
              </p:nvSpPr>
              <p:spPr>
                <a:xfrm>
                  <a:off x="7021270" y="2754730"/>
                  <a:ext cx="1167583" cy="600008"/>
                </a:xfrm>
                <a:custGeom>
                  <a:avLst/>
                  <a:gdLst>
                    <a:gd name="connsiteX0" fmla="*/ 153381 w 685800"/>
                    <a:gd name="connsiteY0" fmla="*/ 322243 h 352425"/>
                    <a:gd name="connsiteX1" fmla="*/ 543811 w 685800"/>
                    <a:gd name="connsiteY1" fmla="*/ 288333 h 352425"/>
                    <a:gd name="connsiteX2" fmla="*/ 550764 w 685800"/>
                    <a:gd name="connsiteY2" fmla="*/ 284143 h 352425"/>
                    <a:gd name="connsiteX3" fmla="*/ 603914 w 685800"/>
                    <a:gd name="connsiteY3" fmla="*/ 252329 h 352425"/>
                    <a:gd name="connsiteX4" fmla="*/ 683257 w 685800"/>
                    <a:gd name="connsiteY4" fmla="*/ 163080 h 352425"/>
                    <a:gd name="connsiteX5" fmla="*/ 638966 w 685800"/>
                    <a:gd name="connsiteY5" fmla="*/ 114216 h 352425"/>
                    <a:gd name="connsiteX6" fmla="*/ 622868 w 685800"/>
                    <a:gd name="connsiteY6" fmla="*/ 64782 h 352425"/>
                    <a:gd name="connsiteX7" fmla="*/ 591817 w 685800"/>
                    <a:gd name="connsiteY7" fmla="*/ 40588 h 352425"/>
                    <a:gd name="connsiteX8" fmla="*/ 577720 w 685800"/>
                    <a:gd name="connsiteY8" fmla="*/ 38588 h 352425"/>
                    <a:gd name="connsiteX9" fmla="*/ 550383 w 685800"/>
                    <a:gd name="connsiteY9" fmla="*/ 50970 h 352425"/>
                    <a:gd name="connsiteX10" fmla="*/ 510092 w 685800"/>
                    <a:gd name="connsiteY10" fmla="*/ 51542 h 352425"/>
                    <a:gd name="connsiteX11" fmla="*/ 470373 w 685800"/>
                    <a:gd name="connsiteY11" fmla="*/ 34302 h 352425"/>
                    <a:gd name="connsiteX12" fmla="*/ 408842 w 685800"/>
                    <a:gd name="connsiteY12" fmla="*/ 12966 h 352425"/>
                    <a:gd name="connsiteX13" fmla="*/ 398650 w 685800"/>
                    <a:gd name="connsiteY13" fmla="*/ 56209 h 352425"/>
                    <a:gd name="connsiteX14" fmla="*/ 343309 w 685800"/>
                    <a:gd name="connsiteY14" fmla="*/ 112502 h 352425"/>
                    <a:gd name="connsiteX15" fmla="*/ 315687 w 685800"/>
                    <a:gd name="connsiteY15" fmla="*/ 149173 h 352425"/>
                    <a:gd name="connsiteX16" fmla="*/ 291398 w 685800"/>
                    <a:gd name="connsiteY16" fmla="*/ 140410 h 352425"/>
                    <a:gd name="connsiteX17" fmla="*/ 255775 w 685800"/>
                    <a:gd name="connsiteY17" fmla="*/ 172890 h 352425"/>
                    <a:gd name="connsiteX18" fmla="*/ 222533 w 685800"/>
                    <a:gd name="connsiteY18" fmla="*/ 183654 h 352425"/>
                    <a:gd name="connsiteX19" fmla="*/ 138046 w 685800"/>
                    <a:gd name="connsiteY19" fmla="*/ 180225 h 352425"/>
                    <a:gd name="connsiteX20" fmla="*/ 129378 w 685800"/>
                    <a:gd name="connsiteY20" fmla="*/ 209562 h 352425"/>
                    <a:gd name="connsiteX21" fmla="*/ 102232 w 685800"/>
                    <a:gd name="connsiteY21" fmla="*/ 264331 h 352425"/>
                    <a:gd name="connsiteX22" fmla="*/ 37462 w 685800"/>
                    <a:gd name="connsiteY22" fmla="*/ 290048 h 352425"/>
                    <a:gd name="connsiteX23" fmla="*/ 17650 w 685800"/>
                    <a:gd name="connsiteY23" fmla="*/ 345769 h 352425"/>
                    <a:gd name="connsiteX24" fmla="*/ 10125 w 685800"/>
                    <a:gd name="connsiteY24" fmla="*/ 351389 h 352425"/>
                    <a:gd name="connsiteX25" fmla="*/ 153667 w 685800"/>
                    <a:gd name="connsiteY25" fmla="*/ 345198 h 352425"/>
                    <a:gd name="connsiteX26" fmla="*/ 153381 w 685800"/>
                    <a:gd name="connsiteY26" fmla="*/ 32224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5800" h="352425">
                      <a:moveTo>
                        <a:pt x="153381" y="322243"/>
                      </a:moveTo>
                      <a:lnTo>
                        <a:pt x="543811" y="288333"/>
                      </a:lnTo>
                      <a:cubicBezTo>
                        <a:pt x="547907" y="286143"/>
                        <a:pt x="548954" y="286524"/>
                        <a:pt x="550764" y="284143"/>
                      </a:cubicBezTo>
                      <a:cubicBezTo>
                        <a:pt x="566671" y="280809"/>
                        <a:pt x="590102" y="261664"/>
                        <a:pt x="603914" y="252329"/>
                      </a:cubicBezTo>
                      <a:cubicBezTo>
                        <a:pt x="606866" y="250329"/>
                        <a:pt x="681637" y="166699"/>
                        <a:pt x="683257" y="163080"/>
                      </a:cubicBezTo>
                      <a:cubicBezTo>
                        <a:pt x="670684" y="158698"/>
                        <a:pt x="639156" y="114407"/>
                        <a:pt x="638966" y="114216"/>
                      </a:cubicBezTo>
                      <a:cubicBezTo>
                        <a:pt x="604675" y="84975"/>
                        <a:pt x="622868" y="81450"/>
                        <a:pt x="622868" y="64782"/>
                      </a:cubicBezTo>
                      <a:cubicBezTo>
                        <a:pt x="619534" y="55257"/>
                        <a:pt x="606866" y="59543"/>
                        <a:pt x="591817" y="40588"/>
                      </a:cubicBezTo>
                      <a:cubicBezTo>
                        <a:pt x="587721" y="28777"/>
                        <a:pt x="579053" y="32016"/>
                        <a:pt x="577720" y="38588"/>
                      </a:cubicBezTo>
                      <a:cubicBezTo>
                        <a:pt x="564575" y="41350"/>
                        <a:pt x="557241" y="56114"/>
                        <a:pt x="550383" y="50970"/>
                      </a:cubicBezTo>
                      <a:cubicBezTo>
                        <a:pt x="524856" y="31730"/>
                        <a:pt x="523618" y="66591"/>
                        <a:pt x="510092" y="51542"/>
                      </a:cubicBezTo>
                      <a:cubicBezTo>
                        <a:pt x="487137" y="26015"/>
                        <a:pt x="475802" y="40588"/>
                        <a:pt x="470373" y="34302"/>
                      </a:cubicBezTo>
                      <a:cubicBezTo>
                        <a:pt x="432940" y="-9609"/>
                        <a:pt x="452942" y="21443"/>
                        <a:pt x="408842" y="12966"/>
                      </a:cubicBezTo>
                      <a:cubicBezTo>
                        <a:pt x="408842" y="20586"/>
                        <a:pt x="418652" y="52875"/>
                        <a:pt x="398650" y="56209"/>
                      </a:cubicBezTo>
                      <a:cubicBezTo>
                        <a:pt x="335499" y="66877"/>
                        <a:pt x="386267" y="76212"/>
                        <a:pt x="343309" y="112502"/>
                      </a:cubicBezTo>
                      <a:cubicBezTo>
                        <a:pt x="318354" y="133648"/>
                        <a:pt x="324926" y="149173"/>
                        <a:pt x="315687" y="149173"/>
                      </a:cubicBezTo>
                      <a:cubicBezTo>
                        <a:pt x="298637" y="149173"/>
                        <a:pt x="292351" y="140124"/>
                        <a:pt x="291398" y="140410"/>
                      </a:cubicBezTo>
                      <a:cubicBezTo>
                        <a:pt x="265204" y="146792"/>
                        <a:pt x="280064" y="187273"/>
                        <a:pt x="255775" y="172890"/>
                      </a:cubicBezTo>
                      <a:cubicBezTo>
                        <a:pt x="223009" y="153460"/>
                        <a:pt x="238820" y="183654"/>
                        <a:pt x="222533" y="183654"/>
                      </a:cubicBezTo>
                      <a:cubicBezTo>
                        <a:pt x="206626" y="183654"/>
                        <a:pt x="215960" y="160603"/>
                        <a:pt x="138046" y="180225"/>
                      </a:cubicBezTo>
                      <a:cubicBezTo>
                        <a:pt x="138046" y="207752"/>
                        <a:pt x="129092" y="202418"/>
                        <a:pt x="129378" y="209562"/>
                      </a:cubicBezTo>
                      <a:cubicBezTo>
                        <a:pt x="131092" y="252043"/>
                        <a:pt x="80515" y="230517"/>
                        <a:pt x="102232" y="264331"/>
                      </a:cubicBezTo>
                      <a:cubicBezTo>
                        <a:pt x="128140" y="304716"/>
                        <a:pt x="53654" y="244519"/>
                        <a:pt x="37462" y="290048"/>
                      </a:cubicBezTo>
                      <a:cubicBezTo>
                        <a:pt x="49940" y="299954"/>
                        <a:pt x="54797" y="314051"/>
                        <a:pt x="17650" y="345769"/>
                      </a:cubicBezTo>
                      <a:cubicBezTo>
                        <a:pt x="15745" y="347389"/>
                        <a:pt x="12697" y="349103"/>
                        <a:pt x="10125" y="351389"/>
                      </a:cubicBezTo>
                      <a:lnTo>
                        <a:pt x="153667" y="345198"/>
                      </a:lnTo>
                      <a:lnTo>
                        <a:pt x="153381" y="322243"/>
                      </a:ln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FA4CC337-299C-4CE6-92F4-04D92CE34481}"/>
                    </a:ext>
                  </a:extLst>
                </p:cNvPr>
                <p:cNvSpPr/>
                <p:nvPr/>
              </p:nvSpPr>
              <p:spPr>
                <a:xfrm>
                  <a:off x="6440901" y="1277870"/>
                  <a:ext cx="843255" cy="891904"/>
                </a:xfrm>
                <a:custGeom>
                  <a:avLst/>
                  <a:gdLst>
                    <a:gd name="connsiteX0" fmla="*/ 450170 w 495300"/>
                    <a:gd name="connsiteY0" fmla="*/ 506663 h 523875"/>
                    <a:gd name="connsiteX1" fmla="*/ 441407 w 495300"/>
                    <a:gd name="connsiteY1" fmla="*/ 433987 h 523875"/>
                    <a:gd name="connsiteX2" fmla="*/ 448741 w 495300"/>
                    <a:gd name="connsiteY2" fmla="*/ 369122 h 523875"/>
                    <a:gd name="connsiteX3" fmla="*/ 456075 w 495300"/>
                    <a:gd name="connsiteY3" fmla="*/ 300256 h 523875"/>
                    <a:gd name="connsiteX4" fmla="*/ 489413 w 495300"/>
                    <a:gd name="connsiteY4" fmla="*/ 180337 h 523875"/>
                    <a:gd name="connsiteX5" fmla="*/ 443217 w 495300"/>
                    <a:gd name="connsiteY5" fmla="*/ 241392 h 523875"/>
                    <a:gd name="connsiteX6" fmla="*/ 411117 w 495300"/>
                    <a:gd name="connsiteY6" fmla="*/ 267205 h 523875"/>
                    <a:gd name="connsiteX7" fmla="*/ 441693 w 495300"/>
                    <a:gd name="connsiteY7" fmla="*/ 202339 h 523875"/>
                    <a:gd name="connsiteX8" fmla="*/ 424548 w 495300"/>
                    <a:gd name="connsiteY8" fmla="*/ 132521 h 523875"/>
                    <a:gd name="connsiteX9" fmla="*/ 398830 w 495300"/>
                    <a:gd name="connsiteY9" fmla="*/ 120234 h 523875"/>
                    <a:gd name="connsiteX10" fmla="*/ 363302 w 495300"/>
                    <a:gd name="connsiteY10" fmla="*/ 104232 h 523875"/>
                    <a:gd name="connsiteX11" fmla="*/ 303294 w 495300"/>
                    <a:gd name="connsiteY11" fmla="*/ 87182 h 523875"/>
                    <a:gd name="connsiteX12" fmla="*/ 226142 w 495300"/>
                    <a:gd name="connsiteY12" fmla="*/ 74895 h 523875"/>
                    <a:gd name="connsiteX13" fmla="*/ 211473 w 495300"/>
                    <a:gd name="connsiteY13" fmla="*/ 51654 h 523875"/>
                    <a:gd name="connsiteX14" fmla="*/ 183279 w 495300"/>
                    <a:gd name="connsiteY14" fmla="*/ 47939 h 523875"/>
                    <a:gd name="connsiteX15" fmla="*/ 174516 w 495300"/>
                    <a:gd name="connsiteY15" fmla="*/ 10125 h 523875"/>
                    <a:gd name="connsiteX16" fmla="*/ 64598 w 495300"/>
                    <a:gd name="connsiteY16" fmla="*/ 38128 h 523875"/>
                    <a:gd name="connsiteX17" fmla="*/ 56025 w 495300"/>
                    <a:gd name="connsiteY17" fmla="*/ 52797 h 523875"/>
                    <a:gd name="connsiteX18" fmla="*/ 22593 w 495300"/>
                    <a:gd name="connsiteY18" fmla="*/ 135760 h 523875"/>
                    <a:gd name="connsiteX19" fmla="*/ 30022 w 495300"/>
                    <a:gd name="connsiteY19" fmla="*/ 192338 h 523875"/>
                    <a:gd name="connsiteX20" fmla="*/ 21735 w 495300"/>
                    <a:gd name="connsiteY20" fmla="*/ 256060 h 523875"/>
                    <a:gd name="connsiteX21" fmla="*/ 86315 w 495300"/>
                    <a:gd name="connsiteY21" fmla="*/ 309781 h 523875"/>
                    <a:gd name="connsiteX22" fmla="*/ 157276 w 495300"/>
                    <a:gd name="connsiteY22" fmla="*/ 411223 h 523875"/>
                    <a:gd name="connsiteX23" fmla="*/ 164896 w 495300"/>
                    <a:gd name="connsiteY23" fmla="*/ 454657 h 523875"/>
                    <a:gd name="connsiteX24" fmla="*/ 195662 w 495300"/>
                    <a:gd name="connsiteY24" fmla="*/ 503139 h 523875"/>
                    <a:gd name="connsiteX25" fmla="*/ 210521 w 495300"/>
                    <a:gd name="connsiteY25" fmla="*/ 520760 h 523875"/>
                    <a:gd name="connsiteX26" fmla="*/ 450170 w 495300"/>
                    <a:gd name="connsiteY26" fmla="*/ 506663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5300" h="523875">
                      <a:moveTo>
                        <a:pt x="450170" y="506663"/>
                      </a:moveTo>
                      <a:cubicBezTo>
                        <a:pt x="451122" y="496281"/>
                        <a:pt x="441883" y="434749"/>
                        <a:pt x="441407" y="433987"/>
                      </a:cubicBezTo>
                      <a:cubicBezTo>
                        <a:pt x="426167" y="413890"/>
                        <a:pt x="452646" y="374647"/>
                        <a:pt x="448741" y="369122"/>
                      </a:cubicBezTo>
                      <a:cubicBezTo>
                        <a:pt x="437978" y="353977"/>
                        <a:pt x="456837" y="301971"/>
                        <a:pt x="456075" y="300256"/>
                      </a:cubicBezTo>
                      <a:cubicBezTo>
                        <a:pt x="442550" y="267490"/>
                        <a:pt x="489413" y="214150"/>
                        <a:pt x="489413" y="180337"/>
                      </a:cubicBezTo>
                      <a:cubicBezTo>
                        <a:pt x="489413" y="173764"/>
                        <a:pt x="451122" y="231581"/>
                        <a:pt x="443217" y="241392"/>
                      </a:cubicBezTo>
                      <a:cubicBezTo>
                        <a:pt x="442169" y="242725"/>
                        <a:pt x="409974" y="294065"/>
                        <a:pt x="411117" y="267205"/>
                      </a:cubicBezTo>
                      <a:cubicBezTo>
                        <a:pt x="412356" y="236439"/>
                        <a:pt x="425310" y="224437"/>
                        <a:pt x="441693" y="202339"/>
                      </a:cubicBezTo>
                      <a:cubicBezTo>
                        <a:pt x="427691" y="164620"/>
                        <a:pt x="424548" y="185956"/>
                        <a:pt x="424548" y="132521"/>
                      </a:cubicBezTo>
                      <a:cubicBezTo>
                        <a:pt x="418928" y="130235"/>
                        <a:pt x="398830" y="124806"/>
                        <a:pt x="398830" y="120234"/>
                      </a:cubicBezTo>
                      <a:cubicBezTo>
                        <a:pt x="398830" y="114995"/>
                        <a:pt x="371208" y="104708"/>
                        <a:pt x="363302" y="104232"/>
                      </a:cubicBezTo>
                      <a:cubicBezTo>
                        <a:pt x="337394" y="102517"/>
                        <a:pt x="307771" y="87373"/>
                        <a:pt x="303294" y="87182"/>
                      </a:cubicBezTo>
                      <a:lnTo>
                        <a:pt x="226142" y="74895"/>
                      </a:lnTo>
                      <a:lnTo>
                        <a:pt x="211473" y="51654"/>
                      </a:lnTo>
                      <a:cubicBezTo>
                        <a:pt x="185565" y="60607"/>
                        <a:pt x="193376" y="47558"/>
                        <a:pt x="183279" y="47939"/>
                      </a:cubicBezTo>
                      <a:cubicBezTo>
                        <a:pt x="129939" y="50225"/>
                        <a:pt x="177945" y="19364"/>
                        <a:pt x="174516" y="10125"/>
                      </a:cubicBezTo>
                      <a:cubicBezTo>
                        <a:pt x="161848" y="10125"/>
                        <a:pt x="84791" y="64703"/>
                        <a:pt x="64598" y="38128"/>
                      </a:cubicBezTo>
                      <a:cubicBezTo>
                        <a:pt x="61455" y="39176"/>
                        <a:pt x="55930" y="49654"/>
                        <a:pt x="56025" y="52797"/>
                      </a:cubicBezTo>
                      <a:cubicBezTo>
                        <a:pt x="60026" y="145475"/>
                        <a:pt x="45738" y="106423"/>
                        <a:pt x="22593" y="135760"/>
                      </a:cubicBezTo>
                      <a:cubicBezTo>
                        <a:pt x="-11031" y="178146"/>
                        <a:pt x="34499" y="181670"/>
                        <a:pt x="30022" y="192338"/>
                      </a:cubicBezTo>
                      <a:cubicBezTo>
                        <a:pt x="10210" y="240344"/>
                        <a:pt x="23926" y="210436"/>
                        <a:pt x="21735" y="256060"/>
                      </a:cubicBezTo>
                      <a:cubicBezTo>
                        <a:pt x="20116" y="289779"/>
                        <a:pt x="76885" y="292351"/>
                        <a:pt x="86315" y="309781"/>
                      </a:cubicBezTo>
                      <a:cubicBezTo>
                        <a:pt x="112890" y="359121"/>
                        <a:pt x="168897" y="355978"/>
                        <a:pt x="157276" y="411223"/>
                      </a:cubicBezTo>
                      <a:cubicBezTo>
                        <a:pt x="157276" y="443322"/>
                        <a:pt x="185089" y="420557"/>
                        <a:pt x="164896" y="454657"/>
                      </a:cubicBezTo>
                      <a:cubicBezTo>
                        <a:pt x="159467" y="463801"/>
                        <a:pt x="164229" y="504187"/>
                        <a:pt x="195662" y="503139"/>
                      </a:cubicBezTo>
                      <a:cubicBezTo>
                        <a:pt x="201758" y="502948"/>
                        <a:pt x="210521" y="511711"/>
                        <a:pt x="210521" y="520760"/>
                      </a:cubicBezTo>
                      <a:lnTo>
                        <a:pt x="450170" y="506663"/>
                      </a:ln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DC8DF346-F462-4867-ADE8-F3AE66DE120E}"/>
                    </a:ext>
                  </a:extLst>
                </p:cNvPr>
                <p:cNvSpPr/>
                <p:nvPr/>
              </p:nvSpPr>
              <p:spPr>
                <a:xfrm>
                  <a:off x="6784023" y="1139258"/>
                  <a:ext cx="908120" cy="486493"/>
                </a:xfrm>
                <a:custGeom>
                  <a:avLst/>
                  <a:gdLst>
                    <a:gd name="connsiteX0" fmla="*/ 161858 w 533400"/>
                    <a:gd name="connsiteY0" fmla="*/ 185744 h 285750"/>
                    <a:gd name="connsiteX1" fmla="*/ 197386 w 533400"/>
                    <a:gd name="connsiteY1" fmla="*/ 201746 h 285750"/>
                    <a:gd name="connsiteX2" fmla="*/ 223104 w 533400"/>
                    <a:gd name="connsiteY2" fmla="*/ 214033 h 285750"/>
                    <a:gd name="connsiteX3" fmla="*/ 240249 w 533400"/>
                    <a:gd name="connsiteY3" fmla="*/ 283851 h 285750"/>
                    <a:gd name="connsiteX4" fmla="*/ 271396 w 533400"/>
                    <a:gd name="connsiteY4" fmla="*/ 214890 h 285750"/>
                    <a:gd name="connsiteX5" fmla="*/ 285302 w 533400"/>
                    <a:gd name="connsiteY5" fmla="*/ 194888 h 285750"/>
                    <a:gd name="connsiteX6" fmla="*/ 311686 w 533400"/>
                    <a:gd name="connsiteY6" fmla="*/ 190792 h 285750"/>
                    <a:gd name="connsiteX7" fmla="*/ 331022 w 533400"/>
                    <a:gd name="connsiteY7" fmla="*/ 194888 h 285750"/>
                    <a:gd name="connsiteX8" fmla="*/ 387315 w 533400"/>
                    <a:gd name="connsiteY8" fmla="*/ 168027 h 285750"/>
                    <a:gd name="connsiteX9" fmla="*/ 471802 w 533400"/>
                    <a:gd name="connsiteY9" fmla="*/ 159836 h 285750"/>
                    <a:gd name="connsiteX10" fmla="*/ 524761 w 533400"/>
                    <a:gd name="connsiteY10" fmla="*/ 154120 h 285750"/>
                    <a:gd name="connsiteX11" fmla="*/ 512854 w 533400"/>
                    <a:gd name="connsiteY11" fmla="*/ 135452 h 285750"/>
                    <a:gd name="connsiteX12" fmla="*/ 505806 w 533400"/>
                    <a:gd name="connsiteY12" fmla="*/ 103447 h 285750"/>
                    <a:gd name="connsiteX13" fmla="*/ 461133 w 533400"/>
                    <a:gd name="connsiteY13" fmla="*/ 104400 h 285750"/>
                    <a:gd name="connsiteX14" fmla="*/ 445227 w 533400"/>
                    <a:gd name="connsiteY14" fmla="*/ 107353 h 285750"/>
                    <a:gd name="connsiteX15" fmla="*/ 431320 w 533400"/>
                    <a:gd name="connsiteY15" fmla="*/ 99352 h 285750"/>
                    <a:gd name="connsiteX16" fmla="*/ 431320 w 533400"/>
                    <a:gd name="connsiteY16" fmla="*/ 72491 h 285750"/>
                    <a:gd name="connsiteX17" fmla="*/ 386553 w 533400"/>
                    <a:gd name="connsiteY17" fmla="*/ 88398 h 285750"/>
                    <a:gd name="connsiteX18" fmla="*/ 316925 w 533400"/>
                    <a:gd name="connsiteY18" fmla="*/ 110020 h 285750"/>
                    <a:gd name="connsiteX19" fmla="*/ 279111 w 533400"/>
                    <a:gd name="connsiteY19" fmla="*/ 119259 h 285750"/>
                    <a:gd name="connsiteX20" fmla="*/ 238344 w 533400"/>
                    <a:gd name="connsiteY20" fmla="*/ 109448 h 285750"/>
                    <a:gd name="connsiteX21" fmla="*/ 210531 w 533400"/>
                    <a:gd name="connsiteY21" fmla="*/ 83731 h 285750"/>
                    <a:gd name="connsiteX22" fmla="*/ 165573 w 533400"/>
                    <a:gd name="connsiteY22" fmla="*/ 90493 h 285750"/>
                    <a:gd name="connsiteX23" fmla="*/ 163858 w 533400"/>
                    <a:gd name="connsiteY23" fmla="*/ 62776 h 285750"/>
                    <a:gd name="connsiteX24" fmla="*/ 193576 w 533400"/>
                    <a:gd name="connsiteY24" fmla="*/ 26771 h 285750"/>
                    <a:gd name="connsiteX25" fmla="*/ 172812 w 533400"/>
                    <a:gd name="connsiteY25" fmla="*/ 17627 h 285750"/>
                    <a:gd name="connsiteX26" fmla="*/ 132807 w 533400"/>
                    <a:gd name="connsiteY26" fmla="*/ 52298 h 285750"/>
                    <a:gd name="connsiteX27" fmla="*/ 87944 w 533400"/>
                    <a:gd name="connsiteY27" fmla="*/ 86969 h 285750"/>
                    <a:gd name="connsiteX28" fmla="*/ 47558 w 533400"/>
                    <a:gd name="connsiteY28" fmla="*/ 102114 h 285750"/>
                    <a:gd name="connsiteX29" fmla="*/ 10125 w 533400"/>
                    <a:gd name="connsiteY29" fmla="*/ 133166 h 285750"/>
                    <a:gd name="connsiteX30" fmla="*/ 24793 w 533400"/>
                    <a:gd name="connsiteY30" fmla="*/ 156407 h 285750"/>
                    <a:gd name="connsiteX31" fmla="*/ 101946 w 533400"/>
                    <a:gd name="connsiteY31" fmla="*/ 168694 h 285750"/>
                    <a:gd name="connsiteX32" fmla="*/ 161858 w 533400"/>
                    <a:gd name="connsiteY32" fmla="*/ 18574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400" h="285750">
                      <a:moveTo>
                        <a:pt x="161858" y="185744"/>
                      </a:moveTo>
                      <a:cubicBezTo>
                        <a:pt x="169764" y="186220"/>
                        <a:pt x="197386" y="196507"/>
                        <a:pt x="197386" y="201746"/>
                      </a:cubicBezTo>
                      <a:cubicBezTo>
                        <a:pt x="197386" y="206317"/>
                        <a:pt x="217484" y="211747"/>
                        <a:pt x="223104" y="214033"/>
                      </a:cubicBezTo>
                      <a:cubicBezTo>
                        <a:pt x="223104" y="267373"/>
                        <a:pt x="226247" y="246132"/>
                        <a:pt x="240249" y="283851"/>
                      </a:cubicBezTo>
                      <a:cubicBezTo>
                        <a:pt x="244630" y="279470"/>
                        <a:pt x="270919" y="223367"/>
                        <a:pt x="271396" y="214890"/>
                      </a:cubicBezTo>
                      <a:cubicBezTo>
                        <a:pt x="272348" y="198221"/>
                        <a:pt x="284349" y="181457"/>
                        <a:pt x="285302" y="194888"/>
                      </a:cubicBezTo>
                      <a:cubicBezTo>
                        <a:pt x="286445" y="210890"/>
                        <a:pt x="306352" y="191554"/>
                        <a:pt x="311686" y="190792"/>
                      </a:cubicBezTo>
                      <a:cubicBezTo>
                        <a:pt x="313591" y="190601"/>
                        <a:pt x="330355" y="211366"/>
                        <a:pt x="331022" y="194888"/>
                      </a:cubicBezTo>
                      <a:cubicBezTo>
                        <a:pt x="332451" y="159550"/>
                        <a:pt x="381028" y="175933"/>
                        <a:pt x="387315" y="168027"/>
                      </a:cubicBezTo>
                      <a:cubicBezTo>
                        <a:pt x="415413" y="132880"/>
                        <a:pt x="456752" y="170504"/>
                        <a:pt x="471802" y="159836"/>
                      </a:cubicBezTo>
                      <a:cubicBezTo>
                        <a:pt x="488470" y="148025"/>
                        <a:pt x="505520" y="153263"/>
                        <a:pt x="524761" y="154120"/>
                      </a:cubicBezTo>
                      <a:cubicBezTo>
                        <a:pt x="534476" y="154502"/>
                        <a:pt x="515712" y="138023"/>
                        <a:pt x="512854" y="135452"/>
                      </a:cubicBezTo>
                      <a:cubicBezTo>
                        <a:pt x="491995" y="116687"/>
                        <a:pt x="509044" y="119450"/>
                        <a:pt x="505806" y="103447"/>
                      </a:cubicBezTo>
                      <a:cubicBezTo>
                        <a:pt x="500853" y="79254"/>
                        <a:pt x="492756" y="104400"/>
                        <a:pt x="461133" y="104400"/>
                      </a:cubicBezTo>
                      <a:lnTo>
                        <a:pt x="445227" y="107353"/>
                      </a:lnTo>
                      <a:lnTo>
                        <a:pt x="431320" y="99352"/>
                      </a:lnTo>
                      <a:lnTo>
                        <a:pt x="431320" y="72491"/>
                      </a:lnTo>
                      <a:cubicBezTo>
                        <a:pt x="419795" y="72491"/>
                        <a:pt x="395982" y="88779"/>
                        <a:pt x="386553" y="88398"/>
                      </a:cubicBezTo>
                      <a:cubicBezTo>
                        <a:pt x="333403" y="86303"/>
                        <a:pt x="352072" y="86969"/>
                        <a:pt x="316925" y="110020"/>
                      </a:cubicBezTo>
                      <a:cubicBezTo>
                        <a:pt x="279396" y="134594"/>
                        <a:pt x="287112" y="118878"/>
                        <a:pt x="279111" y="119259"/>
                      </a:cubicBezTo>
                      <a:cubicBezTo>
                        <a:pt x="237391" y="121069"/>
                        <a:pt x="255203" y="117164"/>
                        <a:pt x="238344" y="109448"/>
                      </a:cubicBezTo>
                      <a:cubicBezTo>
                        <a:pt x="225199" y="103447"/>
                        <a:pt x="226056" y="88112"/>
                        <a:pt x="210531" y="83731"/>
                      </a:cubicBezTo>
                      <a:cubicBezTo>
                        <a:pt x="157096" y="68491"/>
                        <a:pt x="181003" y="89446"/>
                        <a:pt x="165573" y="90493"/>
                      </a:cubicBezTo>
                      <a:cubicBezTo>
                        <a:pt x="133855" y="92780"/>
                        <a:pt x="164049" y="72872"/>
                        <a:pt x="163858" y="62776"/>
                      </a:cubicBezTo>
                      <a:cubicBezTo>
                        <a:pt x="163477" y="46964"/>
                        <a:pt x="179479" y="31248"/>
                        <a:pt x="193576" y="26771"/>
                      </a:cubicBezTo>
                      <a:cubicBezTo>
                        <a:pt x="223675" y="17342"/>
                        <a:pt x="210721" y="196"/>
                        <a:pt x="172812" y="17627"/>
                      </a:cubicBezTo>
                      <a:cubicBezTo>
                        <a:pt x="140808" y="32296"/>
                        <a:pt x="147380" y="44107"/>
                        <a:pt x="132807" y="52298"/>
                      </a:cubicBezTo>
                      <a:cubicBezTo>
                        <a:pt x="105279" y="68015"/>
                        <a:pt x="142998" y="70205"/>
                        <a:pt x="87944" y="86969"/>
                      </a:cubicBezTo>
                      <a:cubicBezTo>
                        <a:pt x="83086" y="99828"/>
                        <a:pt x="48415" y="96780"/>
                        <a:pt x="47558" y="102114"/>
                      </a:cubicBezTo>
                      <a:cubicBezTo>
                        <a:pt x="43557" y="125736"/>
                        <a:pt x="25174" y="107829"/>
                        <a:pt x="10125" y="133166"/>
                      </a:cubicBezTo>
                      <a:lnTo>
                        <a:pt x="24793" y="156407"/>
                      </a:lnTo>
                      <a:lnTo>
                        <a:pt x="101946" y="168694"/>
                      </a:lnTo>
                      <a:cubicBezTo>
                        <a:pt x="106327" y="168884"/>
                        <a:pt x="135950" y="184029"/>
                        <a:pt x="161858" y="185744"/>
                      </a:cubicBez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868E7221-B93C-4780-A6B4-8A386625E777}"/>
                    </a:ext>
                  </a:extLst>
                </p:cNvPr>
                <p:cNvSpPr/>
                <p:nvPr/>
              </p:nvSpPr>
              <p:spPr>
                <a:xfrm>
                  <a:off x="6680502" y="2123232"/>
                  <a:ext cx="648657" cy="1135150"/>
                </a:xfrm>
                <a:custGeom>
                  <a:avLst/>
                  <a:gdLst>
                    <a:gd name="connsiteX0" fmla="*/ 309435 w 381000"/>
                    <a:gd name="connsiteY0" fmla="*/ 10125 h 666750"/>
                    <a:gd name="connsiteX1" fmla="*/ 69882 w 381000"/>
                    <a:gd name="connsiteY1" fmla="*/ 24508 h 666750"/>
                    <a:gd name="connsiteX2" fmla="*/ 87408 w 381000"/>
                    <a:gd name="connsiteY2" fmla="*/ 45177 h 666750"/>
                    <a:gd name="connsiteX3" fmla="*/ 111887 w 381000"/>
                    <a:gd name="connsiteY3" fmla="*/ 104518 h 666750"/>
                    <a:gd name="connsiteX4" fmla="*/ 58642 w 381000"/>
                    <a:gd name="connsiteY4" fmla="*/ 153857 h 666750"/>
                    <a:gd name="connsiteX5" fmla="*/ 52356 w 381000"/>
                    <a:gd name="connsiteY5" fmla="*/ 192148 h 666750"/>
                    <a:gd name="connsiteX6" fmla="*/ 43974 w 381000"/>
                    <a:gd name="connsiteY6" fmla="*/ 247774 h 666750"/>
                    <a:gd name="connsiteX7" fmla="*/ 13589 w 381000"/>
                    <a:gd name="connsiteY7" fmla="*/ 282254 h 666750"/>
                    <a:gd name="connsiteX8" fmla="*/ 19494 w 381000"/>
                    <a:gd name="connsiteY8" fmla="*/ 328736 h 666750"/>
                    <a:gd name="connsiteX9" fmla="*/ 43497 w 381000"/>
                    <a:gd name="connsiteY9" fmla="*/ 375504 h 666750"/>
                    <a:gd name="connsiteX10" fmla="*/ 82931 w 381000"/>
                    <a:gd name="connsiteY10" fmla="*/ 408556 h 666750"/>
                    <a:gd name="connsiteX11" fmla="*/ 141414 w 381000"/>
                    <a:gd name="connsiteY11" fmla="*/ 449132 h 666750"/>
                    <a:gd name="connsiteX12" fmla="*/ 128651 w 381000"/>
                    <a:gd name="connsiteY12" fmla="*/ 528094 h 666750"/>
                    <a:gd name="connsiteX13" fmla="*/ 164465 w 381000"/>
                    <a:gd name="connsiteY13" fmla="*/ 563146 h 666750"/>
                    <a:gd name="connsiteX14" fmla="*/ 199993 w 381000"/>
                    <a:gd name="connsiteY14" fmla="*/ 595817 h 666750"/>
                    <a:gd name="connsiteX15" fmla="*/ 210661 w 381000"/>
                    <a:gd name="connsiteY15" fmla="*/ 635251 h 666750"/>
                    <a:gd name="connsiteX16" fmla="*/ 237807 w 381000"/>
                    <a:gd name="connsiteY16" fmla="*/ 660968 h 666750"/>
                    <a:gd name="connsiteX17" fmla="*/ 302577 w 381000"/>
                    <a:gd name="connsiteY17" fmla="*/ 635251 h 666750"/>
                    <a:gd name="connsiteX18" fmla="*/ 329724 w 381000"/>
                    <a:gd name="connsiteY18" fmla="*/ 580482 h 666750"/>
                    <a:gd name="connsiteX19" fmla="*/ 338391 w 381000"/>
                    <a:gd name="connsiteY19" fmla="*/ 551145 h 666750"/>
                    <a:gd name="connsiteX20" fmla="*/ 347250 w 381000"/>
                    <a:gd name="connsiteY20" fmla="*/ 501424 h 666750"/>
                    <a:gd name="connsiteX21" fmla="*/ 364204 w 381000"/>
                    <a:gd name="connsiteY21" fmla="*/ 451228 h 666750"/>
                    <a:gd name="connsiteX22" fmla="*/ 358965 w 381000"/>
                    <a:gd name="connsiteY22" fmla="*/ 406079 h 666750"/>
                    <a:gd name="connsiteX23" fmla="*/ 363728 w 381000"/>
                    <a:gd name="connsiteY23" fmla="*/ 343786 h 666750"/>
                    <a:gd name="connsiteX24" fmla="*/ 346202 w 381000"/>
                    <a:gd name="connsiteY24" fmla="*/ 99374 h 666750"/>
                    <a:gd name="connsiteX25" fmla="*/ 334867 w 381000"/>
                    <a:gd name="connsiteY25" fmla="*/ 86611 h 666750"/>
                    <a:gd name="connsiteX26" fmla="*/ 309435 w 381000"/>
                    <a:gd name="connsiteY26"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0" h="666750">
                      <a:moveTo>
                        <a:pt x="309435" y="10125"/>
                      </a:moveTo>
                      <a:lnTo>
                        <a:pt x="69882" y="24508"/>
                      </a:lnTo>
                      <a:cubicBezTo>
                        <a:pt x="69882" y="35176"/>
                        <a:pt x="84455" y="33652"/>
                        <a:pt x="87408" y="45177"/>
                      </a:cubicBezTo>
                      <a:cubicBezTo>
                        <a:pt x="93599" y="68418"/>
                        <a:pt x="128079" y="72418"/>
                        <a:pt x="111887" y="104518"/>
                      </a:cubicBezTo>
                      <a:cubicBezTo>
                        <a:pt x="100933" y="126235"/>
                        <a:pt x="89694" y="156334"/>
                        <a:pt x="58642" y="153857"/>
                      </a:cubicBezTo>
                      <a:cubicBezTo>
                        <a:pt x="33401" y="151857"/>
                        <a:pt x="43878" y="189957"/>
                        <a:pt x="52356" y="192148"/>
                      </a:cubicBezTo>
                      <a:cubicBezTo>
                        <a:pt x="58356" y="193767"/>
                        <a:pt x="45307" y="243868"/>
                        <a:pt x="43974" y="247774"/>
                      </a:cubicBezTo>
                      <a:cubicBezTo>
                        <a:pt x="11017" y="259204"/>
                        <a:pt x="39211" y="243487"/>
                        <a:pt x="13589" y="282254"/>
                      </a:cubicBezTo>
                      <a:cubicBezTo>
                        <a:pt x="14732" y="307019"/>
                        <a:pt x="1873" y="287493"/>
                        <a:pt x="19494" y="328736"/>
                      </a:cubicBezTo>
                      <a:cubicBezTo>
                        <a:pt x="24257" y="339785"/>
                        <a:pt x="11779" y="347310"/>
                        <a:pt x="43497" y="375504"/>
                      </a:cubicBezTo>
                      <a:cubicBezTo>
                        <a:pt x="60642" y="390744"/>
                        <a:pt x="43021" y="390649"/>
                        <a:pt x="82931" y="408556"/>
                      </a:cubicBezTo>
                      <a:cubicBezTo>
                        <a:pt x="109506" y="420557"/>
                        <a:pt x="49403" y="430368"/>
                        <a:pt x="141414" y="449132"/>
                      </a:cubicBezTo>
                      <a:cubicBezTo>
                        <a:pt x="154940" y="451894"/>
                        <a:pt x="106934" y="520570"/>
                        <a:pt x="128651" y="528094"/>
                      </a:cubicBezTo>
                      <a:cubicBezTo>
                        <a:pt x="130175" y="528666"/>
                        <a:pt x="143700" y="550859"/>
                        <a:pt x="164465" y="563146"/>
                      </a:cubicBezTo>
                      <a:cubicBezTo>
                        <a:pt x="192564" y="579815"/>
                        <a:pt x="183896" y="550573"/>
                        <a:pt x="199993" y="595817"/>
                      </a:cubicBezTo>
                      <a:cubicBezTo>
                        <a:pt x="210661" y="625916"/>
                        <a:pt x="212185" y="595531"/>
                        <a:pt x="210661" y="635251"/>
                      </a:cubicBezTo>
                      <a:cubicBezTo>
                        <a:pt x="210185" y="646681"/>
                        <a:pt x="226949" y="652205"/>
                        <a:pt x="237807" y="660968"/>
                      </a:cubicBezTo>
                      <a:cubicBezTo>
                        <a:pt x="254000" y="615439"/>
                        <a:pt x="328581" y="675637"/>
                        <a:pt x="302577" y="635251"/>
                      </a:cubicBezTo>
                      <a:cubicBezTo>
                        <a:pt x="280860" y="601437"/>
                        <a:pt x="331438" y="622963"/>
                        <a:pt x="329724" y="580482"/>
                      </a:cubicBezTo>
                      <a:cubicBezTo>
                        <a:pt x="329438" y="573433"/>
                        <a:pt x="338391" y="578672"/>
                        <a:pt x="338391" y="551145"/>
                      </a:cubicBezTo>
                      <a:cubicBezTo>
                        <a:pt x="338391" y="539715"/>
                        <a:pt x="337915" y="509330"/>
                        <a:pt x="347250" y="501424"/>
                      </a:cubicBezTo>
                      <a:cubicBezTo>
                        <a:pt x="364966" y="486280"/>
                        <a:pt x="363918" y="451704"/>
                        <a:pt x="364204" y="451228"/>
                      </a:cubicBezTo>
                      <a:cubicBezTo>
                        <a:pt x="383445" y="424177"/>
                        <a:pt x="361918" y="414556"/>
                        <a:pt x="358965" y="406079"/>
                      </a:cubicBezTo>
                      <a:cubicBezTo>
                        <a:pt x="350393" y="381409"/>
                        <a:pt x="360394" y="366646"/>
                        <a:pt x="363728" y="343786"/>
                      </a:cubicBezTo>
                      <a:lnTo>
                        <a:pt x="346202" y="99374"/>
                      </a:lnTo>
                      <a:cubicBezTo>
                        <a:pt x="342868" y="89754"/>
                        <a:pt x="336296" y="98231"/>
                        <a:pt x="334867" y="86611"/>
                      </a:cubicBezTo>
                      <a:cubicBezTo>
                        <a:pt x="328962" y="38700"/>
                        <a:pt x="309435" y="61655"/>
                        <a:pt x="309435" y="10125"/>
                      </a:cubicBezTo>
                      <a:close/>
                    </a:path>
                  </a:pathLst>
                </a:custGeom>
                <a:solidFill>
                  <a:srgbClr val="19205D"/>
                </a:solidFill>
                <a:ln w="6350"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722BEB08-289F-42DA-ACF4-B9B4F4FF0026}"/>
                    </a:ext>
                  </a:extLst>
                </p:cNvPr>
                <p:cNvSpPr/>
                <p:nvPr/>
              </p:nvSpPr>
              <p:spPr>
                <a:xfrm>
                  <a:off x="7239374" y="2224099"/>
                  <a:ext cx="486493" cy="859471"/>
                </a:xfrm>
                <a:custGeom>
                  <a:avLst/>
                  <a:gdLst>
                    <a:gd name="connsiteX0" fmla="*/ 17939 w 285750"/>
                    <a:gd name="connsiteY0" fmla="*/ 40319 h 504825"/>
                    <a:gd name="connsiteX1" fmla="*/ 35465 w 285750"/>
                    <a:gd name="connsiteY1" fmla="*/ 284731 h 504825"/>
                    <a:gd name="connsiteX2" fmla="*/ 30703 w 285750"/>
                    <a:gd name="connsiteY2" fmla="*/ 347024 h 504825"/>
                    <a:gd name="connsiteX3" fmla="*/ 35942 w 285750"/>
                    <a:gd name="connsiteY3" fmla="*/ 392173 h 504825"/>
                    <a:gd name="connsiteX4" fmla="*/ 18987 w 285750"/>
                    <a:gd name="connsiteY4" fmla="*/ 442369 h 504825"/>
                    <a:gd name="connsiteX5" fmla="*/ 10129 w 285750"/>
                    <a:gd name="connsiteY5" fmla="*/ 492090 h 504825"/>
                    <a:gd name="connsiteX6" fmla="*/ 94616 w 285750"/>
                    <a:gd name="connsiteY6" fmla="*/ 495519 h 504825"/>
                    <a:gd name="connsiteX7" fmla="*/ 127858 w 285750"/>
                    <a:gd name="connsiteY7" fmla="*/ 484756 h 504825"/>
                    <a:gd name="connsiteX8" fmla="*/ 163481 w 285750"/>
                    <a:gd name="connsiteY8" fmla="*/ 452275 h 504825"/>
                    <a:gd name="connsiteX9" fmla="*/ 187770 w 285750"/>
                    <a:gd name="connsiteY9" fmla="*/ 461038 h 504825"/>
                    <a:gd name="connsiteX10" fmla="*/ 215393 w 285750"/>
                    <a:gd name="connsiteY10" fmla="*/ 424367 h 504825"/>
                    <a:gd name="connsiteX11" fmla="*/ 270733 w 285750"/>
                    <a:gd name="connsiteY11" fmla="*/ 368074 h 504825"/>
                    <a:gd name="connsiteX12" fmla="*/ 280925 w 285750"/>
                    <a:gd name="connsiteY12" fmla="*/ 324831 h 504825"/>
                    <a:gd name="connsiteX13" fmla="*/ 250445 w 285750"/>
                    <a:gd name="connsiteY13" fmla="*/ 19745 h 504825"/>
                    <a:gd name="connsiteX14" fmla="*/ 249492 w 285750"/>
                    <a:gd name="connsiteY14" fmla="*/ 10125 h 504825"/>
                    <a:gd name="connsiteX15" fmla="*/ 76994 w 285750"/>
                    <a:gd name="connsiteY15" fmla="*/ 27651 h 504825"/>
                    <a:gd name="connsiteX16" fmla="*/ 17939 w 285750"/>
                    <a:gd name="connsiteY16" fmla="*/ 403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504825">
                      <a:moveTo>
                        <a:pt x="17939" y="40319"/>
                      </a:moveTo>
                      <a:lnTo>
                        <a:pt x="35465" y="284731"/>
                      </a:lnTo>
                      <a:cubicBezTo>
                        <a:pt x="32132" y="307591"/>
                        <a:pt x="22131" y="322354"/>
                        <a:pt x="30703" y="347024"/>
                      </a:cubicBezTo>
                      <a:cubicBezTo>
                        <a:pt x="33656" y="355501"/>
                        <a:pt x="55182" y="365122"/>
                        <a:pt x="35942" y="392173"/>
                      </a:cubicBezTo>
                      <a:cubicBezTo>
                        <a:pt x="35656" y="392554"/>
                        <a:pt x="36704" y="427225"/>
                        <a:pt x="18987" y="442369"/>
                      </a:cubicBezTo>
                      <a:cubicBezTo>
                        <a:pt x="9653" y="450275"/>
                        <a:pt x="10129" y="480660"/>
                        <a:pt x="10129" y="492090"/>
                      </a:cubicBezTo>
                      <a:cubicBezTo>
                        <a:pt x="88043" y="472468"/>
                        <a:pt x="78709" y="495519"/>
                        <a:pt x="94616" y="495519"/>
                      </a:cubicBezTo>
                      <a:cubicBezTo>
                        <a:pt x="110903" y="495519"/>
                        <a:pt x="95092" y="465325"/>
                        <a:pt x="127858" y="484756"/>
                      </a:cubicBezTo>
                      <a:cubicBezTo>
                        <a:pt x="152147" y="499138"/>
                        <a:pt x="137383" y="458657"/>
                        <a:pt x="163481" y="452275"/>
                      </a:cubicBezTo>
                      <a:cubicBezTo>
                        <a:pt x="164434" y="451990"/>
                        <a:pt x="170720" y="461038"/>
                        <a:pt x="187770" y="461038"/>
                      </a:cubicBezTo>
                      <a:cubicBezTo>
                        <a:pt x="196914" y="461038"/>
                        <a:pt x="190437" y="445513"/>
                        <a:pt x="215393" y="424367"/>
                      </a:cubicBezTo>
                      <a:cubicBezTo>
                        <a:pt x="258446" y="387982"/>
                        <a:pt x="207582" y="378742"/>
                        <a:pt x="270733" y="368074"/>
                      </a:cubicBezTo>
                      <a:cubicBezTo>
                        <a:pt x="290735" y="364645"/>
                        <a:pt x="280925" y="332451"/>
                        <a:pt x="280925" y="324831"/>
                      </a:cubicBezTo>
                      <a:lnTo>
                        <a:pt x="250445" y="19745"/>
                      </a:lnTo>
                      <a:lnTo>
                        <a:pt x="249492" y="10125"/>
                      </a:lnTo>
                      <a:lnTo>
                        <a:pt x="76994" y="27651"/>
                      </a:lnTo>
                      <a:cubicBezTo>
                        <a:pt x="56325" y="25936"/>
                        <a:pt x="64802" y="67370"/>
                        <a:pt x="17939" y="40319"/>
                      </a:cubicBezTo>
                      <a:close/>
                    </a:path>
                  </a:pathLst>
                </a:custGeom>
                <a:solidFill>
                  <a:srgbClr val="336BA8"/>
                </a:solidFill>
                <a:ln w="6350"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97312134-2524-4A61-A66C-E1CB34428B7B}"/>
                    </a:ext>
                  </a:extLst>
                </p:cNvPr>
                <p:cNvSpPr/>
                <p:nvPr/>
              </p:nvSpPr>
              <p:spPr>
                <a:xfrm>
                  <a:off x="7353219" y="1436759"/>
                  <a:ext cx="616224" cy="843255"/>
                </a:xfrm>
                <a:custGeom>
                  <a:avLst/>
                  <a:gdLst>
                    <a:gd name="connsiteX0" fmla="*/ 10125 w 361950"/>
                    <a:gd name="connsiteY0" fmla="*/ 490014 h 495300"/>
                    <a:gd name="connsiteX1" fmla="*/ 182623 w 361950"/>
                    <a:gd name="connsiteY1" fmla="*/ 472488 h 495300"/>
                    <a:gd name="connsiteX2" fmla="*/ 183575 w 361950"/>
                    <a:gd name="connsiteY2" fmla="*/ 482108 h 495300"/>
                    <a:gd name="connsiteX3" fmla="*/ 302447 w 361950"/>
                    <a:gd name="connsiteY3" fmla="*/ 464487 h 495300"/>
                    <a:gd name="connsiteX4" fmla="*/ 314639 w 361950"/>
                    <a:gd name="connsiteY4" fmla="*/ 422005 h 495300"/>
                    <a:gd name="connsiteX5" fmla="*/ 331022 w 361950"/>
                    <a:gd name="connsiteY5" fmla="*/ 384572 h 495300"/>
                    <a:gd name="connsiteX6" fmla="*/ 359121 w 361950"/>
                    <a:gd name="connsiteY6" fmla="*/ 341233 h 495300"/>
                    <a:gd name="connsiteX7" fmla="*/ 357978 w 361950"/>
                    <a:gd name="connsiteY7" fmla="*/ 303705 h 495300"/>
                    <a:gd name="connsiteX8" fmla="*/ 350929 w 361950"/>
                    <a:gd name="connsiteY8" fmla="*/ 281416 h 495300"/>
                    <a:gd name="connsiteX9" fmla="*/ 313401 w 361950"/>
                    <a:gd name="connsiteY9" fmla="*/ 187690 h 495300"/>
                    <a:gd name="connsiteX10" fmla="*/ 278063 w 361950"/>
                    <a:gd name="connsiteY10" fmla="*/ 208455 h 495300"/>
                    <a:gd name="connsiteX11" fmla="*/ 255203 w 361950"/>
                    <a:gd name="connsiteY11" fmla="*/ 244269 h 495300"/>
                    <a:gd name="connsiteX12" fmla="*/ 230152 w 361950"/>
                    <a:gd name="connsiteY12" fmla="*/ 205978 h 495300"/>
                    <a:gd name="connsiteX13" fmla="*/ 251584 w 361950"/>
                    <a:gd name="connsiteY13" fmla="*/ 169116 h 495300"/>
                    <a:gd name="connsiteX14" fmla="*/ 265395 w 361950"/>
                    <a:gd name="connsiteY14" fmla="*/ 125682 h 495300"/>
                    <a:gd name="connsiteX15" fmla="*/ 249298 w 361950"/>
                    <a:gd name="connsiteY15" fmla="*/ 78724 h 495300"/>
                    <a:gd name="connsiteX16" fmla="*/ 247869 w 361950"/>
                    <a:gd name="connsiteY16" fmla="*/ 61293 h 495300"/>
                    <a:gd name="connsiteX17" fmla="*/ 211865 w 361950"/>
                    <a:gd name="connsiteY17" fmla="*/ 38529 h 495300"/>
                    <a:gd name="connsiteX18" fmla="*/ 147094 w 361950"/>
                    <a:gd name="connsiteY18" fmla="*/ 16335 h 495300"/>
                    <a:gd name="connsiteX19" fmla="*/ 106232 w 361950"/>
                    <a:gd name="connsiteY19" fmla="*/ 36528 h 495300"/>
                    <a:gd name="connsiteX20" fmla="*/ 101279 w 361950"/>
                    <a:gd name="connsiteY20" fmla="*/ 62341 h 495300"/>
                    <a:gd name="connsiteX21" fmla="*/ 85182 w 361950"/>
                    <a:gd name="connsiteY21" fmla="*/ 126825 h 495300"/>
                    <a:gd name="connsiteX22" fmla="*/ 71275 w 361950"/>
                    <a:gd name="connsiteY22" fmla="*/ 98631 h 495300"/>
                    <a:gd name="connsiteX23" fmla="*/ 60322 w 361950"/>
                    <a:gd name="connsiteY23" fmla="*/ 99584 h 495300"/>
                    <a:gd name="connsiteX24" fmla="*/ 39367 w 361950"/>
                    <a:gd name="connsiteY24" fmla="*/ 138255 h 495300"/>
                    <a:gd name="connsiteX25" fmla="*/ 22984 w 361950"/>
                    <a:gd name="connsiteY25" fmla="*/ 201787 h 495300"/>
                    <a:gd name="connsiteX26" fmla="*/ 16983 w 361950"/>
                    <a:gd name="connsiteY26" fmla="*/ 254079 h 495300"/>
                    <a:gd name="connsiteX27" fmla="*/ 17459 w 361950"/>
                    <a:gd name="connsiteY27" fmla="*/ 291608 h 495300"/>
                    <a:gd name="connsiteX28" fmla="*/ 52702 w 361950"/>
                    <a:gd name="connsiteY28" fmla="*/ 359521 h 495300"/>
                    <a:gd name="connsiteX29" fmla="*/ 42224 w 361950"/>
                    <a:gd name="connsiteY29" fmla="*/ 434007 h 495300"/>
                    <a:gd name="connsiteX30" fmla="*/ 10125 w 361950"/>
                    <a:gd name="connsiteY30" fmla="*/ 49001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950" h="495300">
                      <a:moveTo>
                        <a:pt x="10125" y="490014"/>
                      </a:moveTo>
                      <a:lnTo>
                        <a:pt x="182623" y="472488"/>
                      </a:lnTo>
                      <a:lnTo>
                        <a:pt x="183575" y="482108"/>
                      </a:lnTo>
                      <a:lnTo>
                        <a:pt x="302447" y="464487"/>
                      </a:lnTo>
                      <a:cubicBezTo>
                        <a:pt x="295589" y="442008"/>
                        <a:pt x="313020" y="424386"/>
                        <a:pt x="314639" y="422005"/>
                      </a:cubicBezTo>
                      <a:cubicBezTo>
                        <a:pt x="314639" y="407527"/>
                        <a:pt x="311020" y="386096"/>
                        <a:pt x="331022" y="384572"/>
                      </a:cubicBezTo>
                      <a:cubicBezTo>
                        <a:pt x="339976" y="349615"/>
                        <a:pt x="325212" y="361331"/>
                        <a:pt x="359121" y="341233"/>
                      </a:cubicBezTo>
                      <a:lnTo>
                        <a:pt x="357978" y="303705"/>
                      </a:lnTo>
                      <a:cubicBezTo>
                        <a:pt x="357978" y="288655"/>
                        <a:pt x="350834" y="285131"/>
                        <a:pt x="350929" y="281416"/>
                      </a:cubicBezTo>
                      <a:cubicBezTo>
                        <a:pt x="351501" y="267129"/>
                        <a:pt x="321783" y="187023"/>
                        <a:pt x="313401" y="187690"/>
                      </a:cubicBezTo>
                      <a:cubicBezTo>
                        <a:pt x="274158" y="191024"/>
                        <a:pt x="281683" y="204168"/>
                        <a:pt x="278063" y="208455"/>
                      </a:cubicBezTo>
                      <a:cubicBezTo>
                        <a:pt x="273586" y="213789"/>
                        <a:pt x="255775" y="243888"/>
                        <a:pt x="255203" y="244269"/>
                      </a:cubicBezTo>
                      <a:cubicBezTo>
                        <a:pt x="233200" y="263033"/>
                        <a:pt x="212722" y="214836"/>
                        <a:pt x="230152" y="205978"/>
                      </a:cubicBezTo>
                      <a:cubicBezTo>
                        <a:pt x="260633" y="190452"/>
                        <a:pt x="244916" y="201311"/>
                        <a:pt x="251584" y="169116"/>
                      </a:cubicBezTo>
                      <a:cubicBezTo>
                        <a:pt x="281778" y="162163"/>
                        <a:pt x="265300" y="127968"/>
                        <a:pt x="265395" y="125682"/>
                      </a:cubicBezTo>
                      <a:cubicBezTo>
                        <a:pt x="268157" y="90059"/>
                        <a:pt x="243202" y="95964"/>
                        <a:pt x="249298" y="78724"/>
                      </a:cubicBezTo>
                      <a:cubicBezTo>
                        <a:pt x="250917" y="69675"/>
                        <a:pt x="262252" y="73866"/>
                        <a:pt x="247869" y="61293"/>
                      </a:cubicBezTo>
                      <a:cubicBezTo>
                        <a:pt x="238153" y="30242"/>
                        <a:pt x="227866" y="51483"/>
                        <a:pt x="211865" y="38529"/>
                      </a:cubicBezTo>
                      <a:cubicBezTo>
                        <a:pt x="197101" y="26622"/>
                        <a:pt x="147666" y="16812"/>
                        <a:pt x="147094" y="16335"/>
                      </a:cubicBezTo>
                      <a:cubicBezTo>
                        <a:pt x="128902" y="2619"/>
                        <a:pt x="106232" y="12621"/>
                        <a:pt x="106232" y="36528"/>
                      </a:cubicBezTo>
                      <a:cubicBezTo>
                        <a:pt x="106232" y="48530"/>
                        <a:pt x="149381" y="62341"/>
                        <a:pt x="101279" y="62341"/>
                      </a:cubicBezTo>
                      <a:cubicBezTo>
                        <a:pt x="77562" y="62341"/>
                        <a:pt x="104899" y="125206"/>
                        <a:pt x="85182" y="126825"/>
                      </a:cubicBezTo>
                      <a:cubicBezTo>
                        <a:pt x="50035" y="129778"/>
                        <a:pt x="68990" y="116919"/>
                        <a:pt x="71275" y="98631"/>
                      </a:cubicBezTo>
                      <a:cubicBezTo>
                        <a:pt x="76514" y="56340"/>
                        <a:pt x="72037" y="91583"/>
                        <a:pt x="60322" y="99584"/>
                      </a:cubicBezTo>
                      <a:cubicBezTo>
                        <a:pt x="26413" y="122920"/>
                        <a:pt x="49654" y="108442"/>
                        <a:pt x="39367" y="138255"/>
                      </a:cubicBezTo>
                      <a:cubicBezTo>
                        <a:pt x="16697" y="143494"/>
                        <a:pt x="32890" y="184833"/>
                        <a:pt x="22984" y="201787"/>
                      </a:cubicBezTo>
                      <a:cubicBezTo>
                        <a:pt x="9553" y="224742"/>
                        <a:pt x="21936" y="245888"/>
                        <a:pt x="16983" y="254079"/>
                      </a:cubicBezTo>
                      <a:cubicBezTo>
                        <a:pt x="10316" y="265319"/>
                        <a:pt x="16411" y="290370"/>
                        <a:pt x="17459" y="291608"/>
                      </a:cubicBezTo>
                      <a:cubicBezTo>
                        <a:pt x="30508" y="306562"/>
                        <a:pt x="51559" y="358473"/>
                        <a:pt x="52702" y="359521"/>
                      </a:cubicBezTo>
                      <a:cubicBezTo>
                        <a:pt x="59465" y="366284"/>
                        <a:pt x="44225" y="432387"/>
                        <a:pt x="42224" y="434007"/>
                      </a:cubicBezTo>
                      <a:cubicBezTo>
                        <a:pt x="23555" y="450009"/>
                        <a:pt x="39557" y="478107"/>
                        <a:pt x="10125" y="490014"/>
                      </a:cubicBez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32A37960-993E-4D90-864A-8DC4B6608F12}"/>
                    </a:ext>
                  </a:extLst>
                </p:cNvPr>
                <p:cNvSpPr/>
                <p:nvPr/>
              </p:nvSpPr>
              <p:spPr>
                <a:xfrm>
                  <a:off x="7648522" y="2098908"/>
                  <a:ext cx="681090" cy="778389"/>
                </a:xfrm>
                <a:custGeom>
                  <a:avLst/>
                  <a:gdLst>
                    <a:gd name="connsiteX0" fmla="*/ 10125 w 400050"/>
                    <a:gd name="connsiteY0" fmla="*/ 93183 h 457200"/>
                    <a:gd name="connsiteX1" fmla="*/ 40605 w 400050"/>
                    <a:gd name="connsiteY1" fmla="*/ 398269 h 457200"/>
                    <a:gd name="connsiteX2" fmla="*/ 102136 w 400050"/>
                    <a:gd name="connsiteY2" fmla="*/ 419605 h 457200"/>
                    <a:gd name="connsiteX3" fmla="*/ 141855 w 400050"/>
                    <a:gd name="connsiteY3" fmla="*/ 436845 h 457200"/>
                    <a:gd name="connsiteX4" fmla="*/ 182146 w 400050"/>
                    <a:gd name="connsiteY4" fmla="*/ 436273 h 457200"/>
                    <a:gd name="connsiteX5" fmla="*/ 209483 w 400050"/>
                    <a:gd name="connsiteY5" fmla="*/ 423891 h 457200"/>
                    <a:gd name="connsiteX6" fmla="*/ 223580 w 400050"/>
                    <a:gd name="connsiteY6" fmla="*/ 425891 h 457200"/>
                    <a:gd name="connsiteX7" fmla="*/ 254631 w 400050"/>
                    <a:gd name="connsiteY7" fmla="*/ 450085 h 457200"/>
                    <a:gd name="connsiteX8" fmla="*/ 274158 w 400050"/>
                    <a:gd name="connsiteY8" fmla="*/ 426367 h 457200"/>
                    <a:gd name="connsiteX9" fmla="*/ 277587 w 400050"/>
                    <a:gd name="connsiteY9" fmla="*/ 406746 h 457200"/>
                    <a:gd name="connsiteX10" fmla="*/ 288540 w 400050"/>
                    <a:gd name="connsiteY10" fmla="*/ 372265 h 457200"/>
                    <a:gd name="connsiteX11" fmla="*/ 313020 w 400050"/>
                    <a:gd name="connsiteY11" fmla="*/ 384553 h 457200"/>
                    <a:gd name="connsiteX12" fmla="*/ 308924 w 400050"/>
                    <a:gd name="connsiteY12" fmla="*/ 351882 h 457200"/>
                    <a:gd name="connsiteX13" fmla="*/ 339499 w 400050"/>
                    <a:gd name="connsiteY13" fmla="*/ 318163 h 457200"/>
                    <a:gd name="connsiteX14" fmla="*/ 385410 w 400050"/>
                    <a:gd name="connsiteY14" fmla="*/ 267395 h 457200"/>
                    <a:gd name="connsiteX15" fmla="*/ 383600 w 400050"/>
                    <a:gd name="connsiteY15" fmla="*/ 179098 h 457200"/>
                    <a:gd name="connsiteX16" fmla="*/ 395602 w 400050"/>
                    <a:gd name="connsiteY16" fmla="*/ 166049 h 457200"/>
                    <a:gd name="connsiteX17" fmla="*/ 373313 w 400050"/>
                    <a:gd name="connsiteY17" fmla="*/ 10125 h 457200"/>
                    <a:gd name="connsiteX18" fmla="*/ 351405 w 400050"/>
                    <a:gd name="connsiteY18" fmla="*/ 21269 h 457200"/>
                    <a:gd name="connsiteX19" fmla="*/ 304638 w 400050"/>
                    <a:gd name="connsiteY19" fmla="*/ 50035 h 457200"/>
                    <a:gd name="connsiteX20" fmla="*/ 206816 w 400050"/>
                    <a:gd name="connsiteY20" fmla="*/ 99946 h 457200"/>
                    <a:gd name="connsiteX21" fmla="*/ 128997 w 400050"/>
                    <a:gd name="connsiteY21" fmla="*/ 75562 h 457200"/>
                    <a:gd name="connsiteX22" fmla="*/ 10125 w 400050"/>
                    <a:gd name="connsiteY22" fmla="*/ 931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050" h="457200">
                      <a:moveTo>
                        <a:pt x="10125" y="93183"/>
                      </a:moveTo>
                      <a:lnTo>
                        <a:pt x="40605" y="398269"/>
                      </a:lnTo>
                      <a:cubicBezTo>
                        <a:pt x="84705" y="406746"/>
                        <a:pt x="64608" y="375599"/>
                        <a:pt x="102136" y="419605"/>
                      </a:cubicBezTo>
                      <a:cubicBezTo>
                        <a:pt x="107470" y="425891"/>
                        <a:pt x="118805" y="411318"/>
                        <a:pt x="141855" y="436845"/>
                      </a:cubicBezTo>
                      <a:cubicBezTo>
                        <a:pt x="155381" y="451799"/>
                        <a:pt x="156619" y="417033"/>
                        <a:pt x="182146" y="436273"/>
                      </a:cubicBezTo>
                      <a:cubicBezTo>
                        <a:pt x="189004" y="441417"/>
                        <a:pt x="196338" y="426653"/>
                        <a:pt x="209483" y="423891"/>
                      </a:cubicBezTo>
                      <a:cubicBezTo>
                        <a:pt x="210816" y="417319"/>
                        <a:pt x="219484" y="414080"/>
                        <a:pt x="223580" y="425891"/>
                      </a:cubicBezTo>
                      <a:cubicBezTo>
                        <a:pt x="238630" y="444751"/>
                        <a:pt x="251298" y="440560"/>
                        <a:pt x="254631" y="450085"/>
                      </a:cubicBezTo>
                      <a:cubicBezTo>
                        <a:pt x="271967" y="434559"/>
                        <a:pt x="272348" y="452085"/>
                        <a:pt x="274158" y="426367"/>
                      </a:cubicBezTo>
                      <a:cubicBezTo>
                        <a:pt x="274348" y="423415"/>
                        <a:pt x="289588" y="425320"/>
                        <a:pt x="277587" y="406746"/>
                      </a:cubicBezTo>
                      <a:cubicBezTo>
                        <a:pt x="270824" y="396173"/>
                        <a:pt x="289874" y="387696"/>
                        <a:pt x="288540" y="372265"/>
                      </a:cubicBezTo>
                      <a:cubicBezTo>
                        <a:pt x="312544" y="372265"/>
                        <a:pt x="286445" y="384553"/>
                        <a:pt x="313020" y="384553"/>
                      </a:cubicBezTo>
                      <a:cubicBezTo>
                        <a:pt x="313020" y="355978"/>
                        <a:pt x="309781" y="372361"/>
                        <a:pt x="308924" y="351882"/>
                      </a:cubicBezTo>
                      <a:cubicBezTo>
                        <a:pt x="308924" y="351691"/>
                        <a:pt x="331974" y="312544"/>
                        <a:pt x="339499" y="318163"/>
                      </a:cubicBezTo>
                      <a:cubicBezTo>
                        <a:pt x="350548" y="326545"/>
                        <a:pt x="385410" y="282921"/>
                        <a:pt x="385410" y="267395"/>
                      </a:cubicBezTo>
                      <a:cubicBezTo>
                        <a:pt x="385410" y="242059"/>
                        <a:pt x="396840" y="197577"/>
                        <a:pt x="383600" y="179098"/>
                      </a:cubicBezTo>
                      <a:cubicBezTo>
                        <a:pt x="378171" y="171478"/>
                        <a:pt x="386553" y="166049"/>
                        <a:pt x="395602" y="166049"/>
                      </a:cubicBezTo>
                      <a:lnTo>
                        <a:pt x="373313" y="10125"/>
                      </a:lnTo>
                      <a:cubicBezTo>
                        <a:pt x="369503" y="12697"/>
                        <a:pt x="351501" y="21174"/>
                        <a:pt x="351405" y="21269"/>
                      </a:cubicBezTo>
                      <a:cubicBezTo>
                        <a:pt x="343976" y="31270"/>
                        <a:pt x="310829" y="32128"/>
                        <a:pt x="304638" y="50035"/>
                      </a:cubicBezTo>
                      <a:cubicBezTo>
                        <a:pt x="293970" y="80991"/>
                        <a:pt x="207197" y="100231"/>
                        <a:pt x="206816" y="99946"/>
                      </a:cubicBezTo>
                      <a:cubicBezTo>
                        <a:pt x="155476" y="63370"/>
                        <a:pt x="158334" y="112328"/>
                        <a:pt x="128997" y="75562"/>
                      </a:cubicBezTo>
                      <a:lnTo>
                        <a:pt x="10125" y="93183"/>
                      </a:ln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08F5500-9721-417C-A29B-C06672FC51C0}"/>
                    </a:ext>
                  </a:extLst>
                </p:cNvPr>
                <p:cNvSpPr/>
                <p:nvPr/>
              </p:nvSpPr>
              <p:spPr>
                <a:xfrm>
                  <a:off x="8056425" y="2364209"/>
                  <a:ext cx="729739" cy="729740"/>
                </a:xfrm>
                <a:custGeom>
                  <a:avLst/>
                  <a:gdLst>
                    <a:gd name="connsiteX0" fmla="*/ 69239 w 428625"/>
                    <a:gd name="connsiteY0" fmla="*/ 195958 h 428625"/>
                    <a:gd name="connsiteX1" fmla="*/ 73335 w 428625"/>
                    <a:gd name="connsiteY1" fmla="*/ 228628 h 428625"/>
                    <a:gd name="connsiteX2" fmla="*/ 48856 w 428625"/>
                    <a:gd name="connsiteY2" fmla="*/ 216341 h 428625"/>
                    <a:gd name="connsiteX3" fmla="*/ 37902 w 428625"/>
                    <a:gd name="connsiteY3" fmla="*/ 250822 h 428625"/>
                    <a:gd name="connsiteX4" fmla="*/ 34473 w 428625"/>
                    <a:gd name="connsiteY4" fmla="*/ 270443 h 428625"/>
                    <a:gd name="connsiteX5" fmla="*/ 14947 w 428625"/>
                    <a:gd name="connsiteY5" fmla="*/ 294160 h 428625"/>
                    <a:gd name="connsiteX6" fmla="*/ 31044 w 428625"/>
                    <a:gd name="connsiteY6" fmla="*/ 343595 h 428625"/>
                    <a:gd name="connsiteX7" fmla="*/ 75335 w 428625"/>
                    <a:gd name="connsiteY7" fmla="*/ 392458 h 428625"/>
                    <a:gd name="connsiteX8" fmla="*/ 107149 w 428625"/>
                    <a:gd name="connsiteY8" fmla="*/ 419414 h 428625"/>
                    <a:gd name="connsiteX9" fmla="*/ 141725 w 428625"/>
                    <a:gd name="connsiteY9" fmla="*/ 406270 h 428625"/>
                    <a:gd name="connsiteX10" fmla="*/ 185635 w 428625"/>
                    <a:gd name="connsiteY10" fmla="*/ 384838 h 428625"/>
                    <a:gd name="connsiteX11" fmla="*/ 225449 w 428625"/>
                    <a:gd name="connsiteY11" fmla="*/ 376647 h 428625"/>
                    <a:gd name="connsiteX12" fmla="*/ 231831 w 428625"/>
                    <a:gd name="connsiteY12" fmla="*/ 347786 h 428625"/>
                    <a:gd name="connsiteX13" fmla="*/ 266311 w 428625"/>
                    <a:gd name="connsiteY13" fmla="*/ 247774 h 428625"/>
                    <a:gd name="connsiteX14" fmla="*/ 280504 w 428625"/>
                    <a:gd name="connsiteY14" fmla="*/ 236915 h 428625"/>
                    <a:gd name="connsiteX15" fmla="*/ 312222 w 428625"/>
                    <a:gd name="connsiteY15" fmla="*/ 219389 h 428625"/>
                    <a:gd name="connsiteX16" fmla="*/ 335653 w 428625"/>
                    <a:gd name="connsiteY16" fmla="*/ 188719 h 428625"/>
                    <a:gd name="connsiteX17" fmla="*/ 367276 w 428625"/>
                    <a:gd name="connsiteY17" fmla="*/ 111280 h 428625"/>
                    <a:gd name="connsiteX18" fmla="*/ 420331 w 428625"/>
                    <a:gd name="connsiteY18" fmla="*/ 140903 h 428625"/>
                    <a:gd name="connsiteX19" fmla="*/ 426998 w 428625"/>
                    <a:gd name="connsiteY19" fmla="*/ 116900 h 428625"/>
                    <a:gd name="connsiteX20" fmla="*/ 400138 w 428625"/>
                    <a:gd name="connsiteY20" fmla="*/ 91564 h 428625"/>
                    <a:gd name="connsiteX21" fmla="*/ 350893 w 428625"/>
                    <a:gd name="connsiteY21" fmla="*/ 105089 h 428625"/>
                    <a:gd name="connsiteX22" fmla="*/ 325367 w 428625"/>
                    <a:gd name="connsiteY22" fmla="*/ 102041 h 428625"/>
                    <a:gd name="connsiteX23" fmla="*/ 313079 w 428625"/>
                    <a:gd name="connsiteY23" fmla="*/ 122425 h 428625"/>
                    <a:gd name="connsiteX24" fmla="*/ 300792 w 428625"/>
                    <a:gd name="connsiteY24" fmla="*/ 122425 h 428625"/>
                    <a:gd name="connsiteX25" fmla="*/ 272217 w 428625"/>
                    <a:gd name="connsiteY25" fmla="*/ 162239 h 428625"/>
                    <a:gd name="connsiteX26" fmla="*/ 260977 w 428625"/>
                    <a:gd name="connsiteY26" fmla="*/ 97945 h 428625"/>
                    <a:gd name="connsiteX27" fmla="*/ 173157 w 428625"/>
                    <a:gd name="connsiteY27" fmla="*/ 112233 h 428625"/>
                    <a:gd name="connsiteX28" fmla="*/ 155821 w 428625"/>
                    <a:gd name="connsiteY28" fmla="*/ 10125 h 428625"/>
                    <a:gd name="connsiteX29" fmla="*/ 143820 w 428625"/>
                    <a:gd name="connsiteY29" fmla="*/ 23174 h 428625"/>
                    <a:gd name="connsiteX30" fmla="*/ 145630 w 428625"/>
                    <a:gd name="connsiteY30" fmla="*/ 111471 h 428625"/>
                    <a:gd name="connsiteX31" fmla="*/ 99719 w 428625"/>
                    <a:gd name="connsiteY31" fmla="*/ 162239 h 428625"/>
                    <a:gd name="connsiteX32" fmla="*/ 69239 w 428625"/>
                    <a:gd name="connsiteY32" fmla="*/ 19595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8625" h="428625">
                      <a:moveTo>
                        <a:pt x="69239" y="195958"/>
                      </a:moveTo>
                      <a:cubicBezTo>
                        <a:pt x="70096" y="216436"/>
                        <a:pt x="73335" y="200053"/>
                        <a:pt x="73335" y="228628"/>
                      </a:cubicBezTo>
                      <a:cubicBezTo>
                        <a:pt x="46665" y="228628"/>
                        <a:pt x="72763" y="216341"/>
                        <a:pt x="48856" y="216341"/>
                      </a:cubicBezTo>
                      <a:cubicBezTo>
                        <a:pt x="50189" y="231772"/>
                        <a:pt x="31044" y="240154"/>
                        <a:pt x="37902" y="250822"/>
                      </a:cubicBezTo>
                      <a:cubicBezTo>
                        <a:pt x="49903" y="269491"/>
                        <a:pt x="34759" y="267490"/>
                        <a:pt x="34473" y="270443"/>
                      </a:cubicBezTo>
                      <a:cubicBezTo>
                        <a:pt x="32568" y="296161"/>
                        <a:pt x="32187" y="278539"/>
                        <a:pt x="14947" y="294160"/>
                      </a:cubicBezTo>
                      <a:cubicBezTo>
                        <a:pt x="14947" y="310829"/>
                        <a:pt x="-3246" y="314353"/>
                        <a:pt x="31044" y="343595"/>
                      </a:cubicBezTo>
                      <a:cubicBezTo>
                        <a:pt x="31234" y="343786"/>
                        <a:pt x="62762" y="388172"/>
                        <a:pt x="75335" y="392458"/>
                      </a:cubicBezTo>
                      <a:cubicBezTo>
                        <a:pt x="83241" y="399412"/>
                        <a:pt x="97909" y="417509"/>
                        <a:pt x="107149" y="419414"/>
                      </a:cubicBezTo>
                      <a:cubicBezTo>
                        <a:pt x="134104" y="424939"/>
                        <a:pt x="134866" y="405698"/>
                        <a:pt x="141725" y="406270"/>
                      </a:cubicBezTo>
                      <a:cubicBezTo>
                        <a:pt x="169252" y="414842"/>
                        <a:pt x="170204" y="410556"/>
                        <a:pt x="185635" y="384838"/>
                      </a:cubicBezTo>
                      <a:cubicBezTo>
                        <a:pt x="208971" y="392077"/>
                        <a:pt x="192683" y="376647"/>
                        <a:pt x="225449" y="376647"/>
                      </a:cubicBezTo>
                      <a:cubicBezTo>
                        <a:pt x="225735" y="376647"/>
                        <a:pt x="241166" y="363598"/>
                        <a:pt x="231831" y="347786"/>
                      </a:cubicBezTo>
                      <a:cubicBezTo>
                        <a:pt x="231641" y="347405"/>
                        <a:pt x="266692" y="263204"/>
                        <a:pt x="266311" y="247774"/>
                      </a:cubicBezTo>
                      <a:cubicBezTo>
                        <a:pt x="265930" y="232438"/>
                        <a:pt x="276789" y="218627"/>
                        <a:pt x="280504" y="236915"/>
                      </a:cubicBezTo>
                      <a:cubicBezTo>
                        <a:pt x="280789" y="238439"/>
                        <a:pt x="314508" y="267205"/>
                        <a:pt x="312222" y="219389"/>
                      </a:cubicBezTo>
                      <a:cubicBezTo>
                        <a:pt x="311174" y="195958"/>
                        <a:pt x="330796" y="204435"/>
                        <a:pt x="335653" y="188719"/>
                      </a:cubicBezTo>
                      <a:cubicBezTo>
                        <a:pt x="341845" y="169002"/>
                        <a:pt x="367276" y="182432"/>
                        <a:pt x="367276" y="111280"/>
                      </a:cubicBezTo>
                      <a:cubicBezTo>
                        <a:pt x="374992" y="122520"/>
                        <a:pt x="406424" y="129283"/>
                        <a:pt x="420331" y="140903"/>
                      </a:cubicBezTo>
                      <a:cubicBezTo>
                        <a:pt x="419950" y="127092"/>
                        <a:pt x="422902" y="119948"/>
                        <a:pt x="426998" y="116900"/>
                      </a:cubicBezTo>
                      <a:cubicBezTo>
                        <a:pt x="424045" y="106518"/>
                        <a:pt x="406805" y="95659"/>
                        <a:pt x="400138" y="91564"/>
                      </a:cubicBezTo>
                      <a:cubicBezTo>
                        <a:pt x="368229" y="72228"/>
                        <a:pt x="373658" y="94993"/>
                        <a:pt x="350893" y="105089"/>
                      </a:cubicBezTo>
                      <a:lnTo>
                        <a:pt x="325367" y="102041"/>
                      </a:lnTo>
                      <a:lnTo>
                        <a:pt x="313079" y="122425"/>
                      </a:lnTo>
                      <a:lnTo>
                        <a:pt x="300792" y="122425"/>
                      </a:lnTo>
                      <a:lnTo>
                        <a:pt x="272217" y="162239"/>
                      </a:lnTo>
                      <a:lnTo>
                        <a:pt x="260977" y="97945"/>
                      </a:lnTo>
                      <a:lnTo>
                        <a:pt x="173157" y="112233"/>
                      </a:lnTo>
                      <a:lnTo>
                        <a:pt x="155821" y="10125"/>
                      </a:lnTo>
                      <a:cubicBezTo>
                        <a:pt x="146868" y="10125"/>
                        <a:pt x="138391" y="15554"/>
                        <a:pt x="143820" y="23174"/>
                      </a:cubicBezTo>
                      <a:cubicBezTo>
                        <a:pt x="156964" y="41653"/>
                        <a:pt x="145630" y="86134"/>
                        <a:pt x="145630" y="111471"/>
                      </a:cubicBezTo>
                      <a:cubicBezTo>
                        <a:pt x="145630" y="126997"/>
                        <a:pt x="110768" y="170621"/>
                        <a:pt x="99719" y="162239"/>
                      </a:cubicBezTo>
                      <a:cubicBezTo>
                        <a:pt x="92385" y="156524"/>
                        <a:pt x="69239" y="195767"/>
                        <a:pt x="69239" y="195958"/>
                      </a:cubicBez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A2421FF8-88D3-408D-9565-61B34E787833}"/>
                    </a:ext>
                  </a:extLst>
                </p:cNvPr>
                <p:cNvSpPr/>
                <p:nvPr/>
              </p:nvSpPr>
              <p:spPr>
                <a:xfrm>
                  <a:off x="8266854" y="1947122"/>
                  <a:ext cx="924337" cy="616224"/>
                </a:xfrm>
                <a:custGeom>
                  <a:avLst/>
                  <a:gdLst>
                    <a:gd name="connsiteX0" fmla="*/ 49749 w 542925"/>
                    <a:gd name="connsiteY0" fmla="*/ 357216 h 361950"/>
                    <a:gd name="connsiteX1" fmla="*/ 137569 w 542925"/>
                    <a:gd name="connsiteY1" fmla="*/ 342928 h 361950"/>
                    <a:gd name="connsiteX2" fmla="*/ 459229 w 542925"/>
                    <a:gd name="connsiteY2" fmla="*/ 280159 h 361950"/>
                    <a:gd name="connsiteX3" fmla="*/ 487899 w 542925"/>
                    <a:gd name="connsiteY3" fmla="*/ 265490 h 361950"/>
                    <a:gd name="connsiteX4" fmla="*/ 499234 w 542925"/>
                    <a:gd name="connsiteY4" fmla="*/ 260156 h 361950"/>
                    <a:gd name="connsiteX5" fmla="*/ 535905 w 542925"/>
                    <a:gd name="connsiteY5" fmla="*/ 214722 h 361950"/>
                    <a:gd name="connsiteX6" fmla="*/ 518474 w 542925"/>
                    <a:gd name="connsiteY6" fmla="*/ 190528 h 361950"/>
                    <a:gd name="connsiteX7" fmla="*/ 501043 w 542925"/>
                    <a:gd name="connsiteY7" fmla="*/ 171669 h 361950"/>
                    <a:gd name="connsiteX8" fmla="*/ 496948 w 542925"/>
                    <a:gd name="connsiteY8" fmla="*/ 132997 h 361950"/>
                    <a:gd name="connsiteX9" fmla="*/ 502758 w 542925"/>
                    <a:gd name="connsiteY9" fmla="*/ 93945 h 361950"/>
                    <a:gd name="connsiteX10" fmla="*/ 510568 w 542925"/>
                    <a:gd name="connsiteY10" fmla="*/ 71275 h 361950"/>
                    <a:gd name="connsiteX11" fmla="*/ 478183 w 542925"/>
                    <a:gd name="connsiteY11" fmla="*/ 53845 h 361950"/>
                    <a:gd name="connsiteX12" fmla="*/ 438941 w 542925"/>
                    <a:gd name="connsiteY12" fmla="*/ 10125 h 361950"/>
                    <a:gd name="connsiteX13" fmla="*/ 66132 w 542925"/>
                    <a:gd name="connsiteY13" fmla="*/ 85182 h 361950"/>
                    <a:gd name="connsiteX14" fmla="*/ 65275 w 542925"/>
                    <a:gd name="connsiteY14" fmla="*/ 52321 h 361950"/>
                    <a:gd name="connsiteX15" fmla="*/ 64417 w 542925"/>
                    <a:gd name="connsiteY15" fmla="*/ 53178 h 361950"/>
                    <a:gd name="connsiteX16" fmla="*/ 63275 w 542925"/>
                    <a:gd name="connsiteY16" fmla="*/ 54321 h 361950"/>
                    <a:gd name="connsiteX17" fmla="*/ 38795 w 542925"/>
                    <a:gd name="connsiteY17" fmla="*/ 77943 h 361950"/>
                    <a:gd name="connsiteX18" fmla="*/ 10125 w 542925"/>
                    <a:gd name="connsiteY18" fmla="*/ 99184 h 361950"/>
                    <a:gd name="connsiteX19" fmla="*/ 32414 w 542925"/>
                    <a:gd name="connsiteY19" fmla="*/ 255108 h 361950"/>
                    <a:gd name="connsiteX20" fmla="*/ 49749 w 542925"/>
                    <a:gd name="connsiteY20" fmla="*/ 3572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925" h="361950">
                      <a:moveTo>
                        <a:pt x="49749" y="357216"/>
                      </a:moveTo>
                      <a:lnTo>
                        <a:pt x="137569" y="342928"/>
                      </a:lnTo>
                      <a:lnTo>
                        <a:pt x="459229" y="280159"/>
                      </a:lnTo>
                      <a:cubicBezTo>
                        <a:pt x="464753" y="269586"/>
                        <a:pt x="476755" y="265490"/>
                        <a:pt x="487899" y="265490"/>
                      </a:cubicBezTo>
                      <a:cubicBezTo>
                        <a:pt x="490375" y="265681"/>
                        <a:pt x="496948" y="261299"/>
                        <a:pt x="499234" y="260156"/>
                      </a:cubicBezTo>
                      <a:cubicBezTo>
                        <a:pt x="517617" y="251488"/>
                        <a:pt x="521903" y="219675"/>
                        <a:pt x="535905" y="214722"/>
                      </a:cubicBezTo>
                      <a:cubicBezTo>
                        <a:pt x="547335" y="210626"/>
                        <a:pt x="524666" y="194338"/>
                        <a:pt x="518474" y="190528"/>
                      </a:cubicBezTo>
                      <a:cubicBezTo>
                        <a:pt x="501901" y="180337"/>
                        <a:pt x="506949" y="172336"/>
                        <a:pt x="501043" y="171669"/>
                      </a:cubicBezTo>
                      <a:cubicBezTo>
                        <a:pt x="462753" y="167002"/>
                        <a:pt x="502186" y="137474"/>
                        <a:pt x="496948" y="132997"/>
                      </a:cubicBezTo>
                      <a:cubicBezTo>
                        <a:pt x="475517" y="114709"/>
                        <a:pt x="503139" y="107756"/>
                        <a:pt x="502758" y="93945"/>
                      </a:cubicBezTo>
                      <a:cubicBezTo>
                        <a:pt x="502186" y="74514"/>
                        <a:pt x="513235" y="78800"/>
                        <a:pt x="510568" y="71275"/>
                      </a:cubicBezTo>
                      <a:cubicBezTo>
                        <a:pt x="504663" y="54226"/>
                        <a:pt x="481327" y="69085"/>
                        <a:pt x="478183" y="53845"/>
                      </a:cubicBezTo>
                      <a:cubicBezTo>
                        <a:pt x="468563" y="6696"/>
                        <a:pt x="452180" y="29270"/>
                        <a:pt x="438941" y="10125"/>
                      </a:cubicBezTo>
                      <a:lnTo>
                        <a:pt x="66132" y="85182"/>
                      </a:lnTo>
                      <a:lnTo>
                        <a:pt x="65275" y="52321"/>
                      </a:lnTo>
                      <a:cubicBezTo>
                        <a:pt x="64989" y="52606"/>
                        <a:pt x="64703" y="52987"/>
                        <a:pt x="64417" y="53178"/>
                      </a:cubicBezTo>
                      <a:cubicBezTo>
                        <a:pt x="64036" y="53654"/>
                        <a:pt x="63560" y="54226"/>
                        <a:pt x="63275" y="54321"/>
                      </a:cubicBezTo>
                      <a:cubicBezTo>
                        <a:pt x="48511" y="61655"/>
                        <a:pt x="40319" y="77181"/>
                        <a:pt x="38795" y="77943"/>
                      </a:cubicBezTo>
                      <a:cubicBezTo>
                        <a:pt x="18793" y="87849"/>
                        <a:pt x="24317" y="88801"/>
                        <a:pt x="10125" y="99184"/>
                      </a:cubicBezTo>
                      <a:lnTo>
                        <a:pt x="32414" y="255108"/>
                      </a:lnTo>
                      <a:lnTo>
                        <a:pt x="49749" y="357216"/>
                      </a:ln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3C89A024-E674-46BB-AFD7-DE79724F2421}"/>
                    </a:ext>
                  </a:extLst>
                </p:cNvPr>
                <p:cNvSpPr/>
                <p:nvPr/>
              </p:nvSpPr>
              <p:spPr>
                <a:xfrm>
                  <a:off x="8360909" y="1300249"/>
                  <a:ext cx="1167583" cy="891904"/>
                </a:xfrm>
                <a:custGeom>
                  <a:avLst/>
                  <a:gdLst>
                    <a:gd name="connsiteX0" fmla="*/ 10887 w 685800"/>
                    <a:gd name="connsiteY0" fmla="*/ 465134 h 523875"/>
                    <a:gd name="connsiteX1" fmla="*/ 383695 w 685800"/>
                    <a:gd name="connsiteY1" fmla="*/ 390077 h 523875"/>
                    <a:gd name="connsiteX2" fmla="*/ 422938 w 685800"/>
                    <a:gd name="connsiteY2" fmla="*/ 433797 h 523875"/>
                    <a:gd name="connsiteX3" fmla="*/ 455323 w 685800"/>
                    <a:gd name="connsiteY3" fmla="*/ 451228 h 523875"/>
                    <a:gd name="connsiteX4" fmla="*/ 533333 w 685800"/>
                    <a:gd name="connsiteY4" fmla="*/ 477136 h 523875"/>
                    <a:gd name="connsiteX5" fmla="*/ 535333 w 685800"/>
                    <a:gd name="connsiteY5" fmla="*/ 521427 h 523875"/>
                    <a:gd name="connsiteX6" fmla="*/ 578767 w 685800"/>
                    <a:gd name="connsiteY6" fmla="*/ 511997 h 523875"/>
                    <a:gd name="connsiteX7" fmla="*/ 616201 w 685800"/>
                    <a:gd name="connsiteY7" fmla="*/ 493042 h 523875"/>
                    <a:gd name="connsiteX8" fmla="*/ 632869 w 685800"/>
                    <a:gd name="connsiteY8" fmla="*/ 482946 h 523875"/>
                    <a:gd name="connsiteX9" fmla="*/ 647728 w 685800"/>
                    <a:gd name="connsiteY9" fmla="*/ 472849 h 523875"/>
                    <a:gd name="connsiteX10" fmla="*/ 665540 w 685800"/>
                    <a:gd name="connsiteY10" fmla="*/ 459895 h 523875"/>
                    <a:gd name="connsiteX11" fmla="*/ 678589 w 685800"/>
                    <a:gd name="connsiteY11" fmla="*/ 447037 h 523875"/>
                    <a:gd name="connsiteX12" fmla="*/ 662206 w 685800"/>
                    <a:gd name="connsiteY12" fmla="*/ 433130 h 523875"/>
                    <a:gd name="connsiteX13" fmla="*/ 633346 w 685800"/>
                    <a:gd name="connsiteY13" fmla="*/ 456657 h 523875"/>
                    <a:gd name="connsiteX14" fmla="*/ 594864 w 685800"/>
                    <a:gd name="connsiteY14" fmla="*/ 473516 h 523875"/>
                    <a:gd name="connsiteX15" fmla="*/ 577339 w 685800"/>
                    <a:gd name="connsiteY15" fmla="*/ 471706 h 523875"/>
                    <a:gd name="connsiteX16" fmla="*/ 546192 w 685800"/>
                    <a:gd name="connsiteY16" fmla="*/ 494185 h 523875"/>
                    <a:gd name="connsiteX17" fmla="*/ 552669 w 685800"/>
                    <a:gd name="connsiteY17" fmla="*/ 478374 h 523875"/>
                    <a:gd name="connsiteX18" fmla="*/ 552383 w 685800"/>
                    <a:gd name="connsiteY18" fmla="*/ 468087 h 523875"/>
                    <a:gd name="connsiteX19" fmla="*/ 548668 w 685800"/>
                    <a:gd name="connsiteY19" fmla="*/ 462562 h 523875"/>
                    <a:gd name="connsiteX20" fmla="*/ 536762 w 685800"/>
                    <a:gd name="connsiteY20" fmla="*/ 351025 h 523875"/>
                    <a:gd name="connsiteX21" fmla="*/ 536286 w 685800"/>
                    <a:gd name="connsiteY21" fmla="*/ 342833 h 523875"/>
                    <a:gd name="connsiteX22" fmla="*/ 535143 w 685800"/>
                    <a:gd name="connsiteY22" fmla="*/ 262918 h 523875"/>
                    <a:gd name="connsiteX23" fmla="*/ 530761 w 685800"/>
                    <a:gd name="connsiteY23" fmla="*/ 215865 h 523875"/>
                    <a:gd name="connsiteX24" fmla="*/ 500472 w 685800"/>
                    <a:gd name="connsiteY24" fmla="*/ 156810 h 523875"/>
                    <a:gd name="connsiteX25" fmla="*/ 487994 w 685800"/>
                    <a:gd name="connsiteY25" fmla="*/ 120996 h 523875"/>
                    <a:gd name="connsiteX26" fmla="*/ 475516 w 685800"/>
                    <a:gd name="connsiteY26" fmla="*/ 10125 h 523875"/>
                    <a:gd name="connsiteX27" fmla="*/ 416461 w 685800"/>
                    <a:gd name="connsiteY27" fmla="*/ 28032 h 523875"/>
                    <a:gd name="connsiteX28" fmla="*/ 346738 w 685800"/>
                    <a:gd name="connsiteY28" fmla="*/ 40510 h 523875"/>
                    <a:gd name="connsiteX29" fmla="*/ 318735 w 685800"/>
                    <a:gd name="connsiteY29" fmla="*/ 78514 h 523875"/>
                    <a:gd name="connsiteX30" fmla="*/ 290064 w 685800"/>
                    <a:gd name="connsiteY30" fmla="*/ 123377 h 523875"/>
                    <a:gd name="connsiteX31" fmla="*/ 278444 w 685800"/>
                    <a:gd name="connsiteY31" fmla="*/ 178527 h 523875"/>
                    <a:gd name="connsiteX32" fmla="*/ 273872 w 685800"/>
                    <a:gd name="connsiteY32" fmla="*/ 209959 h 523875"/>
                    <a:gd name="connsiteX33" fmla="*/ 237487 w 685800"/>
                    <a:gd name="connsiteY33" fmla="*/ 262347 h 523875"/>
                    <a:gd name="connsiteX34" fmla="*/ 167668 w 685800"/>
                    <a:gd name="connsiteY34" fmla="*/ 283969 h 523875"/>
                    <a:gd name="connsiteX35" fmla="*/ 49749 w 685800"/>
                    <a:gd name="connsiteY35" fmla="*/ 301685 h 523875"/>
                    <a:gd name="connsiteX36" fmla="*/ 71561 w 685800"/>
                    <a:gd name="connsiteY36" fmla="*/ 344357 h 523875"/>
                    <a:gd name="connsiteX37" fmla="*/ 10125 w 685800"/>
                    <a:gd name="connsiteY37" fmla="*/ 432273 h 523875"/>
                    <a:gd name="connsiteX38" fmla="*/ 10887 w 685800"/>
                    <a:gd name="connsiteY38" fmla="*/ 46513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5800" h="523875">
                      <a:moveTo>
                        <a:pt x="10887" y="465134"/>
                      </a:moveTo>
                      <a:lnTo>
                        <a:pt x="383695" y="390077"/>
                      </a:lnTo>
                      <a:cubicBezTo>
                        <a:pt x="396840" y="409222"/>
                        <a:pt x="413318" y="386648"/>
                        <a:pt x="422938" y="433797"/>
                      </a:cubicBezTo>
                      <a:cubicBezTo>
                        <a:pt x="426081" y="449037"/>
                        <a:pt x="449418" y="434083"/>
                        <a:pt x="455323" y="451228"/>
                      </a:cubicBezTo>
                      <a:lnTo>
                        <a:pt x="533333" y="477136"/>
                      </a:lnTo>
                      <a:lnTo>
                        <a:pt x="535333" y="521427"/>
                      </a:lnTo>
                      <a:cubicBezTo>
                        <a:pt x="543334" y="521427"/>
                        <a:pt x="574767" y="515521"/>
                        <a:pt x="578767" y="511997"/>
                      </a:cubicBezTo>
                      <a:cubicBezTo>
                        <a:pt x="585339" y="506187"/>
                        <a:pt x="614391" y="501329"/>
                        <a:pt x="616201" y="493042"/>
                      </a:cubicBezTo>
                      <a:cubicBezTo>
                        <a:pt x="616867" y="489899"/>
                        <a:pt x="630012" y="483994"/>
                        <a:pt x="632869" y="482946"/>
                      </a:cubicBezTo>
                      <a:cubicBezTo>
                        <a:pt x="640966" y="479803"/>
                        <a:pt x="643252" y="473802"/>
                        <a:pt x="647728" y="472849"/>
                      </a:cubicBezTo>
                      <a:cubicBezTo>
                        <a:pt x="656587" y="471135"/>
                        <a:pt x="659825" y="463134"/>
                        <a:pt x="665540" y="459895"/>
                      </a:cubicBezTo>
                      <a:cubicBezTo>
                        <a:pt x="665635" y="459895"/>
                        <a:pt x="678494" y="447132"/>
                        <a:pt x="678589" y="447037"/>
                      </a:cubicBezTo>
                      <a:cubicBezTo>
                        <a:pt x="690114" y="439512"/>
                        <a:pt x="664778" y="431511"/>
                        <a:pt x="662206" y="433130"/>
                      </a:cubicBezTo>
                      <a:cubicBezTo>
                        <a:pt x="650681" y="440464"/>
                        <a:pt x="650014" y="451418"/>
                        <a:pt x="633346" y="456657"/>
                      </a:cubicBezTo>
                      <a:cubicBezTo>
                        <a:pt x="617153" y="461800"/>
                        <a:pt x="611533" y="470944"/>
                        <a:pt x="594864" y="473516"/>
                      </a:cubicBezTo>
                      <a:cubicBezTo>
                        <a:pt x="586768" y="474754"/>
                        <a:pt x="584197" y="471706"/>
                        <a:pt x="577339" y="471706"/>
                      </a:cubicBezTo>
                      <a:cubicBezTo>
                        <a:pt x="569814" y="471706"/>
                        <a:pt x="555812" y="500662"/>
                        <a:pt x="546192" y="494185"/>
                      </a:cubicBezTo>
                      <a:cubicBezTo>
                        <a:pt x="539048" y="489423"/>
                        <a:pt x="550288" y="481327"/>
                        <a:pt x="552669" y="478374"/>
                      </a:cubicBezTo>
                      <a:cubicBezTo>
                        <a:pt x="558289" y="471325"/>
                        <a:pt x="555145" y="471325"/>
                        <a:pt x="552383" y="468087"/>
                      </a:cubicBezTo>
                      <a:cubicBezTo>
                        <a:pt x="550002" y="467230"/>
                        <a:pt x="548002" y="465420"/>
                        <a:pt x="548668" y="462562"/>
                      </a:cubicBezTo>
                      <a:cubicBezTo>
                        <a:pt x="562194" y="407508"/>
                        <a:pt x="540572" y="375694"/>
                        <a:pt x="536762" y="351025"/>
                      </a:cubicBezTo>
                      <a:cubicBezTo>
                        <a:pt x="536381" y="348262"/>
                        <a:pt x="536095" y="345500"/>
                        <a:pt x="536286" y="342833"/>
                      </a:cubicBezTo>
                      <a:cubicBezTo>
                        <a:pt x="537905" y="305400"/>
                        <a:pt x="537143" y="285778"/>
                        <a:pt x="535143" y="262918"/>
                      </a:cubicBezTo>
                      <a:cubicBezTo>
                        <a:pt x="534000" y="249679"/>
                        <a:pt x="532476" y="235391"/>
                        <a:pt x="530761" y="215865"/>
                      </a:cubicBezTo>
                      <a:cubicBezTo>
                        <a:pt x="527428" y="177574"/>
                        <a:pt x="500186" y="164049"/>
                        <a:pt x="500472" y="156810"/>
                      </a:cubicBezTo>
                      <a:cubicBezTo>
                        <a:pt x="501901" y="124330"/>
                        <a:pt x="487613" y="130426"/>
                        <a:pt x="487994" y="120996"/>
                      </a:cubicBezTo>
                      <a:cubicBezTo>
                        <a:pt x="490375" y="59369"/>
                        <a:pt x="475516" y="58226"/>
                        <a:pt x="475516" y="10125"/>
                      </a:cubicBezTo>
                      <a:lnTo>
                        <a:pt x="416461" y="28032"/>
                      </a:lnTo>
                      <a:lnTo>
                        <a:pt x="346738" y="40510"/>
                      </a:lnTo>
                      <a:cubicBezTo>
                        <a:pt x="345405" y="44415"/>
                        <a:pt x="323116" y="72990"/>
                        <a:pt x="318735" y="78514"/>
                      </a:cubicBezTo>
                      <a:cubicBezTo>
                        <a:pt x="301780" y="99946"/>
                        <a:pt x="296637" y="115757"/>
                        <a:pt x="290064" y="123377"/>
                      </a:cubicBezTo>
                      <a:cubicBezTo>
                        <a:pt x="272634" y="143856"/>
                        <a:pt x="221675" y="158905"/>
                        <a:pt x="278444" y="178527"/>
                      </a:cubicBezTo>
                      <a:cubicBezTo>
                        <a:pt x="280444" y="184242"/>
                        <a:pt x="269110" y="203292"/>
                        <a:pt x="273872" y="209959"/>
                      </a:cubicBezTo>
                      <a:cubicBezTo>
                        <a:pt x="301495" y="248726"/>
                        <a:pt x="240725" y="225485"/>
                        <a:pt x="237487" y="262347"/>
                      </a:cubicBezTo>
                      <a:cubicBezTo>
                        <a:pt x="237010" y="268252"/>
                        <a:pt x="170050" y="284445"/>
                        <a:pt x="167668" y="283969"/>
                      </a:cubicBezTo>
                      <a:cubicBezTo>
                        <a:pt x="130330" y="276349"/>
                        <a:pt x="85563" y="287112"/>
                        <a:pt x="49749" y="301685"/>
                      </a:cubicBezTo>
                      <a:cubicBezTo>
                        <a:pt x="53178" y="311686"/>
                        <a:pt x="70228" y="338071"/>
                        <a:pt x="71561" y="344357"/>
                      </a:cubicBezTo>
                      <a:cubicBezTo>
                        <a:pt x="94993" y="349215"/>
                        <a:pt x="23936" y="418366"/>
                        <a:pt x="10125" y="432273"/>
                      </a:cubicBezTo>
                      <a:lnTo>
                        <a:pt x="10887" y="465134"/>
                      </a:lnTo>
                      <a:close/>
                    </a:path>
                  </a:pathLst>
                </a:custGeom>
                <a:solidFill>
                  <a:srgbClr val="6FC4D1"/>
                </a:solidFill>
                <a:ln w="6350" cap="flat">
                  <a:solidFill>
                    <a:schemeClr val="accent4"/>
                  </a:solid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81CF537C-BD66-414A-8587-27CFCC6E59F0}"/>
                    </a:ext>
                  </a:extLst>
                </p:cNvPr>
                <p:cNvSpPr/>
                <p:nvPr/>
              </p:nvSpPr>
              <p:spPr>
                <a:xfrm>
                  <a:off x="9153243" y="1237491"/>
                  <a:ext cx="275679" cy="518926"/>
                </a:xfrm>
                <a:custGeom>
                  <a:avLst/>
                  <a:gdLst>
                    <a:gd name="connsiteX0" fmla="*/ 35176 w 161925"/>
                    <a:gd name="connsiteY0" fmla="*/ 193767 h 304800"/>
                    <a:gd name="connsiteX1" fmla="*/ 65465 w 161925"/>
                    <a:gd name="connsiteY1" fmla="*/ 252822 h 304800"/>
                    <a:gd name="connsiteX2" fmla="*/ 69847 w 161925"/>
                    <a:gd name="connsiteY2" fmla="*/ 299875 h 304800"/>
                    <a:gd name="connsiteX3" fmla="*/ 138712 w 161925"/>
                    <a:gd name="connsiteY3" fmla="*/ 286826 h 304800"/>
                    <a:gd name="connsiteX4" fmla="*/ 133378 w 161925"/>
                    <a:gd name="connsiteY4" fmla="*/ 277111 h 304800"/>
                    <a:gd name="connsiteX5" fmla="*/ 128807 w 161925"/>
                    <a:gd name="connsiteY5" fmla="*/ 238630 h 304800"/>
                    <a:gd name="connsiteX6" fmla="*/ 130521 w 161925"/>
                    <a:gd name="connsiteY6" fmla="*/ 108804 h 304800"/>
                    <a:gd name="connsiteX7" fmla="*/ 159286 w 161925"/>
                    <a:gd name="connsiteY7" fmla="*/ 70418 h 304800"/>
                    <a:gd name="connsiteX8" fmla="*/ 149476 w 161925"/>
                    <a:gd name="connsiteY8" fmla="*/ 10125 h 304800"/>
                    <a:gd name="connsiteX9" fmla="*/ 10125 w 161925"/>
                    <a:gd name="connsiteY9" fmla="*/ 46891 h 304800"/>
                    <a:gd name="connsiteX10" fmla="*/ 22603 w 161925"/>
                    <a:gd name="connsiteY10" fmla="*/ 157762 h 304800"/>
                    <a:gd name="connsiteX11" fmla="*/ 35176 w 161925"/>
                    <a:gd name="connsiteY11" fmla="*/ 19376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304800">
                      <a:moveTo>
                        <a:pt x="35176" y="193767"/>
                      </a:moveTo>
                      <a:cubicBezTo>
                        <a:pt x="34890" y="201006"/>
                        <a:pt x="62132" y="214531"/>
                        <a:pt x="65465" y="252822"/>
                      </a:cubicBezTo>
                      <a:cubicBezTo>
                        <a:pt x="67180" y="272348"/>
                        <a:pt x="68704" y="286636"/>
                        <a:pt x="69847" y="299875"/>
                      </a:cubicBezTo>
                      <a:lnTo>
                        <a:pt x="138712" y="286826"/>
                      </a:lnTo>
                      <a:cubicBezTo>
                        <a:pt x="138046" y="284826"/>
                        <a:pt x="133569" y="277777"/>
                        <a:pt x="133378" y="277111"/>
                      </a:cubicBezTo>
                      <a:cubicBezTo>
                        <a:pt x="126711" y="257775"/>
                        <a:pt x="145856" y="258156"/>
                        <a:pt x="128807" y="238630"/>
                      </a:cubicBezTo>
                      <a:cubicBezTo>
                        <a:pt x="114709" y="222532"/>
                        <a:pt x="144808" y="120996"/>
                        <a:pt x="130521" y="108804"/>
                      </a:cubicBezTo>
                      <a:cubicBezTo>
                        <a:pt x="113566" y="94326"/>
                        <a:pt x="155667" y="99755"/>
                        <a:pt x="159286" y="70418"/>
                      </a:cubicBezTo>
                      <a:cubicBezTo>
                        <a:pt x="163192" y="38890"/>
                        <a:pt x="149476" y="60322"/>
                        <a:pt x="149476" y="10125"/>
                      </a:cubicBezTo>
                      <a:lnTo>
                        <a:pt x="10125" y="46891"/>
                      </a:lnTo>
                      <a:cubicBezTo>
                        <a:pt x="10125" y="94993"/>
                        <a:pt x="25079" y="96231"/>
                        <a:pt x="22603" y="157762"/>
                      </a:cubicBezTo>
                      <a:cubicBezTo>
                        <a:pt x="22222" y="167383"/>
                        <a:pt x="36509" y="161287"/>
                        <a:pt x="35176" y="193767"/>
                      </a:cubicBezTo>
                      <a:close/>
                    </a:path>
                  </a:pathLst>
                </a:custGeom>
                <a:solidFill>
                  <a:srgbClr val="253B88"/>
                </a:solidFill>
                <a:ln w="6350"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F148E9E-9355-4BF4-A7FE-CC0E1D179F53}"/>
                    </a:ext>
                  </a:extLst>
                </p:cNvPr>
                <p:cNvSpPr/>
                <p:nvPr/>
              </p:nvSpPr>
              <p:spPr>
                <a:xfrm>
                  <a:off x="9348561" y="1169382"/>
                  <a:ext cx="275679" cy="567575"/>
                </a:xfrm>
                <a:custGeom>
                  <a:avLst/>
                  <a:gdLst>
                    <a:gd name="connsiteX0" fmla="*/ 15703 w 161925"/>
                    <a:gd name="connsiteY0" fmla="*/ 148904 h 333375"/>
                    <a:gd name="connsiteX1" fmla="*/ 13988 w 161925"/>
                    <a:gd name="connsiteY1" fmla="*/ 278730 h 333375"/>
                    <a:gd name="connsiteX2" fmla="*/ 18560 w 161925"/>
                    <a:gd name="connsiteY2" fmla="*/ 317211 h 333375"/>
                    <a:gd name="connsiteX3" fmla="*/ 23894 w 161925"/>
                    <a:gd name="connsiteY3" fmla="*/ 326926 h 333375"/>
                    <a:gd name="connsiteX4" fmla="*/ 122954 w 161925"/>
                    <a:gd name="connsiteY4" fmla="*/ 304066 h 333375"/>
                    <a:gd name="connsiteX5" fmla="*/ 125240 w 161925"/>
                    <a:gd name="connsiteY5" fmla="*/ 301590 h 333375"/>
                    <a:gd name="connsiteX6" fmla="*/ 133908 w 161925"/>
                    <a:gd name="connsiteY6" fmla="*/ 291684 h 333375"/>
                    <a:gd name="connsiteX7" fmla="*/ 154863 w 161925"/>
                    <a:gd name="connsiteY7" fmla="*/ 276539 h 333375"/>
                    <a:gd name="connsiteX8" fmla="*/ 159911 w 161925"/>
                    <a:gd name="connsiteY8" fmla="*/ 249393 h 333375"/>
                    <a:gd name="connsiteX9" fmla="*/ 133813 w 161925"/>
                    <a:gd name="connsiteY9" fmla="*/ 227009 h 333375"/>
                    <a:gd name="connsiteX10" fmla="*/ 124097 w 161925"/>
                    <a:gd name="connsiteY10" fmla="*/ 201863 h 333375"/>
                    <a:gd name="connsiteX11" fmla="*/ 62756 w 161925"/>
                    <a:gd name="connsiteY11" fmla="*/ 10125 h 333375"/>
                    <a:gd name="connsiteX12" fmla="*/ 46850 w 161925"/>
                    <a:gd name="connsiteY12" fmla="*/ 13173 h 333375"/>
                    <a:gd name="connsiteX13" fmla="*/ 34562 w 161925"/>
                    <a:gd name="connsiteY13" fmla="*/ 50416 h 333375"/>
                    <a:gd name="connsiteX14" fmla="*/ 44373 w 161925"/>
                    <a:gd name="connsiteY14" fmla="*/ 110709 h 333375"/>
                    <a:gd name="connsiteX15" fmla="*/ 15703 w 161925"/>
                    <a:gd name="connsiteY15" fmla="*/ 14890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25" h="333375">
                      <a:moveTo>
                        <a:pt x="15703" y="148904"/>
                      </a:moveTo>
                      <a:cubicBezTo>
                        <a:pt x="29990" y="161096"/>
                        <a:pt x="-109" y="262633"/>
                        <a:pt x="13988" y="278730"/>
                      </a:cubicBezTo>
                      <a:cubicBezTo>
                        <a:pt x="31038" y="298256"/>
                        <a:pt x="11893" y="297780"/>
                        <a:pt x="18560" y="317211"/>
                      </a:cubicBezTo>
                      <a:cubicBezTo>
                        <a:pt x="18751" y="317782"/>
                        <a:pt x="23228" y="324831"/>
                        <a:pt x="23894" y="326926"/>
                      </a:cubicBezTo>
                      <a:lnTo>
                        <a:pt x="122954" y="304066"/>
                      </a:lnTo>
                      <a:cubicBezTo>
                        <a:pt x="122859" y="303495"/>
                        <a:pt x="124954" y="301685"/>
                        <a:pt x="125240" y="301590"/>
                      </a:cubicBezTo>
                      <a:cubicBezTo>
                        <a:pt x="125240" y="301495"/>
                        <a:pt x="133432" y="292732"/>
                        <a:pt x="133908" y="291684"/>
                      </a:cubicBezTo>
                      <a:cubicBezTo>
                        <a:pt x="136956" y="285683"/>
                        <a:pt x="151529" y="274063"/>
                        <a:pt x="154863" y="276539"/>
                      </a:cubicBezTo>
                      <a:lnTo>
                        <a:pt x="159911" y="249393"/>
                      </a:lnTo>
                      <a:cubicBezTo>
                        <a:pt x="136194" y="249679"/>
                        <a:pt x="164769" y="225771"/>
                        <a:pt x="133813" y="227009"/>
                      </a:cubicBezTo>
                      <a:cubicBezTo>
                        <a:pt x="120192" y="227581"/>
                        <a:pt x="126764" y="201577"/>
                        <a:pt x="124097" y="201863"/>
                      </a:cubicBezTo>
                      <a:lnTo>
                        <a:pt x="62756" y="10125"/>
                      </a:lnTo>
                      <a:cubicBezTo>
                        <a:pt x="51421" y="19174"/>
                        <a:pt x="60470" y="28222"/>
                        <a:pt x="46850" y="13173"/>
                      </a:cubicBezTo>
                      <a:cubicBezTo>
                        <a:pt x="41992" y="7839"/>
                        <a:pt x="34562" y="47749"/>
                        <a:pt x="34562" y="50416"/>
                      </a:cubicBezTo>
                      <a:cubicBezTo>
                        <a:pt x="34562" y="100517"/>
                        <a:pt x="48183" y="79086"/>
                        <a:pt x="44373" y="110709"/>
                      </a:cubicBezTo>
                      <a:cubicBezTo>
                        <a:pt x="40849" y="139855"/>
                        <a:pt x="-1252" y="134426"/>
                        <a:pt x="15703" y="148904"/>
                      </a:cubicBez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F2D754B2-C662-4293-B923-23FE3BEF6076}"/>
                    </a:ext>
                  </a:extLst>
                </p:cNvPr>
                <p:cNvSpPr/>
                <p:nvPr/>
              </p:nvSpPr>
              <p:spPr>
                <a:xfrm>
                  <a:off x="9438329" y="672444"/>
                  <a:ext cx="600008" cy="924337"/>
                </a:xfrm>
                <a:custGeom>
                  <a:avLst/>
                  <a:gdLst>
                    <a:gd name="connsiteX0" fmla="*/ 10125 w 352425"/>
                    <a:gd name="connsiteY0" fmla="*/ 301915 h 542925"/>
                    <a:gd name="connsiteX1" fmla="*/ 71466 w 352425"/>
                    <a:gd name="connsiteY1" fmla="*/ 493653 h 542925"/>
                    <a:gd name="connsiteX2" fmla="*/ 81181 w 352425"/>
                    <a:gd name="connsiteY2" fmla="*/ 518799 h 542925"/>
                    <a:gd name="connsiteX3" fmla="*/ 107280 w 352425"/>
                    <a:gd name="connsiteY3" fmla="*/ 541183 h 542925"/>
                    <a:gd name="connsiteX4" fmla="*/ 118805 w 352425"/>
                    <a:gd name="connsiteY4" fmla="*/ 482890 h 542925"/>
                    <a:gd name="connsiteX5" fmla="*/ 124520 w 352425"/>
                    <a:gd name="connsiteY5" fmla="*/ 465364 h 542925"/>
                    <a:gd name="connsiteX6" fmla="*/ 140713 w 352425"/>
                    <a:gd name="connsiteY6" fmla="*/ 442504 h 542925"/>
                    <a:gd name="connsiteX7" fmla="*/ 182242 w 352425"/>
                    <a:gd name="connsiteY7" fmla="*/ 423835 h 542925"/>
                    <a:gd name="connsiteX8" fmla="*/ 205197 w 352425"/>
                    <a:gd name="connsiteY8" fmla="*/ 391354 h 542925"/>
                    <a:gd name="connsiteX9" fmla="*/ 208816 w 352425"/>
                    <a:gd name="connsiteY9" fmla="*/ 357445 h 542925"/>
                    <a:gd name="connsiteX10" fmla="*/ 198529 w 352425"/>
                    <a:gd name="connsiteY10" fmla="*/ 350111 h 542925"/>
                    <a:gd name="connsiteX11" fmla="*/ 211102 w 352425"/>
                    <a:gd name="connsiteY11" fmla="*/ 342777 h 542925"/>
                    <a:gd name="connsiteX12" fmla="*/ 215007 w 352425"/>
                    <a:gd name="connsiteY12" fmla="*/ 345730 h 542925"/>
                    <a:gd name="connsiteX13" fmla="*/ 231676 w 352425"/>
                    <a:gd name="connsiteY13" fmla="*/ 374495 h 542925"/>
                    <a:gd name="connsiteX14" fmla="*/ 251488 w 352425"/>
                    <a:gd name="connsiteY14" fmla="*/ 334204 h 542925"/>
                    <a:gd name="connsiteX15" fmla="*/ 271586 w 352425"/>
                    <a:gd name="connsiteY15" fmla="*/ 328013 h 542925"/>
                    <a:gd name="connsiteX16" fmla="*/ 293113 w 352425"/>
                    <a:gd name="connsiteY16" fmla="*/ 320869 h 542925"/>
                    <a:gd name="connsiteX17" fmla="*/ 325402 w 352425"/>
                    <a:gd name="connsiteY17" fmla="*/ 288199 h 542925"/>
                    <a:gd name="connsiteX18" fmla="*/ 327593 w 352425"/>
                    <a:gd name="connsiteY18" fmla="*/ 224000 h 542925"/>
                    <a:gd name="connsiteX19" fmla="*/ 315211 w 352425"/>
                    <a:gd name="connsiteY19" fmla="*/ 230287 h 542925"/>
                    <a:gd name="connsiteX20" fmla="*/ 288445 w 352425"/>
                    <a:gd name="connsiteY20" fmla="*/ 218857 h 542925"/>
                    <a:gd name="connsiteX21" fmla="*/ 287683 w 352425"/>
                    <a:gd name="connsiteY21" fmla="*/ 185710 h 542925"/>
                    <a:gd name="connsiteX22" fmla="*/ 253012 w 352425"/>
                    <a:gd name="connsiteY22" fmla="*/ 186472 h 542925"/>
                    <a:gd name="connsiteX23" fmla="*/ 204339 w 352425"/>
                    <a:gd name="connsiteY23" fmla="*/ 26452 h 542925"/>
                    <a:gd name="connsiteX24" fmla="*/ 179860 w 352425"/>
                    <a:gd name="connsiteY24" fmla="*/ 17117 h 542925"/>
                    <a:gd name="connsiteX25" fmla="*/ 132807 w 352425"/>
                    <a:gd name="connsiteY25" fmla="*/ 30833 h 542925"/>
                    <a:gd name="connsiteX26" fmla="*/ 126901 w 352425"/>
                    <a:gd name="connsiteY26" fmla="*/ 41882 h 542925"/>
                    <a:gd name="connsiteX27" fmla="*/ 97374 w 352425"/>
                    <a:gd name="connsiteY27" fmla="*/ 19784 h 542925"/>
                    <a:gd name="connsiteX28" fmla="*/ 88515 w 352425"/>
                    <a:gd name="connsiteY28" fmla="*/ 22737 h 542925"/>
                    <a:gd name="connsiteX29" fmla="*/ 56035 w 352425"/>
                    <a:gd name="connsiteY29" fmla="*/ 109795 h 542925"/>
                    <a:gd name="connsiteX30" fmla="*/ 55940 w 352425"/>
                    <a:gd name="connsiteY30" fmla="*/ 128941 h 542925"/>
                    <a:gd name="connsiteX31" fmla="*/ 47939 w 352425"/>
                    <a:gd name="connsiteY31" fmla="*/ 172470 h 542925"/>
                    <a:gd name="connsiteX32" fmla="*/ 60512 w 352425"/>
                    <a:gd name="connsiteY32" fmla="*/ 212284 h 542925"/>
                    <a:gd name="connsiteX33" fmla="*/ 37652 w 352425"/>
                    <a:gd name="connsiteY33" fmla="*/ 257242 h 542925"/>
                    <a:gd name="connsiteX34" fmla="*/ 33271 w 352425"/>
                    <a:gd name="connsiteY34" fmla="*/ 302962 h 542925"/>
                    <a:gd name="connsiteX35" fmla="*/ 10125 w 352425"/>
                    <a:gd name="connsiteY35" fmla="*/ 30191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2425" h="542925">
                      <a:moveTo>
                        <a:pt x="10125" y="301915"/>
                      </a:moveTo>
                      <a:lnTo>
                        <a:pt x="71466" y="493653"/>
                      </a:lnTo>
                      <a:cubicBezTo>
                        <a:pt x="74133" y="493462"/>
                        <a:pt x="67561" y="519370"/>
                        <a:pt x="81181" y="518799"/>
                      </a:cubicBezTo>
                      <a:cubicBezTo>
                        <a:pt x="112138" y="517561"/>
                        <a:pt x="83563" y="541468"/>
                        <a:pt x="107280" y="541183"/>
                      </a:cubicBezTo>
                      <a:cubicBezTo>
                        <a:pt x="118519" y="524419"/>
                        <a:pt x="115090" y="494891"/>
                        <a:pt x="118805" y="482890"/>
                      </a:cubicBezTo>
                      <a:cubicBezTo>
                        <a:pt x="118805" y="476698"/>
                        <a:pt x="128997" y="472412"/>
                        <a:pt x="124520" y="465364"/>
                      </a:cubicBezTo>
                      <a:cubicBezTo>
                        <a:pt x="117281" y="454124"/>
                        <a:pt x="137188" y="435646"/>
                        <a:pt x="140713" y="442504"/>
                      </a:cubicBezTo>
                      <a:cubicBezTo>
                        <a:pt x="146809" y="454315"/>
                        <a:pt x="182242" y="425740"/>
                        <a:pt x="182242" y="423835"/>
                      </a:cubicBezTo>
                      <a:cubicBezTo>
                        <a:pt x="181003" y="393450"/>
                        <a:pt x="208721" y="420596"/>
                        <a:pt x="205197" y="391354"/>
                      </a:cubicBezTo>
                      <a:cubicBezTo>
                        <a:pt x="201196" y="358588"/>
                        <a:pt x="208816" y="375733"/>
                        <a:pt x="208816" y="357445"/>
                      </a:cubicBezTo>
                      <a:lnTo>
                        <a:pt x="198529" y="350111"/>
                      </a:lnTo>
                      <a:lnTo>
                        <a:pt x="211102" y="342777"/>
                      </a:lnTo>
                      <a:cubicBezTo>
                        <a:pt x="213007" y="343253"/>
                        <a:pt x="214246" y="343920"/>
                        <a:pt x="215007" y="345730"/>
                      </a:cubicBezTo>
                      <a:cubicBezTo>
                        <a:pt x="226056" y="370209"/>
                        <a:pt x="231676" y="345253"/>
                        <a:pt x="231676" y="374495"/>
                      </a:cubicBezTo>
                      <a:cubicBezTo>
                        <a:pt x="258537" y="374495"/>
                        <a:pt x="222437" y="344110"/>
                        <a:pt x="251488" y="334204"/>
                      </a:cubicBezTo>
                      <a:cubicBezTo>
                        <a:pt x="254536" y="333157"/>
                        <a:pt x="270062" y="315535"/>
                        <a:pt x="271586" y="328013"/>
                      </a:cubicBezTo>
                      <a:cubicBezTo>
                        <a:pt x="274063" y="348587"/>
                        <a:pt x="286350" y="325632"/>
                        <a:pt x="293113" y="320869"/>
                      </a:cubicBezTo>
                      <a:cubicBezTo>
                        <a:pt x="300352" y="315821"/>
                        <a:pt x="324164" y="288103"/>
                        <a:pt x="325402" y="288199"/>
                      </a:cubicBezTo>
                      <a:cubicBezTo>
                        <a:pt x="352548" y="289246"/>
                        <a:pt x="346929" y="237335"/>
                        <a:pt x="327593" y="224000"/>
                      </a:cubicBezTo>
                      <a:cubicBezTo>
                        <a:pt x="321497" y="221905"/>
                        <a:pt x="317592" y="224286"/>
                        <a:pt x="315211" y="230287"/>
                      </a:cubicBezTo>
                      <a:cubicBezTo>
                        <a:pt x="310638" y="242383"/>
                        <a:pt x="292160" y="224381"/>
                        <a:pt x="288445" y="218857"/>
                      </a:cubicBezTo>
                      <a:lnTo>
                        <a:pt x="287683" y="185710"/>
                      </a:lnTo>
                      <a:lnTo>
                        <a:pt x="253012" y="186472"/>
                      </a:lnTo>
                      <a:lnTo>
                        <a:pt x="204339" y="26452"/>
                      </a:lnTo>
                      <a:cubicBezTo>
                        <a:pt x="196720" y="18165"/>
                        <a:pt x="180527" y="17784"/>
                        <a:pt x="179860" y="17117"/>
                      </a:cubicBezTo>
                      <a:cubicBezTo>
                        <a:pt x="157286" y="-3266"/>
                        <a:pt x="147094" y="27023"/>
                        <a:pt x="132807" y="30833"/>
                      </a:cubicBezTo>
                      <a:cubicBezTo>
                        <a:pt x="131283" y="31500"/>
                        <a:pt x="131283" y="40644"/>
                        <a:pt x="126901" y="41882"/>
                      </a:cubicBezTo>
                      <a:cubicBezTo>
                        <a:pt x="104137" y="48454"/>
                        <a:pt x="103279" y="32738"/>
                        <a:pt x="97374" y="19784"/>
                      </a:cubicBezTo>
                      <a:lnTo>
                        <a:pt x="88515" y="22737"/>
                      </a:lnTo>
                      <a:lnTo>
                        <a:pt x="56035" y="109795"/>
                      </a:lnTo>
                      <a:cubicBezTo>
                        <a:pt x="56035" y="114558"/>
                        <a:pt x="55654" y="124845"/>
                        <a:pt x="55940" y="128941"/>
                      </a:cubicBezTo>
                      <a:cubicBezTo>
                        <a:pt x="59464" y="169327"/>
                        <a:pt x="47939" y="155134"/>
                        <a:pt x="47939" y="172470"/>
                      </a:cubicBezTo>
                      <a:cubicBezTo>
                        <a:pt x="47939" y="213046"/>
                        <a:pt x="60893" y="195997"/>
                        <a:pt x="60512" y="212284"/>
                      </a:cubicBezTo>
                      <a:lnTo>
                        <a:pt x="37652" y="257242"/>
                      </a:lnTo>
                      <a:lnTo>
                        <a:pt x="33271" y="302962"/>
                      </a:lnTo>
                      <a:cubicBezTo>
                        <a:pt x="30318" y="303343"/>
                        <a:pt x="17935" y="296390"/>
                        <a:pt x="10125" y="301915"/>
                      </a:cubicBez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4E30C780-2A82-4F46-8ECA-B0A0A03EB29A}"/>
                    </a:ext>
                  </a:extLst>
                </p:cNvPr>
                <p:cNvSpPr/>
                <p:nvPr/>
              </p:nvSpPr>
              <p:spPr>
                <a:xfrm>
                  <a:off x="9254759" y="1622578"/>
                  <a:ext cx="551359" cy="291896"/>
                </a:xfrm>
                <a:custGeom>
                  <a:avLst/>
                  <a:gdLst>
                    <a:gd name="connsiteX0" fmla="*/ 178051 w 323850"/>
                    <a:gd name="connsiteY0" fmla="*/ 37874 h 171450"/>
                    <a:gd name="connsiteX1" fmla="*/ 78991 w 323850"/>
                    <a:gd name="connsiteY1" fmla="*/ 60734 h 171450"/>
                    <a:gd name="connsiteX2" fmla="*/ 10125 w 323850"/>
                    <a:gd name="connsiteY2" fmla="*/ 73783 h 171450"/>
                    <a:gd name="connsiteX3" fmla="*/ 11268 w 323850"/>
                    <a:gd name="connsiteY3" fmla="*/ 153698 h 171450"/>
                    <a:gd name="connsiteX4" fmla="*/ 11744 w 323850"/>
                    <a:gd name="connsiteY4" fmla="*/ 161889 h 171450"/>
                    <a:gd name="connsiteX5" fmla="*/ 158620 w 323850"/>
                    <a:gd name="connsiteY5" fmla="*/ 128647 h 171450"/>
                    <a:gd name="connsiteX6" fmla="*/ 189671 w 323850"/>
                    <a:gd name="connsiteY6" fmla="*/ 119694 h 171450"/>
                    <a:gd name="connsiteX7" fmla="*/ 228152 w 323850"/>
                    <a:gd name="connsiteY7" fmla="*/ 169509 h 171450"/>
                    <a:gd name="connsiteX8" fmla="*/ 239963 w 323850"/>
                    <a:gd name="connsiteY8" fmla="*/ 164937 h 171450"/>
                    <a:gd name="connsiteX9" fmla="*/ 255775 w 323850"/>
                    <a:gd name="connsiteY9" fmla="*/ 140172 h 171450"/>
                    <a:gd name="connsiteX10" fmla="*/ 269681 w 323850"/>
                    <a:gd name="connsiteY10" fmla="*/ 153888 h 171450"/>
                    <a:gd name="connsiteX11" fmla="*/ 274729 w 323850"/>
                    <a:gd name="connsiteY11" fmla="*/ 149031 h 171450"/>
                    <a:gd name="connsiteX12" fmla="*/ 295494 w 323850"/>
                    <a:gd name="connsiteY12" fmla="*/ 136839 h 171450"/>
                    <a:gd name="connsiteX13" fmla="*/ 307591 w 323850"/>
                    <a:gd name="connsiteY13" fmla="*/ 133410 h 171450"/>
                    <a:gd name="connsiteX14" fmla="*/ 320545 w 323850"/>
                    <a:gd name="connsiteY14" fmla="*/ 127599 h 171450"/>
                    <a:gd name="connsiteX15" fmla="*/ 309972 w 323850"/>
                    <a:gd name="connsiteY15" fmla="*/ 93309 h 171450"/>
                    <a:gd name="connsiteX16" fmla="*/ 295113 w 323850"/>
                    <a:gd name="connsiteY16" fmla="*/ 123885 h 171450"/>
                    <a:gd name="connsiteX17" fmla="*/ 268919 w 323850"/>
                    <a:gd name="connsiteY17" fmla="*/ 120456 h 171450"/>
                    <a:gd name="connsiteX18" fmla="*/ 251965 w 323850"/>
                    <a:gd name="connsiteY18" fmla="*/ 95214 h 171450"/>
                    <a:gd name="connsiteX19" fmla="*/ 226914 w 323850"/>
                    <a:gd name="connsiteY19" fmla="*/ 78260 h 171450"/>
                    <a:gd name="connsiteX20" fmla="*/ 221389 w 323850"/>
                    <a:gd name="connsiteY20" fmla="*/ 81689 h 171450"/>
                    <a:gd name="connsiteX21" fmla="*/ 219675 w 323850"/>
                    <a:gd name="connsiteY21" fmla="*/ 45399 h 171450"/>
                    <a:gd name="connsiteX22" fmla="*/ 214817 w 323850"/>
                    <a:gd name="connsiteY22" fmla="*/ 18443 h 171450"/>
                    <a:gd name="connsiteX23" fmla="*/ 209769 w 323850"/>
                    <a:gd name="connsiteY23" fmla="*/ 10442 h 171450"/>
                    <a:gd name="connsiteX24" fmla="*/ 188814 w 323850"/>
                    <a:gd name="connsiteY24" fmla="*/ 25587 h 171450"/>
                    <a:gd name="connsiteX25" fmla="*/ 180146 w 323850"/>
                    <a:gd name="connsiteY25" fmla="*/ 35493 h 171450"/>
                    <a:gd name="connsiteX26" fmla="*/ 178051 w 323850"/>
                    <a:gd name="connsiteY26" fmla="*/ 3787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71450">
                      <a:moveTo>
                        <a:pt x="178051" y="37874"/>
                      </a:moveTo>
                      <a:lnTo>
                        <a:pt x="78991" y="60734"/>
                      </a:lnTo>
                      <a:lnTo>
                        <a:pt x="10125" y="73783"/>
                      </a:lnTo>
                      <a:cubicBezTo>
                        <a:pt x="12125" y="96643"/>
                        <a:pt x="12887" y="116265"/>
                        <a:pt x="11268" y="153698"/>
                      </a:cubicBezTo>
                      <a:cubicBezTo>
                        <a:pt x="11173" y="156365"/>
                        <a:pt x="11363" y="159032"/>
                        <a:pt x="11744" y="161889"/>
                      </a:cubicBezTo>
                      <a:lnTo>
                        <a:pt x="158620" y="128647"/>
                      </a:lnTo>
                      <a:lnTo>
                        <a:pt x="189671" y="119694"/>
                      </a:lnTo>
                      <a:lnTo>
                        <a:pt x="228152" y="169509"/>
                      </a:lnTo>
                      <a:cubicBezTo>
                        <a:pt x="229009" y="170271"/>
                        <a:pt x="238630" y="170557"/>
                        <a:pt x="239963" y="164937"/>
                      </a:cubicBezTo>
                      <a:cubicBezTo>
                        <a:pt x="243583" y="149507"/>
                        <a:pt x="233677" y="148269"/>
                        <a:pt x="255775" y="140172"/>
                      </a:cubicBezTo>
                      <a:cubicBezTo>
                        <a:pt x="267300" y="135981"/>
                        <a:pt x="258537" y="161413"/>
                        <a:pt x="269681" y="153888"/>
                      </a:cubicBezTo>
                      <a:cubicBezTo>
                        <a:pt x="271777" y="152460"/>
                        <a:pt x="269110" y="151317"/>
                        <a:pt x="274729" y="149031"/>
                      </a:cubicBezTo>
                      <a:cubicBezTo>
                        <a:pt x="275872" y="148554"/>
                        <a:pt x="290636" y="137696"/>
                        <a:pt x="295494" y="136839"/>
                      </a:cubicBezTo>
                      <a:cubicBezTo>
                        <a:pt x="298637" y="136267"/>
                        <a:pt x="299304" y="133981"/>
                        <a:pt x="307591" y="133410"/>
                      </a:cubicBezTo>
                      <a:cubicBezTo>
                        <a:pt x="307686" y="133410"/>
                        <a:pt x="320545" y="129504"/>
                        <a:pt x="320545" y="127599"/>
                      </a:cubicBezTo>
                      <a:cubicBezTo>
                        <a:pt x="320545" y="122456"/>
                        <a:pt x="314925" y="95024"/>
                        <a:pt x="309972" y="93309"/>
                      </a:cubicBezTo>
                      <a:cubicBezTo>
                        <a:pt x="309972" y="110550"/>
                        <a:pt x="309877" y="114931"/>
                        <a:pt x="295113" y="123885"/>
                      </a:cubicBezTo>
                      <a:cubicBezTo>
                        <a:pt x="290731" y="126552"/>
                        <a:pt x="270824" y="126171"/>
                        <a:pt x="268919" y="120456"/>
                      </a:cubicBezTo>
                      <a:cubicBezTo>
                        <a:pt x="264252" y="119789"/>
                        <a:pt x="258632" y="100834"/>
                        <a:pt x="251965" y="95214"/>
                      </a:cubicBezTo>
                      <a:cubicBezTo>
                        <a:pt x="240058" y="85308"/>
                        <a:pt x="245107" y="77212"/>
                        <a:pt x="226914" y="78260"/>
                      </a:cubicBezTo>
                      <a:cubicBezTo>
                        <a:pt x="226438" y="78260"/>
                        <a:pt x="223294" y="81403"/>
                        <a:pt x="221389" y="81689"/>
                      </a:cubicBezTo>
                      <a:cubicBezTo>
                        <a:pt x="210245" y="75307"/>
                        <a:pt x="214341" y="54162"/>
                        <a:pt x="219675" y="45399"/>
                      </a:cubicBezTo>
                      <a:cubicBezTo>
                        <a:pt x="226342" y="32921"/>
                        <a:pt x="230343" y="34064"/>
                        <a:pt x="214817" y="18443"/>
                      </a:cubicBezTo>
                      <a:cubicBezTo>
                        <a:pt x="214627" y="18252"/>
                        <a:pt x="209864" y="10728"/>
                        <a:pt x="209769" y="10442"/>
                      </a:cubicBezTo>
                      <a:cubicBezTo>
                        <a:pt x="206435" y="8061"/>
                        <a:pt x="191862" y="19681"/>
                        <a:pt x="188814" y="25587"/>
                      </a:cubicBezTo>
                      <a:cubicBezTo>
                        <a:pt x="188338" y="26634"/>
                        <a:pt x="180146" y="35397"/>
                        <a:pt x="180146" y="35493"/>
                      </a:cubicBezTo>
                      <a:cubicBezTo>
                        <a:pt x="180146" y="35493"/>
                        <a:pt x="178051" y="37207"/>
                        <a:pt x="178051" y="37874"/>
                      </a:cubicBez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53697086-77B3-4612-BBF9-02D2D29D5F95}"/>
                    </a:ext>
                  </a:extLst>
                </p:cNvPr>
                <p:cNvSpPr/>
                <p:nvPr/>
              </p:nvSpPr>
              <p:spPr>
                <a:xfrm>
                  <a:off x="9507735" y="1808797"/>
                  <a:ext cx="145948" cy="162164"/>
                </a:xfrm>
                <a:custGeom>
                  <a:avLst/>
                  <a:gdLst>
                    <a:gd name="connsiteX0" fmla="*/ 41176 w 85725"/>
                    <a:gd name="connsiteY0" fmla="*/ 10125 h 95250"/>
                    <a:gd name="connsiteX1" fmla="*/ 10125 w 85725"/>
                    <a:gd name="connsiteY1" fmla="*/ 19078 h 95250"/>
                    <a:gd name="connsiteX2" fmla="*/ 24127 w 85725"/>
                    <a:gd name="connsiteY2" fmla="*/ 94421 h 95250"/>
                    <a:gd name="connsiteX3" fmla="*/ 30127 w 85725"/>
                    <a:gd name="connsiteY3" fmla="*/ 93373 h 95250"/>
                    <a:gd name="connsiteX4" fmla="*/ 41748 w 85725"/>
                    <a:gd name="connsiteY4" fmla="*/ 87182 h 95250"/>
                    <a:gd name="connsiteX5" fmla="*/ 54797 w 85725"/>
                    <a:gd name="connsiteY5" fmla="*/ 74895 h 95250"/>
                    <a:gd name="connsiteX6" fmla="*/ 65179 w 85725"/>
                    <a:gd name="connsiteY6" fmla="*/ 69561 h 95250"/>
                    <a:gd name="connsiteX7" fmla="*/ 79657 w 85725"/>
                    <a:gd name="connsiteY7" fmla="*/ 60036 h 95250"/>
                    <a:gd name="connsiteX8" fmla="*/ 41176 w 85725"/>
                    <a:gd name="connsiteY8" fmla="*/ 101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95250">
                      <a:moveTo>
                        <a:pt x="41176" y="10125"/>
                      </a:moveTo>
                      <a:lnTo>
                        <a:pt x="10125" y="19078"/>
                      </a:lnTo>
                      <a:lnTo>
                        <a:pt x="24127" y="94421"/>
                      </a:lnTo>
                      <a:cubicBezTo>
                        <a:pt x="24603" y="94421"/>
                        <a:pt x="29556" y="93469"/>
                        <a:pt x="30127" y="93373"/>
                      </a:cubicBezTo>
                      <a:cubicBezTo>
                        <a:pt x="38414" y="91087"/>
                        <a:pt x="34985" y="90897"/>
                        <a:pt x="41748" y="87182"/>
                      </a:cubicBezTo>
                      <a:cubicBezTo>
                        <a:pt x="47653" y="83944"/>
                        <a:pt x="50892" y="79753"/>
                        <a:pt x="54797" y="74895"/>
                      </a:cubicBezTo>
                      <a:cubicBezTo>
                        <a:pt x="59274" y="69180"/>
                        <a:pt x="57940" y="70894"/>
                        <a:pt x="65179" y="69561"/>
                      </a:cubicBezTo>
                      <a:cubicBezTo>
                        <a:pt x="73752" y="68037"/>
                        <a:pt x="72609" y="63560"/>
                        <a:pt x="79657" y="60036"/>
                      </a:cubicBezTo>
                      <a:lnTo>
                        <a:pt x="41176" y="10125"/>
                      </a:ln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59A391DB-D030-4B12-92E1-5447E6DCCE3B}"/>
                    </a:ext>
                  </a:extLst>
                </p:cNvPr>
                <p:cNvSpPr/>
                <p:nvPr/>
              </p:nvSpPr>
              <p:spPr>
                <a:xfrm>
                  <a:off x="9257677" y="1824039"/>
                  <a:ext cx="308112" cy="275679"/>
                </a:xfrm>
                <a:custGeom>
                  <a:avLst/>
                  <a:gdLst>
                    <a:gd name="connsiteX0" fmla="*/ 171002 w 180975"/>
                    <a:gd name="connsiteY0" fmla="*/ 85468 h 161925"/>
                    <a:gd name="connsiteX1" fmla="*/ 157000 w 180975"/>
                    <a:gd name="connsiteY1" fmla="*/ 10125 h 161925"/>
                    <a:gd name="connsiteX2" fmla="*/ 10125 w 180975"/>
                    <a:gd name="connsiteY2" fmla="*/ 43367 h 161925"/>
                    <a:gd name="connsiteX3" fmla="*/ 22031 w 180975"/>
                    <a:gd name="connsiteY3" fmla="*/ 154905 h 161925"/>
                    <a:gd name="connsiteX4" fmla="*/ 25746 w 180975"/>
                    <a:gd name="connsiteY4" fmla="*/ 160429 h 161925"/>
                    <a:gd name="connsiteX5" fmla="*/ 65275 w 180975"/>
                    <a:gd name="connsiteY5" fmla="*/ 133855 h 161925"/>
                    <a:gd name="connsiteX6" fmla="*/ 91087 w 180975"/>
                    <a:gd name="connsiteY6" fmla="*/ 119567 h 161925"/>
                    <a:gd name="connsiteX7" fmla="*/ 124425 w 180975"/>
                    <a:gd name="connsiteY7" fmla="*/ 106899 h 161925"/>
                    <a:gd name="connsiteX8" fmla="*/ 171002 w 180975"/>
                    <a:gd name="connsiteY8" fmla="*/ 8546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61925">
                      <a:moveTo>
                        <a:pt x="171002" y="85468"/>
                      </a:moveTo>
                      <a:lnTo>
                        <a:pt x="157000" y="10125"/>
                      </a:lnTo>
                      <a:lnTo>
                        <a:pt x="10125" y="43367"/>
                      </a:lnTo>
                      <a:cubicBezTo>
                        <a:pt x="13840" y="68037"/>
                        <a:pt x="35461" y="99946"/>
                        <a:pt x="22031" y="154905"/>
                      </a:cubicBezTo>
                      <a:cubicBezTo>
                        <a:pt x="21365" y="157762"/>
                        <a:pt x="23365" y="159572"/>
                        <a:pt x="25746" y="160429"/>
                      </a:cubicBezTo>
                      <a:cubicBezTo>
                        <a:pt x="27270" y="160525"/>
                        <a:pt x="65179" y="133950"/>
                        <a:pt x="65275" y="133855"/>
                      </a:cubicBezTo>
                      <a:cubicBezTo>
                        <a:pt x="90135" y="102136"/>
                        <a:pt x="81943" y="124996"/>
                        <a:pt x="91087" y="119567"/>
                      </a:cubicBezTo>
                      <a:cubicBezTo>
                        <a:pt x="95850" y="116805"/>
                        <a:pt x="124044" y="107566"/>
                        <a:pt x="124425" y="106899"/>
                      </a:cubicBezTo>
                      <a:cubicBezTo>
                        <a:pt x="131569" y="96802"/>
                        <a:pt x="170050" y="93945"/>
                        <a:pt x="171002" y="85468"/>
                      </a:cubicBez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7735F1AC-3280-471B-989D-451DE12C76E9}"/>
                    </a:ext>
                  </a:extLst>
                </p:cNvPr>
                <p:cNvSpPr/>
                <p:nvPr/>
              </p:nvSpPr>
              <p:spPr>
                <a:xfrm>
                  <a:off x="9074012" y="2051231"/>
                  <a:ext cx="243246" cy="502709"/>
                </a:xfrm>
                <a:custGeom>
                  <a:avLst/>
                  <a:gdLst>
                    <a:gd name="connsiteX0" fmla="*/ 132959 w 142875"/>
                    <a:gd name="connsiteY0" fmla="*/ 169954 h 295275"/>
                    <a:gd name="connsiteX1" fmla="*/ 129149 w 142875"/>
                    <a:gd name="connsiteY1" fmla="*/ 126235 h 295275"/>
                    <a:gd name="connsiteX2" fmla="*/ 123052 w 142875"/>
                    <a:gd name="connsiteY2" fmla="*/ 102517 h 295275"/>
                    <a:gd name="connsiteX3" fmla="*/ 111527 w 142875"/>
                    <a:gd name="connsiteY3" fmla="*/ 102803 h 295275"/>
                    <a:gd name="connsiteX4" fmla="*/ 101050 w 142875"/>
                    <a:gd name="connsiteY4" fmla="*/ 97088 h 295275"/>
                    <a:gd name="connsiteX5" fmla="*/ 116576 w 142875"/>
                    <a:gd name="connsiteY5" fmla="*/ 80324 h 295275"/>
                    <a:gd name="connsiteX6" fmla="*/ 114575 w 142875"/>
                    <a:gd name="connsiteY6" fmla="*/ 36033 h 295275"/>
                    <a:gd name="connsiteX7" fmla="*/ 36566 w 142875"/>
                    <a:gd name="connsiteY7" fmla="*/ 10125 h 295275"/>
                    <a:gd name="connsiteX8" fmla="*/ 28755 w 142875"/>
                    <a:gd name="connsiteY8" fmla="*/ 32794 h 295275"/>
                    <a:gd name="connsiteX9" fmla="*/ 22945 w 142875"/>
                    <a:gd name="connsiteY9" fmla="*/ 71847 h 295275"/>
                    <a:gd name="connsiteX10" fmla="*/ 27041 w 142875"/>
                    <a:gd name="connsiteY10" fmla="*/ 110518 h 295275"/>
                    <a:gd name="connsiteX11" fmla="*/ 44471 w 142875"/>
                    <a:gd name="connsiteY11" fmla="*/ 129378 h 295275"/>
                    <a:gd name="connsiteX12" fmla="*/ 61902 w 142875"/>
                    <a:gd name="connsiteY12" fmla="*/ 153571 h 295275"/>
                    <a:gd name="connsiteX13" fmla="*/ 25231 w 142875"/>
                    <a:gd name="connsiteY13" fmla="*/ 199006 h 295275"/>
                    <a:gd name="connsiteX14" fmla="*/ 13896 w 142875"/>
                    <a:gd name="connsiteY14" fmla="*/ 204340 h 295275"/>
                    <a:gd name="connsiteX15" fmla="*/ 11419 w 142875"/>
                    <a:gd name="connsiteY15" fmla="*/ 222247 h 295275"/>
                    <a:gd name="connsiteX16" fmla="*/ 12753 w 142875"/>
                    <a:gd name="connsiteY16" fmla="*/ 228724 h 295275"/>
                    <a:gd name="connsiteX17" fmla="*/ 22278 w 142875"/>
                    <a:gd name="connsiteY17" fmla="*/ 241297 h 295275"/>
                    <a:gd name="connsiteX18" fmla="*/ 48662 w 142875"/>
                    <a:gd name="connsiteY18" fmla="*/ 259204 h 295275"/>
                    <a:gd name="connsiteX19" fmla="*/ 78380 w 142875"/>
                    <a:gd name="connsiteY19" fmla="*/ 264157 h 295275"/>
                    <a:gd name="connsiteX20" fmla="*/ 78285 w 142875"/>
                    <a:gd name="connsiteY20" fmla="*/ 279492 h 295275"/>
                    <a:gd name="connsiteX21" fmla="*/ 82571 w 142875"/>
                    <a:gd name="connsiteY21" fmla="*/ 291779 h 295275"/>
                    <a:gd name="connsiteX22" fmla="*/ 98383 w 142875"/>
                    <a:gd name="connsiteY22" fmla="*/ 251869 h 295275"/>
                    <a:gd name="connsiteX23" fmla="*/ 125148 w 142875"/>
                    <a:gd name="connsiteY23" fmla="*/ 204911 h 295275"/>
                    <a:gd name="connsiteX24" fmla="*/ 132959 w 142875"/>
                    <a:gd name="connsiteY24" fmla="*/ 169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295275">
                      <a:moveTo>
                        <a:pt x="132959" y="169954"/>
                      </a:moveTo>
                      <a:cubicBezTo>
                        <a:pt x="126672" y="160715"/>
                        <a:pt x="129149" y="138141"/>
                        <a:pt x="129149" y="126235"/>
                      </a:cubicBezTo>
                      <a:cubicBezTo>
                        <a:pt x="129149" y="106137"/>
                        <a:pt x="130101" y="116519"/>
                        <a:pt x="123052" y="102517"/>
                      </a:cubicBezTo>
                      <a:cubicBezTo>
                        <a:pt x="119433" y="95374"/>
                        <a:pt x="116480" y="102898"/>
                        <a:pt x="111527" y="102803"/>
                      </a:cubicBezTo>
                      <a:cubicBezTo>
                        <a:pt x="100764" y="102517"/>
                        <a:pt x="99240" y="104994"/>
                        <a:pt x="101050" y="97088"/>
                      </a:cubicBezTo>
                      <a:cubicBezTo>
                        <a:pt x="104384" y="96421"/>
                        <a:pt x="116671" y="83086"/>
                        <a:pt x="116576" y="80324"/>
                      </a:cubicBezTo>
                      <a:lnTo>
                        <a:pt x="114575" y="36033"/>
                      </a:lnTo>
                      <a:lnTo>
                        <a:pt x="36566" y="10125"/>
                      </a:lnTo>
                      <a:cubicBezTo>
                        <a:pt x="39137" y="17650"/>
                        <a:pt x="28088" y="13268"/>
                        <a:pt x="28755" y="32794"/>
                      </a:cubicBezTo>
                      <a:cubicBezTo>
                        <a:pt x="29136" y="46606"/>
                        <a:pt x="1514" y="53559"/>
                        <a:pt x="22945" y="71847"/>
                      </a:cubicBezTo>
                      <a:cubicBezTo>
                        <a:pt x="28184" y="76324"/>
                        <a:pt x="-11250" y="105756"/>
                        <a:pt x="27041" y="110518"/>
                      </a:cubicBezTo>
                      <a:cubicBezTo>
                        <a:pt x="32946" y="111280"/>
                        <a:pt x="27898" y="119186"/>
                        <a:pt x="44471" y="129378"/>
                      </a:cubicBezTo>
                      <a:cubicBezTo>
                        <a:pt x="50663" y="133188"/>
                        <a:pt x="73427" y="149476"/>
                        <a:pt x="61902" y="153571"/>
                      </a:cubicBezTo>
                      <a:cubicBezTo>
                        <a:pt x="47900" y="158524"/>
                        <a:pt x="43614" y="190338"/>
                        <a:pt x="25231" y="199006"/>
                      </a:cubicBezTo>
                      <a:cubicBezTo>
                        <a:pt x="22945" y="200053"/>
                        <a:pt x="16373" y="204530"/>
                        <a:pt x="13896" y="204340"/>
                      </a:cubicBezTo>
                      <a:cubicBezTo>
                        <a:pt x="12182" y="209769"/>
                        <a:pt x="12563" y="218913"/>
                        <a:pt x="11419" y="222247"/>
                      </a:cubicBezTo>
                      <a:cubicBezTo>
                        <a:pt x="11419" y="225295"/>
                        <a:pt x="12277" y="226438"/>
                        <a:pt x="12753" y="228724"/>
                      </a:cubicBezTo>
                      <a:cubicBezTo>
                        <a:pt x="14563" y="237582"/>
                        <a:pt x="19420" y="237772"/>
                        <a:pt x="22278" y="241297"/>
                      </a:cubicBezTo>
                      <a:cubicBezTo>
                        <a:pt x="30851" y="251584"/>
                        <a:pt x="35708" y="255394"/>
                        <a:pt x="48662" y="259204"/>
                      </a:cubicBezTo>
                      <a:cubicBezTo>
                        <a:pt x="61711" y="263014"/>
                        <a:pt x="64093" y="265300"/>
                        <a:pt x="78380" y="264157"/>
                      </a:cubicBezTo>
                      <a:cubicBezTo>
                        <a:pt x="87524" y="263395"/>
                        <a:pt x="78285" y="275968"/>
                        <a:pt x="78285" y="279492"/>
                      </a:cubicBezTo>
                      <a:cubicBezTo>
                        <a:pt x="78285" y="283969"/>
                        <a:pt x="75142" y="296923"/>
                        <a:pt x="82571" y="291779"/>
                      </a:cubicBezTo>
                      <a:cubicBezTo>
                        <a:pt x="99240" y="280444"/>
                        <a:pt x="92287" y="256060"/>
                        <a:pt x="98383" y="251869"/>
                      </a:cubicBezTo>
                      <a:cubicBezTo>
                        <a:pt x="103907" y="248059"/>
                        <a:pt x="123910" y="211864"/>
                        <a:pt x="125148" y="204911"/>
                      </a:cubicBezTo>
                      <a:cubicBezTo>
                        <a:pt x="127339" y="198720"/>
                        <a:pt x="135816" y="174145"/>
                        <a:pt x="132959" y="169954"/>
                      </a:cubicBezTo>
                      <a:close/>
                    </a:path>
                  </a:pathLst>
                </a:custGeom>
                <a:solidFill>
                  <a:srgbClr val="253B88"/>
                </a:solidFill>
                <a:ln w="9525" cap="flat">
                  <a:solidFill>
                    <a:schemeClr val="tx2">
                      <a:lumMod val="20000"/>
                      <a:lumOff val="80000"/>
                    </a:schemeClr>
                  </a:solid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85490489-ECA6-4CB3-A53C-44ACBEC9238E}"/>
                    </a:ext>
                  </a:extLst>
                </p:cNvPr>
                <p:cNvSpPr/>
                <p:nvPr/>
              </p:nvSpPr>
              <p:spPr>
                <a:xfrm>
                  <a:off x="9031621" y="2381885"/>
                  <a:ext cx="194597" cy="291896"/>
                </a:xfrm>
                <a:custGeom>
                  <a:avLst/>
                  <a:gdLst>
                    <a:gd name="connsiteX0" fmla="*/ 79753 w 114300"/>
                    <a:gd name="connsiteY0" fmla="*/ 112614 h 171450"/>
                    <a:gd name="connsiteX1" fmla="*/ 59655 w 114300"/>
                    <a:gd name="connsiteY1" fmla="*/ 84896 h 171450"/>
                    <a:gd name="connsiteX2" fmla="*/ 43272 w 114300"/>
                    <a:gd name="connsiteY2" fmla="*/ 58131 h 171450"/>
                    <a:gd name="connsiteX3" fmla="*/ 36319 w 114300"/>
                    <a:gd name="connsiteY3" fmla="*/ 28032 h 171450"/>
                    <a:gd name="connsiteX4" fmla="*/ 38795 w 114300"/>
                    <a:gd name="connsiteY4" fmla="*/ 10125 h 171450"/>
                    <a:gd name="connsiteX5" fmla="*/ 10125 w 114300"/>
                    <a:gd name="connsiteY5" fmla="*/ 24793 h 171450"/>
                    <a:gd name="connsiteX6" fmla="*/ 48987 w 114300"/>
                    <a:gd name="connsiteY6" fmla="*/ 166430 h 171450"/>
                    <a:gd name="connsiteX7" fmla="*/ 106327 w 114300"/>
                    <a:gd name="connsiteY7" fmla="*/ 156429 h 171450"/>
                    <a:gd name="connsiteX8" fmla="*/ 94612 w 114300"/>
                    <a:gd name="connsiteY8" fmla="*/ 117757 h 171450"/>
                    <a:gd name="connsiteX9" fmla="*/ 79753 w 114300"/>
                    <a:gd name="connsiteY9" fmla="*/ 1126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71450">
                      <a:moveTo>
                        <a:pt x="79753" y="112614"/>
                      </a:moveTo>
                      <a:cubicBezTo>
                        <a:pt x="74990" y="110233"/>
                        <a:pt x="60417" y="91183"/>
                        <a:pt x="59655" y="84896"/>
                      </a:cubicBezTo>
                      <a:cubicBezTo>
                        <a:pt x="57750" y="69656"/>
                        <a:pt x="55274" y="64798"/>
                        <a:pt x="43272" y="58131"/>
                      </a:cubicBezTo>
                      <a:cubicBezTo>
                        <a:pt x="31651" y="51559"/>
                        <a:pt x="21174" y="28032"/>
                        <a:pt x="36319" y="28032"/>
                      </a:cubicBezTo>
                      <a:cubicBezTo>
                        <a:pt x="37462" y="24698"/>
                        <a:pt x="37176" y="15459"/>
                        <a:pt x="38795" y="10125"/>
                      </a:cubicBezTo>
                      <a:cubicBezTo>
                        <a:pt x="27651" y="10125"/>
                        <a:pt x="15554" y="14221"/>
                        <a:pt x="10125" y="24793"/>
                      </a:cubicBezTo>
                      <a:lnTo>
                        <a:pt x="48987" y="166430"/>
                      </a:lnTo>
                      <a:lnTo>
                        <a:pt x="106327" y="156429"/>
                      </a:lnTo>
                      <a:lnTo>
                        <a:pt x="94612" y="117757"/>
                      </a:lnTo>
                      <a:cubicBezTo>
                        <a:pt x="86992" y="115090"/>
                        <a:pt x="92135" y="118900"/>
                        <a:pt x="79753" y="112614"/>
                      </a:cubicBez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BD1C3595-A611-4B14-BCB4-E6175C46FE36}"/>
                    </a:ext>
                  </a:extLst>
                </p:cNvPr>
                <p:cNvSpPr/>
                <p:nvPr/>
              </p:nvSpPr>
              <p:spPr>
                <a:xfrm>
                  <a:off x="8483992" y="2406859"/>
                  <a:ext cx="745956" cy="356762"/>
                </a:xfrm>
                <a:custGeom>
                  <a:avLst/>
                  <a:gdLst>
                    <a:gd name="connsiteX0" fmla="*/ 370646 w 438150"/>
                    <a:gd name="connsiteY0" fmla="*/ 151762 h 209550"/>
                    <a:gd name="connsiteX1" fmla="*/ 331784 w 438150"/>
                    <a:gd name="connsiteY1" fmla="*/ 10125 h 209550"/>
                    <a:gd name="connsiteX2" fmla="*/ 10125 w 438150"/>
                    <a:gd name="connsiteY2" fmla="*/ 72895 h 209550"/>
                    <a:gd name="connsiteX3" fmla="*/ 21364 w 438150"/>
                    <a:gd name="connsiteY3" fmla="*/ 137188 h 209550"/>
                    <a:gd name="connsiteX4" fmla="*/ 49939 w 438150"/>
                    <a:gd name="connsiteY4" fmla="*/ 97374 h 209550"/>
                    <a:gd name="connsiteX5" fmla="*/ 62227 w 438150"/>
                    <a:gd name="connsiteY5" fmla="*/ 97374 h 209550"/>
                    <a:gd name="connsiteX6" fmla="*/ 74514 w 438150"/>
                    <a:gd name="connsiteY6" fmla="*/ 76990 h 209550"/>
                    <a:gd name="connsiteX7" fmla="*/ 100041 w 438150"/>
                    <a:gd name="connsiteY7" fmla="*/ 80038 h 209550"/>
                    <a:gd name="connsiteX8" fmla="*/ 149285 w 438150"/>
                    <a:gd name="connsiteY8" fmla="*/ 66513 h 209550"/>
                    <a:gd name="connsiteX9" fmla="*/ 176146 w 438150"/>
                    <a:gd name="connsiteY9" fmla="*/ 91849 h 209550"/>
                    <a:gd name="connsiteX10" fmla="*/ 197291 w 438150"/>
                    <a:gd name="connsiteY10" fmla="*/ 105851 h 209550"/>
                    <a:gd name="connsiteX11" fmla="*/ 246059 w 438150"/>
                    <a:gd name="connsiteY11" fmla="*/ 126997 h 209550"/>
                    <a:gd name="connsiteX12" fmla="*/ 236915 w 438150"/>
                    <a:gd name="connsiteY12" fmla="*/ 184147 h 209550"/>
                    <a:gd name="connsiteX13" fmla="*/ 254727 w 438150"/>
                    <a:gd name="connsiteY13" fmla="*/ 196053 h 209550"/>
                    <a:gd name="connsiteX14" fmla="*/ 264061 w 438150"/>
                    <a:gd name="connsiteY14" fmla="*/ 195291 h 209550"/>
                    <a:gd name="connsiteX15" fmla="*/ 295113 w 438150"/>
                    <a:gd name="connsiteY15" fmla="*/ 195958 h 209550"/>
                    <a:gd name="connsiteX16" fmla="*/ 317401 w 438150"/>
                    <a:gd name="connsiteY16" fmla="*/ 189100 h 209550"/>
                    <a:gd name="connsiteX17" fmla="*/ 308638 w 438150"/>
                    <a:gd name="connsiteY17" fmla="*/ 169764 h 209550"/>
                    <a:gd name="connsiteX18" fmla="*/ 291493 w 438150"/>
                    <a:gd name="connsiteY18" fmla="*/ 148333 h 209550"/>
                    <a:gd name="connsiteX19" fmla="*/ 292732 w 438150"/>
                    <a:gd name="connsiteY19" fmla="*/ 108423 h 209550"/>
                    <a:gd name="connsiteX20" fmla="*/ 291779 w 438150"/>
                    <a:gd name="connsiteY20" fmla="*/ 79467 h 209550"/>
                    <a:gd name="connsiteX21" fmla="*/ 300161 w 438150"/>
                    <a:gd name="connsiteY21" fmla="*/ 60417 h 209550"/>
                    <a:gd name="connsiteX22" fmla="*/ 314544 w 438150"/>
                    <a:gd name="connsiteY22" fmla="*/ 50035 h 209550"/>
                    <a:gd name="connsiteX23" fmla="*/ 307591 w 438150"/>
                    <a:gd name="connsiteY23" fmla="*/ 76419 h 209550"/>
                    <a:gd name="connsiteX24" fmla="*/ 320068 w 438150"/>
                    <a:gd name="connsiteY24" fmla="*/ 109375 h 209550"/>
                    <a:gd name="connsiteX25" fmla="*/ 318068 w 438150"/>
                    <a:gd name="connsiteY25" fmla="*/ 119758 h 209550"/>
                    <a:gd name="connsiteX26" fmla="*/ 316258 w 438150"/>
                    <a:gd name="connsiteY26" fmla="*/ 132902 h 209550"/>
                    <a:gd name="connsiteX27" fmla="*/ 325402 w 438150"/>
                    <a:gd name="connsiteY27" fmla="*/ 143189 h 209550"/>
                    <a:gd name="connsiteX28" fmla="*/ 319306 w 438150"/>
                    <a:gd name="connsiteY28" fmla="*/ 165763 h 209550"/>
                    <a:gd name="connsiteX29" fmla="*/ 341976 w 438150"/>
                    <a:gd name="connsiteY29" fmla="*/ 182718 h 209550"/>
                    <a:gd name="connsiteX30" fmla="*/ 361883 w 438150"/>
                    <a:gd name="connsiteY30" fmla="*/ 180337 h 209550"/>
                    <a:gd name="connsiteX31" fmla="*/ 386458 w 438150"/>
                    <a:gd name="connsiteY31" fmla="*/ 207102 h 209550"/>
                    <a:gd name="connsiteX32" fmla="*/ 423510 w 438150"/>
                    <a:gd name="connsiteY32" fmla="*/ 191386 h 209550"/>
                    <a:gd name="connsiteX33" fmla="*/ 427320 w 438150"/>
                    <a:gd name="connsiteY33" fmla="*/ 175098 h 209550"/>
                    <a:gd name="connsiteX34" fmla="*/ 428368 w 438150"/>
                    <a:gd name="connsiteY34" fmla="*/ 141760 h 209550"/>
                    <a:gd name="connsiteX35" fmla="*/ 370646 w 438150"/>
                    <a:gd name="connsiteY35" fmla="*/ 15176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8150" h="209550">
                      <a:moveTo>
                        <a:pt x="370646" y="151762"/>
                      </a:moveTo>
                      <a:lnTo>
                        <a:pt x="331784" y="10125"/>
                      </a:lnTo>
                      <a:lnTo>
                        <a:pt x="10125" y="72895"/>
                      </a:lnTo>
                      <a:lnTo>
                        <a:pt x="21364" y="137188"/>
                      </a:lnTo>
                      <a:lnTo>
                        <a:pt x="49939" y="97374"/>
                      </a:lnTo>
                      <a:lnTo>
                        <a:pt x="62227" y="97374"/>
                      </a:lnTo>
                      <a:lnTo>
                        <a:pt x="74514" y="76990"/>
                      </a:lnTo>
                      <a:lnTo>
                        <a:pt x="100041" y="80038"/>
                      </a:lnTo>
                      <a:cubicBezTo>
                        <a:pt x="122805" y="69942"/>
                        <a:pt x="117376" y="47177"/>
                        <a:pt x="149285" y="66513"/>
                      </a:cubicBezTo>
                      <a:cubicBezTo>
                        <a:pt x="155953" y="70513"/>
                        <a:pt x="173193" y="81372"/>
                        <a:pt x="176146" y="91849"/>
                      </a:cubicBezTo>
                      <a:cubicBezTo>
                        <a:pt x="185766" y="84896"/>
                        <a:pt x="201672" y="99660"/>
                        <a:pt x="197291" y="105851"/>
                      </a:cubicBezTo>
                      <a:cubicBezTo>
                        <a:pt x="186337" y="121186"/>
                        <a:pt x="246059" y="122139"/>
                        <a:pt x="246059" y="126997"/>
                      </a:cubicBezTo>
                      <a:cubicBezTo>
                        <a:pt x="246059" y="137284"/>
                        <a:pt x="230819" y="182051"/>
                        <a:pt x="236915" y="184147"/>
                      </a:cubicBezTo>
                      <a:cubicBezTo>
                        <a:pt x="239201" y="184909"/>
                        <a:pt x="247107" y="191767"/>
                        <a:pt x="254727" y="196053"/>
                      </a:cubicBezTo>
                      <a:cubicBezTo>
                        <a:pt x="256727" y="195100"/>
                        <a:pt x="263776" y="195100"/>
                        <a:pt x="264061" y="195291"/>
                      </a:cubicBezTo>
                      <a:cubicBezTo>
                        <a:pt x="272253" y="201101"/>
                        <a:pt x="289303" y="192148"/>
                        <a:pt x="295113" y="195958"/>
                      </a:cubicBezTo>
                      <a:cubicBezTo>
                        <a:pt x="317687" y="210817"/>
                        <a:pt x="319592" y="191671"/>
                        <a:pt x="317401" y="189100"/>
                      </a:cubicBezTo>
                      <a:cubicBezTo>
                        <a:pt x="308162" y="178813"/>
                        <a:pt x="311305" y="171955"/>
                        <a:pt x="308638" y="169764"/>
                      </a:cubicBezTo>
                      <a:cubicBezTo>
                        <a:pt x="302161" y="164525"/>
                        <a:pt x="295780" y="156238"/>
                        <a:pt x="291493" y="148333"/>
                      </a:cubicBezTo>
                      <a:cubicBezTo>
                        <a:pt x="287112" y="140236"/>
                        <a:pt x="289588" y="112995"/>
                        <a:pt x="292732" y="108423"/>
                      </a:cubicBezTo>
                      <a:cubicBezTo>
                        <a:pt x="300542" y="97374"/>
                        <a:pt x="283778" y="86420"/>
                        <a:pt x="291779" y="79467"/>
                      </a:cubicBezTo>
                      <a:cubicBezTo>
                        <a:pt x="298161" y="73847"/>
                        <a:pt x="294827" y="62227"/>
                        <a:pt x="300161" y="60417"/>
                      </a:cubicBezTo>
                      <a:cubicBezTo>
                        <a:pt x="315401" y="55178"/>
                        <a:pt x="311020" y="52321"/>
                        <a:pt x="314544" y="50035"/>
                      </a:cubicBezTo>
                      <a:cubicBezTo>
                        <a:pt x="325593" y="42986"/>
                        <a:pt x="308067" y="72037"/>
                        <a:pt x="307591" y="76419"/>
                      </a:cubicBezTo>
                      <a:cubicBezTo>
                        <a:pt x="304257" y="103660"/>
                        <a:pt x="320068" y="70990"/>
                        <a:pt x="320068" y="109375"/>
                      </a:cubicBezTo>
                      <a:cubicBezTo>
                        <a:pt x="320068" y="111471"/>
                        <a:pt x="318735" y="119281"/>
                        <a:pt x="318068" y="119758"/>
                      </a:cubicBezTo>
                      <a:cubicBezTo>
                        <a:pt x="302923" y="130235"/>
                        <a:pt x="313782" y="137665"/>
                        <a:pt x="316258" y="132902"/>
                      </a:cubicBezTo>
                      <a:cubicBezTo>
                        <a:pt x="321592" y="122329"/>
                        <a:pt x="329688" y="141094"/>
                        <a:pt x="325402" y="143189"/>
                      </a:cubicBezTo>
                      <a:cubicBezTo>
                        <a:pt x="316449" y="147666"/>
                        <a:pt x="317401" y="163477"/>
                        <a:pt x="319306" y="165763"/>
                      </a:cubicBezTo>
                      <a:cubicBezTo>
                        <a:pt x="329022" y="177574"/>
                        <a:pt x="326069" y="182718"/>
                        <a:pt x="341976" y="182718"/>
                      </a:cubicBezTo>
                      <a:cubicBezTo>
                        <a:pt x="345024" y="182718"/>
                        <a:pt x="361407" y="180146"/>
                        <a:pt x="361883" y="180337"/>
                      </a:cubicBezTo>
                      <a:cubicBezTo>
                        <a:pt x="375123" y="188147"/>
                        <a:pt x="366360" y="211483"/>
                        <a:pt x="386458" y="207102"/>
                      </a:cubicBezTo>
                      <a:lnTo>
                        <a:pt x="423510" y="191386"/>
                      </a:lnTo>
                      <a:cubicBezTo>
                        <a:pt x="425224" y="186052"/>
                        <a:pt x="426558" y="180527"/>
                        <a:pt x="427320" y="175098"/>
                      </a:cubicBezTo>
                      <a:cubicBezTo>
                        <a:pt x="430177" y="156048"/>
                        <a:pt x="428368" y="160048"/>
                        <a:pt x="428368" y="141760"/>
                      </a:cubicBezTo>
                      <a:lnTo>
                        <a:pt x="370646" y="151762"/>
                      </a:lnTo>
                      <a:close/>
                    </a:path>
                  </a:pathLst>
                </a:custGeom>
                <a:solidFill>
                  <a:srgbClr val="253B88"/>
                </a:solidFill>
                <a:ln w="6350" cap="flat">
                  <a:solidFill>
                    <a:schemeClr val="accent4"/>
                  </a:solid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213D2A1C-BDB6-40C7-AFCC-17F3803061C4}"/>
                    </a:ext>
                  </a:extLst>
                </p:cNvPr>
                <p:cNvSpPr/>
                <p:nvPr/>
              </p:nvSpPr>
              <p:spPr>
                <a:xfrm>
                  <a:off x="7930201" y="2536427"/>
                  <a:ext cx="1281098" cy="713523"/>
                </a:xfrm>
                <a:custGeom>
                  <a:avLst/>
                  <a:gdLst>
                    <a:gd name="connsiteX0" fmla="*/ 664111 w 752475"/>
                    <a:gd name="connsiteY0" fmla="*/ 181194 h 419100"/>
                    <a:gd name="connsiteX1" fmla="*/ 657920 w 752475"/>
                    <a:gd name="connsiteY1" fmla="*/ 150142 h 419100"/>
                    <a:gd name="connsiteX2" fmla="*/ 627345 w 752475"/>
                    <a:gd name="connsiteY2" fmla="*/ 133378 h 419100"/>
                    <a:gd name="connsiteX3" fmla="*/ 589626 w 752475"/>
                    <a:gd name="connsiteY3" fmla="*/ 123377 h 419100"/>
                    <a:gd name="connsiteX4" fmla="*/ 579815 w 752475"/>
                    <a:gd name="connsiteY4" fmla="*/ 119948 h 419100"/>
                    <a:gd name="connsiteX5" fmla="*/ 562003 w 752475"/>
                    <a:gd name="connsiteY5" fmla="*/ 108042 h 419100"/>
                    <a:gd name="connsiteX6" fmla="*/ 571147 w 752475"/>
                    <a:gd name="connsiteY6" fmla="*/ 50892 h 419100"/>
                    <a:gd name="connsiteX7" fmla="*/ 522379 w 752475"/>
                    <a:gd name="connsiteY7" fmla="*/ 29746 h 419100"/>
                    <a:gd name="connsiteX8" fmla="*/ 501234 w 752475"/>
                    <a:gd name="connsiteY8" fmla="*/ 15745 h 419100"/>
                    <a:gd name="connsiteX9" fmla="*/ 494566 w 752475"/>
                    <a:gd name="connsiteY9" fmla="*/ 39748 h 419100"/>
                    <a:gd name="connsiteX10" fmla="*/ 441512 w 752475"/>
                    <a:gd name="connsiteY10" fmla="*/ 10125 h 419100"/>
                    <a:gd name="connsiteX11" fmla="*/ 409889 w 752475"/>
                    <a:gd name="connsiteY11" fmla="*/ 87563 h 419100"/>
                    <a:gd name="connsiteX12" fmla="*/ 386457 w 752475"/>
                    <a:gd name="connsiteY12" fmla="*/ 118234 h 419100"/>
                    <a:gd name="connsiteX13" fmla="*/ 354739 w 752475"/>
                    <a:gd name="connsiteY13" fmla="*/ 135760 h 419100"/>
                    <a:gd name="connsiteX14" fmla="*/ 340547 w 752475"/>
                    <a:gd name="connsiteY14" fmla="*/ 146618 h 419100"/>
                    <a:gd name="connsiteX15" fmla="*/ 306067 w 752475"/>
                    <a:gd name="connsiteY15" fmla="*/ 246631 h 419100"/>
                    <a:gd name="connsiteX16" fmla="*/ 299685 w 752475"/>
                    <a:gd name="connsiteY16" fmla="*/ 275491 h 419100"/>
                    <a:gd name="connsiteX17" fmla="*/ 259870 w 752475"/>
                    <a:gd name="connsiteY17" fmla="*/ 283683 h 419100"/>
                    <a:gd name="connsiteX18" fmla="*/ 215960 w 752475"/>
                    <a:gd name="connsiteY18" fmla="*/ 305114 h 419100"/>
                    <a:gd name="connsiteX19" fmla="*/ 181384 w 752475"/>
                    <a:gd name="connsiteY19" fmla="*/ 318259 h 419100"/>
                    <a:gd name="connsiteX20" fmla="*/ 149571 w 752475"/>
                    <a:gd name="connsiteY20" fmla="*/ 291303 h 419100"/>
                    <a:gd name="connsiteX21" fmla="*/ 70228 w 752475"/>
                    <a:gd name="connsiteY21" fmla="*/ 380552 h 419100"/>
                    <a:gd name="connsiteX22" fmla="*/ 17078 w 752475"/>
                    <a:gd name="connsiteY22" fmla="*/ 412366 h 419100"/>
                    <a:gd name="connsiteX23" fmla="*/ 10125 w 752475"/>
                    <a:gd name="connsiteY23" fmla="*/ 416557 h 419100"/>
                    <a:gd name="connsiteX24" fmla="*/ 69942 w 752475"/>
                    <a:gd name="connsiteY24" fmla="*/ 411413 h 419100"/>
                    <a:gd name="connsiteX25" fmla="*/ 172907 w 752475"/>
                    <a:gd name="connsiteY25" fmla="*/ 400174 h 419100"/>
                    <a:gd name="connsiteX26" fmla="*/ 199196 w 752475"/>
                    <a:gd name="connsiteY26" fmla="*/ 391696 h 419100"/>
                    <a:gd name="connsiteX27" fmla="*/ 727738 w 752475"/>
                    <a:gd name="connsiteY27" fmla="*/ 297589 h 419100"/>
                    <a:gd name="connsiteX28" fmla="*/ 706021 w 752475"/>
                    <a:gd name="connsiteY28" fmla="*/ 260156 h 419100"/>
                    <a:gd name="connsiteX29" fmla="*/ 689734 w 752475"/>
                    <a:gd name="connsiteY29" fmla="*/ 264252 h 419100"/>
                    <a:gd name="connsiteX30" fmla="*/ 671731 w 752475"/>
                    <a:gd name="connsiteY30" fmla="*/ 236439 h 419100"/>
                    <a:gd name="connsiteX31" fmla="*/ 666302 w 752475"/>
                    <a:gd name="connsiteY31" fmla="*/ 208150 h 419100"/>
                    <a:gd name="connsiteX32" fmla="*/ 664111 w 752475"/>
                    <a:gd name="connsiteY32" fmla="*/ 181194 h 419100"/>
                    <a:gd name="connsiteX33" fmla="*/ 664111 w 752475"/>
                    <a:gd name="connsiteY33" fmla="*/ 181194 h 419100"/>
                    <a:gd name="connsiteX34" fmla="*/ 711355 w 752475"/>
                    <a:gd name="connsiteY34" fmla="*/ 130997 h 419100"/>
                    <a:gd name="connsiteX35" fmla="*/ 748407 w 752475"/>
                    <a:gd name="connsiteY35" fmla="*/ 115281 h 419100"/>
                    <a:gd name="connsiteX36" fmla="*/ 728405 w 752475"/>
                    <a:gd name="connsiteY36" fmla="*/ 152047 h 419100"/>
                    <a:gd name="connsiteX37" fmla="*/ 716785 w 752475"/>
                    <a:gd name="connsiteY37" fmla="*/ 219199 h 419100"/>
                    <a:gd name="connsiteX38" fmla="*/ 698306 w 752475"/>
                    <a:gd name="connsiteY38" fmla="*/ 205768 h 419100"/>
                    <a:gd name="connsiteX39" fmla="*/ 703354 w 752475"/>
                    <a:gd name="connsiteY39" fmla="*/ 173098 h 419100"/>
                    <a:gd name="connsiteX40" fmla="*/ 711355 w 752475"/>
                    <a:gd name="connsiteY40" fmla="*/ 13099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2475" h="419100">
                      <a:moveTo>
                        <a:pt x="664111" y="181194"/>
                      </a:moveTo>
                      <a:cubicBezTo>
                        <a:pt x="647728" y="172907"/>
                        <a:pt x="671350" y="154238"/>
                        <a:pt x="657920" y="150142"/>
                      </a:cubicBezTo>
                      <a:cubicBezTo>
                        <a:pt x="649633" y="147666"/>
                        <a:pt x="627916" y="133474"/>
                        <a:pt x="627345" y="133378"/>
                      </a:cubicBezTo>
                      <a:cubicBezTo>
                        <a:pt x="600770" y="128425"/>
                        <a:pt x="617153" y="140141"/>
                        <a:pt x="589626" y="123377"/>
                      </a:cubicBezTo>
                      <a:cubicBezTo>
                        <a:pt x="586864" y="123377"/>
                        <a:pt x="583339" y="121948"/>
                        <a:pt x="579815" y="119948"/>
                      </a:cubicBezTo>
                      <a:cubicBezTo>
                        <a:pt x="572195" y="115662"/>
                        <a:pt x="564289" y="108804"/>
                        <a:pt x="562003" y="108042"/>
                      </a:cubicBezTo>
                      <a:cubicBezTo>
                        <a:pt x="555907" y="105946"/>
                        <a:pt x="571147" y="61084"/>
                        <a:pt x="571147" y="50892"/>
                      </a:cubicBezTo>
                      <a:cubicBezTo>
                        <a:pt x="571147" y="45939"/>
                        <a:pt x="511521" y="45082"/>
                        <a:pt x="522379" y="29746"/>
                      </a:cubicBezTo>
                      <a:cubicBezTo>
                        <a:pt x="526761" y="23555"/>
                        <a:pt x="510854" y="8696"/>
                        <a:pt x="501234" y="15745"/>
                      </a:cubicBezTo>
                      <a:cubicBezTo>
                        <a:pt x="497043" y="18793"/>
                        <a:pt x="494090" y="25936"/>
                        <a:pt x="494566" y="39748"/>
                      </a:cubicBezTo>
                      <a:cubicBezTo>
                        <a:pt x="480564" y="28127"/>
                        <a:pt x="449227" y="21364"/>
                        <a:pt x="441512" y="10125"/>
                      </a:cubicBezTo>
                      <a:cubicBezTo>
                        <a:pt x="441512" y="81277"/>
                        <a:pt x="415985" y="67942"/>
                        <a:pt x="409889" y="87563"/>
                      </a:cubicBezTo>
                      <a:cubicBezTo>
                        <a:pt x="405031" y="103184"/>
                        <a:pt x="385314" y="94802"/>
                        <a:pt x="386457" y="118234"/>
                      </a:cubicBezTo>
                      <a:cubicBezTo>
                        <a:pt x="388744" y="166049"/>
                        <a:pt x="355025" y="137284"/>
                        <a:pt x="354739" y="135760"/>
                      </a:cubicBezTo>
                      <a:cubicBezTo>
                        <a:pt x="351025" y="117472"/>
                        <a:pt x="340166" y="131283"/>
                        <a:pt x="340547" y="146618"/>
                      </a:cubicBezTo>
                      <a:cubicBezTo>
                        <a:pt x="340928" y="162049"/>
                        <a:pt x="305876" y="246250"/>
                        <a:pt x="306067" y="246631"/>
                      </a:cubicBezTo>
                      <a:cubicBezTo>
                        <a:pt x="315401" y="262347"/>
                        <a:pt x="299971" y="275491"/>
                        <a:pt x="299685" y="275491"/>
                      </a:cubicBezTo>
                      <a:cubicBezTo>
                        <a:pt x="266919" y="275491"/>
                        <a:pt x="283206" y="290922"/>
                        <a:pt x="259870" y="283683"/>
                      </a:cubicBezTo>
                      <a:cubicBezTo>
                        <a:pt x="244535" y="309400"/>
                        <a:pt x="243487" y="313687"/>
                        <a:pt x="215960" y="305114"/>
                      </a:cubicBezTo>
                      <a:cubicBezTo>
                        <a:pt x="209007" y="304543"/>
                        <a:pt x="208340" y="323783"/>
                        <a:pt x="181384" y="318259"/>
                      </a:cubicBezTo>
                      <a:cubicBezTo>
                        <a:pt x="172050" y="316354"/>
                        <a:pt x="157477" y="298351"/>
                        <a:pt x="149571" y="291303"/>
                      </a:cubicBezTo>
                      <a:cubicBezTo>
                        <a:pt x="147952" y="294922"/>
                        <a:pt x="73180" y="378647"/>
                        <a:pt x="70228" y="380552"/>
                      </a:cubicBezTo>
                      <a:cubicBezTo>
                        <a:pt x="56321" y="389791"/>
                        <a:pt x="32985" y="409032"/>
                        <a:pt x="17078" y="412366"/>
                      </a:cubicBezTo>
                      <a:cubicBezTo>
                        <a:pt x="15173" y="414747"/>
                        <a:pt x="14221" y="414366"/>
                        <a:pt x="10125" y="416557"/>
                      </a:cubicBezTo>
                      <a:lnTo>
                        <a:pt x="69942" y="411413"/>
                      </a:lnTo>
                      <a:cubicBezTo>
                        <a:pt x="90992" y="401126"/>
                        <a:pt x="147761" y="399031"/>
                        <a:pt x="172907" y="400174"/>
                      </a:cubicBezTo>
                      <a:cubicBezTo>
                        <a:pt x="181003" y="400555"/>
                        <a:pt x="196338" y="380076"/>
                        <a:pt x="199196" y="391696"/>
                      </a:cubicBezTo>
                      <a:cubicBezTo>
                        <a:pt x="393506" y="372361"/>
                        <a:pt x="565147" y="337975"/>
                        <a:pt x="727738" y="297589"/>
                      </a:cubicBezTo>
                      <a:lnTo>
                        <a:pt x="706021" y="260156"/>
                      </a:lnTo>
                      <a:cubicBezTo>
                        <a:pt x="695925" y="260156"/>
                        <a:pt x="696972" y="264252"/>
                        <a:pt x="689734" y="264252"/>
                      </a:cubicBezTo>
                      <a:cubicBezTo>
                        <a:pt x="635727" y="264252"/>
                        <a:pt x="690972" y="263871"/>
                        <a:pt x="671731" y="236439"/>
                      </a:cubicBezTo>
                      <a:cubicBezTo>
                        <a:pt x="646776" y="200815"/>
                        <a:pt x="642775" y="208150"/>
                        <a:pt x="666302" y="208150"/>
                      </a:cubicBezTo>
                      <a:cubicBezTo>
                        <a:pt x="674970" y="208054"/>
                        <a:pt x="664397" y="181384"/>
                        <a:pt x="664111" y="181194"/>
                      </a:cubicBezTo>
                      <a:lnTo>
                        <a:pt x="664111" y="181194"/>
                      </a:lnTo>
                      <a:close/>
                      <a:moveTo>
                        <a:pt x="711355" y="130997"/>
                      </a:moveTo>
                      <a:lnTo>
                        <a:pt x="748407" y="115281"/>
                      </a:lnTo>
                      <a:cubicBezTo>
                        <a:pt x="744026" y="128711"/>
                        <a:pt x="737073" y="141665"/>
                        <a:pt x="728405" y="152047"/>
                      </a:cubicBezTo>
                      <a:cubicBezTo>
                        <a:pt x="724023" y="157286"/>
                        <a:pt x="731739" y="205578"/>
                        <a:pt x="716785" y="219199"/>
                      </a:cubicBezTo>
                      <a:cubicBezTo>
                        <a:pt x="715642" y="220246"/>
                        <a:pt x="706307" y="260823"/>
                        <a:pt x="698306" y="205768"/>
                      </a:cubicBezTo>
                      <a:cubicBezTo>
                        <a:pt x="697163" y="197672"/>
                        <a:pt x="696115" y="177193"/>
                        <a:pt x="703354" y="173098"/>
                      </a:cubicBezTo>
                      <a:cubicBezTo>
                        <a:pt x="709450" y="169669"/>
                        <a:pt x="714403" y="138712"/>
                        <a:pt x="711355" y="130997"/>
                      </a:cubicBez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BE79A88E-40FB-4D55-B76A-C694D594AB07}"/>
                    </a:ext>
                  </a:extLst>
                </p:cNvPr>
                <p:cNvSpPr/>
                <p:nvPr/>
              </p:nvSpPr>
              <p:spPr>
                <a:xfrm>
                  <a:off x="7875875" y="3025678"/>
                  <a:ext cx="1378397" cy="632441"/>
                </a:xfrm>
                <a:custGeom>
                  <a:avLst/>
                  <a:gdLst>
                    <a:gd name="connsiteX0" fmla="*/ 759457 w 809625"/>
                    <a:gd name="connsiteY0" fmla="*/ 10125 h 371475"/>
                    <a:gd name="connsiteX1" fmla="*/ 230914 w 809625"/>
                    <a:gd name="connsiteY1" fmla="*/ 104232 h 371475"/>
                    <a:gd name="connsiteX2" fmla="*/ 231391 w 809625"/>
                    <a:gd name="connsiteY2" fmla="*/ 109185 h 371475"/>
                    <a:gd name="connsiteX3" fmla="*/ 209578 w 809625"/>
                    <a:gd name="connsiteY3" fmla="*/ 160048 h 371475"/>
                    <a:gd name="connsiteX4" fmla="*/ 168526 w 809625"/>
                    <a:gd name="connsiteY4" fmla="*/ 183766 h 371475"/>
                    <a:gd name="connsiteX5" fmla="*/ 153190 w 809625"/>
                    <a:gd name="connsiteY5" fmla="*/ 178336 h 371475"/>
                    <a:gd name="connsiteX6" fmla="*/ 130140 w 809625"/>
                    <a:gd name="connsiteY6" fmla="*/ 200911 h 371475"/>
                    <a:gd name="connsiteX7" fmla="*/ 102041 w 809625"/>
                    <a:gd name="connsiteY7" fmla="*/ 229390 h 371475"/>
                    <a:gd name="connsiteX8" fmla="*/ 70609 w 809625"/>
                    <a:gd name="connsiteY8" fmla="*/ 248155 h 371475"/>
                    <a:gd name="connsiteX9" fmla="*/ 35557 w 809625"/>
                    <a:gd name="connsiteY9" fmla="*/ 277777 h 371475"/>
                    <a:gd name="connsiteX10" fmla="*/ 10125 w 809625"/>
                    <a:gd name="connsiteY10" fmla="*/ 324736 h 371475"/>
                    <a:gd name="connsiteX11" fmla="*/ 125663 w 809625"/>
                    <a:gd name="connsiteY11" fmla="*/ 310162 h 371475"/>
                    <a:gd name="connsiteX12" fmla="*/ 205197 w 809625"/>
                    <a:gd name="connsiteY12" fmla="*/ 272920 h 371475"/>
                    <a:gd name="connsiteX13" fmla="*/ 327403 w 809625"/>
                    <a:gd name="connsiteY13" fmla="*/ 265871 h 371475"/>
                    <a:gd name="connsiteX14" fmla="*/ 346167 w 809625"/>
                    <a:gd name="connsiteY14" fmla="*/ 294827 h 371475"/>
                    <a:gd name="connsiteX15" fmla="*/ 447227 w 809625"/>
                    <a:gd name="connsiteY15" fmla="*/ 282254 h 371475"/>
                    <a:gd name="connsiteX16" fmla="*/ 570195 w 809625"/>
                    <a:gd name="connsiteY16" fmla="*/ 368360 h 371475"/>
                    <a:gd name="connsiteX17" fmla="*/ 594198 w 809625"/>
                    <a:gd name="connsiteY17" fmla="*/ 361597 h 371475"/>
                    <a:gd name="connsiteX18" fmla="*/ 627440 w 809625"/>
                    <a:gd name="connsiteY18" fmla="*/ 354644 h 371475"/>
                    <a:gd name="connsiteX19" fmla="*/ 644871 w 809625"/>
                    <a:gd name="connsiteY19" fmla="*/ 302542 h 371475"/>
                    <a:gd name="connsiteX20" fmla="*/ 730977 w 809625"/>
                    <a:gd name="connsiteY20" fmla="*/ 241582 h 371475"/>
                    <a:gd name="connsiteX21" fmla="*/ 760504 w 809625"/>
                    <a:gd name="connsiteY21" fmla="*/ 210531 h 371475"/>
                    <a:gd name="connsiteX22" fmla="*/ 739835 w 809625"/>
                    <a:gd name="connsiteY22" fmla="*/ 204149 h 371475"/>
                    <a:gd name="connsiteX23" fmla="*/ 733549 w 809625"/>
                    <a:gd name="connsiteY23" fmla="*/ 170145 h 371475"/>
                    <a:gd name="connsiteX24" fmla="*/ 722785 w 809625"/>
                    <a:gd name="connsiteY24" fmla="*/ 154048 h 371475"/>
                    <a:gd name="connsiteX25" fmla="*/ 779554 w 809625"/>
                    <a:gd name="connsiteY25" fmla="*/ 138522 h 371475"/>
                    <a:gd name="connsiteX26" fmla="*/ 788222 w 809625"/>
                    <a:gd name="connsiteY26" fmla="*/ 90992 h 371475"/>
                    <a:gd name="connsiteX27" fmla="*/ 802795 w 809625"/>
                    <a:gd name="connsiteY27" fmla="*/ 85182 h 371475"/>
                    <a:gd name="connsiteX28" fmla="*/ 759457 w 809625"/>
                    <a:gd name="connsiteY28" fmla="*/ 101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625" h="371475">
                      <a:moveTo>
                        <a:pt x="759457" y="10125"/>
                      </a:moveTo>
                      <a:cubicBezTo>
                        <a:pt x="596865" y="50606"/>
                        <a:pt x="425224" y="84896"/>
                        <a:pt x="230914" y="104232"/>
                      </a:cubicBezTo>
                      <a:cubicBezTo>
                        <a:pt x="231200" y="105470"/>
                        <a:pt x="231391" y="107089"/>
                        <a:pt x="231391" y="109185"/>
                      </a:cubicBezTo>
                      <a:cubicBezTo>
                        <a:pt x="231391" y="145951"/>
                        <a:pt x="218341" y="127568"/>
                        <a:pt x="209578" y="160048"/>
                      </a:cubicBezTo>
                      <a:cubicBezTo>
                        <a:pt x="205673" y="174336"/>
                        <a:pt x="187957" y="144618"/>
                        <a:pt x="168526" y="183766"/>
                      </a:cubicBezTo>
                      <a:cubicBezTo>
                        <a:pt x="164716" y="191386"/>
                        <a:pt x="154333" y="178336"/>
                        <a:pt x="153190" y="178336"/>
                      </a:cubicBezTo>
                      <a:cubicBezTo>
                        <a:pt x="153000" y="178336"/>
                        <a:pt x="128521" y="197101"/>
                        <a:pt x="130140" y="200911"/>
                      </a:cubicBezTo>
                      <a:cubicBezTo>
                        <a:pt x="136141" y="215579"/>
                        <a:pt x="112138" y="217960"/>
                        <a:pt x="102041" y="229390"/>
                      </a:cubicBezTo>
                      <a:cubicBezTo>
                        <a:pt x="95183" y="237106"/>
                        <a:pt x="80229" y="248440"/>
                        <a:pt x="70609" y="248155"/>
                      </a:cubicBezTo>
                      <a:cubicBezTo>
                        <a:pt x="62703" y="247869"/>
                        <a:pt x="35557" y="261109"/>
                        <a:pt x="35557" y="277777"/>
                      </a:cubicBezTo>
                      <a:cubicBezTo>
                        <a:pt x="35557" y="303114"/>
                        <a:pt x="10125" y="273015"/>
                        <a:pt x="10125" y="324736"/>
                      </a:cubicBezTo>
                      <a:lnTo>
                        <a:pt x="125663" y="310162"/>
                      </a:lnTo>
                      <a:lnTo>
                        <a:pt x="205197" y="272920"/>
                      </a:lnTo>
                      <a:lnTo>
                        <a:pt x="327403" y="265871"/>
                      </a:lnTo>
                      <a:cubicBezTo>
                        <a:pt x="348072" y="278825"/>
                        <a:pt x="340452" y="279968"/>
                        <a:pt x="346167" y="294827"/>
                      </a:cubicBezTo>
                      <a:lnTo>
                        <a:pt x="447227" y="282254"/>
                      </a:lnTo>
                      <a:lnTo>
                        <a:pt x="570195" y="368360"/>
                      </a:lnTo>
                      <a:cubicBezTo>
                        <a:pt x="571147" y="368455"/>
                        <a:pt x="592484" y="362264"/>
                        <a:pt x="594198" y="361597"/>
                      </a:cubicBezTo>
                      <a:cubicBezTo>
                        <a:pt x="609628" y="355216"/>
                        <a:pt x="613629" y="357311"/>
                        <a:pt x="627440" y="354644"/>
                      </a:cubicBezTo>
                      <a:cubicBezTo>
                        <a:pt x="634203" y="335213"/>
                        <a:pt x="632012" y="324926"/>
                        <a:pt x="644871" y="302542"/>
                      </a:cubicBezTo>
                      <a:cubicBezTo>
                        <a:pt x="653920" y="286731"/>
                        <a:pt x="716213" y="231010"/>
                        <a:pt x="730977" y="241582"/>
                      </a:cubicBezTo>
                      <a:cubicBezTo>
                        <a:pt x="753265" y="257489"/>
                        <a:pt x="771839" y="201101"/>
                        <a:pt x="760504" y="210531"/>
                      </a:cubicBezTo>
                      <a:cubicBezTo>
                        <a:pt x="747836" y="221104"/>
                        <a:pt x="755647" y="200434"/>
                        <a:pt x="739835" y="204149"/>
                      </a:cubicBezTo>
                      <a:cubicBezTo>
                        <a:pt x="710498" y="211007"/>
                        <a:pt x="749741" y="169478"/>
                        <a:pt x="733549" y="170145"/>
                      </a:cubicBezTo>
                      <a:cubicBezTo>
                        <a:pt x="716022" y="170812"/>
                        <a:pt x="721071" y="152047"/>
                        <a:pt x="722785" y="154048"/>
                      </a:cubicBezTo>
                      <a:cubicBezTo>
                        <a:pt x="739359" y="173479"/>
                        <a:pt x="777935" y="156048"/>
                        <a:pt x="779554" y="138522"/>
                      </a:cubicBezTo>
                      <a:cubicBezTo>
                        <a:pt x="781555" y="117948"/>
                        <a:pt x="812511" y="115376"/>
                        <a:pt x="788222" y="90992"/>
                      </a:cubicBezTo>
                      <a:cubicBezTo>
                        <a:pt x="794032" y="93659"/>
                        <a:pt x="806415" y="88325"/>
                        <a:pt x="802795" y="85182"/>
                      </a:cubicBezTo>
                      <a:cubicBezTo>
                        <a:pt x="788603" y="73180"/>
                        <a:pt x="771839" y="30318"/>
                        <a:pt x="759457" y="10125"/>
                      </a:cubicBezTo>
                      <a:close/>
                    </a:path>
                  </a:pathLst>
                </a:custGeom>
                <a:solidFill>
                  <a:srgbClr val="336BA8"/>
                </a:solidFill>
                <a:ln w="6350" cap="flat">
                  <a:solidFill>
                    <a:schemeClr val="accent4"/>
                  </a:solid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7956121D-34F7-42CC-A297-F50548650E84}"/>
                    </a:ext>
                  </a:extLst>
                </p:cNvPr>
                <p:cNvSpPr/>
                <p:nvPr/>
              </p:nvSpPr>
              <p:spPr>
                <a:xfrm>
                  <a:off x="8042774" y="3461089"/>
                  <a:ext cx="810822" cy="632441"/>
                </a:xfrm>
                <a:custGeom>
                  <a:avLst/>
                  <a:gdLst>
                    <a:gd name="connsiteX0" fmla="*/ 348910 w 476250"/>
                    <a:gd name="connsiteY0" fmla="*/ 26508 h 371475"/>
                    <a:gd name="connsiteX1" fmla="*/ 247850 w 476250"/>
                    <a:gd name="connsiteY1" fmla="*/ 39081 h 371475"/>
                    <a:gd name="connsiteX2" fmla="*/ 229086 w 476250"/>
                    <a:gd name="connsiteY2" fmla="*/ 10125 h 371475"/>
                    <a:gd name="connsiteX3" fmla="*/ 106880 w 476250"/>
                    <a:gd name="connsiteY3" fmla="*/ 17173 h 371475"/>
                    <a:gd name="connsiteX4" fmla="*/ 27346 w 476250"/>
                    <a:gd name="connsiteY4" fmla="*/ 54416 h 371475"/>
                    <a:gd name="connsiteX5" fmla="*/ 15154 w 476250"/>
                    <a:gd name="connsiteY5" fmla="*/ 76419 h 371475"/>
                    <a:gd name="connsiteX6" fmla="*/ 31442 w 476250"/>
                    <a:gd name="connsiteY6" fmla="*/ 105375 h 371475"/>
                    <a:gd name="connsiteX7" fmla="*/ 52778 w 476250"/>
                    <a:gd name="connsiteY7" fmla="*/ 110995 h 371475"/>
                    <a:gd name="connsiteX8" fmla="*/ 72019 w 476250"/>
                    <a:gd name="connsiteY8" fmla="*/ 133188 h 371475"/>
                    <a:gd name="connsiteX9" fmla="*/ 87068 w 476250"/>
                    <a:gd name="connsiteY9" fmla="*/ 153952 h 371475"/>
                    <a:gd name="connsiteX10" fmla="*/ 100689 w 476250"/>
                    <a:gd name="connsiteY10" fmla="*/ 170431 h 371475"/>
                    <a:gd name="connsiteX11" fmla="*/ 112881 w 476250"/>
                    <a:gd name="connsiteY11" fmla="*/ 176717 h 371475"/>
                    <a:gd name="connsiteX12" fmla="*/ 132026 w 476250"/>
                    <a:gd name="connsiteY12" fmla="*/ 194338 h 371475"/>
                    <a:gd name="connsiteX13" fmla="*/ 169745 w 476250"/>
                    <a:gd name="connsiteY13" fmla="*/ 225961 h 371475"/>
                    <a:gd name="connsiteX14" fmla="*/ 181651 w 476250"/>
                    <a:gd name="connsiteY14" fmla="*/ 241297 h 371475"/>
                    <a:gd name="connsiteX15" fmla="*/ 203273 w 476250"/>
                    <a:gd name="connsiteY15" fmla="*/ 251298 h 371475"/>
                    <a:gd name="connsiteX16" fmla="*/ 223752 w 476250"/>
                    <a:gd name="connsiteY16" fmla="*/ 285778 h 371475"/>
                    <a:gd name="connsiteX17" fmla="*/ 235087 w 476250"/>
                    <a:gd name="connsiteY17" fmla="*/ 313401 h 371475"/>
                    <a:gd name="connsiteX18" fmla="*/ 256804 w 476250"/>
                    <a:gd name="connsiteY18" fmla="*/ 328736 h 371475"/>
                    <a:gd name="connsiteX19" fmla="*/ 261662 w 476250"/>
                    <a:gd name="connsiteY19" fmla="*/ 345500 h 371475"/>
                    <a:gd name="connsiteX20" fmla="*/ 282331 w 476250"/>
                    <a:gd name="connsiteY20" fmla="*/ 362169 h 371475"/>
                    <a:gd name="connsiteX21" fmla="*/ 292808 w 476250"/>
                    <a:gd name="connsiteY21" fmla="*/ 362264 h 371475"/>
                    <a:gd name="connsiteX22" fmla="*/ 304810 w 476250"/>
                    <a:gd name="connsiteY22" fmla="*/ 349977 h 371475"/>
                    <a:gd name="connsiteX23" fmla="*/ 319859 w 476250"/>
                    <a:gd name="connsiteY23" fmla="*/ 306162 h 371475"/>
                    <a:gd name="connsiteX24" fmla="*/ 362817 w 476250"/>
                    <a:gd name="connsiteY24" fmla="*/ 286540 h 371475"/>
                    <a:gd name="connsiteX25" fmla="*/ 389487 w 476250"/>
                    <a:gd name="connsiteY25" fmla="*/ 253679 h 371475"/>
                    <a:gd name="connsiteX26" fmla="*/ 413966 w 476250"/>
                    <a:gd name="connsiteY26" fmla="*/ 229390 h 371475"/>
                    <a:gd name="connsiteX27" fmla="*/ 431778 w 476250"/>
                    <a:gd name="connsiteY27" fmla="*/ 190433 h 371475"/>
                    <a:gd name="connsiteX28" fmla="*/ 441303 w 476250"/>
                    <a:gd name="connsiteY28" fmla="*/ 152047 h 371475"/>
                    <a:gd name="connsiteX29" fmla="*/ 457400 w 476250"/>
                    <a:gd name="connsiteY29" fmla="*/ 125949 h 371475"/>
                    <a:gd name="connsiteX30" fmla="*/ 471688 w 476250"/>
                    <a:gd name="connsiteY30" fmla="*/ 112709 h 371475"/>
                    <a:gd name="connsiteX31" fmla="*/ 348910 w 476250"/>
                    <a:gd name="connsiteY31" fmla="*/ 265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6250" h="371475">
                      <a:moveTo>
                        <a:pt x="348910" y="26508"/>
                      </a:moveTo>
                      <a:lnTo>
                        <a:pt x="247850" y="39081"/>
                      </a:lnTo>
                      <a:cubicBezTo>
                        <a:pt x="242135" y="24222"/>
                        <a:pt x="249660" y="23079"/>
                        <a:pt x="229086" y="10125"/>
                      </a:cubicBezTo>
                      <a:lnTo>
                        <a:pt x="106880" y="17173"/>
                      </a:lnTo>
                      <a:lnTo>
                        <a:pt x="27346" y="54416"/>
                      </a:lnTo>
                      <a:cubicBezTo>
                        <a:pt x="27346" y="72037"/>
                        <a:pt x="24775" y="60036"/>
                        <a:pt x="15154" y="76419"/>
                      </a:cubicBezTo>
                      <a:cubicBezTo>
                        <a:pt x="3248" y="96898"/>
                        <a:pt x="14012" y="91183"/>
                        <a:pt x="31442" y="105375"/>
                      </a:cubicBezTo>
                      <a:cubicBezTo>
                        <a:pt x="36681" y="109661"/>
                        <a:pt x="45634" y="112519"/>
                        <a:pt x="52778" y="110995"/>
                      </a:cubicBezTo>
                      <a:cubicBezTo>
                        <a:pt x="63827" y="108709"/>
                        <a:pt x="62017" y="123758"/>
                        <a:pt x="72019" y="133188"/>
                      </a:cubicBezTo>
                      <a:cubicBezTo>
                        <a:pt x="73352" y="134426"/>
                        <a:pt x="75638" y="145380"/>
                        <a:pt x="87068" y="153952"/>
                      </a:cubicBezTo>
                      <a:cubicBezTo>
                        <a:pt x="97641" y="161858"/>
                        <a:pt x="84211" y="167097"/>
                        <a:pt x="100689" y="170431"/>
                      </a:cubicBezTo>
                      <a:cubicBezTo>
                        <a:pt x="103928" y="171097"/>
                        <a:pt x="111738" y="176527"/>
                        <a:pt x="112881" y="176717"/>
                      </a:cubicBezTo>
                      <a:cubicBezTo>
                        <a:pt x="127264" y="183385"/>
                        <a:pt x="130597" y="193481"/>
                        <a:pt x="132026" y="194338"/>
                      </a:cubicBezTo>
                      <a:cubicBezTo>
                        <a:pt x="145742" y="202054"/>
                        <a:pt x="163840" y="210721"/>
                        <a:pt x="169745" y="225961"/>
                      </a:cubicBezTo>
                      <a:cubicBezTo>
                        <a:pt x="170507" y="227866"/>
                        <a:pt x="177937" y="239677"/>
                        <a:pt x="181651" y="241297"/>
                      </a:cubicBezTo>
                      <a:cubicBezTo>
                        <a:pt x="189748" y="244726"/>
                        <a:pt x="192891" y="248345"/>
                        <a:pt x="203273" y="251298"/>
                      </a:cubicBezTo>
                      <a:cubicBezTo>
                        <a:pt x="213179" y="254060"/>
                        <a:pt x="217180" y="276539"/>
                        <a:pt x="223752" y="285778"/>
                      </a:cubicBezTo>
                      <a:cubicBezTo>
                        <a:pt x="227848" y="291589"/>
                        <a:pt x="229943" y="313401"/>
                        <a:pt x="235087" y="313401"/>
                      </a:cubicBezTo>
                      <a:cubicBezTo>
                        <a:pt x="243373" y="313401"/>
                        <a:pt x="254804" y="321497"/>
                        <a:pt x="256804" y="328736"/>
                      </a:cubicBezTo>
                      <a:cubicBezTo>
                        <a:pt x="261566" y="336070"/>
                        <a:pt x="262423" y="329879"/>
                        <a:pt x="261662" y="345500"/>
                      </a:cubicBezTo>
                      <a:cubicBezTo>
                        <a:pt x="261090" y="357121"/>
                        <a:pt x="274139" y="358835"/>
                        <a:pt x="282331" y="362169"/>
                      </a:cubicBezTo>
                      <a:cubicBezTo>
                        <a:pt x="282902" y="362455"/>
                        <a:pt x="291379" y="362264"/>
                        <a:pt x="292808" y="362264"/>
                      </a:cubicBezTo>
                      <a:cubicBezTo>
                        <a:pt x="293475" y="361312"/>
                        <a:pt x="303476" y="351406"/>
                        <a:pt x="304810" y="349977"/>
                      </a:cubicBezTo>
                      <a:cubicBezTo>
                        <a:pt x="337957" y="313306"/>
                        <a:pt x="319859" y="332356"/>
                        <a:pt x="319859" y="306162"/>
                      </a:cubicBezTo>
                      <a:cubicBezTo>
                        <a:pt x="362055" y="306162"/>
                        <a:pt x="339100" y="291398"/>
                        <a:pt x="362817" y="286540"/>
                      </a:cubicBezTo>
                      <a:cubicBezTo>
                        <a:pt x="363103" y="286445"/>
                        <a:pt x="388725" y="256156"/>
                        <a:pt x="389487" y="253679"/>
                      </a:cubicBezTo>
                      <a:cubicBezTo>
                        <a:pt x="398345" y="228057"/>
                        <a:pt x="413014" y="232057"/>
                        <a:pt x="413966" y="229390"/>
                      </a:cubicBezTo>
                      <a:cubicBezTo>
                        <a:pt x="423205" y="203482"/>
                        <a:pt x="431778" y="216722"/>
                        <a:pt x="431778" y="190433"/>
                      </a:cubicBezTo>
                      <a:cubicBezTo>
                        <a:pt x="431778" y="183480"/>
                        <a:pt x="438064" y="155953"/>
                        <a:pt x="441303" y="152047"/>
                      </a:cubicBezTo>
                      <a:cubicBezTo>
                        <a:pt x="444922" y="147666"/>
                        <a:pt x="457305" y="125949"/>
                        <a:pt x="457400" y="125949"/>
                      </a:cubicBezTo>
                      <a:cubicBezTo>
                        <a:pt x="459781" y="121567"/>
                        <a:pt x="466735" y="112995"/>
                        <a:pt x="471688" y="112709"/>
                      </a:cubicBezTo>
                      <a:lnTo>
                        <a:pt x="348910" y="26508"/>
                      </a:ln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CB6B39E-67FF-4BCE-9D16-D6B53DFB1A9C}"/>
                    </a:ext>
                  </a:extLst>
                </p:cNvPr>
                <p:cNvSpPr/>
                <p:nvPr/>
              </p:nvSpPr>
              <p:spPr>
                <a:xfrm>
                  <a:off x="7422302" y="4332157"/>
                  <a:ext cx="1459479" cy="1102717"/>
                </a:xfrm>
                <a:custGeom>
                  <a:avLst/>
                  <a:gdLst>
                    <a:gd name="connsiteX0" fmla="*/ 648776 w 857250"/>
                    <a:gd name="connsiteY0" fmla="*/ 90657 h 647700"/>
                    <a:gd name="connsiteX1" fmla="*/ 622678 w 857250"/>
                    <a:gd name="connsiteY1" fmla="*/ 24934 h 647700"/>
                    <a:gd name="connsiteX2" fmla="*/ 619439 w 857250"/>
                    <a:gd name="connsiteY2" fmla="*/ 12933 h 647700"/>
                    <a:gd name="connsiteX3" fmla="*/ 578958 w 857250"/>
                    <a:gd name="connsiteY3" fmla="*/ 10456 h 647700"/>
                    <a:gd name="connsiteX4" fmla="*/ 569528 w 857250"/>
                    <a:gd name="connsiteY4" fmla="*/ 42270 h 647700"/>
                    <a:gd name="connsiteX5" fmla="*/ 548859 w 857250"/>
                    <a:gd name="connsiteY5" fmla="*/ 43889 h 647700"/>
                    <a:gd name="connsiteX6" fmla="*/ 285588 w 857250"/>
                    <a:gd name="connsiteY6" fmla="*/ 58938 h 647700"/>
                    <a:gd name="connsiteX7" fmla="*/ 267109 w 857250"/>
                    <a:gd name="connsiteY7" fmla="*/ 29792 h 647700"/>
                    <a:gd name="connsiteX8" fmla="*/ 11839 w 857250"/>
                    <a:gd name="connsiteY8" fmla="*/ 52938 h 647700"/>
                    <a:gd name="connsiteX9" fmla="*/ 10125 w 857250"/>
                    <a:gd name="connsiteY9" fmla="*/ 70559 h 647700"/>
                    <a:gd name="connsiteX10" fmla="*/ 35842 w 857250"/>
                    <a:gd name="connsiteY10" fmla="*/ 91990 h 647700"/>
                    <a:gd name="connsiteX11" fmla="*/ 34985 w 857250"/>
                    <a:gd name="connsiteY11" fmla="*/ 134853 h 647700"/>
                    <a:gd name="connsiteX12" fmla="*/ 93183 w 857250"/>
                    <a:gd name="connsiteY12" fmla="*/ 119898 h 647700"/>
                    <a:gd name="connsiteX13" fmla="*/ 156334 w 857250"/>
                    <a:gd name="connsiteY13" fmla="*/ 119041 h 647700"/>
                    <a:gd name="connsiteX14" fmla="*/ 211674 w 857250"/>
                    <a:gd name="connsiteY14" fmla="*/ 137615 h 647700"/>
                    <a:gd name="connsiteX15" fmla="*/ 253870 w 857250"/>
                    <a:gd name="connsiteY15" fmla="*/ 183335 h 647700"/>
                    <a:gd name="connsiteX16" fmla="*/ 305209 w 857250"/>
                    <a:gd name="connsiteY16" fmla="*/ 168762 h 647700"/>
                    <a:gd name="connsiteX17" fmla="*/ 343500 w 857250"/>
                    <a:gd name="connsiteY17" fmla="*/ 146092 h 647700"/>
                    <a:gd name="connsiteX18" fmla="*/ 396459 w 857250"/>
                    <a:gd name="connsiteY18" fmla="*/ 126852 h 647700"/>
                    <a:gd name="connsiteX19" fmla="*/ 443417 w 857250"/>
                    <a:gd name="connsiteY19" fmla="*/ 158951 h 647700"/>
                    <a:gd name="connsiteX20" fmla="*/ 459038 w 857250"/>
                    <a:gd name="connsiteY20" fmla="*/ 183526 h 647700"/>
                    <a:gd name="connsiteX21" fmla="*/ 513997 w 857250"/>
                    <a:gd name="connsiteY21" fmla="*/ 211053 h 647700"/>
                    <a:gd name="connsiteX22" fmla="*/ 537619 w 857250"/>
                    <a:gd name="connsiteY22" fmla="*/ 245247 h 647700"/>
                    <a:gd name="connsiteX23" fmla="*/ 539048 w 857250"/>
                    <a:gd name="connsiteY23" fmla="*/ 305350 h 647700"/>
                    <a:gd name="connsiteX24" fmla="*/ 552764 w 857250"/>
                    <a:gd name="connsiteY24" fmla="*/ 381455 h 647700"/>
                    <a:gd name="connsiteX25" fmla="*/ 546573 w 857250"/>
                    <a:gd name="connsiteY25" fmla="*/ 354309 h 647700"/>
                    <a:gd name="connsiteX26" fmla="*/ 561718 w 857250"/>
                    <a:gd name="connsiteY26" fmla="*/ 389646 h 647700"/>
                    <a:gd name="connsiteX27" fmla="*/ 551240 w 857250"/>
                    <a:gd name="connsiteY27" fmla="*/ 400505 h 647700"/>
                    <a:gd name="connsiteX28" fmla="*/ 606199 w 857250"/>
                    <a:gd name="connsiteY28" fmla="*/ 476895 h 647700"/>
                    <a:gd name="connsiteX29" fmla="*/ 639251 w 857250"/>
                    <a:gd name="connsiteY29" fmla="*/ 509947 h 647700"/>
                    <a:gd name="connsiteX30" fmla="*/ 667826 w 857250"/>
                    <a:gd name="connsiteY30" fmla="*/ 548047 h 647700"/>
                    <a:gd name="connsiteX31" fmla="*/ 687067 w 857250"/>
                    <a:gd name="connsiteY31" fmla="*/ 568716 h 647700"/>
                    <a:gd name="connsiteX32" fmla="*/ 739168 w 857250"/>
                    <a:gd name="connsiteY32" fmla="*/ 596434 h 647700"/>
                    <a:gd name="connsiteX33" fmla="*/ 751932 w 857250"/>
                    <a:gd name="connsiteY33" fmla="*/ 636249 h 647700"/>
                    <a:gd name="connsiteX34" fmla="*/ 796128 w 857250"/>
                    <a:gd name="connsiteY34" fmla="*/ 633772 h 647700"/>
                    <a:gd name="connsiteX35" fmla="*/ 832799 w 857250"/>
                    <a:gd name="connsiteY35" fmla="*/ 605007 h 647700"/>
                    <a:gd name="connsiteX36" fmla="*/ 835276 w 857250"/>
                    <a:gd name="connsiteY36" fmla="*/ 574241 h 647700"/>
                    <a:gd name="connsiteX37" fmla="*/ 843181 w 857250"/>
                    <a:gd name="connsiteY37" fmla="*/ 560239 h 647700"/>
                    <a:gd name="connsiteX38" fmla="*/ 843086 w 857250"/>
                    <a:gd name="connsiteY38" fmla="*/ 526426 h 647700"/>
                    <a:gd name="connsiteX39" fmla="*/ 826417 w 857250"/>
                    <a:gd name="connsiteY39" fmla="*/ 414316 h 647700"/>
                    <a:gd name="connsiteX40" fmla="*/ 808987 w 857250"/>
                    <a:gd name="connsiteY40" fmla="*/ 382312 h 647700"/>
                    <a:gd name="connsiteX41" fmla="*/ 786222 w 857250"/>
                    <a:gd name="connsiteY41" fmla="*/ 343164 h 647700"/>
                    <a:gd name="connsiteX42" fmla="*/ 776792 w 857250"/>
                    <a:gd name="connsiteY42" fmla="*/ 321257 h 647700"/>
                    <a:gd name="connsiteX43" fmla="*/ 752027 w 857250"/>
                    <a:gd name="connsiteY43" fmla="*/ 276013 h 647700"/>
                    <a:gd name="connsiteX44" fmla="*/ 750694 w 857250"/>
                    <a:gd name="connsiteY44" fmla="*/ 241628 h 647700"/>
                    <a:gd name="connsiteX45" fmla="*/ 720595 w 857250"/>
                    <a:gd name="connsiteY45" fmla="*/ 212291 h 647700"/>
                    <a:gd name="connsiteX46" fmla="*/ 693925 w 857250"/>
                    <a:gd name="connsiteY46" fmla="*/ 176096 h 647700"/>
                    <a:gd name="connsiteX47" fmla="*/ 648776 w 857250"/>
                    <a:gd name="connsiteY47" fmla="*/ 90657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50" h="647700">
                      <a:moveTo>
                        <a:pt x="648776" y="90657"/>
                      </a:moveTo>
                      <a:cubicBezTo>
                        <a:pt x="644585" y="77226"/>
                        <a:pt x="622963" y="35602"/>
                        <a:pt x="622678" y="24934"/>
                      </a:cubicBezTo>
                      <a:cubicBezTo>
                        <a:pt x="622582" y="22077"/>
                        <a:pt x="620392" y="15695"/>
                        <a:pt x="619439" y="12933"/>
                      </a:cubicBezTo>
                      <a:cubicBezTo>
                        <a:pt x="595341" y="14742"/>
                        <a:pt x="599151" y="12933"/>
                        <a:pt x="578958" y="10456"/>
                      </a:cubicBezTo>
                      <a:cubicBezTo>
                        <a:pt x="549621" y="6837"/>
                        <a:pt x="568385" y="33888"/>
                        <a:pt x="569528" y="42270"/>
                      </a:cubicBezTo>
                      <a:cubicBezTo>
                        <a:pt x="574195" y="76083"/>
                        <a:pt x="548859" y="68082"/>
                        <a:pt x="548859" y="43889"/>
                      </a:cubicBezTo>
                      <a:lnTo>
                        <a:pt x="285588" y="58938"/>
                      </a:lnTo>
                      <a:cubicBezTo>
                        <a:pt x="278825" y="56176"/>
                        <a:pt x="269776" y="30935"/>
                        <a:pt x="267109" y="29792"/>
                      </a:cubicBezTo>
                      <a:lnTo>
                        <a:pt x="11839" y="52938"/>
                      </a:lnTo>
                      <a:lnTo>
                        <a:pt x="10125" y="70559"/>
                      </a:lnTo>
                      <a:lnTo>
                        <a:pt x="35842" y="91990"/>
                      </a:lnTo>
                      <a:lnTo>
                        <a:pt x="34985" y="134853"/>
                      </a:lnTo>
                      <a:cubicBezTo>
                        <a:pt x="65179" y="121708"/>
                        <a:pt x="62608" y="126280"/>
                        <a:pt x="93183" y="119898"/>
                      </a:cubicBezTo>
                      <a:cubicBezTo>
                        <a:pt x="105565" y="117327"/>
                        <a:pt x="145285" y="112755"/>
                        <a:pt x="156334" y="119041"/>
                      </a:cubicBezTo>
                      <a:cubicBezTo>
                        <a:pt x="166335" y="124661"/>
                        <a:pt x="182718" y="119994"/>
                        <a:pt x="211674" y="137615"/>
                      </a:cubicBezTo>
                      <a:cubicBezTo>
                        <a:pt x="234248" y="151331"/>
                        <a:pt x="253870" y="151712"/>
                        <a:pt x="253870" y="183335"/>
                      </a:cubicBezTo>
                      <a:cubicBezTo>
                        <a:pt x="262918" y="165999"/>
                        <a:pt x="285874" y="186954"/>
                        <a:pt x="305209" y="168762"/>
                      </a:cubicBezTo>
                      <a:cubicBezTo>
                        <a:pt x="311401" y="162856"/>
                        <a:pt x="334261" y="145711"/>
                        <a:pt x="343500" y="146092"/>
                      </a:cubicBezTo>
                      <a:cubicBezTo>
                        <a:pt x="352834" y="146473"/>
                        <a:pt x="322354" y="105325"/>
                        <a:pt x="396459" y="126852"/>
                      </a:cubicBezTo>
                      <a:cubicBezTo>
                        <a:pt x="431035" y="136853"/>
                        <a:pt x="411127" y="148950"/>
                        <a:pt x="443417" y="158951"/>
                      </a:cubicBezTo>
                      <a:cubicBezTo>
                        <a:pt x="453704" y="162189"/>
                        <a:pt x="444179" y="175810"/>
                        <a:pt x="459038" y="183526"/>
                      </a:cubicBezTo>
                      <a:cubicBezTo>
                        <a:pt x="489232" y="199242"/>
                        <a:pt x="456657" y="197813"/>
                        <a:pt x="513997" y="211053"/>
                      </a:cubicBezTo>
                      <a:cubicBezTo>
                        <a:pt x="517807" y="211910"/>
                        <a:pt x="526475" y="242676"/>
                        <a:pt x="537619" y="245247"/>
                      </a:cubicBezTo>
                      <a:cubicBezTo>
                        <a:pt x="540667" y="254201"/>
                        <a:pt x="542763" y="297444"/>
                        <a:pt x="539048" y="305350"/>
                      </a:cubicBezTo>
                      <a:cubicBezTo>
                        <a:pt x="520379" y="345260"/>
                        <a:pt x="551240" y="390123"/>
                        <a:pt x="552764" y="381455"/>
                      </a:cubicBezTo>
                      <a:cubicBezTo>
                        <a:pt x="556574" y="359071"/>
                        <a:pt x="569242" y="367739"/>
                        <a:pt x="546573" y="354309"/>
                      </a:cubicBezTo>
                      <a:cubicBezTo>
                        <a:pt x="529618" y="344212"/>
                        <a:pt x="609628" y="329829"/>
                        <a:pt x="561718" y="389646"/>
                      </a:cubicBezTo>
                      <a:cubicBezTo>
                        <a:pt x="560955" y="390599"/>
                        <a:pt x="552097" y="400219"/>
                        <a:pt x="551240" y="400505"/>
                      </a:cubicBezTo>
                      <a:cubicBezTo>
                        <a:pt x="552955" y="409363"/>
                        <a:pt x="599437" y="452797"/>
                        <a:pt x="606199" y="476895"/>
                      </a:cubicBezTo>
                      <a:cubicBezTo>
                        <a:pt x="607533" y="481468"/>
                        <a:pt x="632012" y="536331"/>
                        <a:pt x="639251" y="509947"/>
                      </a:cubicBezTo>
                      <a:cubicBezTo>
                        <a:pt x="645252" y="488230"/>
                        <a:pt x="668684" y="526426"/>
                        <a:pt x="667826" y="548047"/>
                      </a:cubicBezTo>
                      <a:cubicBezTo>
                        <a:pt x="667731" y="550714"/>
                        <a:pt x="684209" y="577670"/>
                        <a:pt x="687067" y="568716"/>
                      </a:cubicBezTo>
                      <a:cubicBezTo>
                        <a:pt x="689734" y="560144"/>
                        <a:pt x="729358" y="573098"/>
                        <a:pt x="739168" y="596434"/>
                      </a:cubicBezTo>
                      <a:cubicBezTo>
                        <a:pt x="748884" y="619485"/>
                        <a:pt x="746312" y="612436"/>
                        <a:pt x="751932" y="636249"/>
                      </a:cubicBezTo>
                      <a:cubicBezTo>
                        <a:pt x="757361" y="659109"/>
                        <a:pt x="792794" y="633772"/>
                        <a:pt x="796128" y="633772"/>
                      </a:cubicBezTo>
                      <a:cubicBezTo>
                        <a:pt x="809368" y="633772"/>
                        <a:pt x="833656" y="619961"/>
                        <a:pt x="832799" y="605007"/>
                      </a:cubicBezTo>
                      <a:cubicBezTo>
                        <a:pt x="832323" y="596148"/>
                        <a:pt x="834228" y="582909"/>
                        <a:pt x="835276" y="574241"/>
                      </a:cubicBezTo>
                      <a:cubicBezTo>
                        <a:pt x="836895" y="561096"/>
                        <a:pt x="829180" y="568145"/>
                        <a:pt x="843181" y="560239"/>
                      </a:cubicBezTo>
                      <a:cubicBezTo>
                        <a:pt x="853849" y="554143"/>
                        <a:pt x="843086" y="531664"/>
                        <a:pt x="843086" y="526426"/>
                      </a:cubicBezTo>
                      <a:cubicBezTo>
                        <a:pt x="843086" y="494421"/>
                        <a:pt x="842800" y="440415"/>
                        <a:pt x="826417" y="414316"/>
                      </a:cubicBezTo>
                      <a:cubicBezTo>
                        <a:pt x="818893" y="402315"/>
                        <a:pt x="820036" y="396695"/>
                        <a:pt x="808987" y="382312"/>
                      </a:cubicBezTo>
                      <a:cubicBezTo>
                        <a:pt x="802129" y="373454"/>
                        <a:pt x="794509" y="348403"/>
                        <a:pt x="786222" y="343164"/>
                      </a:cubicBezTo>
                      <a:cubicBezTo>
                        <a:pt x="785174" y="334878"/>
                        <a:pt x="782507" y="327639"/>
                        <a:pt x="776792" y="321257"/>
                      </a:cubicBezTo>
                      <a:cubicBezTo>
                        <a:pt x="764410" y="307541"/>
                        <a:pt x="756980" y="296016"/>
                        <a:pt x="752027" y="276013"/>
                      </a:cubicBezTo>
                      <a:cubicBezTo>
                        <a:pt x="752027" y="248867"/>
                        <a:pt x="773173" y="264107"/>
                        <a:pt x="750694" y="241628"/>
                      </a:cubicBezTo>
                      <a:cubicBezTo>
                        <a:pt x="741835" y="232770"/>
                        <a:pt x="729739" y="226674"/>
                        <a:pt x="720595" y="212291"/>
                      </a:cubicBezTo>
                      <a:cubicBezTo>
                        <a:pt x="714308" y="202480"/>
                        <a:pt x="697354" y="187240"/>
                        <a:pt x="693925" y="176096"/>
                      </a:cubicBezTo>
                      <a:cubicBezTo>
                        <a:pt x="690591" y="165714"/>
                        <a:pt x="656205" y="114469"/>
                        <a:pt x="648776" y="90657"/>
                      </a:cubicBezTo>
                      <a:close/>
                    </a:path>
                  </a:pathLst>
                </a:custGeom>
                <a:solidFill>
                  <a:srgbClr val="429DC5"/>
                </a:solidFill>
                <a:ln w="6350" cap="flat">
                  <a:solidFill>
                    <a:schemeClr val="accent4"/>
                  </a:solid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CCA13AC5-00D4-479D-BABD-4F19B73F08BC}"/>
                    </a:ext>
                  </a:extLst>
                </p:cNvPr>
                <p:cNvSpPr/>
                <p:nvPr/>
              </p:nvSpPr>
              <p:spPr>
                <a:xfrm>
                  <a:off x="7677224" y="3536656"/>
                  <a:ext cx="875687" cy="908120"/>
                </a:xfrm>
                <a:custGeom>
                  <a:avLst/>
                  <a:gdLst>
                    <a:gd name="connsiteX0" fmla="*/ 429225 w 514350"/>
                    <a:gd name="connsiteY0" fmla="*/ 477802 h 533400"/>
                    <a:gd name="connsiteX1" fmla="*/ 469706 w 514350"/>
                    <a:gd name="connsiteY1" fmla="*/ 480279 h 533400"/>
                    <a:gd name="connsiteX2" fmla="*/ 469896 w 514350"/>
                    <a:gd name="connsiteY2" fmla="*/ 474088 h 533400"/>
                    <a:gd name="connsiteX3" fmla="*/ 473516 w 514350"/>
                    <a:gd name="connsiteY3" fmla="*/ 440179 h 533400"/>
                    <a:gd name="connsiteX4" fmla="*/ 478945 w 514350"/>
                    <a:gd name="connsiteY4" fmla="*/ 409127 h 533400"/>
                    <a:gd name="connsiteX5" fmla="*/ 488566 w 514350"/>
                    <a:gd name="connsiteY5" fmla="*/ 376456 h 533400"/>
                    <a:gd name="connsiteX6" fmla="*/ 487422 w 514350"/>
                    <a:gd name="connsiteY6" fmla="*/ 356835 h 533400"/>
                    <a:gd name="connsiteX7" fmla="*/ 495805 w 514350"/>
                    <a:gd name="connsiteY7" fmla="*/ 342166 h 533400"/>
                    <a:gd name="connsiteX8" fmla="*/ 507616 w 514350"/>
                    <a:gd name="connsiteY8" fmla="*/ 317973 h 533400"/>
                    <a:gd name="connsiteX9" fmla="*/ 497138 w 514350"/>
                    <a:gd name="connsiteY9" fmla="*/ 317878 h 533400"/>
                    <a:gd name="connsiteX10" fmla="*/ 476469 w 514350"/>
                    <a:gd name="connsiteY10" fmla="*/ 301209 h 533400"/>
                    <a:gd name="connsiteX11" fmla="*/ 471611 w 514350"/>
                    <a:gd name="connsiteY11" fmla="*/ 284445 h 533400"/>
                    <a:gd name="connsiteX12" fmla="*/ 449894 w 514350"/>
                    <a:gd name="connsiteY12" fmla="*/ 269110 h 533400"/>
                    <a:gd name="connsiteX13" fmla="*/ 438559 w 514350"/>
                    <a:gd name="connsiteY13" fmla="*/ 241487 h 533400"/>
                    <a:gd name="connsiteX14" fmla="*/ 418080 w 514350"/>
                    <a:gd name="connsiteY14" fmla="*/ 207007 h 533400"/>
                    <a:gd name="connsiteX15" fmla="*/ 396459 w 514350"/>
                    <a:gd name="connsiteY15" fmla="*/ 197005 h 533400"/>
                    <a:gd name="connsiteX16" fmla="*/ 384553 w 514350"/>
                    <a:gd name="connsiteY16" fmla="*/ 181670 h 533400"/>
                    <a:gd name="connsiteX17" fmla="*/ 346834 w 514350"/>
                    <a:gd name="connsiteY17" fmla="*/ 150047 h 533400"/>
                    <a:gd name="connsiteX18" fmla="*/ 327688 w 514350"/>
                    <a:gd name="connsiteY18" fmla="*/ 132426 h 533400"/>
                    <a:gd name="connsiteX19" fmla="*/ 315496 w 514350"/>
                    <a:gd name="connsiteY19" fmla="*/ 126139 h 533400"/>
                    <a:gd name="connsiteX20" fmla="*/ 301876 w 514350"/>
                    <a:gd name="connsiteY20" fmla="*/ 109661 h 533400"/>
                    <a:gd name="connsiteX21" fmla="*/ 286826 w 514350"/>
                    <a:gd name="connsiteY21" fmla="*/ 88896 h 533400"/>
                    <a:gd name="connsiteX22" fmla="*/ 267586 w 514350"/>
                    <a:gd name="connsiteY22" fmla="*/ 66703 h 533400"/>
                    <a:gd name="connsiteX23" fmla="*/ 246250 w 514350"/>
                    <a:gd name="connsiteY23" fmla="*/ 61084 h 533400"/>
                    <a:gd name="connsiteX24" fmla="*/ 229962 w 514350"/>
                    <a:gd name="connsiteY24" fmla="*/ 32128 h 533400"/>
                    <a:gd name="connsiteX25" fmla="*/ 242154 w 514350"/>
                    <a:gd name="connsiteY25" fmla="*/ 10125 h 533400"/>
                    <a:gd name="connsiteX26" fmla="*/ 126616 w 514350"/>
                    <a:gd name="connsiteY26" fmla="*/ 24698 h 533400"/>
                    <a:gd name="connsiteX27" fmla="*/ 10125 w 514350"/>
                    <a:gd name="connsiteY27" fmla="*/ 39367 h 533400"/>
                    <a:gd name="connsiteX28" fmla="*/ 15649 w 514350"/>
                    <a:gd name="connsiteY28" fmla="*/ 68989 h 533400"/>
                    <a:gd name="connsiteX29" fmla="*/ 25936 w 514350"/>
                    <a:gd name="connsiteY29" fmla="*/ 97755 h 533400"/>
                    <a:gd name="connsiteX30" fmla="*/ 43843 w 514350"/>
                    <a:gd name="connsiteY30" fmla="*/ 158715 h 533400"/>
                    <a:gd name="connsiteX31" fmla="*/ 53654 w 514350"/>
                    <a:gd name="connsiteY31" fmla="*/ 198529 h 533400"/>
                    <a:gd name="connsiteX32" fmla="*/ 57559 w 514350"/>
                    <a:gd name="connsiteY32" fmla="*/ 212341 h 533400"/>
                    <a:gd name="connsiteX33" fmla="*/ 64798 w 514350"/>
                    <a:gd name="connsiteY33" fmla="*/ 240725 h 533400"/>
                    <a:gd name="connsiteX34" fmla="*/ 88611 w 514350"/>
                    <a:gd name="connsiteY34" fmla="*/ 306448 h 533400"/>
                    <a:gd name="connsiteX35" fmla="*/ 94421 w 514350"/>
                    <a:gd name="connsiteY35" fmla="*/ 327498 h 533400"/>
                    <a:gd name="connsiteX36" fmla="*/ 108328 w 514350"/>
                    <a:gd name="connsiteY36" fmla="*/ 340928 h 533400"/>
                    <a:gd name="connsiteX37" fmla="*/ 108232 w 514350"/>
                    <a:gd name="connsiteY37" fmla="*/ 359407 h 533400"/>
                    <a:gd name="connsiteX38" fmla="*/ 101279 w 514350"/>
                    <a:gd name="connsiteY38" fmla="*/ 377980 h 533400"/>
                    <a:gd name="connsiteX39" fmla="*/ 102136 w 514350"/>
                    <a:gd name="connsiteY39" fmla="*/ 422176 h 533400"/>
                    <a:gd name="connsiteX40" fmla="*/ 104327 w 514350"/>
                    <a:gd name="connsiteY40" fmla="*/ 465039 h 533400"/>
                    <a:gd name="connsiteX41" fmla="*/ 107185 w 514350"/>
                    <a:gd name="connsiteY41" fmla="*/ 474564 h 533400"/>
                    <a:gd name="connsiteX42" fmla="*/ 117091 w 514350"/>
                    <a:gd name="connsiteY42" fmla="*/ 497233 h 533400"/>
                    <a:gd name="connsiteX43" fmla="*/ 135569 w 514350"/>
                    <a:gd name="connsiteY43" fmla="*/ 526380 h 533400"/>
                    <a:gd name="connsiteX44" fmla="*/ 398840 w 514350"/>
                    <a:gd name="connsiteY44" fmla="*/ 511330 h 533400"/>
                    <a:gd name="connsiteX45" fmla="*/ 419509 w 514350"/>
                    <a:gd name="connsiteY45" fmla="*/ 509711 h 533400"/>
                    <a:gd name="connsiteX46" fmla="*/ 429225 w 514350"/>
                    <a:gd name="connsiteY46" fmla="*/ 477802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4350" h="533400">
                      <a:moveTo>
                        <a:pt x="429225" y="477802"/>
                      </a:moveTo>
                      <a:cubicBezTo>
                        <a:pt x="449418" y="480279"/>
                        <a:pt x="445608" y="481993"/>
                        <a:pt x="469706" y="480279"/>
                      </a:cubicBezTo>
                      <a:lnTo>
                        <a:pt x="469896" y="474088"/>
                      </a:lnTo>
                      <a:cubicBezTo>
                        <a:pt x="472563" y="462562"/>
                        <a:pt x="471611" y="452466"/>
                        <a:pt x="473516" y="440179"/>
                      </a:cubicBezTo>
                      <a:cubicBezTo>
                        <a:pt x="475230" y="429034"/>
                        <a:pt x="477326" y="419605"/>
                        <a:pt x="478945" y="409127"/>
                      </a:cubicBezTo>
                      <a:cubicBezTo>
                        <a:pt x="478945" y="409032"/>
                        <a:pt x="488470" y="376552"/>
                        <a:pt x="488566" y="376456"/>
                      </a:cubicBezTo>
                      <a:cubicBezTo>
                        <a:pt x="492947" y="367789"/>
                        <a:pt x="484946" y="360169"/>
                        <a:pt x="487422" y="356835"/>
                      </a:cubicBezTo>
                      <a:cubicBezTo>
                        <a:pt x="492280" y="350358"/>
                        <a:pt x="493328" y="345976"/>
                        <a:pt x="495805" y="342166"/>
                      </a:cubicBezTo>
                      <a:cubicBezTo>
                        <a:pt x="504187" y="329022"/>
                        <a:pt x="504282" y="335594"/>
                        <a:pt x="507616" y="317973"/>
                      </a:cubicBezTo>
                      <a:cubicBezTo>
                        <a:pt x="506187" y="317973"/>
                        <a:pt x="497710" y="318163"/>
                        <a:pt x="497138" y="317878"/>
                      </a:cubicBezTo>
                      <a:cubicBezTo>
                        <a:pt x="488946" y="314544"/>
                        <a:pt x="475993" y="312829"/>
                        <a:pt x="476469" y="301209"/>
                      </a:cubicBezTo>
                      <a:cubicBezTo>
                        <a:pt x="477231" y="285493"/>
                        <a:pt x="476374" y="291684"/>
                        <a:pt x="471611" y="284445"/>
                      </a:cubicBezTo>
                      <a:cubicBezTo>
                        <a:pt x="469516" y="277111"/>
                        <a:pt x="458086" y="269110"/>
                        <a:pt x="449894" y="269110"/>
                      </a:cubicBezTo>
                      <a:cubicBezTo>
                        <a:pt x="444751" y="269110"/>
                        <a:pt x="442655" y="247297"/>
                        <a:pt x="438559" y="241487"/>
                      </a:cubicBezTo>
                      <a:cubicBezTo>
                        <a:pt x="431987" y="232248"/>
                        <a:pt x="428082" y="209769"/>
                        <a:pt x="418080" y="207007"/>
                      </a:cubicBezTo>
                      <a:cubicBezTo>
                        <a:pt x="407794" y="204149"/>
                        <a:pt x="404555" y="200434"/>
                        <a:pt x="396459" y="197005"/>
                      </a:cubicBezTo>
                      <a:cubicBezTo>
                        <a:pt x="392744" y="195481"/>
                        <a:pt x="385219" y="183575"/>
                        <a:pt x="384553" y="181670"/>
                      </a:cubicBezTo>
                      <a:cubicBezTo>
                        <a:pt x="378647" y="166430"/>
                        <a:pt x="360550" y="157762"/>
                        <a:pt x="346834" y="150047"/>
                      </a:cubicBezTo>
                      <a:cubicBezTo>
                        <a:pt x="345310" y="149190"/>
                        <a:pt x="341976" y="139093"/>
                        <a:pt x="327688" y="132426"/>
                      </a:cubicBezTo>
                      <a:cubicBezTo>
                        <a:pt x="326545" y="132235"/>
                        <a:pt x="318735" y="126806"/>
                        <a:pt x="315496" y="126139"/>
                      </a:cubicBezTo>
                      <a:cubicBezTo>
                        <a:pt x="299018" y="122806"/>
                        <a:pt x="312353" y="117567"/>
                        <a:pt x="301876" y="109661"/>
                      </a:cubicBezTo>
                      <a:cubicBezTo>
                        <a:pt x="290541" y="101184"/>
                        <a:pt x="288160" y="90135"/>
                        <a:pt x="286826" y="88896"/>
                      </a:cubicBezTo>
                      <a:cubicBezTo>
                        <a:pt x="276825" y="79467"/>
                        <a:pt x="278539" y="64513"/>
                        <a:pt x="267586" y="66703"/>
                      </a:cubicBezTo>
                      <a:cubicBezTo>
                        <a:pt x="260442" y="68132"/>
                        <a:pt x="251488" y="65275"/>
                        <a:pt x="246250" y="61084"/>
                      </a:cubicBezTo>
                      <a:cubicBezTo>
                        <a:pt x="228724" y="46987"/>
                        <a:pt x="217960" y="52606"/>
                        <a:pt x="229962" y="32128"/>
                      </a:cubicBezTo>
                      <a:cubicBezTo>
                        <a:pt x="239487" y="15745"/>
                        <a:pt x="242154" y="27746"/>
                        <a:pt x="242154" y="10125"/>
                      </a:cubicBezTo>
                      <a:lnTo>
                        <a:pt x="126616" y="24698"/>
                      </a:lnTo>
                      <a:lnTo>
                        <a:pt x="10125" y="39367"/>
                      </a:lnTo>
                      <a:lnTo>
                        <a:pt x="15649" y="68989"/>
                      </a:lnTo>
                      <a:cubicBezTo>
                        <a:pt x="13935" y="81658"/>
                        <a:pt x="24888" y="84325"/>
                        <a:pt x="25936" y="97755"/>
                      </a:cubicBezTo>
                      <a:cubicBezTo>
                        <a:pt x="26413" y="103946"/>
                        <a:pt x="41938" y="142141"/>
                        <a:pt x="43843" y="158715"/>
                      </a:cubicBezTo>
                      <a:cubicBezTo>
                        <a:pt x="45177" y="170431"/>
                        <a:pt x="52606" y="181765"/>
                        <a:pt x="53654" y="198529"/>
                      </a:cubicBezTo>
                      <a:cubicBezTo>
                        <a:pt x="53654" y="198815"/>
                        <a:pt x="56702" y="210626"/>
                        <a:pt x="57559" y="212341"/>
                      </a:cubicBezTo>
                      <a:cubicBezTo>
                        <a:pt x="59179" y="219770"/>
                        <a:pt x="63941" y="231391"/>
                        <a:pt x="64798" y="240725"/>
                      </a:cubicBezTo>
                      <a:cubicBezTo>
                        <a:pt x="66894" y="263395"/>
                        <a:pt x="80896" y="285302"/>
                        <a:pt x="88611" y="306448"/>
                      </a:cubicBezTo>
                      <a:cubicBezTo>
                        <a:pt x="91468" y="314258"/>
                        <a:pt x="95278" y="309972"/>
                        <a:pt x="94421" y="327498"/>
                      </a:cubicBezTo>
                      <a:cubicBezTo>
                        <a:pt x="94040" y="334356"/>
                        <a:pt x="102994" y="339309"/>
                        <a:pt x="108328" y="340928"/>
                      </a:cubicBezTo>
                      <a:cubicBezTo>
                        <a:pt x="109566" y="346167"/>
                        <a:pt x="114233" y="344167"/>
                        <a:pt x="108232" y="359407"/>
                      </a:cubicBezTo>
                      <a:cubicBezTo>
                        <a:pt x="107470" y="361216"/>
                        <a:pt x="101279" y="377504"/>
                        <a:pt x="101279" y="377980"/>
                      </a:cubicBezTo>
                      <a:cubicBezTo>
                        <a:pt x="96040" y="389601"/>
                        <a:pt x="94230" y="411985"/>
                        <a:pt x="102136" y="422176"/>
                      </a:cubicBezTo>
                      <a:cubicBezTo>
                        <a:pt x="107851" y="429606"/>
                        <a:pt x="108994" y="454942"/>
                        <a:pt x="104327" y="465039"/>
                      </a:cubicBezTo>
                      <a:cubicBezTo>
                        <a:pt x="103184" y="467420"/>
                        <a:pt x="105375" y="474373"/>
                        <a:pt x="107185" y="474564"/>
                      </a:cubicBezTo>
                      <a:cubicBezTo>
                        <a:pt x="110804" y="481517"/>
                        <a:pt x="117091" y="476850"/>
                        <a:pt x="117091" y="497233"/>
                      </a:cubicBezTo>
                      <a:cubicBezTo>
                        <a:pt x="119758" y="498376"/>
                        <a:pt x="128711" y="523618"/>
                        <a:pt x="135569" y="526380"/>
                      </a:cubicBezTo>
                      <a:lnTo>
                        <a:pt x="398840" y="511330"/>
                      </a:lnTo>
                      <a:cubicBezTo>
                        <a:pt x="398840" y="535619"/>
                        <a:pt x="424177" y="543525"/>
                        <a:pt x="419509" y="509711"/>
                      </a:cubicBezTo>
                      <a:cubicBezTo>
                        <a:pt x="418652" y="501234"/>
                        <a:pt x="399983" y="474183"/>
                        <a:pt x="429225" y="477802"/>
                      </a:cubicBezTo>
                      <a:close/>
                    </a:path>
                  </a:pathLst>
                </a:custGeom>
                <a:solidFill>
                  <a:srgbClr val="19205D"/>
                </a:solidFill>
                <a:ln w="6350" cap="flat">
                  <a:solidFill>
                    <a:schemeClr val="accent4"/>
                  </a:solidFill>
                  <a:prstDash val="solid"/>
                  <a:miter/>
                </a:ln>
              </p:spPr>
              <p:txBody>
                <a:bodyPr rtlCol="0" anchor="ctr"/>
                <a:lstStyle/>
                <a:p>
                  <a:endParaRPr lang="en-US" dirty="0"/>
                </a:p>
              </p:txBody>
            </p:sp>
          </p:grpSp>
          <p:sp>
            <p:nvSpPr>
              <p:cNvPr id="74" name="Freeform: Shape 73">
                <a:extLst>
                  <a:ext uri="{FF2B5EF4-FFF2-40B4-BE49-F238E27FC236}">
                    <a16:creationId xmlns:a16="http://schemas.microsoft.com/office/drawing/2014/main" id="{6416F21B-A708-4A3B-BE63-C1E531203D33}"/>
                  </a:ext>
                </a:extLst>
              </p:cNvPr>
              <p:cNvSpPr/>
              <p:nvPr/>
            </p:nvSpPr>
            <p:spPr>
              <a:xfrm>
                <a:off x="2860040" y="1005840"/>
                <a:ext cx="213360" cy="157480"/>
              </a:xfrm>
              <a:custGeom>
                <a:avLst/>
                <a:gdLst>
                  <a:gd name="connsiteX0" fmla="*/ 203200 w 213360"/>
                  <a:gd name="connsiteY0" fmla="*/ 134620 h 157480"/>
                  <a:gd name="connsiteX1" fmla="*/ 213360 w 213360"/>
                  <a:gd name="connsiteY1" fmla="*/ 86360 h 157480"/>
                  <a:gd name="connsiteX2" fmla="*/ 170180 w 213360"/>
                  <a:gd name="connsiteY2" fmla="*/ 68580 h 157480"/>
                  <a:gd name="connsiteX3" fmla="*/ 185420 w 213360"/>
                  <a:gd name="connsiteY3" fmla="*/ 30480 h 157480"/>
                  <a:gd name="connsiteX4" fmla="*/ 157480 w 213360"/>
                  <a:gd name="connsiteY4" fmla="*/ 0 h 157480"/>
                  <a:gd name="connsiteX5" fmla="*/ 111760 w 213360"/>
                  <a:gd name="connsiteY5" fmla="*/ 10160 h 157480"/>
                  <a:gd name="connsiteX6" fmla="*/ 101600 w 213360"/>
                  <a:gd name="connsiteY6" fmla="*/ 68580 h 157480"/>
                  <a:gd name="connsiteX7" fmla="*/ 71120 w 213360"/>
                  <a:gd name="connsiteY7" fmla="*/ 55880 h 157480"/>
                  <a:gd name="connsiteX8" fmla="*/ 25400 w 213360"/>
                  <a:gd name="connsiteY8" fmla="*/ 104140 h 157480"/>
                  <a:gd name="connsiteX9" fmla="*/ 0 w 213360"/>
                  <a:gd name="connsiteY9" fmla="*/ 157480 h 157480"/>
                  <a:gd name="connsiteX10" fmla="*/ 203200 w 213360"/>
                  <a:gd name="connsiteY10" fmla="*/ 13462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360" h="157480">
                    <a:moveTo>
                      <a:pt x="203200" y="134620"/>
                    </a:moveTo>
                    <a:lnTo>
                      <a:pt x="213360" y="86360"/>
                    </a:lnTo>
                    <a:lnTo>
                      <a:pt x="170180" y="68580"/>
                    </a:lnTo>
                    <a:lnTo>
                      <a:pt x="185420" y="30480"/>
                    </a:lnTo>
                    <a:lnTo>
                      <a:pt x="157480" y="0"/>
                    </a:lnTo>
                    <a:lnTo>
                      <a:pt x="111760" y="10160"/>
                    </a:lnTo>
                    <a:lnTo>
                      <a:pt x="101600" y="68580"/>
                    </a:lnTo>
                    <a:lnTo>
                      <a:pt x="71120" y="55880"/>
                    </a:lnTo>
                    <a:lnTo>
                      <a:pt x="25400" y="104140"/>
                    </a:lnTo>
                    <a:lnTo>
                      <a:pt x="0" y="157480"/>
                    </a:lnTo>
                    <a:lnTo>
                      <a:pt x="203200" y="13462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17D1CD51-2F1A-4823-AE3D-1CCE1440BAC2}"/>
                  </a:ext>
                </a:extLst>
              </p:cNvPr>
              <p:cNvSpPr/>
              <p:nvPr/>
            </p:nvSpPr>
            <p:spPr>
              <a:xfrm>
                <a:off x="2319020" y="894080"/>
                <a:ext cx="307340" cy="223520"/>
              </a:xfrm>
              <a:custGeom>
                <a:avLst/>
                <a:gdLst>
                  <a:gd name="connsiteX0" fmla="*/ 12700 w 307340"/>
                  <a:gd name="connsiteY0" fmla="*/ 20320 h 223520"/>
                  <a:gd name="connsiteX1" fmla="*/ 63500 w 307340"/>
                  <a:gd name="connsiteY1" fmla="*/ 0 h 223520"/>
                  <a:gd name="connsiteX2" fmla="*/ 116840 w 307340"/>
                  <a:gd name="connsiteY2" fmla="*/ 25400 h 223520"/>
                  <a:gd name="connsiteX3" fmla="*/ 205740 w 307340"/>
                  <a:gd name="connsiteY3" fmla="*/ 35560 h 223520"/>
                  <a:gd name="connsiteX4" fmla="*/ 218440 w 307340"/>
                  <a:gd name="connsiteY4" fmla="*/ 58420 h 223520"/>
                  <a:gd name="connsiteX5" fmla="*/ 281940 w 307340"/>
                  <a:gd name="connsiteY5" fmla="*/ 40640 h 223520"/>
                  <a:gd name="connsiteX6" fmla="*/ 307340 w 307340"/>
                  <a:gd name="connsiteY6" fmla="*/ 93980 h 223520"/>
                  <a:gd name="connsiteX7" fmla="*/ 241300 w 307340"/>
                  <a:gd name="connsiteY7" fmla="*/ 114300 h 223520"/>
                  <a:gd name="connsiteX8" fmla="*/ 215900 w 307340"/>
                  <a:gd name="connsiteY8" fmla="*/ 223520 h 223520"/>
                  <a:gd name="connsiteX9" fmla="*/ 0 w 307340"/>
                  <a:gd name="connsiteY9" fmla="*/ 165100 h 223520"/>
                  <a:gd name="connsiteX10" fmla="*/ 12700 w 307340"/>
                  <a:gd name="connsiteY10" fmla="*/ 20320 h 22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40" h="223520">
                    <a:moveTo>
                      <a:pt x="12700" y="20320"/>
                    </a:moveTo>
                    <a:lnTo>
                      <a:pt x="63500" y="0"/>
                    </a:lnTo>
                    <a:lnTo>
                      <a:pt x="116840" y="25400"/>
                    </a:lnTo>
                    <a:lnTo>
                      <a:pt x="205740" y="35560"/>
                    </a:lnTo>
                    <a:lnTo>
                      <a:pt x="218440" y="58420"/>
                    </a:lnTo>
                    <a:lnTo>
                      <a:pt x="281940" y="40640"/>
                    </a:lnTo>
                    <a:lnTo>
                      <a:pt x="307340" y="93980"/>
                    </a:lnTo>
                    <a:lnTo>
                      <a:pt x="241300" y="114300"/>
                    </a:lnTo>
                    <a:lnTo>
                      <a:pt x="215900" y="223520"/>
                    </a:lnTo>
                    <a:lnTo>
                      <a:pt x="0" y="165100"/>
                    </a:lnTo>
                    <a:lnTo>
                      <a:pt x="12700" y="2032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F415DF1-7112-423E-BD56-04FE5FB1C404}"/>
                  </a:ext>
                </a:extLst>
              </p:cNvPr>
              <p:cNvSpPr/>
              <p:nvPr/>
            </p:nvSpPr>
            <p:spPr>
              <a:xfrm>
                <a:off x="3169444" y="604519"/>
                <a:ext cx="546576" cy="1046480"/>
              </a:xfrm>
              <a:custGeom>
                <a:avLst/>
                <a:gdLst>
                  <a:gd name="connsiteX0" fmla="*/ 5080 w 533400"/>
                  <a:gd name="connsiteY0" fmla="*/ 86360 h 447040"/>
                  <a:gd name="connsiteX1" fmla="*/ 0 w 533400"/>
                  <a:gd name="connsiteY1" fmla="*/ 154940 h 447040"/>
                  <a:gd name="connsiteX2" fmla="*/ 48260 w 533400"/>
                  <a:gd name="connsiteY2" fmla="*/ 154940 h 447040"/>
                  <a:gd name="connsiteX3" fmla="*/ 66040 w 533400"/>
                  <a:gd name="connsiteY3" fmla="*/ 185420 h 447040"/>
                  <a:gd name="connsiteX4" fmla="*/ 124460 w 533400"/>
                  <a:gd name="connsiteY4" fmla="*/ 152400 h 447040"/>
                  <a:gd name="connsiteX5" fmla="*/ 215900 w 533400"/>
                  <a:gd name="connsiteY5" fmla="*/ 200660 h 447040"/>
                  <a:gd name="connsiteX6" fmla="*/ 251460 w 533400"/>
                  <a:gd name="connsiteY6" fmla="*/ 215900 h 447040"/>
                  <a:gd name="connsiteX7" fmla="*/ 251460 w 533400"/>
                  <a:gd name="connsiteY7" fmla="*/ 325120 h 447040"/>
                  <a:gd name="connsiteX8" fmla="*/ 307340 w 533400"/>
                  <a:gd name="connsiteY8" fmla="*/ 325120 h 447040"/>
                  <a:gd name="connsiteX9" fmla="*/ 312420 w 533400"/>
                  <a:gd name="connsiteY9" fmla="*/ 287020 h 447040"/>
                  <a:gd name="connsiteX10" fmla="*/ 353060 w 533400"/>
                  <a:gd name="connsiteY10" fmla="*/ 363220 h 447040"/>
                  <a:gd name="connsiteX11" fmla="*/ 398780 w 533400"/>
                  <a:gd name="connsiteY11" fmla="*/ 365760 h 447040"/>
                  <a:gd name="connsiteX12" fmla="*/ 429260 w 533400"/>
                  <a:gd name="connsiteY12" fmla="*/ 434340 h 447040"/>
                  <a:gd name="connsiteX13" fmla="*/ 487680 w 533400"/>
                  <a:gd name="connsiteY13" fmla="*/ 447040 h 447040"/>
                  <a:gd name="connsiteX14" fmla="*/ 495300 w 533400"/>
                  <a:gd name="connsiteY14" fmla="*/ 370840 h 447040"/>
                  <a:gd name="connsiteX15" fmla="*/ 533400 w 533400"/>
                  <a:gd name="connsiteY15" fmla="*/ 175260 h 447040"/>
                  <a:gd name="connsiteX16" fmla="*/ 513080 w 533400"/>
                  <a:gd name="connsiteY16" fmla="*/ 162560 h 447040"/>
                  <a:gd name="connsiteX17" fmla="*/ 431800 w 533400"/>
                  <a:gd name="connsiteY17" fmla="*/ 0 h 447040"/>
                  <a:gd name="connsiteX18" fmla="*/ 33020 w 533400"/>
                  <a:gd name="connsiteY18" fmla="*/ 40640 h 447040"/>
                  <a:gd name="connsiteX19" fmla="*/ 5080 w 533400"/>
                  <a:gd name="connsiteY19" fmla="*/ 86360 h 447040"/>
                  <a:gd name="connsiteX0" fmla="*/ 5080 w 533400"/>
                  <a:gd name="connsiteY0" fmla="*/ 645160 h 1005840"/>
                  <a:gd name="connsiteX1" fmla="*/ 0 w 533400"/>
                  <a:gd name="connsiteY1" fmla="*/ 713740 h 1005840"/>
                  <a:gd name="connsiteX2" fmla="*/ 48260 w 533400"/>
                  <a:gd name="connsiteY2" fmla="*/ 713740 h 1005840"/>
                  <a:gd name="connsiteX3" fmla="*/ 66040 w 533400"/>
                  <a:gd name="connsiteY3" fmla="*/ 744220 h 1005840"/>
                  <a:gd name="connsiteX4" fmla="*/ 124460 w 533400"/>
                  <a:gd name="connsiteY4" fmla="*/ 711200 h 1005840"/>
                  <a:gd name="connsiteX5" fmla="*/ 215900 w 533400"/>
                  <a:gd name="connsiteY5" fmla="*/ 759460 h 1005840"/>
                  <a:gd name="connsiteX6" fmla="*/ 251460 w 533400"/>
                  <a:gd name="connsiteY6" fmla="*/ 774700 h 1005840"/>
                  <a:gd name="connsiteX7" fmla="*/ 251460 w 533400"/>
                  <a:gd name="connsiteY7" fmla="*/ 883920 h 1005840"/>
                  <a:gd name="connsiteX8" fmla="*/ 307340 w 533400"/>
                  <a:gd name="connsiteY8" fmla="*/ 883920 h 1005840"/>
                  <a:gd name="connsiteX9" fmla="*/ 312420 w 533400"/>
                  <a:gd name="connsiteY9" fmla="*/ 845820 h 1005840"/>
                  <a:gd name="connsiteX10" fmla="*/ 353060 w 533400"/>
                  <a:gd name="connsiteY10" fmla="*/ 922020 h 1005840"/>
                  <a:gd name="connsiteX11" fmla="*/ 398780 w 533400"/>
                  <a:gd name="connsiteY11" fmla="*/ 924560 h 1005840"/>
                  <a:gd name="connsiteX12" fmla="*/ 429260 w 533400"/>
                  <a:gd name="connsiteY12" fmla="*/ 993140 h 1005840"/>
                  <a:gd name="connsiteX13" fmla="*/ 487680 w 533400"/>
                  <a:gd name="connsiteY13" fmla="*/ 1005840 h 1005840"/>
                  <a:gd name="connsiteX14" fmla="*/ 495300 w 533400"/>
                  <a:gd name="connsiteY14" fmla="*/ 929640 h 1005840"/>
                  <a:gd name="connsiteX15" fmla="*/ 533400 w 533400"/>
                  <a:gd name="connsiteY15" fmla="*/ 734060 h 1005840"/>
                  <a:gd name="connsiteX16" fmla="*/ 513080 w 533400"/>
                  <a:gd name="connsiteY16" fmla="*/ 721360 h 1005840"/>
                  <a:gd name="connsiteX17" fmla="*/ 330200 w 533400"/>
                  <a:gd name="connsiteY17" fmla="*/ 0 h 1005840"/>
                  <a:gd name="connsiteX18" fmla="*/ 33020 w 533400"/>
                  <a:gd name="connsiteY18" fmla="*/ 599440 h 1005840"/>
                  <a:gd name="connsiteX19" fmla="*/ 5080 w 533400"/>
                  <a:gd name="connsiteY19" fmla="*/ 645160 h 1005840"/>
                  <a:gd name="connsiteX0" fmla="*/ 5080 w 533400"/>
                  <a:gd name="connsiteY0" fmla="*/ 671575 h 1032255"/>
                  <a:gd name="connsiteX1" fmla="*/ 0 w 533400"/>
                  <a:gd name="connsiteY1" fmla="*/ 740155 h 1032255"/>
                  <a:gd name="connsiteX2" fmla="*/ 48260 w 533400"/>
                  <a:gd name="connsiteY2" fmla="*/ 740155 h 1032255"/>
                  <a:gd name="connsiteX3" fmla="*/ 66040 w 533400"/>
                  <a:gd name="connsiteY3" fmla="*/ 770635 h 1032255"/>
                  <a:gd name="connsiteX4" fmla="*/ 124460 w 533400"/>
                  <a:gd name="connsiteY4" fmla="*/ 737615 h 1032255"/>
                  <a:gd name="connsiteX5" fmla="*/ 215900 w 533400"/>
                  <a:gd name="connsiteY5" fmla="*/ 785875 h 1032255"/>
                  <a:gd name="connsiteX6" fmla="*/ 251460 w 533400"/>
                  <a:gd name="connsiteY6" fmla="*/ 801115 h 1032255"/>
                  <a:gd name="connsiteX7" fmla="*/ 251460 w 533400"/>
                  <a:gd name="connsiteY7" fmla="*/ 910335 h 1032255"/>
                  <a:gd name="connsiteX8" fmla="*/ 307340 w 533400"/>
                  <a:gd name="connsiteY8" fmla="*/ 910335 h 1032255"/>
                  <a:gd name="connsiteX9" fmla="*/ 312420 w 533400"/>
                  <a:gd name="connsiteY9" fmla="*/ 872235 h 1032255"/>
                  <a:gd name="connsiteX10" fmla="*/ 353060 w 533400"/>
                  <a:gd name="connsiteY10" fmla="*/ 948435 h 1032255"/>
                  <a:gd name="connsiteX11" fmla="*/ 398780 w 533400"/>
                  <a:gd name="connsiteY11" fmla="*/ 950975 h 1032255"/>
                  <a:gd name="connsiteX12" fmla="*/ 429260 w 533400"/>
                  <a:gd name="connsiteY12" fmla="*/ 1019555 h 1032255"/>
                  <a:gd name="connsiteX13" fmla="*/ 487680 w 533400"/>
                  <a:gd name="connsiteY13" fmla="*/ 1032255 h 1032255"/>
                  <a:gd name="connsiteX14" fmla="*/ 495300 w 533400"/>
                  <a:gd name="connsiteY14" fmla="*/ 956055 h 1032255"/>
                  <a:gd name="connsiteX15" fmla="*/ 533400 w 533400"/>
                  <a:gd name="connsiteY15" fmla="*/ 760475 h 1032255"/>
                  <a:gd name="connsiteX16" fmla="*/ 513080 w 533400"/>
                  <a:gd name="connsiteY16" fmla="*/ 747775 h 1032255"/>
                  <a:gd name="connsiteX17" fmla="*/ 330200 w 533400"/>
                  <a:gd name="connsiteY17" fmla="*/ 26415 h 1032255"/>
                  <a:gd name="connsiteX18" fmla="*/ 228600 w 533400"/>
                  <a:gd name="connsiteY18" fmla="*/ 11175 h 1032255"/>
                  <a:gd name="connsiteX19" fmla="*/ 33020 w 533400"/>
                  <a:gd name="connsiteY19" fmla="*/ 625855 h 1032255"/>
                  <a:gd name="connsiteX20" fmla="*/ 5080 w 533400"/>
                  <a:gd name="connsiteY20" fmla="*/ 671575 h 1032255"/>
                  <a:gd name="connsiteX0" fmla="*/ 5080 w 533400"/>
                  <a:gd name="connsiteY0" fmla="*/ 695119 h 1055799"/>
                  <a:gd name="connsiteX1" fmla="*/ 0 w 533400"/>
                  <a:gd name="connsiteY1" fmla="*/ 763699 h 1055799"/>
                  <a:gd name="connsiteX2" fmla="*/ 48260 w 533400"/>
                  <a:gd name="connsiteY2" fmla="*/ 763699 h 1055799"/>
                  <a:gd name="connsiteX3" fmla="*/ 66040 w 533400"/>
                  <a:gd name="connsiteY3" fmla="*/ 794179 h 1055799"/>
                  <a:gd name="connsiteX4" fmla="*/ 124460 w 533400"/>
                  <a:gd name="connsiteY4" fmla="*/ 761159 h 1055799"/>
                  <a:gd name="connsiteX5" fmla="*/ 215900 w 533400"/>
                  <a:gd name="connsiteY5" fmla="*/ 809419 h 1055799"/>
                  <a:gd name="connsiteX6" fmla="*/ 251460 w 533400"/>
                  <a:gd name="connsiteY6" fmla="*/ 824659 h 1055799"/>
                  <a:gd name="connsiteX7" fmla="*/ 251460 w 533400"/>
                  <a:gd name="connsiteY7" fmla="*/ 933879 h 1055799"/>
                  <a:gd name="connsiteX8" fmla="*/ 307340 w 533400"/>
                  <a:gd name="connsiteY8" fmla="*/ 933879 h 1055799"/>
                  <a:gd name="connsiteX9" fmla="*/ 312420 w 533400"/>
                  <a:gd name="connsiteY9" fmla="*/ 895779 h 1055799"/>
                  <a:gd name="connsiteX10" fmla="*/ 353060 w 533400"/>
                  <a:gd name="connsiteY10" fmla="*/ 971979 h 1055799"/>
                  <a:gd name="connsiteX11" fmla="*/ 398780 w 533400"/>
                  <a:gd name="connsiteY11" fmla="*/ 974519 h 1055799"/>
                  <a:gd name="connsiteX12" fmla="*/ 429260 w 533400"/>
                  <a:gd name="connsiteY12" fmla="*/ 1043099 h 1055799"/>
                  <a:gd name="connsiteX13" fmla="*/ 487680 w 533400"/>
                  <a:gd name="connsiteY13" fmla="*/ 1055799 h 1055799"/>
                  <a:gd name="connsiteX14" fmla="*/ 495300 w 533400"/>
                  <a:gd name="connsiteY14" fmla="*/ 979599 h 1055799"/>
                  <a:gd name="connsiteX15" fmla="*/ 533400 w 533400"/>
                  <a:gd name="connsiteY15" fmla="*/ 784019 h 1055799"/>
                  <a:gd name="connsiteX16" fmla="*/ 513080 w 533400"/>
                  <a:gd name="connsiteY16" fmla="*/ 771319 h 1055799"/>
                  <a:gd name="connsiteX17" fmla="*/ 330200 w 533400"/>
                  <a:gd name="connsiteY17" fmla="*/ 49959 h 1055799"/>
                  <a:gd name="connsiteX18" fmla="*/ 91440 w 533400"/>
                  <a:gd name="connsiteY18" fmla="*/ 9319 h 1055799"/>
                  <a:gd name="connsiteX19" fmla="*/ 33020 w 533400"/>
                  <a:gd name="connsiteY19" fmla="*/ 649399 h 1055799"/>
                  <a:gd name="connsiteX20" fmla="*/ 5080 w 533400"/>
                  <a:gd name="connsiteY20" fmla="*/ 695119 h 1055799"/>
                  <a:gd name="connsiteX0" fmla="*/ 5080 w 533400"/>
                  <a:gd name="connsiteY0" fmla="*/ 699800 h 1060480"/>
                  <a:gd name="connsiteX1" fmla="*/ 0 w 533400"/>
                  <a:gd name="connsiteY1" fmla="*/ 768380 h 1060480"/>
                  <a:gd name="connsiteX2" fmla="*/ 48260 w 533400"/>
                  <a:gd name="connsiteY2" fmla="*/ 768380 h 1060480"/>
                  <a:gd name="connsiteX3" fmla="*/ 66040 w 533400"/>
                  <a:gd name="connsiteY3" fmla="*/ 798860 h 1060480"/>
                  <a:gd name="connsiteX4" fmla="*/ 124460 w 533400"/>
                  <a:gd name="connsiteY4" fmla="*/ 765840 h 1060480"/>
                  <a:gd name="connsiteX5" fmla="*/ 215900 w 533400"/>
                  <a:gd name="connsiteY5" fmla="*/ 814100 h 1060480"/>
                  <a:gd name="connsiteX6" fmla="*/ 251460 w 533400"/>
                  <a:gd name="connsiteY6" fmla="*/ 829340 h 1060480"/>
                  <a:gd name="connsiteX7" fmla="*/ 251460 w 533400"/>
                  <a:gd name="connsiteY7" fmla="*/ 938560 h 1060480"/>
                  <a:gd name="connsiteX8" fmla="*/ 307340 w 533400"/>
                  <a:gd name="connsiteY8" fmla="*/ 938560 h 1060480"/>
                  <a:gd name="connsiteX9" fmla="*/ 312420 w 533400"/>
                  <a:gd name="connsiteY9" fmla="*/ 900460 h 1060480"/>
                  <a:gd name="connsiteX10" fmla="*/ 353060 w 533400"/>
                  <a:gd name="connsiteY10" fmla="*/ 976660 h 1060480"/>
                  <a:gd name="connsiteX11" fmla="*/ 398780 w 533400"/>
                  <a:gd name="connsiteY11" fmla="*/ 979200 h 1060480"/>
                  <a:gd name="connsiteX12" fmla="*/ 429260 w 533400"/>
                  <a:gd name="connsiteY12" fmla="*/ 1047780 h 1060480"/>
                  <a:gd name="connsiteX13" fmla="*/ 487680 w 533400"/>
                  <a:gd name="connsiteY13" fmla="*/ 1060480 h 1060480"/>
                  <a:gd name="connsiteX14" fmla="*/ 495300 w 533400"/>
                  <a:gd name="connsiteY14" fmla="*/ 984280 h 1060480"/>
                  <a:gd name="connsiteX15" fmla="*/ 533400 w 533400"/>
                  <a:gd name="connsiteY15" fmla="*/ 788700 h 1060480"/>
                  <a:gd name="connsiteX16" fmla="*/ 513080 w 533400"/>
                  <a:gd name="connsiteY16" fmla="*/ 776000 h 1060480"/>
                  <a:gd name="connsiteX17" fmla="*/ 330200 w 533400"/>
                  <a:gd name="connsiteY17" fmla="*/ 54640 h 1060480"/>
                  <a:gd name="connsiteX18" fmla="*/ 91440 w 533400"/>
                  <a:gd name="connsiteY18" fmla="*/ 14000 h 1060480"/>
                  <a:gd name="connsiteX19" fmla="*/ 33020 w 533400"/>
                  <a:gd name="connsiteY19" fmla="*/ 654080 h 1060480"/>
                  <a:gd name="connsiteX20" fmla="*/ 5080 w 533400"/>
                  <a:gd name="connsiteY20" fmla="*/ 699800 h 1060480"/>
                  <a:gd name="connsiteX0" fmla="*/ 5080 w 533400"/>
                  <a:gd name="connsiteY0" fmla="*/ 699800 h 1060480"/>
                  <a:gd name="connsiteX1" fmla="*/ 0 w 533400"/>
                  <a:gd name="connsiteY1" fmla="*/ 768380 h 1060480"/>
                  <a:gd name="connsiteX2" fmla="*/ 48260 w 533400"/>
                  <a:gd name="connsiteY2" fmla="*/ 768380 h 1060480"/>
                  <a:gd name="connsiteX3" fmla="*/ 66040 w 533400"/>
                  <a:gd name="connsiteY3" fmla="*/ 798860 h 1060480"/>
                  <a:gd name="connsiteX4" fmla="*/ 124460 w 533400"/>
                  <a:gd name="connsiteY4" fmla="*/ 765840 h 1060480"/>
                  <a:gd name="connsiteX5" fmla="*/ 215900 w 533400"/>
                  <a:gd name="connsiteY5" fmla="*/ 814100 h 1060480"/>
                  <a:gd name="connsiteX6" fmla="*/ 251460 w 533400"/>
                  <a:gd name="connsiteY6" fmla="*/ 829340 h 1060480"/>
                  <a:gd name="connsiteX7" fmla="*/ 251460 w 533400"/>
                  <a:gd name="connsiteY7" fmla="*/ 938560 h 1060480"/>
                  <a:gd name="connsiteX8" fmla="*/ 307340 w 533400"/>
                  <a:gd name="connsiteY8" fmla="*/ 938560 h 1060480"/>
                  <a:gd name="connsiteX9" fmla="*/ 312420 w 533400"/>
                  <a:gd name="connsiteY9" fmla="*/ 900460 h 1060480"/>
                  <a:gd name="connsiteX10" fmla="*/ 353060 w 533400"/>
                  <a:gd name="connsiteY10" fmla="*/ 976660 h 1060480"/>
                  <a:gd name="connsiteX11" fmla="*/ 398780 w 533400"/>
                  <a:gd name="connsiteY11" fmla="*/ 979200 h 1060480"/>
                  <a:gd name="connsiteX12" fmla="*/ 429260 w 533400"/>
                  <a:gd name="connsiteY12" fmla="*/ 1047780 h 1060480"/>
                  <a:gd name="connsiteX13" fmla="*/ 487680 w 533400"/>
                  <a:gd name="connsiteY13" fmla="*/ 1060480 h 1060480"/>
                  <a:gd name="connsiteX14" fmla="*/ 495300 w 533400"/>
                  <a:gd name="connsiteY14" fmla="*/ 984280 h 1060480"/>
                  <a:gd name="connsiteX15" fmla="*/ 533400 w 533400"/>
                  <a:gd name="connsiteY15" fmla="*/ 788700 h 1060480"/>
                  <a:gd name="connsiteX16" fmla="*/ 513080 w 533400"/>
                  <a:gd name="connsiteY16" fmla="*/ 776000 h 1060480"/>
                  <a:gd name="connsiteX17" fmla="*/ 330200 w 533400"/>
                  <a:gd name="connsiteY17" fmla="*/ 54640 h 1060480"/>
                  <a:gd name="connsiteX18" fmla="*/ 91440 w 533400"/>
                  <a:gd name="connsiteY18" fmla="*/ 14000 h 1060480"/>
                  <a:gd name="connsiteX19" fmla="*/ 33020 w 533400"/>
                  <a:gd name="connsiteY19" fmla="*/ 654080 h 1060480"/>
                  <a:gd name="connsiteX20" fmla="*/ 5080 w 533400"/>
                  <a:gd name="connsiteY20" fmla="*/ 699800 h 1060480"/>
                  <a:gd name="connsiteX0" fmla="*/ 5080 w 533400"/>
                  <a:gd name="connsiteY0" fmla="*/ 685800 h 1046480"/>
                  <a:gd name="connsiteX1" fmla="*/ 0 w 533400"/>
                  <a:gd name="connsiteY1" fmla="*/ 754380 h 1046480"/>
                  <a:gd name="connsiteX2" fmla="*/ 48260 w 533400"/>
                  <a:gd name="connsiteY2" fmla="*/ 754380 h 1046480"/>
                  <a:gd name="connsiteX3" fmla="*/ 66040 w 533400"/>
                  <a:gd name="connsiteY3" fmla="*/ 784860 h 1046480"/>
                  <a:gd name="connsiteX4" fmla="*/ 124460 w 533400"/>
                  <a:gd name="connsiteY4" fmla="*/ 751840 h 1046480"/>
                  <a:gd name="connsiteX5" fmla="*/ 215900 w 533400"/>
                  <a:gd name="connsiteY5" fmla="*/ 800100 h 1046480"/>
                  <a:gd name="connsiteX6" fmla="*/ 251460 w 533400"/>
                  <a:gd name="connsiteY6" fmla="*/ 815340 h 1046480"/>
                  <a:gd name="connsiteX7" fmla="*/ 251460 w 533400"/>
                  <a:gd name="connsiteY7" fmla="*/ 924560 h 1046480"/>
                  <a:gd name="connsiteX8" fmla="*/ 307340 w 533400"/>
                  <a:gd name="connsiteY8" fmla="*/ 924560 h 1046480"/>
                  <a:gd name="connsiteX9" fmla="*/ 312420 w 533400"/>
                  <a:gd name="connsiteY9" fmla="*/ 886460 h 1046480"/>
                  <a:gd name="connsiteX10" fmla="*/ 353060 w 533400"/>
                  <a:gd name="connsiteY10" fmla="*/ 962660 h 1046480"/>
                  <a:gd name="connsiteX11" fmla="*/ 398780 w 533400"/>
                  <a:gd name="connsiteY11" fmla="*/ 965200 h 1046480"/>
                  <a:gd name="connsiteX12" fmla="*/ 429260 w 533400"/>
                  <a:gd name="connsiteY12" fmla="*/ 1033780 h 1046480"/>
                  <a:gd name="connsiteX13" fmla="*/ 487680 w 533400"/>
                  <a:gd name="connsiteY13" fmla="*/ 1046480 h 1046480"/>
                  <a:gd name="connsiteX14" fmla="*/ 495300 w 533400"/>
                  <a:gd name="connsiteY14" fmla="*/ 970280 h 1046480"/>
                  <a:gd name="connsiteX15" fmla="*/ 533400 w 533400"/>
                  <a:gd name="connsiteY15" fmla="*/ 774700 h 1046480"/>
                  <a:gd name="connsiteX16" fmla="*/ 513080 w 533400"/>
                  <a:gd name="connsiteY16" fmla="*/ 762000 h 1046480"/>
                  <a:gd name="connsiteX17" fmla="*/ 330200 w 533400"/>
                  <a:gd name="connsiteY17" fmla="*/ 40640 h 1046480"/>
                  <a:gd name="connsiteX18" fmla="*/ 91440 w 533400"/>
                  <a:gd name="connsiteY18" fmla="*/ 0 h 1046480"/>
                  <a:gd name="connsiteX19" fmla="*/ 33020 w 533400"/>
                  <a:gd name="connsiteY19" fmla="*/ 640080 h 1046480"/>
                  <a:gd name="connsiteX20" fmla="*/ 5080 w 533400"/>
                  <a:gd name="connsiteY20" fmla="*/ 685800 h 1046480"/>
                  <a:gd name="connsiteX0" fmla="*/ 25400 w 553720"/>
                  <a:gd name="connsiteY0" fmla="*/ 685800 h 1046480"/>
                  <a:gd name="connsiteX1" fmla="*/ 20320 w 553720"/>
                  <a:gd name="connsiteY1" fmla="*/ 754380 h 1046480"/>
                  <a:gd name="connsiteX2" fmla="*/ 68580 w 553720"/>
                  <a:gd name="connsiteY2" fmla="*/ 754380 h 1046480"/>
                  <a:gd name="connsiteX3" fmla="*/ 86360 w 553720"/>
                  <a:gd name="connsiteY3" fmla="*/ 784860 h 1046480"/>
                  <a:gd name="connsiteX4" fmla="*/ 144780 w 553720"/>
                  <a:gd name="connsiteY4" fmla="*/ 751840 h 1046480"/>
                  <a:gd name="connsiteX5" fmla="*/ 236220 w 553720"/>
                  <a:gd name="connsiteY5" fmla="*/ 800100 h 1046480"/>
                  <a:gd name="connsiteX6" fmla="*/ 271780 w 553720"/>
                  <a:gd name="connsiteY6" fmla="*/ 815340 h 1046480"/>
                  <a:gd name="connsiteX7" fmla="*/ 271780 w 553720"/>
                  <a:gd name="connsiteY7" fmla="*/ 924560 h 1046480"/>
                  <a:gd name="connsiteX8" fmla="*/ 327660 w 553720"/>
                  <a:gd name="connsiteY8" fmla="*/ 924560 h 1046480"/>
                  <a:gd name="connsiteX9" fmla="*/ 332740 w 553720"/>
                  <a:gd name="connsiteY9" fmla="*/ 886460 h 1046480"/>
                  <a:gd name="connsiteX10" fmla="*/ 373380 w 553720"/>
                  <a:gd name="connsiteY10" fmla="*/ 962660 h 1046480"/>
                  <a:gd name="connsiteX11" fmla="*/ 419100 w 553720"/>
                  <a:gd name="connsiteY11" fmla="*/ 965200 h 1046480"/>
                  <a:gd name="connsiteX12" fmla="*/ 449580 w 553720"/>
                  <a:gd name="connsiteY12" fmla="*/ 1033780 h 1046480"/>
                  <a:gd name="connsiteX13" fmla="*/ 508000 w 553720"/>
                  <a:gd name="connsiteY13" fmla="*/ 1046480 h 1046480"/>
                  <a:gd name="connsiteX14" fmla="*/ 515620 w 553720"/>
                  <a:gd name="connsiteY14" fmla="*/ 970280 h 1046480"/>
                  <a:gd name="connsiteX15" fmla="*/ 553720 w 553720"/>
                  <a:gd name="connsiteY15" fmla="*/ 774700 h 1046480"/>
                  <a:gd name="connsiteX16" fmla="*/ 533400 w 553720"/>
                  <a:gd name="connsiteY16" fmla="*/ 762000 h 1046480"/>
                  <a:gd name="connsiteX17" fmla="*/ 350520 w 553720"/>
                  <a:gd name="connsiteY17" fmla="*/ 40640 h 1046480"/>
                  <a:gd name="connsiteX18" fmla="*/ 111760 w 553720"/>
                  <a:gd name="connsiteY18" fmla="*/ 0 h 1046480"/>
                  <a:gd name="connsiteX19" fmla="*/ 0 w 553720"/>
                  <a:gd name="connsiteY19" fmla="*/ 563881 h 1046480"/>
                  <a:gd name="connsiteX20" fmla="*/ 53340 w 553720"/>
                  <a:gd name="connsiteY20" fmla="*/ 640080 h 1046480"/>
                  <a:gd name="connsiteX21" fmla="*/ 25400 w 553720"/>
                  <a:gd name="connsiteY21" fmla="*/ 685800 h 1046480"/>
                  <a:gd name="connsiteX0" fmla="*/ 42661 w 570981"/>
                  <a:gd name="connsiteY0" fmla="*/ 685800 h 1046480"/>
                  <a:gd name="connsiteX1" fmla="*/ 37581 w 570981"/>
                  <a:gd name="connsiteY1" fmla="*/ 754380 h 1046480"/>
                  <a:gd name="connsiteX2" fmla="*/ 85841 w 570981"/>
                  <a:gd name="connsiteY2" fmla="*/ 754380 h 1046480"/>
                  <a:gd name="connsiteX3" fmla="*/ 103621 w 570981"/>
                  <a:gd name="connsiteY3" fmla="*/ 784860 h 1046480"/>
                  <a:gd name="connsiteX4" fmla="*/ 162041 w 570981"/>
                  <a:gd name="connsiteY4" fmla="*/ 751840 h 1046480"/>
                  <a:gd name="connsiteX5" fmla="*/ 253481 w 570981"/>
                  <a:gd name="connsiteY5" fmla="*/ 800100 h 1046480"/>
                  <a:gd name="connsiteX6" fmla="*/ 289041 w 570981"/>
                  <a:gd name="connsiteY6" fmla="*/ 815340 h 1046480"/>
                  <a:gd name="connsiteX7" fmla="*/ 289041 w 570981"/>
                  <a:gd name="connsiteY7" fmla="*/ 924560 h 1046480"/>
                  <a:gd name="connsiteX8" fmla="*/ 344921 w 570981"/>
                  <a:gd name="connsiteY8" fmla="*/ 924560 h 1046480"/>
                  <a:gd name="connsiteX9" fmla="*/ 350001 w 570981"/>
                  <a:gd name="connsiteY9" fmla="*/ 886460 h 1046480"/>
                  <a:gd name="connsiteX10" fmla="*/ 390641 w 570981"/>
                  <a:gd name="connsiteY10" fmla="*/ 962660 h 1046480"/>
                  <a:gd name="connsiteX11" fmla="*/ 436361 w 570981"/>
                  <a:gd name="connsiteY11" fmla="*/ 965200 h 1046480"/>
                  <a:gd name="connsiteX12" fmla="*/ 466841 w 570981"/>
                  <a:gd name="connsiteY12" fmla="*/ 1033780 h 1046480"/>
                  <a:gd name="connsiteX13" fmla="*/ 525261 w 570981"/>
                  <a:gd name="connsiteY13" fmla="*/ 1046480 h 1046480"/>
                  <a:gd name="connsiteX14" fmla="*/ 532881 w 570981"/>
                  <a:gd name="connsiteY14" fmla="*/ 970280 h 1046480"/>
                  <a:gd name="connsiteX15" fmla="*/ 570981 w 570981"/>
                  <a:gd name="connsiteY15" fmla="*/ 774700 h 1046480"/>
                  <a:gd name="connsiteX16" fmla="*/ 550661 w 570981"/>
                  <a:gd name="connsiteY16" fmla="*/ 762000 h 1046480"/>
                  <a:gd name="connsiteX17" fmla="*/ 367781 w 570981"/>
                  <a:gd name="connsiteY17" fmla="*/ 40640 h 1046480"/>
                  <a:gd name="connsiteX18" fmla="*/ 129021 w 570981"/>
                  <a:gd name="connsiteY18" fmla="*/ 0 h 1046480"/>
                  <a:gd name="connsiteX19" fmla="*/ 17261 w 570981"/>
                  <a:gd name="connsiteY19" fmla="*/ 563881 h 1046480"/>
                  <a:gd name="connsiteX20" fmla="*/ 70601 w 570981"/>
                  <a:gd name="connsiteY20" fmla="*/ 640080 h 1046480"/>
                  <a:gd name="connsiteX21" fmla="*/ 42661 w 570981"/>
                  <a:gd name="connsiteY21" fmla="*/ 685800 h 1046480"/>
                  <a:gd name="connsiteX0" fmla="*/ 27528 w 555848"/>
                  <a:gd name="connsiteY0" fmla="*/ 685800 h 1046480"/>
                  <a:gd name="connsiteX1" fmla="*/ 22448 w 555848"/>
                  <a:gd name="connsiteY1" fmla="*/ 754380 h 1046480"/>
                  <a:gd name="connsiteX2" fmla="*/ 70708 w 555848"/>
                  <a:gd name="connsiteY2" fmla="*/ 754380 h 1046480"/>
                  <a:gd name="connsiteX3" fmla="*/ 88488 w 555848"/>
                  <a:gd name="connsiteY3" fmla="*/ 784860 h 1046480"/>
                  <a:gd name="connsiteX4" fmla="*/ 146908 w 555848"/>
                  <a:gd name="connsiteY4" fmla="*/ 751840 h 1046480"/>
                  <a:gd name="connsiteX5" fmla="*/ 238348 w 555848"/>
                  <a:gd name="connsiteY5" fmla="*/ 800100 h 1046480"/>
                  <a:gd name="connsiteX6" fmla="*/ 273908 w 555848"/>
                  <a:gd name="connsiteY6" fmla="*/ 815340 h 1046480"/>
                  <a:gd name="connsiteX7" fmla="*/ 273908 w 555848"/>
                  <a:gd name="connsiteY7" fmla="*/ 924560 h 1046480"/>
                  <a:gd name="connsiteX8" fmla="*/ 329788 w 555848"/>
                  <a:gd name="connsiteY8" fmla="*/ 924560 h 1046480"/>
                  <a:gd name="connsiteX9" fmla="*/ 334868 w 555848"/>
                  <a:gd name="connsiteY9" fmla="*/ 886460 h 1046480"/>
                  <a:gd name="connsiteX10" fmla="*/ 375508 w 555848"/>
                  <a:gd name="connsiteY10" fmla="*/ 962660 h 1046480"/>
                  <a:gd name="connsiteX11" fmla="*/ 421228 w 555848"/>
                  <a:gd name="connsiteY11" fmla="*/ 965200 h 1046480"/>
                  <a:gd name="connsiteX12" fmla="*/ 451708 w 555848"/>
                  <a:gd name="connsiteY12" fmla="*/ 1033780 h 1046480"/>
                  <a:gd name="connsiteX13" fmla="*/ 510128 w 555848"/>
                  <a:gd name="connsiteY13" fmla="*/ 1046480 h 1046480"/>
                  <a:gd name="connsiteX14" fmla="*/ 517748 w 555848"/>
                  <a:gd name="connsiteY14" fmla="*/ 970280 h 1046480"/>
                  <a:gd name="connsiteX15" fmla="*/ 555848 w 555848"/>
                  <a:gd name="connsiteY15" fmla="*/ 774700 h 1046480"/>
                  <a:gd name="connsiteX16" fmla="*/ 535528 w 555848"/>
                  <a:gd name="connsiteY16" fmla="*/ 762000 h 1046480"/>
                  <a:gd name="connsiteX17" fmla="*/ 352648 w 555848"/>
                  <a:gd name="connsiteY17" fmla="*/ 40640 h 1046480"/>
                  <a:gd name="connsiteX18" fmla="*/ 113888 w 555848"/>
                  <a:gd name="connsiteY18" fmla="*/ 0 h 1046480"/>
                  <a:gd name="connsiteX19" fmla="*/ 30704 w 555848"/>
                  <a:gd name="connsiteY19" fmla="*/ 397987 h 1046480"/>
                  <a:gd name="connsiteX20" fmla="*/ 2128 w 555848"/>
                  <a:gd name="connsiteY20" fmla="*/ 563881 h 1046480"/>
                  <a:gd name="connsiteX21" fmla="*/ 55468 w 555848"/>
                  <a:gd name="connsiteY21" fmla="*/ 640080 h 1046480"/>
                  <a:gd name="connsiteX22" fmla="*/ 27528 w 555848"/>
                  <a:gd name="connsiteY22" fmla="*/ 685800 h 1046480"/>
                  <a:gd name="connsiteX0" fmla="*/ 27528 w 555848"/>
                  <a:gd name="connsiteY0" fmla="*/ 685800 h 1046480"/>
                  <a:gd name="connsiteX1" fmla="*/ 22448 w 555848"/>
                  <a:gd name="connsiteY1" fmla="*/ 754380 h 1046480"/>
                  <a:gd name="connsiteX2" fmla="*/ 70708 w 555848"/>
                  <a:gd name="connsiteY2" fmla="*/ 754380 h 1046480"/>
                  <a:gd name="connsiteX3" fmla="*/ 88488 w 555848"/>
                  <a:gd name="connsiteY3" fmla="*/ 784860 h 1046480"/>
                  <a:gd name="connsiteX4" fmla="*/ 146908 w 555848"/>
                  <a:gd name="connsiteY4" fmla="*/ 751840 h 1046480"/>
                  <a:gd name="connsiteX5" fmla="*/ 238348 w 555848"/>
                  <a:gd name="connsiteY5" fmla="*/ 800100 h 1046480"/>
                  <a:gd name="connsiteX6" fmla="*/ 273908 w 555848"/>
                  <a:gd name="connsiteY6" fmla="*/ 815340 h 1046480"/>
                  <a:gd name="connsiteX7" fmla="*/ 273908 w 555848"/>
                  <a:gd name="connsiteY7" fmla="*/ 924560 h 1046480"/>
                  <a:gd name="connsiteX8" fmla="*/ 329788 w 555848"/>
                  <a:gd name="connsiteY8" fmla="*/ 924560 h 1046480"/>
                  <a:gd name="connsiteX9" fmla="*/ 334868 w 555848"/>
                  <a:gd name="connsiteY9" fmla="*/ 886460 h 1046480"/>
                  <a:gd name="connsiteX10" fmla="*/ 375508 w 555848"/>
                  <a:gd name="connsiteY10" fmla="*/ 962660 h 1046480"/>
                  <a:gd name="connsiteX11" fmla="*/ 421228 w 555848"/>
                  <a:gd name="connsiteY11" fmla="*/ 965200 h 1046480"/>
                  <a:gd name="connsiteX12" fmla="*/ 451708 w 555848"/>
                  <a:gd name="connsiteY12" fmla="*/ 1033780 h 1046480"/>
                  <a:gd name="connsiteX13" fmla="*/ 510128 w 555848"/>
                  <a:gd name="connsiteY13" fmla="*/ 1046480 h 1046480"/>
                  <a:gd name="connsiteX14" fmla="*/ 517748 w 555848"/>
                  <a:gd name="connsiteY14" fmla="*/ 970280 h 1046480"/>
                  <a:gd name="connsiteX15" fmla="*/ 555848 w 555848"/>
                  <a:gd name="connsiteY15" fmla="*/ 774700 h 1046480"/>
                  <a:gd name="connsiteX16" fmla="*/ 535528 w 555848"/>
                  <a:gd name="connsiteY16" fmla="*/ 762000 h 1046480"/>
                  <a:gd name="connsiteX17" fmla="*/ 352648 w 555848"/>
                  <a:gd name="connsiteY17" fmla="*/ 40640 h 1046480"/>
                  <a:gd name="connsiteX18" fmla="*/ 113888 w 555848"/>
                  <a:gd name="connsiteY18" fmla="*/ 0 h 1046480"/>
                  <a:gd name="connsiteX19" fmla="*/ 30704 w 555848"/>
                  <a:gd name="connsiteY19" fmla="*/ 397987 h 1046480"/>
                  <a:gd name="connsiteX20" fmla="*/ 2128 w 555848"/>
                  <a:gd name="connsiteY20" fmla="*/ 563881 h 1046480"/>
                  <a:gd name="connsiteX21" fmla="*/ 55468 w 555848"/>
                  <a:gd name="connsiteY21" fmla="*/ 640080 h 1046480"/>
                  <a:gd name="connsiteX22" fmla="*/ 27528 w 555848"/>
                  <a:gd name="connsiteY22" fmla="*/ 685800 h 1046480"/>
                  <a:gd name="connsiteX0" fmla="*/ 27528 w 555848"/>
                  <a:gd name="connsiteY0" fmla="*/ 685800 h 1046480"/>
                  <a:gd name="connsiteX1" fmla="*/ 22448 w 555848"/>
                  <a:gd name="connsiteY1" fmla="*/ 754380 h 1046480"/>
                  <a:gd name="connsiteX2" fmla="*/ 70708 w 555848"/>
                  <a:gd name="connsiteY2" fmla="*/ 754380 h 1046480"/>
                  <a:gd name="connsiteX3" fmla="*/ 88488 w 555848"/>
                  <a:gd name="connsiteY3" fmla="*/ 784860 h 1046480"/>
                  <a:gd name="connsiteX4" fmla="*/ 146908 w 555848"/>
                  <a:gd name="connsiteY4" fmla="*/ 751840 h 1046480"/>
                  <a:gd name="connsiteX5" fmla="*/ 238348 w 555848"/>
                  <a:gd name="connsiteY5" fmla="*/ 800100 h 1046480"/>
                  <a:gd name="connsiteX6" fmla="*/ 273908 w 555848"/>
                  <a:gd name="connsiteY6" fmla="*/ 815340 h 1046480"/>
                  <a:gd name="connsiteX7" fmla="*/ 273908 w 555848"/>
                  <a:gd name="connsiteY7" fmla="*/ 924560 h 1046480"/>
                  <a:gd name="connsiteX8" fmla="*/ 329788 w 555848"/>
                  <a:gd name="connsiteY8" fmla="*/ 924560 h 1046480"/>
                  <a:gd name="connsiteX9" fmla="*/ 334868 w 555848"/>
                  <a:gd name="connsiteY9" fmla="*/ 886460 h 1046480"/>
                  <a:gd name="connsiteX10" fmla="*/ 375508 w 555848"/>
                  <a:gd name="connsiteY10" fmla="*/ 962660 h 1046480"/>
                  <a:gd name="connsiteX11" fmla="*/ 421228 w 555848"/>
                  <a:gd name="connsiteY11" fmla="*/ 965200 h 1046480"/>
                  <a:gd name="connsiteX12" fmla="*/ 451708 w 555848"/>
                  <a:gd name="connsiteY12" fmla="*/ 1033780 h 1046480"/>
                  <a:gd name="connsiteX13" fmla="*/ 510128 w 555848"/>
                  <a:gd name="connsiteY13" fmla="*/ 1046480 h 1046480"/>
                  <a:gd name="connsiteX14" fmla="*/ 517748 w 555848"/>
                  <a:gd name="connsiteY14" fmla="*/ 970280 h 1046480"/>
                  <a:gd name="connsiteX15" fmla="*/ 555848 w 555848"/>
                  <a:gd name="connsiteY15" fmla="*/ 774700 h 1046480"/>
                  <a:gd name="connsiteX16" fmla="*/ 535528 w 555848"/>
                  <a:gd name="connsiteY16" fmla="*/ 762000 h 1046480"/>
                  <a:gd name="connsiteX17" fmla="*/ 352648 w 555848"/>
                  <a:gd name="connsiteY17" fmla="*/ 40640 h 1046480"/>
                  <a:gd name="connsiteX18" fmla="*/ 118651 w 555848"/>
                  <a:gd name="connsiteY18" fmla="*/ 0 h 1046480"/>
                  <a:gd name="connsiteX19" fmla="*/ 30704 w 555848"/>
                  <a:gd name="connsiteY19" fmla="*/ 397987 h 1046480"/>
                  <a:gd name="connsiteX20" fmla="*/ 2128 w 555848"/>
                  <a:gd name="connsiteY20" fmla="*/ 563881 h 1046480"/>
                  <a:gd name="connsiteX21" fmla="*/ 55468 w 555848"/>
                  <a:gd name="connsiteY21" fmla="*/ 640080 h 1046480"/>
                  <a:gd name="connsiteX22" fmla="*/ 27528 w 555848"/>
                  <a:gd name="connsiteY22" fmla="*/ 685800 h 1046480"/>
                  <a:gd name="connsiteX0" fmla="*/ 27528 w 555848"/>
                  <a:gd name="connsiteY0" fmla="*/ 685800 h 1046480"/>
                  <a:gd name="connsiteX1" fmla="*/ 22448 w 555848"/>
                  <a:gd name="connsiteY1" fmla="*/ 754380 h 1046480"/>
                  <a:gd name="connsiteX2" fmla="*/ 70708 w 555848"/>
                  <a:gd name="connsiteY2" fmla="*/ 754380 h 1046480"/>
                  <a:gd name="connsiteX3" fmla="*/ 88488 w 555848"/>
                  <a:gd name="connsiteY3" fmla="*/ 784860 h 1046480"/>
                  <a:gd name="connsiteX4" fmla="*/ 146908 w 555848"/>
                  <a:gd name="connsiteY4" fmla="*/ 751840 h 1046480"/>
                  <a:gd name="connsiteX5" fmla="*/ 238348 w 555848"/>
                  <a:gd name="connsiteY5" fmla="*/ 800100 h 1046480"/>
                  <a:gd name="connsiteX6" fmla="*/ 273908 w 555848"/>
                  <a:gd name="connsiteY6" fmla="*/ 815340 h 1046480"/>
                  <a:gd name="connsiteX7" fmla="*/ 273908 w 555848"/>
                  <a:gd name="connsiteY7" fmla="*/ 924560 h 1046480"/>
                  <a:gd name="connsiteX8" fmla="*/ 329788 w 555848"/>
                  <a:gd name="connsiteY8" fmla="*/ 924560 h 1046480"/>
                  <a:gd name="connsiteX9" fmla="*/ 334868 w 555848"/>
                  <a:gd name="connsiteY9" fmla="*/ 886460 h 1046480"/>
                  <a:gd name="connsiteX10" fmla="*/ 375508 w 555848"/>
                  <a:gd name="connsiteY10" fmla="*/ 962660 h 1046480"/>
                  <a:gd name="connsiteX11" fmla="*/ 421228 w 555848"/>
                  <a:gd name="connsiteY11" fmla="*/ 965200 h 1046480"/>
                  <a:gd name="connsiteX12" fmla="*/ 451708 w 555848"/>
                  <a:gd name="connsiteY12" fmla="*/ 1033780 h 1046480"/>
                  <a:gd name="connsiteX13" fmla="*/ 510128 w 555848"/>
                  <a:gd name="connsiteY13" fmla="*/ 1046480 h 1046480"/>
                  <a:gd name="connsiteX14" fmla="*/ 517748 w 555848"/>
                  <a:gd name="connsiteY14" fmla="*/ 970280 h 1046480"/>
                  <a:gd name="connsiteX15" fmla="*/ 555848 w 555848"/>
                  <a:gd name="connsiteY15" fmla="*/ 774700 h 1046480"/>
                  <a:gd name="connsiteX16" fmla="*/ 535528 w 555848"/>
                  <a:gd name="connsiteY16" fmla="*/ 762000 h 1046480"/>
                  <a:gd name="connsiteX17" fmla="*/ 352648 w 555848"/>
                  <a:gd name="connsiteY17" fmla="*/ 40640 h 1046480"/>
                  <a:gd name="connsiteX18" fmla="*/ 118651 w 555848"/>
                  <a:gd name="connsiteY18" fmla="*/ 0 h 1046480"/>
                  <a:gd name="connsiteX19" fmla="*/ 30704 w 555848"/>
                  <a:gd name="connsiteY19" fmla="*/ 397987 h 1046480"/>
                  <a:gd name="connsiteX20" fmla="*/ 2128 w 555848"/>
                  <a:gd name="connsiteY20" fmla="*/ 563881 h 1046480"/>
                  <a:gd name="connsiteX21" fmla="*/ 55468 w 555848"/>
                  <a:gd name="connsiteY21" fmla="*/ 640080 h 1046480"/>
                  <a:gd name="connsiteX22" fmla="*/ 27528 w 555848"/>
                  <a:gd name="connsiteY22" fmla="*/ 685800 h 1046480"/>
                  <a:gd name="connsiteX0" fmla="*/ 25400 w 553720"/>
                  <a:gd name="connsiteY0" fmla="*/ 685800 h 1046480"/>
                  <a:gd name="connsiteX1" fmla="*/ 20320 w 553720"/>
                  <a:gd name="connsiteY1" fmla="*/ 754380 h 1046480"/>
                  <a:gd name="connsiteX2" fmla="*/ 68580 w 553720"/>
                  <a:gd name="connsiteY2" fmla="*/ 754380 h 1046480"/>
                  <a:gd name="connsiteX3" fmla="*/ 86360 w 553720"/>
                  <a:gd name="connsiteY3" fmla="*/ 784860 h 1046480"/>
                  <a:gd name="connsiteX4" fmla="*/ 144780 w 553720"/>
                  <a:gd name="connsiteY4" fmla="*/ 751840 h 1046480"/>
                  <a:gd name="connsiteX5" fmla="*/ 236220 w 553720"/>
                  <a:gd name="connsiteY5" fmla="*/ 800100 h 1046480"/>
                  <a:gd name="connsiteX6" fmla="*/ 271780 w 553720"/>
                  <a:gd name="connsiteY6" fmla="*/ 815340 h 1046480"/>
                  <a:gd name="connsiteX7" fmla="*/ 271780 w 553720"/>
                  <a:gd name="connsiteY7" fmla="*/ 924560 h 1046480"/>
                  <a:gd name="connsiteX8" fmla="*/ 327660 w 553720"/>
                  <a:gd name="connsiteY8" fmla="*/ 924560 h 1046480"/>
                  <a:gd name="connsiteX9" fmla="*/ 332740 w 553720"/>
                  <a:gd name="connsiteY9" fmla="*/ 886460 h 1046480"/>
                  <a:gd name="connsiteX10" fmla="*/ 373380 w 553720"/>
                  <a:gd name="connsiteY10" fmla="*/ 962660 h 1046480"/>
                  <a:gd name="connsiteX11" fmla="*/ 419100 w 553720"/>
                  <a:gd name="connsiteY11" fmla="*/ 965200 h 1046480"/>
                  <a:gd name="connsiteX12" fmla="*/ 449580 w 553720"/>
                  <a:gd name="connsiteY12" fmla="*/ 1033780 h 1046480"/>
                  <a:gd name="connsiteX13" fmla="*/ 508000 w 553720"/>
                  <a:gd name="connsiteY13" fmla="*/ 1046480 h 1046480"/>
                  <a:gd name="connsiteX14" fmla="*/ 515620 w 553720"/>
                  <a:gd name="connsiteY14" fmla="*/ 970280 h 1046480"/>
                  <a:gd name="connsiteX15" fmla="*/ 553720 w 553720"/>
                  <a:gd name="connsiteY15" fmla="*/ 774700 h 1046480"/>
                  <a:gd name="connsiteX16" fmla="*/ 533400 w 553720"/>
                  <a:gd name="connsiteY16" fmla="*/ 762000 h 1046480"/>
                  <a:gd name="connsiteX17" fmla="*/ 350520 w 553720"/>
                  <a:gd name="connsiteY17" fmla="*/ 40640 h 1046480"/>
                  <a:gd name="connsiteX18" fmla="*/ 116523 w 553720"/>
                  <a:gd name="connsiteY18" fmla="*/ 0 h 1046480"/>
                  <a:gd name="connsiteX19" fmla="*/ 28576 w 553720"/>
                  <a:gd name="connsiteY19" fmla="*/ 397987 h 1046480"/>
                  <a:gd name="connsiteX20" fmla="*/ 0 w 553720"/>
                  <a:gd name="connsiteY20" fmla="*/ 563881 h 1046480"/>
                  <a:gd name="connsiteX21" fmla="*/ 53340 w 553720"/>
                  <a:gd name="connsiteY21" fmla="*/ 640080 h 1046480"/>
                  <a:gd name="connsiteX22" fmla="*/ 25400 w 553720"/>
                  <a:gd name="connsiteY22" fmla="*/ 685800 h 1046480"/>
                  <a:gd name="connsiteX0" fmla="*/ 25400 w 553720"/>
                  <a:gd name="connsiteY0" fmla="*/ 685800 h 1046480"/>
                  <a:gd name="connsiteX1" fmla="*/ 20320 w 553720"/>
                  <a:gd name="connsiteY1" fmla="*/ 754380 h 1046480"/>
                  <a:gd name="connsiteX2" fmla="*/ 68580 w 553720"/>
                  <a:gd name="connsiteY2" fmla="*/ 754380 h 1046480"/>
                  <a:gd name="connsiteX3" fmla="*/ 86360 w 553720"/>
                  <a:gd name="connsiteY3" fmla="*/ 784860 h 1046480"/>
                  <a:gd name="connsiteX4" fmla="*/ 144780 w 553720"/>
                  <a:gd name="connsiteY4" fmla="*/ 751840 h 1046480"/>
                  <a:gd name="connsiteX5" fmla="*/ 236220 w 553720"/>
                  <a:gd name="connsiteY5" fmla="*/ 800100 h 1046480"/>
                  <a:gd name="connsiteX6" fmla="*/ 271780 w 553720"/>
                  <a:gd name="connsiteY6" fmla="*/ 815340 h 1046480"/>
                  <a:gd name="connsiteX7" fmla="*/ 271780 w 553720"/>
                  <a:gd name="connsiteY7" fmla="*/ 924560 h 1046480"/>
                  <a:gd name="connsiteX8" fmla="*/ 327660 w 553720"/>
                  <a:gd name="connsiteY8" fmla="*/ 924560 h 1046480"/>
                  <a:gd name="connsiteX9" fmla="*/ 332740 w 553720"/>
                  <a:gd name="connsiteY9" fmla="*/ 886460 h 1046480"/>
                  <a:gd name="connsiteX10" fmla="*/ 373380 w 553720"/>
                  <a:gd name="connsiteY10" fmla="*/ 962660 h 1046480"/>
                  <a:gd name="connsiteX11" fmla="*/ 419100 w 553720"/>
                  <a:gd name="connsiteY11" fmla="*/ 965200 h 1046480"/>
                  <a:gd name="connsiteX12" fmla="*/ 449580 w 553720"/>
                  <a:gd name="connsiteY12" fmla="*/ 1033780 h 1046480"/>
                  <a:gd name="connsiteX13" fmla="*/ 508000 w 553720"/>
                  <a:gd name="connsiteY13" fmla="*/ 1046480 h 1046480"/>
                  <a:gd name="connsiteX14" fmla="*/ 515620 w 553720"/>
                  <a:gd name="connsiteY14" fmla="*/ 970280 h 1046480"/>
                  <a:gd name="connsiteX15" fmla="*/ 553720 w 553720"/>
                  <a:gd name="connsiteY15" fmla="*/ 774700 h 1046480"/>
                  <a:gd name="connsiteX16" fmla="*/ 533400 w 553720"/>
                  <a:gd name="connsiteY16" fmla="*/ 762000 h 1046480"/>
                  <a:gd name="connsiteX17" fmla="*/ 350520 w 553720"/>
                  <a:gd name="connsiteY17" fmla="*/ 40640 h 1046480"/>
                  <a:gd name="connsiteX18" fmla="*/ 116523 w 553720"/>
                  <a:gd name="connsiteY18" fmla="*/ 0 h 1046480"/>
                  <a:gd name="connsiteX19" fmla="*/ 28576 w 553720"/>
                  <a:gd name="connsiteY19" fmla="*/ 397987 h 1046480"/>
                  <a:gd name="connsiteX20" fmla="*/ 0 w 553720"/>
                  <a:gd name="connsiteY20" fmla="*/ 563881 h 1046480"/>
                  <a:gd name="connsiteX21" fmla="*/ 53340 w 553720"/>
                  <a:gd name="connsiteY21" fmla="*/ 640080 h 1046480"/>
                  <a:gd name="connsiteX22" fmla="*/ 25400 w 553720"/>
                  <a:gd name="connsiteY22" fmla="*/ 685800 h 1046480"/>
                  <a:gd name="connsiteX0" fmla="*/ 18256 w 546576"/>
                  <a:gd name="connsiteY0" fmla="*/ 685800 h 1046480"/>
                  <a:gd name="connsiteX1" fmla="*/ 13176 w 546576"/>
                  <a:gd name="connsiteY1" fmla="*/ 754380 h 1046480"/>
                  <a:gd name="connsiteX2" fmla="*/ 61436 w 546576"/>
                  <a:gd name="connsiteY2" fmla="*/ 754380 h 1046480"/>
                  <a:gd name="connsiteX3" fmla="*/ 79216 w 546576"/>
                  <a:gd name="connsiteY3" fmla="*/ 784860 h 1046480"/>
                  <a:gd name="connsiteX4" fmla="*/ 137636 w 546576"/>
                  <a:gd name="connsiteY4" fmla="*/ 751840 h 1046480"/>
                  <a:gd name="connsiteX5" fmla="*/ 229076 w 546576"/>
                  <a:gd name="connsiteY5" fmla="*/ 800100 h 1046480"/>
                  <a:gd name="connsiteX6" fmla="*/ 264636 w 546576"/>
                  <a:gd name="connsiteY6" fmla="*/ 815340 h 1046480"/>
                  <a:gd name="connsiteX7" fmla="*/ 264636 w 546576"/>
                  <a:gd name="connsiteY7" fmla="*/ 924560 h 1046480"/>
                  <a:gd name="connsiteX8" fmla="*/ 320516 w 546576"/>
                  <a:gd name="connsiteY8" fmla="*/ 924560 h 1046480"/>
                  <a:gd name="connsiteX9" fmla="*/ 325596 w 546576"/>
                  <a:gd name="connsiteY9" fmla="*/ 886460 h 1046480"/>
                  <a:gd name="connsiteX10" fmla="*/ 366236 w 546576"/>
                  <a:gd name="connsiteY10" fmla="*/ 962660 h 1046480"/>
                  <a:gd name="connsiteX11" fmla="*/ 411956 w 546576"/>
                  <a:gd name="connsiteY11" fmla="*/ 965200 h 1046480"/>
                  <a:gd name="connsiteX12" fmla="*/ 442436 w 546576"/>
                  <a:gd name="connsiteY12" fmla="*/ 1033780 h 1046480"/>
                  <a:gd name="connsiteX13" fmla="*/ 500856 w 546576"/>
                  <a:gd name="connsiteY13" fmla="*/ 1046480 h 1046480"/>
                  <a:gd name="connsiteX14" fmla="*/ 508476 w 546576"/>
                  <a:gd name="connsiteY14" fmla="*/ 970280 h 1046480"/>
                  <a:gd name="connsiteX15" fmla="*/ 546576 w 546576"/>
                  <a:gd name="connsiteY15" fmla="*/ 774700 h 1046480"/>
                  <a:gd name="connsiteX16" fmla="*/ 526256 w 546576"/>
                  <a:gd name="connsiteY16" fmla="*/ 762000 h 1046480"/>
                  <a:gd name="connsiteX17" fmla="*/ 343376 w 546576"/>
                  <a:gd name="connsiteY17" fmla="*/ 40640 h 1046480"/>
                  <a:gd name="connsiteX18" fmla="*/ 109379 w 546576"/>
                  <a:gd name="connsiteY18" fmla="*/ 0 h 1046480"/>
                  <a:gd name="connsiteX19" fmla="*/ 21432 w 546576"/>
                  <a:gd name="connsiteY19" fmla="*/ 397987 h 1046480"/>
                  <a:gd name="connsiteX20" fmla="*/ 0 w 546576"/>
                  <a:gd name="connsiteY20" fmla="*/ 571024 h 1046480"/>
                  <a:gd name="connsiteX21" fmla="*/ 46196 w 546576"/>
                  <a:gd name="connsiteY21" fmla="*/ 640080 h 1046480"/>
                  <a:gd name="connsiteX22" fmla="*/ 18256 w 546576"/>
                  <a:gd name="connsiteY22" fmla="*/ 685800 h 1046480"/>
                  <a:gd name="connsiteX0" fmla="*/ 18256 w 546576"/>
                  <a:gd name="connsiteY0" fmla="*/ 685800 h 1046480"/>
                  <a:gd name="connsiteX1" fmla="*/ 13176 w 546576"/>
                  <a:gd name="connsiteY1" fmla="*/ 754380 h 1046480"/>
                  <a:gd name="connsiteX2" fmla="*/ 61436 w 546576"/>
                  <a:gd name="connsiteY2" fmla="*/ 754380 h 1046480"/>
                  <a:gd name="connsiteX3" fmla="*/ 79216 w 546576"/>
                  <a:gd name="connsiteY3" fmla="*/ 784860 h 1046480"/>
                  <a:gd name="connsiteX4" fmla="*/ 137636 w 546576"/>
                  <a:gd name="connsiteY4" fmla="*/ 751840 h 1046480"/>
                  <a:gd name="connsiteX5" fmla="*/ 229076 w 546576"/>
                  <a:gd name="connsiteY5" fmla="*/ 800100 h 1046480"/>
                  <a:gd name="connsiteX6" fmla="*/ 264636 w 546576"/>
                  <a:gd name="connsiteY6" fmla="*/ 815340 h 1046480"/>
                  <a:gd name="connsiteX7" fmla="*/ 264636 w 546576"/>
                  <a:gd name="connsiteY7" fmla="*/ 924560 h 1046480"/>
                  <a:gd name="connsiteX8" fmla="*/ 320516 w 546576"/>
                  <a:gd name="connsiteY8" fmla="*/ 924560 h 1046480"/>
                  <a:gd name="connsiteX9" fmla="*/ 325596 w 546576"/>
                  <a:gd name="connsiteY9" fmla="*/ 886460 h 1046480"/>
                  <a:gd name="connsiteX10" fmla="*/ 366236 w 546576"/>
                  <a:gd name="connsiteY10" fmla="*/ 962660 h 1046480"/>
                  <a:gd name="connsiteX11" fmla="*/ 411956 w 546576"/>
                  <a:gd name="connsiteY11" fmla="*/ 965200 h 1046480"/>
                  <a:gd name="connsiteX12" fmla="*/ 442436 w 546576"/>
                  <a:gd name="connsiteY12" fmla="*/ 1033780 h 1046480"/>
                  <a:gd name="connsiteX13" fmla="*/ 500856 w 546576"/>
                  <a:gd name="connsiteY13" fmla="*/ 1046480 h 1046480"/>
                  <a:gd name="connsiteX14" fmla="*/ 508476 w 546576"/>
                  <a:gd name="connsiteY14" fmla="*/ 970280 h 1046480"/>
                  <a:gd name="connsiteX15" fmla="*/ 546576 w 546576"/>
                  <a:gd name="connsiteY15" fmla="*/ 774700 h 1046480"/>
                  <a:gd name="connsiteX16" fmla="*/ 526256 w 546576"/>
                  <a:gd name="connsiteY16" fmla="*/ 762000 h 1046480"/>
                  <a:gd name="connsiteX17" fmla="*/ 343376 w 546576"/>
                  <a:gd name="connsiteY17" fmla="*/ 40640 h 1046480"/>
                  <a:gd name="connsiteX18" fmla="*/ 109379 w 546576"/>
                  <a:gd name="connsiteY18" fmla="*/ 0 h 1046480"/>
                  <a:gd name="connsiteX19" fmla="*/ 21432 w 546576"/>
                  <a:gd name="connsiteY19" fmla="*/ 397987 h 1046480"/>
                  <a:gd name="connsiteX20" fmla="*/ 0 w 546576"/>
                  <a:gd name="connsiteY20" fmla="*/ 571024 h 1046480"/>
                  <a:gd name="connsiteX21" fmla="*/ 46196 w 546576"/>
                  <a:gd name="connsiteY21" fmla="*/ 640080 h 1046480"/>
                  <a:gd name="connsiteX22" fmla="*/ 18256 w 546576"/>
                  <a:gd name="connsiteY22" fmla="*/ 685800 h 1046480"/>
                  <a:gd name="connsiteX0" fmla="*/ 18256 w 546576"/>
                  <a:gd name="connsiteY0" fmla="*/ 685800 h 1046480"/>
                  <a:gd name="connsiteX1" fmla="*/ 13176 w 546576"/>
                  <a:gd name="connsiteY1" fmla="*/ 754380 h 1046480"/>
                  <a:gd name="connsiteX2" fmla="*/ 61436 w 546576"/>
                  <a:gd name="connsiteY2" fmla="*/ 754380 h 1046480"/>
                  <a:gd name="connsiteX3" fmla="*/ 79216 w 546576"/>
                  <a:gd name="connsiteY3" fmla="*/ 784860 h 1046480"/>
                  <a:gd name="connsiteX4" fmla="*/ 137636 w 546576"/>
                  <a:gd name="connsiteY4" fmla="*/ 751840 h 1046480"/>
                  <a:gd name="connsiteX5" fmla="*/ 229076 w 546576"/>
                  <a:gd name="connsiteY5" fmla="*/ 800100 h 1046480"/>
                  <a:gd name="connsiteX6" fmla="*/ 264636 w 546576"/>
                  <a:gd name="connsiteY6" fmla="*/ 815340 h 1046480"/>
                  <a:gd name="connsiteX7" fmla="*/ 264636 w 546576"/>
                  <a:gd name="connsiteY7" fmla="*/ 924560 h 1046480"/>
                  <a:gd name="connsiteX8" fmla="*/ 320516 w 546576"/>
                  <a:gd name="connsiteY8" fmla="*/ 924560 h 1046480"/>
                  <a:gd name="connsiteX9" fmla="*/ 325596 w 546576"/>
                  <a:gd name="connsiteY9" fmla="*/ 886460 h 1046480"/>
                  <a:gd name="connsiteX10" fmla="*/ 366236 w 546576"/>
                  <a:gd name="connsiteY10" fmla="*/ 962660 h 1046480"/>
                  <a:gd name="connsiteX11" fmla="*/ 411956 w 546576"/>
                  <a:gd name="connsiteY11" fmla="*/ 965200 h 1046480"/>
                  <a:gd name="connsiteX12" fmla="*/ 442436 w 546576"/>
                  <a:gd name="connsiteY12" fmla="*/ 1033780 h 1046480"/>
                  <a:gd name="connsiteX13" fmla="*/ 500856 w 546576"/>
                  <a:gd name="connsiteY13" fmla="*/ 1046480 h 1046480"/>
                  <a:gd name="connsiteX14" fmla="*/ 508476 w 546576"/>
                  <a:gd name="connsiteY14" fmla="*/ 970280 h 1046480"/>
                  <a:gd name="connsiteX15" fmla="*/ 546576 w 546576"/>
                  <a:gd name="connsiteY15" fmla="*/ 774700 h 1046480"/>
                  <a:gd name="connsiteX16" fmla="*/ 526256 w 546576"/>
                  <a:gd name="connsiteY16" fmla="*/ 762000 h 1046480"/>
                  <a:gd name="connsiteX17" fmla="*/ 343376 w 546576"/>
                  <a:gd name="connsiteY17" fmla="*/ 40640 h 1046480"/>
                  <a:gd name="connsiteX18" fmla="*/ 109379 w 546576"/>
                  <a:gd name="connsiteY18" fmla="*/ 0 h 1046480"/>
                  <a:gd name="connsiteX19" fmla="*/ 21432 w 546576"/>
                  <a:gd name="connsiteY19" fmla="*/ 397987 h 1046480"/>
                  <a:gd name="connsiteX20" fmla="*/ 0 w 546576"/>
                  <a:gd name="connsiteY20" fmla="*/ 571024 h 1046480"/>
                  <a:gd name="connsiteX21" fmla="*/ 46196 w 546576"/>
                  <a:gd name="connsiteY21" fmla="*/ 640080 h 1046480"/>
                  <a:gd name="connsiteX22" fmla="*/ 18256 w 546576"/>
                  <a:gd name="connsiteY22" fmla="*/ 685800 h 1046480"/>
                  <a:gd name="connsiteX0" fmla="*/ 18256 w 546576"/>
                  <a:gd name="connsiteY0" fmla="*/ 685800 h 1046480"/>
                  <a:gd name="connsiteX1" fmla="*/ 13176 w 546576"/>
                  <a:gd name="connsiteY1" fmla="*/ 754380 h 1046480"/>
                  <a:gd name="connsiteX2" fmla="*/ 61436 w 546576"/>
                  <a:gd name="connsiteY2" fmla="*/ 754380 h 1046480"/>
                  <a:gd name="connsiteX3" fmla="*/ 79216 w 546576"/>
                  <a:gd name="connsiteY3" fmla="*/ 784860 h 1046480"/>
                  <a:gd name="connsiteX4" fmla="*/ 137636 w 546576"/>
                  <a:gd name="connsiteY4" fmla="*/ 751840 h 1046480"/>
                  <a:gd name="connsiteX5" fmla="*/ 229076 w 546576"/>
                  <a:gd name="connsiteY5" fmla="*/ 800100 h 1046480"/>
                  <a:gd name="connsiteX6" fmla="*/ 264636 w 546576"/>
                  <a:gd name="connsiteY6" fmla="*/ 815340 h 1046480"/>
                  <a:gd name="connsiteX7" fmla="*/ 264636 w 546576"/>
                  <a:gd name="connsiteY7" fmla="*/ 924560 h 1046480"/>
                  <a:gd name="connsiteX8" fmla="*/ 320516 w 546576"/>
                  <a:gd name="connsiteY8" fmla="*/ 924560 h 1046480"/>
                  <a:gd name="connsiteX9" fmla="*/ 325596 w 546576"/>
                  <a:gd name="connsiteY9" fmla="*/ 886460 h 1046480"/>
                  <a:gd name="connsiteX10" fmla="*/ 366236 w 546576"/>
                  <a:gd name="connsiteY10" fmla="*/ 962660 h 1046480"/>
                  <a:gd name="connsiteX11" fmla="*/ 411956 w 546576"/>
                  <a:gd name="connsiteY11" fmla="*/ 965200 h 1046480"/>
                  <a:gd name="connsiteX12" fmla="*/ 442436 w 546576"/>
                  <a:gd name="connsiteY12" fmla="*/ 1033780 h 1046480"/>
                  <a:gd name="connsiteX13" fmla="*/ 500856 w 546576"/>
                  <a:gd name="connsiteY13" fmla="*/ 1046480 h 1046480"/>
                  <a:gd name="connsiteX14" fmla="*/ 508476 w 546576"/>
                  <a:gd name="connsiteY14" fmla="*/ 970280 h 1046480"/>
                  <a:gd name="connsiteX15" fmla="*/ 546576 w 546576"/>
                  <a:gd name="connsiteY15" fmla="*/ 774700 h 1046480"/>
                  <a:gd name="connsiteX16" fmla="*/ 526256 w 546576"/>
                  <a:gd name="connsiteY16" fmla="*/ 762000 h 1046480"/>
                  <a:gd name="connsiteX17" fmla="*/ 343376 w 546576"/>
                  <a:gd name="connsiteY17" fmla="*/ 40640 h 1046480"/>
                  <a:gd name="connsiteX18" fmla="*/ 109379 w 546576"/>
                  <a:gd name="connsiteY18" fmla="*/ 0 h 1046480"/>
                  <a:gd name="connsiteX19" fmla="*/ 21432 w 546576"/>
                  <a:gd name="connsiteY19" fmla="*/ 397987 h 1046480"/>
                  <a:gd name="connsiteX20" fmla="*/ 0 w 546576"/>
                  <a:gd name="connsiteY20" fmla="*/ 571024 h 1046480"/>
                  <a:gd name="connsiteX21" fmla="*/ 46196 w 546576"/>
                  <a:gd name="connsiteY21" fmla="*/ 640080 h 1046480"/>
                  <a:gd name="connsiteX22" fmla="*/ 18256 w 546576"/>
                  <a:gd name="connsiteY22" fmla="*/ 68580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576" h="1046480">
                    <a:moveTo>
                      <a:pt x="18256" y="685800"/>
                    </a:moveTo>
                    <a:lnTo>
                      <a:pt x="13176" y="754380"/>
                    </a:lnTo>
                    <a:lnTo>
                      <a:pt x="61436" y="754380"/>
                    </a:lnTo>
                    <a:lnTo>
                      <a:pt x="79216" y="784860"/>
                    </a:lnTo>
                    <a:lnTo>
                      <a:pt x="137636" y="751840"/>
                    </a:lnTo>
                    <a:lnTo>
                      <a:pt x="229076" y="800100"/>
                    </a:lnTo>
                    <a:lnTo>
                      <a:pt x="264636" y="815340"/>
                    </a:lnTo>
                    <a:lnTo>
                      <a:pt x="264636" y="924560"/>
                    </a:lnTo>
                    <a:lnTo>
                      <a:pt x="320516" y="924560"/>
                    </a:lnTo>
                    <a:lnTo>
                      <a:pt x="325596" y="886460"/>
                    </a:lnTo>
                    <a:lnTo>
                      <a:pt x="366236" y="962660"/>
                    </a:lnTo>
                    <a:lnTo>
                      <a:pt x="411956" y="965200"/>
                    </a:lnTo>
                    <a:lnTo>
                      <a:pt x="442436" y="1033780"/>
                    </a:lnTo>
                    <a:lnTo>
                      <a:pt x="500856" y="1046480"/>
                    </a:lnTo>
                    <a:lnTo>
                      <a:pt x="508476" y="970280"/>
                    </a:lnTo>
                    <a:lnTo>
                      <a:pt x="546576" y="774700"/>
                    </a:lnTo>
                    <a:cubicBezTo>
                      <a:pt x="539803" y="770467"/>
                      <a:pt x="560123" y="884343"/>
                      <a:pt x="526256" y="762000"/>
                    </a:cubicBezTo>
                    <a:cubicBezTo>
                      <a:pt x="492389" y="639657"/>
                      <a:pt x="384016" y="138853"/>
                      <a:pt x="343376" y="40640"/>
                    </a:cubicBezTo>
                    <a:cubicBezTo>
                      <a:pt x="284956" y="28787"/>
                      <a:pt x="165259" y="6773"/>
                      <a:pt x="109379" y="0"/>
                    </a:cubicBezTo>
                    <a:cubicBezTo>
                      <a:pt x="96600" y="84163"/>
                      <a:pt x="40059" y="304007"/>
                      <a:pt x="21432" y="397987"/>
                    </a:cubicBezTo>
                    <a:cubicBezTo>
                      <a:pt x="-4339" y="487204"/>
                      <a:pt x="10557" y="538613"/>
                      <a:pt x="0" y="571024"/>
                    </a:cubicBezTo>
                    <a:cubicBezTo>
                      <a:pt x="10637" y="598805"/>
                      <a:pt x="30797" y="617061"/>
                      <a:pt x="46196" y="640080"/>
                    </a:cubicBezTo>
                    <a:cubicBezTo>
                      <a:pt x="48789" y="662464"/>
                      <a:pt x="41857" y="677703"/>
                      <a:pt x="18256" y="685800"/>
                    </a:cubicBezTo>
                    <a:close/>
                  </a:path>
                </a:pathLst>
              </a:custGeom>
              <a:solidFill>
                <a:srgbClr val="42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13480CA4-99DF-40D7-8656-49E9444179C1}"/>
                  </a:ext>
                </a:extLst>
              </p:cNvPr>
              <p:cNvSpPr/>
              <p:nvPr/>
            </p:nvSpPr>
            <p:spPr>
              <a:xfrm>
                <a:off x="3741420" y="1846580"/>
                <a:ext cx="627380" cy="528320"/>
              </a:xfrm>
              <a:custGeom>
                <a:avLst/>
                <a:gdLst>
                  <a:gd name="connsiteX0" fmla="*/ 134620 w 627380"/>
                  <a:gd name="connsiteY0" fmla="*/ 0 h 528320"/>
                  <a:gd name="connsiteX1" fmla="*/ 226060 w 627380"/>
                  <a:gd name="connsiteY1" fmla="*/ 35560 h 528320"/>
                  <a:gd name="connsiteX2" fmla="*/ 193040 w 627380"/>
                  <a:gd name="connsiteY2" fmla="*/ 243840 h 528320"/>
                  <a:gd name="connsiteX3" fmla="*/ 627380 w 627380"/>
                  <a:gd name="connsiteY3" fmla="*/ 302260 h 528320"/>
                  <a:gd name="connsiteX4" fmla="*/ 612140 w 627380"/>
                  <a:gd name="connsiteY4" fmla="*/ 411480 h 528320"/>
                  <a:gd name="connsiteX5" fmla="*/ 541020 w 627380"/>
                  <a:gd name="connsiteY5" fmla="*/ 408940 h 528320"/>
                  <a:gd name="connsiteX6" fmla="*/ 543560 w 627380"/>
                  <a:gd name="connsiteY6" fmla="*/ 528320 h 528320"/>
                  <a:gd name="connsiteX7" fmla="*/ 358140 w 627380"/>
                  <a:gd name="connsiteY7" fmla="*/ 510540 h 528320"/>
                  <a:gd name="connsiteX8" fmla="*/ 0 w 627380"/>
                  <a:gd name="connsiteY8" fmla="*/ 480060 h 528320"/>
                  <a:gd name="connsiteX9" fmla="*/ 5080 w 627380"/>
                  <a:gd name="connsiteY9" fmla="*/ 457200 h 528320"/>
                  <a:gd name="connsiteX10" fmla="*/ 134620 w 627380"/>
                  <a:gd name="connsiteY10" fmla="*/ 0 h 5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0" h="528320">
                    <a:moveTo>
                      <a:pt x="134620" y="0"/>
                    </a:moveTo>
                    <a:lnTo>
                      <a:pt x="226060" y="35560"/>
                    </a:lnTo>
                    <a:lnTo>
                      <a:pt x="193040" y="243840"/>
                    </a:lnTo>
                    <a:lnTo>
                      <a:pt x="627380" y="302260"/>
                    </a:lnTo>
                    <a:lnTo>
                      <a:pt x="612140" y="411480"/>
                    </a:lnTo>
                    <a:lnTo>
                      <a:pt x="541020" y="408940"/>
                    </a:lnTo>
                    <a:cubicBezTo>
                      <a:pt x="541867" y="448733"/>
                      <a:pt x="542713" y="488527"/>
                      <a:pt x="543560" y="528320"/>
                    </a:cubicBezTo>
                    <a:lnTo>
                      <a:pt x="358140" y="510540"/>
                    </a:lnTo>
                    <a:lnTo>
                      <a:pt x="0" y="480060"/>
                    </a:lnTo>
                    <a:lnTo>
                      <a:pt x="5080" y="457200"/>
                    </a:lnTo>
                    <a:lnTo>
                      <a:pt x="134620" y="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464EAA3D-542A-4AE4-98E7-60A033465A8F}"/>
                  </a:ext>
                </a:extLst>
              </p:cNvPr>
              <p:cNvSpPr/>
              <p:nvPr/>
            </p:nvSpPr>
            <p:spPr>
              <a:xfrm>
                <a:off x="3032760" y="2895600"/>
                <a:ext cx="441960" cy="665480"/>
              </a:xfrm>
              <a:custGeom>
                <a:avLst/>
                <a:gdLst>
                  <a:gd name="connsiteX0" fmla="*/ 441960 w 441960"/>
                  <a:gd name="connsiteY0" fmla="*/ 167640 h 665480"/>
                  <a:gd name="connsiteX1" fmla="*/ 406400 w 441960"/>
                  <a:gd name="connsiteY1" fmla="*/ 297180 h 665480"/>
                  <a:gd name="connsiteX2" fmla="*/ 327660 w 441960"/>
                  <a:gd name="connsiteY2" fmla="*/ 287020 h 665480"/>
                  <a:gd name="connsiteX3" fmla="*/ 322580 w 441960"/>
                  <a:gd name="connsiteY3" fmla="*/ 312420 h 665480"/>
                  <a:gd name="connsiteX4" fmla="*/ 274320 w 441960"/>
                  <a:gd name="connsiteY4" fmla="*/ 299720 h 665480"/>
                  <a:gd name="connsiteX5" fmla="*/ 266700 w 441960"/>
                  <a:gd name="connsiteY5" fmla="*/ 441960 h 665480"/>
                  <a:gd name="connsiteX6" fmla="*/ 243840 w 441960"/>
                  <a:gd name="connsiteY6" fmla="*/ 505460 h 665480"/>
                  <a:gd name="connsiteX7" fmla="*/ 251460 w 441960"/>
                  <a:gd name="connsiteY7" fmla="*/ 594360 h 665480"/>
                  <a:gd name="connsiteX8" fmla="*/ 203200 w 441960"/>
                  <a:gd name="connsiteY8" fmla="*/ 629920 h 665480"/>
                  <a:gd name="connsiteX9" fmla="*/ 226060 w 441960"/>
                  <a:gd name="connsiteY9" fmla="*/ 665480 h 665480"/>
                  <a:gd name="connsiteX10" fmla="*/ 66040 w 441960"/>
                  <a:gd name="connsiteY10" fmla="*/ 662940 h 665480"/>
                  <a:gd name="connsiteX11" fmla="*/ 55880 w 441960"/>
                  <a:gd name="connsiteY11" fmla="*/ 622300 h 665480"/>
                  <a:gd name="connsiteX12" fmla="*/ 38100 w 441960"/>
                  <a:gd name="connsiteY12" fmla="*/ 591820 h 665480"/>
                  <a:gd name="connsiteX13" fmla="*/ 38100 w 441960"/>
                  <a:gd name="connsiteY13" fmla="*/ 563880 h 665480"/>
                  <a:gd name="connsiteX14" fmla="*/ 15240 w 441960"/>
                  <a:gd name="connsiteY14" fmla="*/ 533400 h 665480"/>
                  <a:gd name="connsiteX15" fmla="*/ 7620 w 441960"/>
                  <a:gd name="connsiteY15" fmla="*/ 497840 h 665480"/>
                  <a:gd name="connsiteX16" fmla="*/ 0 w 441960"/>
                  <a:gd name="connsiteY16" fmla="*/ 144780 h 665480"/>
                  <a:gd name="connsiteX17" fmla="*/ 0 w 441960"/>
                  <a:gd name="connsiteY17" fmla="*/ 144780 h 665480"/>
                  <a:gd name="connsiteX18" fmla="*/ 101600 w 441960"/>
                  <a:gd name="connsiteY18" fmla="*/ 0 h 665480"/>
                  <a:gd name="connsiteX19" fmla="*/ 441960 w 441960"/>
                  <a:gd name="connsiteY19" fmla="*/ 167640 h 66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960" h="665480">
                    <a:moveTo>
                      <a:pt x="441960" y="167640"/>
                    </a:moveTo>
                    <a:lnTo>
                      <a:pt x="406400" y="297180"/>
                    </a:lnTo>
                    <a:lnTo>
                      <a:pt x="327660" y="287020"/>
                    </a:lnTo>
                    <a:lnTo>
                      <a:pt x="322580" y="312420"/>
                    </a:lnTo>
                    <a:lnTo>
                      <a:pt x="274320" y="299720"/>
                    </a:lnTo>
                    <a:lnTo>
                      <a:pt x="266700" y="441960"/>
                    </a:lnTo>
                    <a:lnTo>
                      <a:pt x="243840" y="505460"/>
                    </a:lnTo>
                    <a:lnTo>
                      <a:pt x="251460" y="594360"/>
                    </a:lnTo>
                    <a:lnTo>
                      <a:pt x="203200" y="629920"/>
                    </a:lnTo>
                    <a:lnTo>
                      <a:pt x="226060" y="665480"/>
                    </a:lnTo>
                    <a:lnTo>
                      <a:pt x="66040" y="662940"/>
                    </a:lnTo>
                    <a:lnTo>
                      <a:pt x="55880" y="622300"/>
                    </a:lnTo>
                    <a:lnTo>
                      <a:pt x="38100" y="591820"/>
                    </a:lnTo>
                    <a:lnTo>
                      <a:pt x="38100" y="563880"/>
                    </a:lnTo>
                    <a:lnTo>
                      <a:pt x="15240" y="533400"/>
                    </a:lnTo>
                    <a:lnTo>
                      <a:pt x="7620" y="497840"/>
                    </a:lnTo>
                    <a:lnTo>
                      <a:pt x="0" y="144780"/>
                    </a:lnTo>
                    <a:lnTo>
                      <a:pt x="0" y="144780"/>
                    </a:lnTo>
                    <a:lnTo>
                      <a:pt x="101600" y="0"/>
                    </a:lnTo>
                    <a:lnTo>
                      <a:pt x="441960" y="16764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C80E96E4-F1EB-41A9-B7E4-99C1F7069DFF}"/>
                  </a:ext>
                </a:extLst>
              </p:cNvPr>
              <p:cNvSpPr/>
              <p:nvPr/>
            </p:nvSpPr>
            <p:spPr>
              <a:xfrm>
                <a:off x="2021840" y="2240280"/>
                <a:ext cx="447040" cy="396240"/>
              </a:xfrm>
              <a:custGeom>
                <a:avLst/>
                <a:gdLst>
                  <a:gd name="connsiteX0" fmla="*/ 416560 w 447040"/>
                  <a:gd name="connsiteY0" fmla="*/ 48260 h 396240"/>
                  <a:gd name="connsiteX1" fmla="*/ 363220 w 447040"/>
                  <a:gd name="connsiteY1" fmla="*/ 45720 h 396240"/>
                  <a:gd name="connsiteX2" fmla="*/ 317500 w 447040"/>
                  <a:gd name="connsiteY2" fmla="*/ 0 h 396240"/>
                  <a:gd name="connsiteX3" fmla="*/ 281940 w 447040"/>
                  <a:gd name="connsiteY3" fmla="*/ 38100 h 396240"/>
                  <a:gd name="connsiteX4" fmla="*/ 248920 w 447040"/>
                  <a:gd name="connsiteY4" fmla="*/ 35560 h 396240"/>
                  <a:gd name="connsiteX5" fmla="*/ 228600 w 447040"/>
                  <a:gd name="connsiteY5" fmla="*/ 73660 h 396240"/>
                  <a:gd name="connsiteX6" fmla="*/ 157480 w 447040"/>
                  <a:gd name="connsiteY6" fmla="*/ 71120 h 396240"/>
                  <a:gd name="connsiteX7" fmla="*/ 142240 w 447040"/>
                  <a:gd name="connsiteY7" fmla="*/ 35560 h 396240"/>
                  <a:gd name="connsiteX8" fmla="*/ 5080 w 447040"/>
                  <a:gd name="connsiteY8" fmla="*/ 0 h 396240"/>
                  <a:gd name="connsiteX9" fmla="*/ 0 w 447040"/>
                  <a:gd name="connsiteY9" fmla="*/ 40640 h 396240"/>
                  <a:gd name="connsiteX10" fmla="*/ 48260 w 447040"/>
                  <a:gd name="connsiteY10" fmla="*/ 50800 h 396240"/>
                  <a:gd name="connsiteX11" fmla="*/ 38100 w 447040"/>
                  <a:gd name="connsiteY11" fmla="*/ 111760 h 396240"/>
                  <a:gd name="connsiteX12" fmla="*/ 68580 w 447040"/>
                  <a:gd name="connsiteY12" fmla="*/ 134620 h 396240"/>
                  <a:gd name="connsiteX13" fmla="*/ 53340 w 447040"/>
                  <a:gd name="connsiteY13" fmla="*/ 200660 h 396240"/>
                  <a:gd name="connsiteX14" fmla="*/ 127000 w 447040"/>
                  <a:gd name="connsiteY14" fmla="*/ 208280 h 396240"/>
                  <a:gd name="connsiteX15" fmla="*/ 121920 w 447040"/>
                  <a:gd name="connsiteY15" fmla="*/ 274320 h 396240"/>
                  <a:gd name="connsiteX16" fmla="*/ 203200 w 447040"/>
                  <a:gd name="connsiteY16" fmla="*/ 299720 h 396240"/>
                  <a:gd name="connsiteX17" fmla="*/ 205740 w 447040"/>
                  <a:gd name="connsiteY17" fmla="*/ 340360 h 396240"/>
                  <a:gd name="connsiteX18" fmla="*/ 238760 w 447040"/>
                  <a:gd name="connsiteY18" fmla="*/ 347980 h 396240"/>
                  <a:gd name="connsiteX19" fmla="*/ 238760 w 447040"/>
                  <a:gd name="connsiteY19" fmla="*/ 396240 h 396240"/>
                  <a:gd name="connsiteX20" fmla="*/ 279400 w 447040"/>
                  <a:gd name="connsiteY20" fmla="*/ 393700 h 396240"/>
                  <a:gd name="connsiteX21" fmla="*/ 332740 w 447040"/>
                  <a:gd name="connsiteY21" fmla="*/ 297180 h 396240"/>
                  <a:gd name="connsiteX22" fmla="*/ 363220 w 447040"/>
                  <a:gd name="connsiteY22" fmla="*/ 309880 h 396240"/>
                  <a:gd name="connsiteX23" fmla="*/ 388620 w 447040"/>
                  <a:gd name="connsiteY23" fmla="*/ 238760 h 396240"/>
                  <a:gd name="connsiteX24" fmla="*/ 444500 w 447040"/>
                  <a:gd name="connsiteY24" fmla="*/ 259080 h 396240"/>
                  <a:gd name="connsiteX25" fmla="*/ 447040 w 447040"/>
                  <a:gd name="connsiteY25" fmla="*/ 259080 h 396240"/>
                  <a:gd name="connsiteX26" fmla="*/ 416560 w 447040"/>
                  <a:gd name="connsiteY26" fmla="*/ 4826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7040" h="396240">
                    <a:moveTo>
                      <a:pt x="416560" y="48260"/>
                    </a:moveTo>
                    <a:lnTo>
                      <a:pt x="363220" y="45720"/>
                    </a:lnTo>
                    <a:lnTo>
                      <a:pt x="317500" y="0"/>
                    </a:lnTo>
                    <a:lnTo>
                      <a:pt x="281940" y="38100"/>
                    </a:lnTo>
                    <a:lnTo>
                      <a:pt x="248920" y="35560"/>
                    </a:lnTo>
                    <a:lnTo>
                      <a:pt x="228600" y="73660"/>
                    </a:lnTo>
                    <a:lnTo>
                      <a:pt x="157480" y="71120"/>
                    </a:lnTo>
                    <a:lnTo>
                      <a:pt x="142240" y="35560"/>
                    </a:lnTo>
                    <a:lnTo>
                      <a:pt x="5080" y="0"/>
                    </a:lnTo>
                    <a:lnTo>
                      <a:pt x="0" y="40640"/>
                    </a:lnTo>
                    <a:lnTo>
                      <a:pt x="48260" y="50800"/>
                    </a:lnTo>
                    <a:lnTo>
                      <a:pt x="38100" y="111760"/>
                    </a:lnTo>
                    <a:lnTo>
                      <a:pt x="68580" y="134620"/>
                    </a:lnTo>
                    <a:lnTo>
                      <a:pt x="53340" y="200660"/>
                    </a:lnTo>
                    <a:lnTo>
                      <a:pt x="127000" y="208280"/>
                    </a:lnTo>
                    <a:lnTo>
                      <a:pt x="121920" y="274320"/>
                    </a:lnTo>
                    <a:lnTo>
                      <a:pt x="203200" y="299720"/>
                    </a:lnTo>
                    <a:lnTo>
                      <a:pt x="205740" y="340360"/>
                    </a:lnTo>
                    <a:lnTo>
                      <a:pt x="238760" y="347980"/>
                    </a:lnTo>
                    <a:lnTo>
                      <a:pt x="238760" y="396240"/>
                    </a:lnTo>
                    <a:lnTo>
                      <a:pt x="279400" y="393700"/>
                    </a:lnTo>
                    <a:lnTo>
                      <a:pt x="332740" y="297180"/>
                    </a:lnTo>
                    <a:lnTo>
                      <a:pt x="363220" y="309880"/>
                    </a:lnTo>
                    <a:lnTo>
                      <a:pt x="388620" y="238760"/>
                    </a:lnTo>
                    <a:lnTo>
                      <a:pt x="444500" y="259080"/>
                    </a:lnTo>
                    <a:lnTo>
                      <a:pt x="447040" y="259080"/>
                    </a:lnTo>
                    <a:lnTo>
                      <a:pt x="416560" y="4826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0F503726-AF1B-4007-BFF3-A37A30CEBC2E}"/>
                  </a:ext>
                </a:extLst>
              </p:cNvPr>
              <p:cNvSpPr/>
              <p:nvPr/>
            </p:nvSpPr>
            <p:spPr>
              <a:xfrm>
                <a:off x="2113280" y="3032760"/>
                <a:ext cx="800100" cy="200660"/>
              </a:xfrm>
              <a:custGeom>
                <a:avLst/>
                <a:gdLst>
                  <a:gd name="connsiteX0" fmla="*/ 800100 w 800100"/>
                  <a:gd name="connsiteY0" fmla="*/ 157480 h 200660"/>
                  <a:gd name="connsiteX1" fmla="*/ 561340 w 800100"/>
                  <a:gd name="connsiteY1" fmla="*/ 116840 h 200660"/>
                  <a:gd name="connsiteX2" fmla="*/ 129540 w 800100"/>
                  <a:gd name="connsiteY2" fmla="*/ 0 h 200660"/>
                  <a:gd name="connsiteX3" fmla="*/ 111760 w 800100"/>
                  <a:gd name="connsiteY3" fmla="*/ 53340 h 200660"/>
                  <a:gd name="connsiteX4" fmla="*/ 160020 w 800100"/>
                  <a:gd name="connsiteY4" fmla="*/ 91440 h 200660"/>
                  <a:gd name="connsiteX5" fmla="*/ 160020 w 800100"/>
                  <a:gd name="connsiteY5" fmla="*/ 119380 h 200660"/>
                  <a:gd name="connsiteX6" fmla="*/ 220980 w 800100"/>
                  <a:gd name="connsiteY6" fmla="*/ 160020 h 200660"/>
                  <a:gd name="connsiteX7" fmla="*/ 210820 w 800100"/>
                  <a:gd name="connsiteY7" fmla="*/ 200660 h 200660"/>
                  <a:gd name="connsiteX8" fmla="*/ 154940 w 800100"/>
                  <a:gd name="connsiteY8" fmla="*/ 190500 h 200660"/>
                  <a:gd name="connsiteX9" fmla="*/ 104140 w 800100"/>
                  <a:gd name="connsiteY9" fmla="*/ 142240 h 200660"/>
                  <a:gd name="connsiteX10" fmla="*/ 60960 w 800100"/>
                  <a:gd name="connsiteY10" fmla="*/ 154940 h 200660"/>
                  <a:gd name="connsiteX11" fmla="*/ 0 w 800100"/>
                  <a:gd name="connsiteY11" fmla="*/ 142240 h 200660"/>
                  <a:gd name="connsiteX12" fmla="*/ 0 w 800100"/>
                  <a:gd name="connsiteY12" fmla="*/ 142240 h 2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 h="200660">
                    <a:moveTo>
                      <a:pt x="800100" y="157480"/>
                    </a:moveTo>
                    <a:lnTo>
                      <a:pt x="561340" y="116840"/>
                    </a:lnTo>
                    <a:lnTo>
                      <a:pt x="129540" y="0"/>
                    </a:lnTo>
                    <a:lnTo>
                      <a:pt x="111760" y="53340"/>
                    </a:lnTo>
                    <a:lnTo>
                      <a:pt x="160020" y="91440"/>
                    </a:lnTo>
                    <a:lnTo>
                      <a:pt x="160020" y="119380"/>
                    </a:lnTo>
                    <a:lnTo>
                      <a:pt x="220980" y="160020"/>
                    </a:lnTo>
                    <a:lnTo>
                      <a:pt x="210820" y="200660"/>
                    </a:lnTo>
                    <a:lnTo>
                      <a:pt x="154940" y="190500"/>
                    </a:lnTo>
                    <a:lnTo>
                      <a:pt x="104140" y="142240"/>
                    </a:lnTo>
                    <a:lnTo>
                      <a:pt x="60960" y="154940"/>
                    </a:lnTo>
                    <a:lnTo>
                      <a:pt x="0" y="142240"/>
                    </a:lnTo>
                    <a:lnTo>
                      <a:pt x="0" y="142240"/>
                    </a:lnTo>
                  </a:path>
                </a:pathLst>
              </a:custGeom>
              <a:noFill/>
              <a:ln w="12700">
                <a:solidFill>
                  <a:srgbClr val="B7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7732A0B1-DDC8-43B6-A5C3-F05B3779D115}"/>
                  </a:ext>
                </a:extLst>
              </p:cNvPr>
              <p:cNvSpPr/>
              <p:nvPr/>
            </p:nvSpPr>
            <p:spPr>
              <a:xfrm>
                <a:off x="2519680" y="3578860"/>
                <a:ext cx="490220" cy="106680"/>
              </a:xfrm>
              <a:custGeom>
                <a:avLst/>
                <a:gdLst>
                  <a:gd name="connsiteX0" fmla="*/ 490220 w 490220"/>
                  <a:gd name="connsiteY0" fmla="*/ 106680 h 106680"/>
                  <a:gd name="connsiteX1" fmla="*/ 320040 w 490220"/>
                  <a:gd name="connsiteY1" fmla="*/ 76200 h 106680"/>
                  <a:gd name="connsiteX2" fmla="*/ 157480 w 490220"/>
                  <a:gd name="connsiteY2" fmla="*/ 55880 h 106680"/>
                  <a:gd name="connsiteX3" fmla="*/ 81280 w 490220"/>
                  <a:gd name="connsiteY3" fmla="*/ 22860 h 106680"/>
                  <a:gd name="connsiteX4" fmla="*/ 48260 w 490220"/>
                  <a:gd name="connsiteY4" fmla="*/ 0 h 106680"/>
                  <a:gd name="connsiteX5" fmla="*/ 0 w 490220"/>
                  <a:gd name="connsiteY5" fmla="*/ 2286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20" h="106680">
                    <a:moveTo>
                      <a:pt x="490220" y="106680"/>
                    </a:moveTo>
                    <a:lnTo>
                      <a:pt x="320040" y="76200"/>
                    </a:lnTo>
                    <a:lnTo>
                      <a:pt x="157480" y="55880"/>
                    </a:lnTo>
                    <a:lnTo>
                      <a:pt x="81280" y="22860"/>
                    </a:lnTo>
                    <a:lnTo>
                      <a:pt x="48260" y="0"/>
                    </a:lnTo>
                    <a:lnTo>
                      <a:pt x="0" y="22860"/>
                    </a:lnTo>
                  </a:path>
                </a:pathLst>
              </a:custGeom>
              <a:noFill/>
              <a:ln w="12700">
                <a:solidFill>
                  <a:srgbClr val="B7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290DF5AF-C7D8-4B77-9E1D-5CC49390407D}"/>
                  </a:ext>
                </a:extLst>
              </p:cNvPr>
              <p:cNvSpPr/>
              <p:nvPr/>
            </p:nvSpPr>
            <p:spPr>
              <a:xfrm>
                <a:off x="4255294" y="4183063"/>
                <a:ext cx="1099026" cy="637857"/>
              </a:xfrm>
              <a:custGeom>
                <a:avLst/>
                <a:gdLst>
                  <a:gd name="connsiteX0" fmla="*/ 0 w 1102360"/>
                  <a:gd name="connsiteY0" fmla="*/ 0 h 642620"/>
                  <a:gd name="connsiteX1" fmla="*/ 599440 w 1102360"/>
                  <a:gd name="connsiteY1" fmla="*/ 45720 h 642620"/>
                  <a:gd name="connsiteX2" fmla="*/ 604520 w 1102360"/>
                  <a:gd name="connsiteY2" fmla="*/ 22860 h 642620"/>
                  <a:gd name="connsiteX3" fmla="*/ 820420 w 1102360"/>
                  <a:gd name="connsiteY3" fmla="*/ 45720 h 642620"/>
                  <a:gd name="connsiteX4" fmla="*/ 817880 w 1102360"/>
                  <a:gd name="connsiteY4" fmla="*/ 116840 h 642620"/>
                  <a:gd name="connsiteX5" fmla="*/ 891540 w 1102360"/>
                  <a:gd name="connsiteY5" fmla="*/ 124460 h 642620"/>
                  <a:gd name="connsiteX6" fmla="*/ 886460 w 1102360"/>
                  <a:gd name="connsiteY6" fmla="*/ 30480 h 642620"/>
                  <a:gd name="connsiteX7" fmla="*/ 1000760 w 1102360"/>
                  <a:gd name="connsiteY7" fmla="*/ 60960 h 642620"/>
                  <a:gd name="connsiteX8" fmla="*/ 980440 w 1102360"/>
                  <a:gd name="connsiteY8" fmla="*/ 124460 h 642620"/>
                  <a:gd name="connsiteX9" fmla="*/ 942340 w 1102360"/>
                  <a:gd name="connsiteY9" fmla="*/ 139700 h 642620"/>
                  <a:gd name="connsiteX10" fmla="*/ 891540 w 1102360"/>
                  <a:gd name="connsiteY10" fmla="*/ 152400 h 642620"/>
                  <a:gd name="connsiteX11" fmla="*/ 896620 w 1102360"/>
                  <a:gd name="connsiteY11" fmla="*/ 251460 h 642620"/>
                  <a:gd name="connsiteX12" fmla="*/ 1102360 w 1102360"/>
                  <a:gd name="connsiteY12" fmla="*/ 254000 h 642620"/>
                  <a:gd name="connsiteX13" fmla="*/ 1089660 w 1102360"/>
                  <a:gd name="connsiteY13" fmla="*/ 317500 h 642620"/>
                  <a:gd name="connsiteX14" fmla="*/ 944880 w 1102360"/>
                  <a:gd name="connsiteY14" fmla="*/ 325120 h 642620"/>
                  <a:gd name="connsiteX15" fmla="*/ 927100 w 1102360"/>
                  <a:gd name="connsiteY15" fmla="*/ 406400 h 642620"/>
                  <a:gd name="connsiteX16" fmla="*/ 812800 w 1102360"/>
                  <a:gd name="connsiteY16" fmla="*/ 398780 h 642620"/>
                  <a:gd name="connsiteX17" fmla="*/ 802640 w 1102360"/>
                  <a:gd name="connsiteY17" fmla="*/ 322580 h 642620"/>
                  <a:gd name="connsiteX18" fmla="*/ 767080 w 1102360"/>
                  <a:gd name="connsiteY18" fmla="*/ 312420 h 642620"/>
                  <a:gd name="connsiteX19" fmla="*/ 756920 w 1102360"/>
                  <a:gd name="connsiteY19" fmla="*/ 299720 h 642620"/>
                  <a:gd name="connsiteX20" fmla="*/ 726440 w 1102360"/>
                  <a:gd name="connsiteY20" fmla="*/ 325120 h 642620"/>
                  <a:gd name="connsiteX21" fmla="*/ 701040 w 1102360"/>
                  <a:gd name="connsiteY21" fmla="*/ 327660 h 642620"/>
                  <a:gd name="connsiteX22" fmla="*/ 701040 w 1102360"/>
                  <a:gd name="connsiteY22" fmla="*/ 327660 h 642620"/>
                  <a:gd name="connsiteX23" fmla="*/ 693420 w 1102360"/>
                  <a:gd name="connsiteY23" fmla="*/ 375920 h 642620"/>
                  <a:gd name="connsiteX24" fmla="*/ 652780 w 1102360"/>
                  <a:gd name="connsiteY24" fmla="*/ 403860 h 642620"/>
                  <a:gd name="connsiteX25" fmla="*/ 655320 w 1102360"/>
                  <a:gd name="connsiteY25" fmla="*/ 436880 h 642620"/>
                  <a:gd name="connsiteX26" fmla="*/ 706120 w 1102360"/>
                  <a:gd name="connsiteY26" fmla="*/ 474980 h 642620"/>
                  <a:gd name="connsiteX27" fmla="*/ 635000 w 1102360"/>
                  <a:gd name="connsiteY27" fmla="*/ 500380 h 642620"/>
                  <a:gd name="connsiteX28" fmla="*/ 604520 w 1102360"/>
                  <a:gd name="connsiteY28" fmla="*/ 528320 h 642620"/>
                  <a:gd name="connsiteX29" fmla="*/ 594360 w 1102360"/>
                  <a:gd name="connsiteY29" fmla="*/ 561340 h 642620"/>
                  <a:gd name="connsiteX30" fmla="*/ 530860 w 1102360"/>
                  <a:gd name="connsiteY30" fmla="*/ 642620 h 642620"/>
                  <a:gd name="connsiteX31" fmla="*/ 477520 w 1102360"/>
                  <a:gd name="connsiteY31" fmla="*/ 617220 h 642620"/>
                  <a:gd name="connsiteX32" fmla="*/ 436880 w 1102360"/>
                  <a:gd name="connsiteY32" fmla="*/ 576580 h 642620"/>
                  <a:gd name="connsiteX33" fmla="*/ 462280 w 1102360"/>
                  <a:gd name="connsiteY33" fmla="*/ 340360 h 642620"/>
                  <a:gd name="connsiteX34" fmla="*/ 508000 w 1102360"/>
                  <a:gd name="connsiteY34" fmla="*/ 312420 h 642620"/>
                  <a:gd name="connsiteX35" fmla="*/ 528320 w 1102360"/>
                  <a:gd name="connsiteY35" fmla="*/ 299720 h 642620"/>
                  <a:gd name="connsiteX36" fmla="*/ 408940 w 1102360"/>
                  <a:gd name="connsiteY36" fmla="*/ 213360 h 642620"/>
                  <a:gd name="connsiteX37" fmla="*/ 266700 w 1102360"/>
                  <a:gd name="connsiteY37" fmla="*/ 284480 h 642620"/>
                  <a:gd name="connsiteX38" fmla="*/ 241300 w 1102360"/>
                  <a:gd name="connsiteY38" fmla="*/ 256540 h 642620"/>
                  <a:gd name="connsiteX39" fmla="*/ 200660 w 1102360"/>
                  <a:gd name="connsiteY39" fmla="*/ 243840 h 642620"/>
                  <a:gd name="connsiteX40" fmla="*/ 157480 w 1102360"/>
                  <a:gd name="connsiteY40" fmla="*/ 205740 h 642620"/>
                  <a:gd name="connsiteX41" fmla="*/ 121920 w 1102360"/>
                  <a:gd name="connsiteY41" fmla="*/ 157480 h 642620"/>
                  <a:gd name="connsiteX42" fmla="*/ 109220 w 1102360"/>
                  <a:gd name="connsiteY42" fmla="*/ 124460 h 642620"/>
                  <a:gd name="connsiteX43" fmla="*/ 68580 w 1102360"/>
                  <a:gd name="connsiteY43" fmla="*/ 109220 h 642620"/>
                  <a:gd name="connsiteX44" fmla="*/ 50800 w 1102360"/>
                  <a:gd name="connsiteY44" fmla="*/ 63500 h 642620"/>
                  <a:gd name="connsiteX45" fmla="*/ 38100 w 1102360"/>
                  <a:gd name="connsiteY45" fmla="*/ 45720 h 642620"/>
                  <a:gd name="connsiteX46" fmla="*/ 0 w 1102360"/>
                  <a:gd name="connsiteY46" fmla="*/ 0 h 642620"/>
                  <a:gd name="connsiteX0" fmla="*/ 0 w 1102360"/>
                  <a:gd name="connsiteY0" fmla="*/ 0 h 642620"/>
                  <a:gd name="connsiteX1" fmla="*/ 599440 w 1102360"/>
                  <a:gd name="connsiteY1" fmla="*/ 45720 h 642620"/>
                  <a:gd name="connsiteX2" fmla="*/ 604520 w 1102360"/>
                  <a:gd name="connsiteY2" fmla="*/ 22860 h 642620"/>
                  <a:gd name="connsiteX3" fmla="*/ 820420 w 1102360"/>
                  <a:gd name="connsiteY3" fmla="*/ 45720 h 642620"/>
                  <a:gd name="connsiteX4" fmla="*/ 817880 w 1102360"/>
                  <a:gd name="connsiteY4" fmla="*/ 116840 h 642620"/>
                  <a:gd name="connsiteX5" fmla="*/ 891540 w 1102360"/>
                  <a:gd name="connsiteY5" fmla="*/ 124460 h 642620"/>
                  <a:gd name="connsiteX6" fmla="*/ 886460 w 1102360"/>
                  <a:gd name="connsiteY6" fmla="*/ 30480 h 642620"/>
                  <a:gd name="connsiteX7" fmla="*/ 1000760 w 1102360"/>
                  <a:gd name="connsiteY7" fmla="*/ 60960 h 642620"/>
                  <a:gd name="connsiteX8" fmla="*/ 980440 w 1102360"/>
                  <a:gd name="connsiteY8" fmla="*/ 124460 h 642620"/>
                  <a:gd name="connsiteX9" fmla="*/ 942340 w 1102360"/>
                  <a:gd name="connsiteY9" fmla="*/ 139700 h 642620"/>
                  <a:gd name="connsiteX10" fmla="*/ 891540 w 1102360"/>
                  <a:gd name="connsiteY10" fmla="*/ 152400 h 642620"/>
                  <a:gd name="connsiteX11" fmla="*/ 896620 w 1102360"/>
                  <a:gd name="connsiteY11" fmla="*/ 251460 h 642620"/>
                  <a:gd name="connsiteX12" fmla="*/ 1102360 w 1102360"/>
                  <a:gd name="connsiteY12" fmla="*/ 254000 h 642620"/>
                  <a:gd name="connsiteX13" fmla="*/ 1089660 w 1102360"/>
                  <a:gd name="connsiteY13" fmla="*/ 317500 h 642620"/>
                  <a:gd name="connsiteX14" fmla="*/ 944880 w 1102360"/>
                  <a:gd name="connsiteY14" fmla="*/ 325120 h 642620"/>
                  <a:gd name="connsiteX15" fmla="*/ 927100 w 1102360"/>
                  <a:gd name="connsiteY15" fmla="*/ 406400 h 642620"/>
                  <a:gd name="connsiteX16" fmla="*/ 812800 w 1102360"/>
                  <a:gd name="connsiteY16" fmla="*/ 398780 h 642620"/>
                  <a:gd name="connsiteX17" fmla="*/ 802640 w 1102360"/>
                  <a:gd name="connsiteY17" fmla="*/ 322580 h 642620"/>
                  <a:gd name="connsiteX18" fmla="*/ 767080 w 1102360"/>
                  <a:gd name="connsiteY18" fmla="*/ 312420 h 642620"/>
                  <a:gd name="connsiteX19" fmla="*/ 756920 w 1102360"/>
                  <a:gd name="connsiteY19" fmla="*/ 299720 h 642620"/>
                  <a:gd name="connsiteX20" fmla="*/ 726440 w 1102360"/>
                  <a:gd name="connsiteY20" fmla="*/ 325120 h 642620"/>
                  <a:gd name="connsiteX21" fmla="*/ 701040 w 1102360"/>
                  <a:gd name="connsiteY21" fmla="*/ 327660 h 642620"/>
                  <a:gd name="connsiteX22" fmla="*/ 701040 w 1102360"/>
                  <a:gd name="connsiteY22" fmla="*/ 327660 h 642620"/>
                  <a:gd name="connsiteX23" fmla="*/ 693420 w 1102360"/>
                  <a:gd name="connsiteY23" fmla="*/ 375920 h 642620"/>
                  <a:gd name="connsiteX24" fmla="*/ 652780 w 1102360"/>
                  <a:gd name="connsiteY24" fmla="*/ 403860 h 642620"/>
                  <a:gd name="connsiteX25" fmla="*/ 655320 w 1102360"/>
                  <a:gd name="connsiteY25" fmla="*/ 436880 h 642620"/>
                  <a:gd name="connsiteX26" fmla="*/ 706120 w 1102360"/>
                  <a:gd name="connsiteY26" fmla="*/ 474980 h 642620"/>
                  <a:gd name="connsiteX27" fmla="*/ 635000 w 1102360"/>
                  <a:gd name="connsiteY27" fmla="*/ 500380 h 642620"/>
                  <a:gd name="connsiteX28" fmla="*/ 604520 w 1102360"/>
                  <a:gd name="connsiteY28" fmla="*/ 528320 h 642620"/>
                  <a:gd name="connsiteX29" fmla="*/ 594360 w 1102360"/>
                  <a:gd name="connsiteY29" fmla="*/ 561340 h 642620"/>
                  <a:gd name="connsiteX30" fmla="*/ 530860 w 1102360"/>
                  <a:gd name="connsiteY30" fmla="*/ 642620 h 642620"/>
                  <a:gd name="connsiteX31" fmla="*/ 477520 w 1102360"/>
                  <a:gd name="connsiteY31" fmla="*/ 617220 h 642620"/>
                  <a:gd name="connsiteX32" fmla="*/ 436880 w 1102360"/>
                  <a:gd name="connsiteY32" fmla="*/ 576580 h 642620"/>
                  <a:gd name="connsiteX33" fmla="*/ 462280 w 1102360"/>
                  <a:gd name="connsiteY33" fmla="*/ 340360 h 642620"/>
                  <a:gd name="connsiteX34" fmla="*/ 508000 w 1102360"/>
                  <a:gd name="connsiteY34" fmla="*/ 312420 h 642620"/>
                  <a:gd name="connsiteX35" fmla="*/ 528320 w 1102360"/>
                  <a:gd name="connsiteY35" fmla="*/ 299720 h 642620"/>
                  <a:gd name="connsiteX36" fmla="*/ 408940 w 1102360"/>
                  <a:gd name="connsiteY36" fmla="*/ 213360 h 642620"/>
                  <a:gd name="connsiteX37" fmla="*/ 266700 w 1102360"/>
                  <a:gd name="connsiteY37" fmla="*/ 284480 h 642620"/>
                  <a:gd name="connsiteX38" fmla="*/ 241300 w 1102360"/>
                  <a:gd name="connsiteY38" fmla="*/ 256540 h 642620"/>
                  <a:gd name="connsiteX39" fmla="*/ 200660 w 1102360"/>
                  <a:gd name="connsiteY39" fmla="*/ 243840 h 642620"/>
                  <a:gd name="connsiteX40" fmla="*/ 157480 w 1102360"/>
                  <a:gd name="connsiteY40" fmla="*/ 205740 h 642620"/>
                  <a:gd name="connsiteX41" fmla="*/ 121920 w 1102360"/>
                  <a:gd name="connsiteY41" fmla="*/ 157480 h 642620"/>
                  <a:gd name="connsiteX42" fmla="*/ 109220 w 1102360"/>
                  <a:gd name="connsiteY42" fmla="*/ 124460 h 642620"/>
                  <a:gd name="connsiteX43" fmla="*/ 68580 w 1102360"/>
                  <a:gd name="connsiteY43" fmla="*/ 109220 h 642620"/>
                  <a:gd name="connsiteX44" fmla="*/ 50800 w 1102360"/>
                  <a:gd name="connsiteY44" fmla="*/ 63500 h 642620"/>
                  <a:gd name="connsiteX45" fmla="*/ 38100 w 1102360"/>
                  <a:gd name="connsiteY45" fmla="*/ 45720 h 642620"/>
                  <a:gd name="connsiteX46" fmla="*/ 3334 w 1102360"/>
                  <a:gd name="connsiteY46" fmla="*/ 34131 h 642620"/>
                  <a:gd name="connsiteX47" fmla="*/ 0 w 1102360"/>
                  <a:gd name="connsiteY47" fmla="*/ 0 h 642620"/>
                  <a:gd name="connsiteX0" fmla="*/ 0 w 1102360"/>
                  <a:gd name="connsiteY0" fmla="*/ 0 h 642620"/>
                  <a:gd name="connsiteX1" fmla="*/ 594678 w 1102360"/>
                  <a:gd name="connsiteY1" fmla="*/ 55245 h 642620"/>
                  <a:gd name="connsiteX2" fmla="*/ 604520 w 1102360"/>
                  <a:gd name="connsiteY2" fmla="*/ 22860 h 642620"/>
                  <a:gd name="connsiteX3" fmla="*/ 820420 w 1102360"/>
                  <a:gd name="connsiteY3" fmla="*/ 45720 h 642620"/>
                  <a:gd name="connsiteX4" fmla="*/ 817880 w 1102360"/>
                  <a:gd name="connsiteY4" fmla="*/ 116840 h 642620"/>
                  <a:gd name="connsiteX5" fmla="*/ 891540 w 1102360"/>
                  <a:gd name="connsiteY5" fmla="*/ 124460 h 642620"/>
                  <a:gd name="connsiteX6" fmla="*/ 886460 w 1102360"/>
                  <a:gd name="connsiteY6" fmla="*/ 30480 h 642620"/>
                  <a:gd name="connsiteX7" fmla="*/ 1000760 w 1102360"/>
                  <a:gd name="connsiteY7" fmla="*/ 60960 h 642620"/>
                  <a:gd name="connsiteX8" fmla="*/ 980440 w 1102360"/>
                  <a:gd name="connsiteY8" fmla="*/ 124460 h 642620"/>
                  <a:gd name="connsiteX9" fmla="*/ 942340 w 1102360"/>
                  <a:gd name="connsiteY9" fmla="*/ 139700 h 642620"/>
                  <a:gd name="connsiteX10" fmla="*/ 891540 w 1102360"/>
                  <a:gd name="connsiteY10" fmla="*/ 152400 h 642620"/>
                  <a:gd name="connsiteX11" fmla="*/ 896620 w 1102360"/>
                  <a:gd name="connsiteY11" fmla="*/ 251460 h 642620"/>
                  <a:gd name="connsiteX12" fmla="*/ 1102360 w 1102360"/>
                  <a:gd name="connsiteY12" fmla="*/ 254000 h 642620"/>
                  <a:gd name="connsiteX13" fmla="*/ 1089660 w 1102360"/>
                  <a:gd name="connsiteY13" fmla="*/ 317500 h 642620"/>
                  <a:gd name="connsiteX14" fmla="*/ 944880 w 1102360"/>
                  <a:gd name="connsiteY14" fmla="*/ 325120 h 642620"/>
                  <a:gd name="connsiteX15" fmla="*/ 927100 w 1102360"/>
                  <a:gd name="connsiteY15" fmla="*/ 406400 h 642620"/>
                  <a:gd name="connsiteX16" fmla="*/ 812800 w 1102360"/>
                  <a:gd name="connsiteY16" fmla="*/ 398780 h 642620"/>
                  <a:gd name="connsiteX17" fmla="*/ 802640 w 1102360"/>
                  <a:gd name="connsiteY17" fmla="*/ 322580 h 642620"/>
                  <a:gd name="connsiteX18" fmla="*/ 767080 w 1102360"/>
                  <a:gd name="connsiteY18" fmla="*/ 312420 h 642620"/>
                  <a:gd name="connsiteX19" fmla="*/ 756920 w 1102360"/>
                  <a:gd name="connsiteY19" fmla="*/ 299720 h 642620"/>
                  <a:gd name="connsiteX20" fmla="*/ 726440 w 1102360"/>
                  <a:gd name="connsiteY20" fmla="*/ 325120 h 642620"/>
                  <a:gd name="connsiteX21" fmla="*/ 701040 w 1102360"/>
                  <a:gd name="connsiteY21" fmla="*/ 327660 h 642620"/>
                  <a:gd name="connsiteX22" fmla="*/ 701040 w 1102360"/>
                  <a:gd name="connsiteY22" fmla="*/ 327660 h 642620"/>
                  <a:gd name="connsiteX23" fmla="*/ 693420 w 1102360"/>
                  <a:gd name="connsiteY23" fmla="*/ 375920 h 642620"/>
                  <a:gd name="connsiteX24" fmla="*/ 652780 w 1102360"/>
                  <a:gd name="connsiteY24" fmla="*/ 403860 h 642620"/>
                  <a:gd name="connsiteX25" fmla="*/ 655320 w 1102360"/>
                  <a:gd name="connsiteY25" fmla="*/ 436880 h 642620"/>
                  <a:gd name="connsiteX26" fmla="*/ 706120 w 1102360"/>
                  <a:gd name="connsiteY26" fmla="*/ 474980 h 642620"/>
                  <a:gd name="connsiteX27" fmla="*/ 635000 w 1102360"/>
                  <a:gd name="connsiteY27" fmla="*/ 500380 h 642620"/>
                  <a:gd name="connsiteX28" fmla="*/ 604520 w 1102360"/>
                  <a:gd name="connsiteY28" fmla="*/ 528320 h 642620"/>
                  <a:gd name="connsiteX29" fmla="*/ 594360 w 1102360"/>
                  <a:gd name="connsiteY29" fmla="*/ 561340 h 642620"/>
                  <a:gd name="connsiteX30" fmla="*/ 530860 w 1102360"/>
                  <a:gd name="connsiteY30" fmla="*/ 642620 h 642620"/>
                  <a:gd name="connsiteX31" fmla="*/ 477520 w 1102360"/>
                  <a:gd name="connsiteY31" fmla="*/ 617220 h 642620"/>
                  <a:gd name="connsiteX32" fmla="*/ 436880 w 1102360"/>
                  <a:gd name="connsiteY32" fmla="*/ 576580 h 642620"/>
                  <a:gd name="connsiteX33" fmla="*/ 462280 w 1102360"/>
                  <a:gd name="connsiteY33" fmla="*/ 340360 h 642620"/>
                  <a:gd name="connsiteX34" fmla="*/ 508000 w 1102360"/>
                  <a:gd name="connsiteY34" fmla="*/ 312420 h 642620"/>
                  <a:gd name="connsiteX35" fmla="*/ 528320 w 1102360"/>
                  <a:gd name="connsiteY35" fmla="*/ 299720 h 642620"/>
                  <a:gd name="connsiteX36" fmla="*/ 408940 w 1102360"/>
                  <a:gd name="connsiteY36" fmla="*/ 213360 h 642620"/>
                  <a:gd name="connsiteX37" fmla="*/ 266700 w 1102360"/>
                  <a:gd name="connsiteY37" fmla="*/ 284480 h 642620"/>
                  <a:gd name="connsiteX38" fmla="*/ 241300 w 1102360"/>
                  <a:gd name="connsiteY38" fmla="*/ 256540 h 642620"/>
                  <a:gd name="connsiteX39" fmla="*/ 200660 w 1102360"/>
                  <a:gd name="connsiteY39" fmla="*/ 243840 h 642620"/>
                  <a:gd name="connsiteX40" fmla="*/ 157480 w 1102360"/>
                  <a:gd name="connsiteY40" fmla="*/ 205740 h 642620"/>
                  <a:gd name="connsiteX41" fmla="*/ 121920 w 1102360"/>
                  <a:gd name="connsiteY41" fmla="*/ 157480 h 642620"/>
                  <a:gd name="connsiteX42" fmla="*/ 109220 w 1102360"/>
                  <a:gd name="connsiteY42" fmla="*/ 124460 h 642620"/>
                  <a:gd name="connsiteX43" fmla="*/ 68580 w 1102360"/>
                  <a:gd name="connsiteY43" fmla="*/ 109220 h 642620"/>
                  <a:gd name="connsiteX44" fmla="*/ 50800 w 1102360"/>
                  <a:gd name="connsiteY44" fmla="*/ 63500 h 642620"/>
                  <a:gd name="connsiteX45" fmla="*/ 38100 w 1102360"/>
                  <a:gd name="connsiteY45" fmla="*/ 45720 h 642620"/>
                  <a:gd name="connsiteX46" fmla="*/ 3334 w 1102360"/>
                  <a:gd name="connsiteY46" fmla="*/ 34131 h 642620"/>
                  <a:gd name="connsiteX47" fmla="*/ 0 w 1102360"/>
                  <a:gd name="connsiteY47" fmla="*/ 0 h 642620"/>
                  <a:gd name="connsiteX0" fmla="*/ 1428 w 1099026"/>
                  <a:gd name="connsiteY0" fmla="*/ 0 h 637857"/>
                  <a:gd name="connsiteX1" fmla="*/ 591344 w 1099026"/>
                  <a:gd name="connsiteY1" fmla="*/ 50482 h 637857"/>
                  <a:gd name="connsiteX2" fmla="*/ 601186 w 1099026"/>
                  <a:gd name="connsiteY2" fmla="*/ 18097 h 637857"/>
                  <a:gd name="connsiteX3" fmla="*/ 817086 w 1099026"/>
                  <a:gd name="connsiteY3" fmla="*/ 40957 h 637857"/>
                  <a:gd name="connsiteX4" fmla="*/ 814546 w 1099026"/>
                  <a:gd name="connsiteY4" fmla="*/ 112077 h 637857"/>
                  <a:gd name="connsiteX5" fmla="*/ 888206 w 1099026"/>
                  <a:gd name="connsiteY5" fmla="*/ 119697 h 637857"/>
                  <a:gd name="connsiteX6" fmla="*/ 883126 w 1099026"/>
                  <a:gd name="connsiteY6" fmla="*/ 25717 h 637857"/>
                  <a:gd name="connsiteX7" fmla="*/ 997426 w 1099026"/>
                  <a:gd name="connsiteY7" fmla="*/ 56197 h 637857"/>
                  <a:gd name="connsiteX8" fmla="*/ 977106 w 1099026"/>
                  <a:gd name="connsiteY8" fmla="*/ 119697 h 637857"/>
                  <a:gd name="connsiteX9" fmla="*/ 939006 w 1099026"/>
                  <a:gd name="connsiteY9" fmla="*/ 134937 h 637857"/>
                  <a:gd name="connsiteX10" fmla="*/ 888206 w 1099026"/>
                  <a:gd name="connsiteY10" fmla="*/ 147637 h 637857"/>
                  <a:gd name="connsiteX11" fmla="*/ 893286 w 1099026"/>
                  <a:gd name="connsiteY11" fmla="*/ 246697 h 637857"/>
                  <a:gd name="connsiteX12" fmla="*/ 1099026 w 1099026"/>
                  <a:gd name="connsiteY12" fmla="*/ 249237 h 637857"/>
                  <a:gd name="connsiteX13" fmla="*/ 1086326 w 1099026"/>
                  <a:gd name="connsiteY13" fmla="*/ 312737 h 637857"/>
                  <a:gd name="connsiteX14" fmla="*/ 941546 w 1099026"/>
                  <a:gd name="connsiteY14" fmla="*/ 320357 h 637857"/>
                  <a:gd name="connsiteX15" fmla="*/ 923766 w 1099026"/>
                  <a:gd name="connsiteY15" fmla="*/ 401637 h 637857"/>
                  <a:gd name="connsiteX16" fmla="*/ 809466 w 1099026"/>
                  <a:gd name="connsiteY16" fmla="*/ 394017 h 637857"/>
                  <a:gd name="connsiteX17" fmla="*/ 799306 w 1099026"/>
                  <a:gd name="connsiteY17" fmla="*/ 317817 h 637857"/>
                  <a:gd name="connsiteX18" fmla="*/ 763746 w 1099026"/>
                  <a:gd name="connsiteY18" fmla="*/ 307657 h 637857"/>
                  <a:gd name="connsiteX19" fmla="*/ 753586 w 1099026"/>
                  <a:gd name="connsiteY19" fmla="*/ 294957 h 637857"/>
                  <a:gd name="connsiteX20" fmla="*/ 723106 w 1099026"/>
                  <a:gd name="connsiteY20" fmla="*/ 320357 h 637857"/>
                  <a:gd name="connsiteX21" fmla="*/ 697706 w 1099026"/>
                  <a:gd name="connsiteY21" fmla="*/ 322897 h 637857"/>
                  <a:gd name="connsiteX22" fmla="*/ 697706 w 1099026"/>
                  <a:gd name="connsiteY22" fmla="*/ 322897 h 637857"/>
                  <a:gd name="connsiteX23" fmla="*/ 690086 w 1099026"/>
                  <a:gd name="connsiteY23" fmla="*/ 371157 h 637857"/>
                  <a:gd name="connsiteX24" fmla="*/ 649446 w 1099026"/>
                  <a:gd name="connsiteY24" fmla="*/ 399097 h 637857"/>
                  <a:gd name="connsiteX25" fmla="*/ 651986 w 1099026"/>
                  <a:gd name="connsiteY25" fmla="*/ 432117 h 637857"/>
                  <a:gd name="connsiteX26" fmla="*/ 702786 w 1099026"/>
                  <a:gd name="connsiteY26" fmla="*/ 470217 h 637857"/>
                  <a:gd name="connsiteX27" fmla="*/ 631666 w 1099026"/>
                  <a:gd name="connsiteY27" fmla="*/ 495617 h 637857"/>
                  <a:gd name="connsiteX28" fmla="*/ 601186 w 1099026"/>
                  <a:gd name="connsiteY28" fmla="*/ 523557 h 637857"/>
                  <a:gd name="connsiteX29" fmla="*/ 591026 w 1099026"/>
                  <a:gd name="connsiteY29" fmla="*/ 556577 h 637857"/>
                  <a:gd name="connsiteX30" fmla="*/ 527526 w 1099026"/>
                  <a:gd name="connsiteY30" fmla="*/ 637857 h 637857"/>
                  <a:gd name="connsiteX31" fmla="*/ 474186 w 1099026"/>
                  <a:gd name="connsiteY31" fmla="*/ 612457 h 637857"/>
                  <a:gd name="connsiteX32" fmla="*/ 433546 w 1099026"/>
                  <a:gd name="connsiteY32" fmla="*/ 571817 h 637857"/>
                  <a:gd name="connsiteX33" fmla="*/ 458946 w 1099026"/>
                  <a:gd name="connsiteY33" fmla="*/ 335597 h 637857"/>
                  <a:gd name="connsiteX34" fmla="*/ 504666 w 1099026"/>
                  <a:gd name="connsiteY34" fmla="*/ 307657 h 637857"/>
                  <a:gd name="connsiteX35" fmla="*/ 524986 w 1099026"/>
                  <a:gd name="connsiteY35" fmla="*/ 294957 h 637857"/>
                  <a:gd name="connsiteX36" fmla="*/ 405606 w 1099026"/>
                  <a:gd name="connsiteY36" fmla="*/ 208597 h 637857"/>
                  <a:gd name="connsiteX37" fmla="*/ 263366 w 1099026"/>
                  <a:gd name="connsiteY37" fmla="*/ 279717 h 637857"/>
                  <a:gd name="connsiteX38" fmla="*/ 237966 w 1099026"/>
                  <a:gd name="connsiteY38" fmla="*/ 251777 h 637857"/>
                  <a:gd name="connsiteX39" fmla="*/ 197326 w 1099026"/>
                  <a:gd name="connsiteY39" fmla="*/ 239077 h 637857"/>
                  <a:gd name="connsiteX40" fmla="*/ 154146 w 1099026"/>
                  <a:gd name="connsiteY40" fmla="*/ 200977 h 637857"/>
                  <a:gd name="connsiteX41" fmla="*/ 118586 w 1099026"/>
                  <a:gd name="connsiteY41" fmla="*/ 152717 h 637857"/>
                  <a:gd name="connsiteX42" fmla="*/ 105886 w 1099026"/>
                  <a:gd name="connsiteY42" fmla="*/ 119697 h 637857"/>
                  <a:gd name="connsiteX43" fmla="*/ 65246 w 1099026"/>
                  <a:gd name="connsiteY43" fmla="*/ 104457 h 637857"/>
                  <a:gd name="connsiteX44" fmla="*/ 47466 w 1099026"/>
                  <a:gd name="connsiteY44" fmla="*/ 58737 h 637857"/>
                  <a:gd name="connsiteX45" fmla="*/ 34766 w 1099026"/>
                  <a:gd name="connsiteY45" fmla="*/ 40957 h 637857"/>
                  <a:gd name="connsiteX46" fmla="*/ 0 w 1099026"/>
                  <a:gd name="connsiteY46" fmla="*/ 29368 h 637857"/>
                  <a:gd name="connsiteX47" fmla="*/ 1428 w 1099026"/>
                  <a:gd name="connsiteY47" fmla="*/ 0 h 6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026" h="637857">
                    <a:moveTo>
                      <a:pt x="1428" y="0"/>
                    </a:moveTo>
                    <a:lnTo>
                      <a:pt x="591344" y="50482"/>
                    </a:lnTo>
                    <a:lnTo>
                      <a:pt x="601186" y="18097"/>
                    </a:lnTo>
                    <a:lnTo>
                      <a:pt x="817086" y="40957"/>
                    </a:lnTo>
                    <a:cubicBezTo>
                      <a:pt x="816239" y="64664"/>
                      <a:pt x="815393" y="88370"/>
                      <a:pt x="814546" y="112077"/>
                    </a:cubicBezTo>
                    <a:lnTo>
                      <a:pt x="888206" y="119697"/>
                    </a:lnTo>
                    <a:lnTo>
                      <a:pt x="883126" y="25717"/>
                    </a:lnTo>
                    <a:lnTo>
                      <a:pt x="997426" y="56197"/>
                    </a:lnTo>
                    <a:lnTo>
                      <a:pt x="977106" y="119697"/>
                    </a:lnTo>
                    <a:lnTo>
                      <a:pt x="939006" y="134937"/>
                    </a:lnTo>
                    <a:lnTo>
                      <a:pt x="888206" y="147637"/>
                    </a:lnTo>
                    <a:lnTo>
                      <a:pt x="893286" y="246697"/>
                    </a:lnTo>
                    <a:lnTo>
                      <a:pt x="1099026" y="249237"/>
                    </a:lnTo>
                    <a:lnTo>
                      <a:pt x="1086326" y="312737"/>
                    </a:lnTo>
                    <a:lnTo>
                      <a:pt x="941546" y="320357"/>
                    </a:lnTo>
                    <a:lnTo>
                      <a:pt x="923766" y="401637"/>
                    </a:lnTo>
                    <a:lnTo>
                      <a:pt x="809466" y="394017"/>
                    </a:lnTo>
                    <a:lnTo>
                      <a:pt x="799306" y="317817"/>
                    </a:lnTo>
                    <a:lnTo>
                      <a:pt x="763746" y="307657"/>
                    </a:lnTo>
                    <a:lnTo>
                      <a:pt x="753586" y="294957"/>
                    </a:lnTo>
                    <a:lnTo>
                      <a:pt x="723106" y="320357"/>
                    </a:lnTo>
                    <a:lnTo>
                      <a:pt x="697706" y="322897"/>
                    </a:lnTo>
                    <a:lnTo>
                      <a:pt x="697706" y="322897"/>
                    </a:lnTo>
                    <a:lnTo>
                      <a:pt x="690086" y="371157"/>
                    </a:lnTo>
                    <a:lnTo>
                      <a:pt x="649446" y="399097"/>
                    </a:lnTo>
                    <a:lnTo>
                      <a:pt x="651986" y="432117"/>
                    </a:lnTo>
                    <a:lnTo>
                      <a:pt x="702786" y="470217"/>
                    </a:lnTo>
                    <a:lnTo>
                      <a:pt x="631666" y="495617"/>
                    </a:lnTo>
                    <a:lnTo>
                      <a:pt x="601186" y="523557"/>
                    </a:lnTo>
                    <a:lnTo>
                      <a:pt x="591026" y="556577"/>
                    </a:lnTo>
                    <a:lnTo>
                      <a:pt x="527526" y="637857"/>
                    </a:lnTo>
                    <a:lnTo>
                      <a:pt x="474186" y="612457"/>
                    </a:lnTo>
                    <a:lnTo>
                      <a:pt x="433546" y="571817"/>
                    </a:lnTo>
                    <a:lnTo>
                      <a:pt x="458946" y="335597"/>
                    </a:lnTo>
                    <a:lnTo>
                      <a:pt x="504666" y="307657"/>
                    </a:lnTo>
                    <a:lnTo>
                      <a:pt x="524986" y="294957"/>
                    </a:lnTo>
                    <a:lnTo>
                      <a:pt x="405606" y="208597"/>
                    </a:lnTo>
                    <a:lnTo>
                      <a:pt x="263366" y="279717"/>
                    </a:lnTo>
                    <a:lnTo>
                      <a:pt x="237966" y="251777"/>
                    </a:lnTo>
                    <a:lnTo>
                      <a:pt x="197326" y="239077"/>
                    </a:lnTo>
                    <a:lnTo>
                      <a:pt x="154146" y="200977"/>
                    </a:lnTo>
                    <a:lnTo>
                      <a:pt x="118586" y="152717"/>
                    </a:lnTo>
                    <a:lnTo>
                      <a:pt x="105886" y="119697"/>
                    </a:lnTo>
                    <a:lnTo>
                      <a:pt x="65246" y="104457"/>
                    </a:lnTo>
                    <a:lnTo>
                      <a:pt x="47466" y="58737"/>
                    </a:lnTo>
                    <a:lnTo>
                      <a:pt x="34766" y="40957"/>
                    </a:lnTo>
                    <a:cubicBezTo>
                      <a:pt x="29527" y="33919"/>
                      <a:pt x="5239" y="36406"/>
                      <a:pt x="0" y="29368"/>
                    </a:cubicBezTo>
                    <a:lnTo>
                      <a:pt x="1428" y="0"/>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269A205E-1DA0-4ED9-9B11-47C00F16D1DA}"/>
                  </a:ext>
                </a:extLst>
              </p:cNvPr>
              <p:cNvSpPr/>
              <p:nvPr/>
            </p:nvSpPr>
            <p:spPr>
              <a:xfrm>
                <a:off x="5336540" y="3845560"/>
                <a:ext cx="1005840" cy="756920"/>
              </a:xfrm>
              <a:custGeom>
                <a:avLst/>
                <a:gdLst>
                  <a:gd name="connsiteX0" fmla="*/ 520700 w 1005840"/>
                  <a:gd name="connsiteY0" fmla="*/ 447040 h 756920"/>
                  <a:gd name="connsiteX1" fmla="*/ 485140 w 1005840"/>
                  <a:gd name="connsiteY1" fmla="*/ 474980 h 756920"/>
                  <a:gd name="connsiteX2" fmla="*/ 419100 w 1005840"/>
                  <a:gd name="connsiteY2" fmla="*/ 520700 h 756920"/>
                  <a:gd name="connsiteX3" fmla="*/ 441960 w 1005840"/>
                  <a:gd name="connsiteY3" fmla="*/ 574040 h 756920"/>
                  <a:gd name="connsiteX4" fmla="*/ 500380 w 1005840"/>
                  <a:gd name="connsiteY4" fmla="*/ 561340 h 756920"/>
                  <a:gd name="connsiteX5" fmla="*/ 556260 w 1005840"/>
                  <a:gd name="connsiteY5" fmla="*/ 533400 h 756920"/>
                  <a:gd name="connsiteX6" fmla="*/ 556260 w 1005840"/>
                  <a:gd name="connsiteY6" fmla="*/ 490220 h 756920"/>
                  <a:gd name="connsiteX7" fmla="*/ 340360 w 1005840"/>
                  <a:gd name="connsiteY7" fmla="*/ 0 h 756920"/>
                  <a:gd name="connsiteX8" fmla="*/ 345440 w 1005840"/>
                  <a:gd name="connsiteY8" fmla="*/ 35560 h 756920"/>
                  <a:gd name="connsiteX9" fmla="*/ 363220 w 1005840"/>
                  <a:gd name="connsiteY9" fmla="*/ 38100 h 756920"/>
                  <a:gd name="connsiteX10" fmla="*/ 365760 w 1005840"/>
                  <a:gd name="connsiteY10" fmla="*/ 66040 h 756920"/>
                  <a:gd name="connsiteX11" fmla="*/ 386080 w 1005840"/>
                  <a:gd name="connsiteY11" fmla="*/ 63500 h 756920"/>
                  <a:gd name="connsiteX12" fmla="*/ 411480 w 1005840"/>
                  <a:gd name="connsiteY12" fmla="*/ 40640 h 756920"/>
                  <a:gd name="connsiteX13" fmla="*/ 426720 w 1005840"/>
                  <a:gd name="connsiteY13" fmla="*/ 53340 h 756920"/>
                  <a:gd name="connsiteX14" fmla="*/ 441960 w 1005840"/>
                  <a:gd name="connsiteY14" fmla="*/ 55880 h 756920"/>
                  <a:gd name="connsiteX15" fmla="*/ 444500 w 1005840"/>
                  <a:gd name="connsiteY15" fmla="*/ 68580 h 756920"/>
                  <a:gd name="connsiteX16" fmla="*/ 459740 w 1005840"/>
                  <a:gd name="connsiteY16" fmla="*/ 66040 h 756920"/>
                  <a:gd name="connsiteX17" fmla="*/ 487680 w 1005840"/>
                  <a:gd name="connsiteY17" fmla="*/ 58420 h 756920"/>
                  <a:gd name="connsiteX18" fmla="*/ 502920 w 1005840"/>
                  <a:gd name="connsiteY18" fmla="*/ 83820 h 756920"/>
                  <a:gd name="connsiteX19" fmla="*/ 530860 w 1005840"/>
                  <a:gd name="connsiteY19" fmla="*/ 50800 h 756920"/>
                  <a:gd name="connsiteX20" fmla="*/ 538480 w 1005840"/>
                  <a:gd name="connsiteY20" fmla="*/ 73660 h 756920"/>
                  <a:gd name="connsiteX21" fmla="*/ 561340 w 1005840"/>
                  <a:gd name="connsiteY21" fmla="*/ 71120 h 756920"/>
                  <a:gd name="connsiteX22" fmla="*/ 581660 w 1005840"/>
                  <a:gd name="connsiteY22" fmla="*/ 58420 h 756920"/>
                  <a:gd name="connsiteX23" fmla="*/ 584200 w 1005840"/>
                  <a:gd name="connsiteY23" fmla="*/ 76200 h 756920"/>
                  <a:gd name="connsiteX24" fmla="*/ 624840 w 1005840"/>
                  <a:gd name="connsiteY24" fmla="*/ 96520 h 756920"/>
                  <a:gd name="connsiteX25" fmla="*/ 647700 w 1005840"/>
                  <a:gd name="connsiteY25" fmla="*/ 91440 h 756920"/>
                  <a:gd name="connsiteX26" fmla="*/ 683260 w 1005840"/>
                  <a:gd name="connsiteY26" fmla="*/ 71120 h 756920"/>
                  <a:gd name="connsiteX27" fmla="*/ 716280 w 1005840"/>
                  <a:gd name="connsiteY27" fmla="*/ 71120 h 756920"/>
                  <a:gd name="connsiteX28" fmla="*/ 749300 w 1005840"/>
                  <a:gd name="connsiteY28" fmla="*/ 55880 h 756920"/>
                  <a:gd name="connsiteX29" fmla="*/ 767080 w 1005840"/>
                  <a:gd name="connsiteY29" fmla="*/ 66040 h 756920"/>
                  <a:gd name="connsiteX30" fmla="*/ 782320 w 1005840"/>
                  <a:gd name="connsiteY30" fmla="*/ 60960 h 756920"/>
                  <a:gd name="connsiteX31" fmla="*/ 817880 w 1005840"/>
                  <a:gd name="connsiteY31" fmla="*/ 53340 h 756920"/>
                  <a:gd name="connsiteX32" fmla="*/ 835660 w 1005840"/>
                  <a:gd name="connsiteY32" fmla="*/ 63500 h 756920"/>
                  <a:gd name="connsiteX33" fmla="*/ 861060 w 1005840"/>
                  <a:gd name="connsiteY33" fmla="*/ 88900 h 756920"/>
                  <a:gd name="connsiteX34" fmla="*/ 876300 w 1005840"/>
                  <a:gd name="connsiteY34" fmla="*/ 91440 h 756920"/>
                  <a:gd name="connsiteX35" fmla="*/ 922020 w 1005840"/>
                  <a:gd name="connsiteY35" fmla="*/ 109220 h 756920"/>
                  <a:gd name="connsiteX36" fmla="*/ 944880 w 1005840"/>
                  <a:gd name="connsiteY36" fmla="*/ 124460 h 756920"/>
                  <a:gd name="connsiteX37" fmla="*/ 975360 w 1005840"/>
                  <a:gd name="connsiteY37" fmla="*/ 121920 h 756920"/>
                  <a:gd name="connsiteX38" fmla="*/ 1000760 w 1005840"/>
                  <a:gd name="connsiteY38" fmla="*/ 124460 h 756920"/>
                  <a:gd name="connsiteX39" fmla="*/ 1005840 w 1005840"/>
                  <a:gd name="connsiteY39" fmla="*/ 431800 h 756920"/>
                  <a:gd name="connsiteX40" fmla="*/ 848360 w 1005840"/>
                  <a:gd name="connsiteY40" fmla="*/ 454660 h 756920"/>
                  <a:gd name="connsiteX41" fmla="*/ 853440 w 1005840"/>
                  <a:gd name="connsiteY41" fmla="*/ 490220 h 756920"/>
                  <a:gd name="connsiteX42" fmla="*/ 889000 w 1005840"/>
                  <a:gd name="connsiteY42" fmla="*/ 530860 h 756920"/>
                  <a:gd name="connsiteX43" fmla="*/ 838200 w 1005840"/>
                  <a:gd name="connsiteY43" fmla="*/ 533400 h 756920"/>
                  <a:gd name="connsiteX44" fmla="*/ 802640 w 1005840"/>
                  <a:gd name="connsiteY44" fmla="*/ 505460 h 756920"/>
                  <a:gd name="connsiteX45" fmla="*/ 728980 w 1005840"/>
                  <a:gd name="connsiteY45" fmla="*/ 528320 h 756920"/>
                  <a:gd name="connsiteX46" fmla="*/ 736600 w 1005840"/>
                  <a:gd name="connsiteY46" fmla="*/ 601980 h 756920"/>
                  <a:gd name="connsiteX47" fmla="*/ 650240 w 1005840"/>
                  <a:gd name="connsiteY47" fmla="*/ 627380 h 756920"/>
                  <a:gd name="connsiteX48" fmla="*/ 678180 w 1005840"/>
                  <a:gd name="connsiteY48" fmla="*/ 756920 h 756920"/>
                  <a:gd name="connsiteX49" fmla="*/ 635000 w 1005840"/>
                  <a:gd name="connsiteY49" fmla="*/ 751840 h 756920"/>
                  <a:gd name="connsiteX50" fmla="*/ 558800 w 1005840"/>
                  <a:gd name="connsiteY50" fmla="*/ 614680 h 756920"/>
                  <a:gd name="connsiteX51" fmla="*/ 482600 w 1005840"/>
                  <a:gd name="connsiteY51" fmla="*/ 655320 h 756920"/>
                  <a:gd name="connsiteX52" fmla="*/ 457200 w 1005840"/>
                  <a:gd name="connsiteY52" fmla="*/ 668020 h 756920"/>
                  <a:gd name="connsiteX53" fmla="*/ 368300 w 1005840"/>
                  <a:gd name="connsiteY53" fmla="*/ 624840 h 756920"/>
                  <a:gd name="connsiteX54" fmla="*/ 322580 w 1005840"/>
                  <a:gd name="connsiteY54" fmla="*/ 530860 h 756920"/>
                  <a:gd name="connsiteX55" fmla="*/ 391160 w 1005840"/>
                  <a:gd name="connsiteY55" fmla="*/ 485140 h 756920"/>
                  <a:gd name="connsiteX56" fmla="*/ 363220 w 1005840"/>
                  <a:gd name="connsiteY56" fmla="*/ 431800 h 756920"/>
                  <a:gd name="connsiteX57" fmla="*/ 414020 w 1005840"/>
                  <a:gd name="connsiteY57" fmla="*/ 398780 h 756920"/>
                  <a:gd name="connsiteX58" fmla="*/ 497840 w 1005840"/>
                  <a:gd name="connsiteY58" fmla="*/ 383540 h 756920"/>
                  <a:gd name="connsiteX59" fmla="*/ 518160 w 1005840"/>
                  <a:gd name="connsiteY59" fmla="*/ 241300 h 756920"/>
                  <a:gd name="connsiteX60" fmla="*/ 444500 w 1005840"/>
                  <a:gd name="connsiteY60" fmla="*/ 241300 h 756920"/>
                  <a:gd name="connsiteX61" fmla="*/ 457200 w 1005840"/>
                  <a:gd name="connsiteY61" fmla="*/ 157480 h 756920"/>
                  <a:gd name="connsiteX62" fmla="*/ 363220 w 1005840"/>
                  <a:gd name="connsiteY62" fmla="*/ 129540 h 756920"/>
                  <a:gd name="connsiteX63" fmla="*/ 363220 w 1005840"/>
                  <a:gd name="connsiteY63" fmla="*/ 231140 h 756920"/>
                  <a:gd name="connsiteX64" fmla="*/ 266700 w 1005840"/>
                  <a:gd name="connsiteY64" fmla="*/ 220980 h 756920"/>
                  <a:gd name="connsiteX65" fmla="*/ 243840 w 1005840"/>
                  <a:gd name="connsiteY65" fmla="*/ 304800 h 756920"/>
                  <a:gd name="connsiteX66" fmla="*/ 271780 w 1005840"/>
                  <a:gd name="connsiteY66" fmla="*/ 332740 h 756920"/>
                  <a:gd name="connsiteX67" fmla="*/ 254000 w 1005840"/>
                  <a:gd name="connsiteY67" fmla="*/ 401320 h 756920"/>
                  <a:gd name="connsiteX68" fmla="*/ 302260 w 1005840"/>
                  <a:gd name="connsiteY68" fmla="*/ 452120 h 756920"/>
                  <a:gd name="connsiteX69" fmla="*/ 256540 w 1005840"/>
                  <a:gd name="connsiteY69" fmla="*/ 492760 h 756920"/>
                  <a:gd name="connsiteX70" fmla="*/ 302260 w 1005840"/>
                  <a:gd name="connsiteY70" fmla="*/ 543560 h 756920"/>
                  <a:gd name="connsiteX71" fmla="*/ 259080 w 1005840"/>
                  <a:gd name="connsiteY71" fmla="*/ 581660 h 756920"/>
                  <a:gd name="connsiteX72" fmla="*/ 180340 w 1005840"/>
                  <a:gd name="connsiteY72" fmla="*/ 508000 h 756920"/>
                  <a:gd name="connsiteX73" fmla="*/ 81280 w 1005840"/>
                  <a:gd name="connsiteY73" fmla="*/ 508000 h 756920"/>
                  <a:gd name="connsiteX74" fmla="*/ 35560 w 1005840"/>
                  <a:gd name="connsiteY74" fmla="*/ 477520 h 756920"/>
                  <a:gd name="connsiteX75" fmla="*/ 88900 w 1005840"/>
                  <a:gd name="connsiteY75" fmla="*/ 426720 h 756920"/>
                  <a:gd name="connsiteX76" fmla="*/ 63500 w 1005840"/>
                  <a:gd name="connsiteY76" fmla="*/ 403860 h 756920"/>
                  <a:gd name="connsiteX77" fmla="*/ 0 w 1005840"/>
                  <a:gd name="connsiteY77" fmla="*/ 401320 h 756920"/>
                  <a:gd name="connsiteX78" fmla="*/ 2540 w 1005840"/>
                  <a:gd name="connsiteY78" fmla="*/ 312420 h 756920"/>
                  <a:gd name="connsiteX79" fmla="*/ 177800 w 1005840"/>
                  <a:gd name="connsiteY79" fmla="*/ 309880 h 756920"/>
                  <a:gd name="connsiteX80" fmla="*/ 177800 w 1005840"/>
                  <a:gd name="connsiteY80" fmla="*/ 236220 h 756920"/>
                  <a:gd name="connsiteX81" fmla="*/ 213360 w 1005840"/>
                  <a:gd name="connsiteY81" fmla="*/ 233680 h 756920"/>
                  <a:gd name="connsiteX82" fmla="*/ 213360 w 1005840"/>
                  <a:gd name="connsiteY82" fmla="*/ 185420 h 756920"/>
                  <a:gd name="connsiteX83" fmla="*/ 195580 w 1005840"/>
                  <a:gd name="connsiteY83" fmla="*/ 187960 h 756920"/>
                  <a:gd name="connsiteX84" fmla="*/ 180340 w 1005840"/>
                  <a:gd name="connsiteY84" fmla="*/ 144780 h 756920"/>
                  <a:gd name="connsiteX85" fmla="*/ 104140 w 1005840"/>
                  <a:gd name="connsiteY85" fmla="*/ 129540 h 756920"/>
                  <a:gd name="connsiteX86" fmla="*/ 106680 w 1005840"/>
                  <a:gd name="connsiteY86" fmla="*/ 55880 h 756920"/>
                  <a:gd name="connsiteX87" fmla="*/ 200660 w 1005840"/>
                  <a:gd name="connsiteY87" fmla="*/ 58420 h 756920"/>
                  <a:gd name="connsiteX88" fmla="*/ 210820 w 1005840"/>
                  <a:gd name="connsiteY88" fmla="*/ 2540 h 756920"/>
                  <a:gd name="connsiteX89" fmla="*/ 299720 w 1005840"/>
                  <a:gd name="connsiteY89" fmla="*/ 7620 h 756920"/>
                  <a:gd name="connsiteX90" fmla="*/ 322580 w 1005840"/>
                  <a:gd name="connsiteY90" fmla="*/ 10160 h 756920"/>
                  <a:gd name="connsiteX0" fmla="*/ 520700 w 1005840"/>
                  <a:gd name="connsiteY0" fmla="*/ 447040 h 756920"/>
                  <a:gd name="connsiteX1" fmla="*/ 485140 w 1005840"/>
                  <a:gd name="connsiteY1" fmla="*/ 474980 h 756920"/>
                  <a:gd name="connsiteX2" fmla="*/ 419100 w 1005840"/>
                  <a:gd name="connsiteY2" fmla="*/ 520700 h 756920"/>
                  <a:gd name="connsiteX3" fmla="*/ 441960 w 1005840"/>
                  <a:gd name="connsiteY3" fmla="*/ 574040 h 756920"/>
                  <a:gd name="connsiteX4" fmla="*/ 500380 w 1005840"/>
                  <a:gd name="connsiteY4" fmla="*/ 561340 h 756920"/>
                  <a:gd name="connsiteX5" fmla="*/ 556260 w 1005840"/>
                  <a:gd name="connsiteY5" fmla="*/ 533400 h 756920"/>
                  <a:gd name="connsiteX6" fmla="*/ 556260 w 1005840"/>
                  <a:gd name="connsiteY6" fmla="*/ 490220 h 756920"/>
                  <a:gd name="connsiteX7" fmla="*/ 520700 w 1005840"/>
                  <a:gd name="connsiteY7" fmla="*/ 447040 h 756920"/>
                  <a:gd name="connsiteX8" fmla="*/ 340360 w 1005840"/>
                  <a:gd name="connsiteY8" fmla="*/ 0 h 756920"/>
                  <a:gd name="connsiteX9" fmla="*/ 345440 w 1005840"/>
                  <a:gd name="connsiteY9" fmla="*/ 35560 h 756920"/>
                  <a:gd name="connsiteX10" fmla="*/ 363220 w 1005840"/>
                  <a:gd name="connsiteY10" fmla="*/ 38100 h 756920"/>
                  <a:gd name="connsiteX11" fmla="*/ 365760 w 1005840"/>
                  <a:gd name="connsiteY11" fmla="*/ 66040 h 756920"/>
                  <a:gd name="connsiteX12" fmla="*/ 386080 w 1005840"/>
                  <a:gd name="connsiteY12" fmla="*/ 63500 h 756920"/>
                  <a:gd name="connsiteX13" fmla="*/ 411480 w 1005840"/>
                  <a:gd name="connsiteY13" fmla="*/ 40640 h 756920"/>
                  <a:gd name="connsiteX14" fmla="*/ 426720 w 1005840"/>
                  <a:gd name="connsiteY14" fmla="*/ 53340 h 756920"/>
                  <a:gd name="connsiteX15" fmla="*/ 441960 w 1005840"/>
                  <a:gd name="connsiteY15" fmla="*/ 55880 h 756920"/>
                  <a:gd name="connsiteX16" fmla="*/ 444500 w 1005840"/>
                  <a:gd name="connsiteY16" fmla="*/ 68580 h 756920"/>
                  <a:gd name="connsiteX17" fmla="*/ 459740 w 1005840"/>
                  <a:gd name="connsiteY17" fmla="*/ 66040 h 756920"/>
                  <a:gd name="connsiteX18" fmla="*/ 487680 w 1005840"/>
                  <a:gd name="connsiteY18" fmla="*/ 58420 h 756920"/>
                  <a:gd name="connsiteX19" fmla="*/ 502920 w 1005840"/>
                  <a:gd name="connsiteY19" fmla="*/ 83820 h 756920"/>
                  <a:gd name="connsiteX20" fmla="*/ 530860 w 1005840"/>
                  <a:gd name="connsiteY20" fmla="*/ 50800 h 756920"/>
                  <a:gd name="connsiteX21" fmla="*/ 538480 w 1005840"/>
                  <a:gd name="connsiteY21" fmla="*/ 73660 h 756920"/>
                  <a:gd name="connsiteX22" fmla="*/ 561340 w 1005840"/>
                  <a:gd name="connsiteY22" fmla="*/ 71120 h 756920"/>
                  <a:gd name="connsiteX23" fmla="*/ 581660 w 1005840"/>
                  <a:gd name="connsiteY23" fmla="*/ 58420 h 756920"/>
                  <a:gd name="connsiteX24" fmla="*/ 584200 w 1005840"/>
                  <a:gd name="connsiteY24" fmla="*/ 76200 h 756920"/>
                  <a:gd name="connsiteX25" fmla="*/ 624840 w 1005840"/>
                  <a:gd name="connsiteY25" fmla="*/ 96520 h 756920"/>
                  <a:gd name="connsiteX26" fmla="*/ 647700 w 1005840"/>
                  <a:gd name="connsiteY26" fmla="*/ 91440 h 756920"/>
                  <a:gd name="connsiteX27" fmla="*/ 683260 w 1005840"/>
                  <a:gd name="connsiteY27" fmla="*/ 71120 h 756920"/>
                  <a:gd name="connsiteX28" fmla="*/ 716280 w 1005840"/>
                  <a:gd name="connsiteY28" fmla="*/ 71120 h 756920"/>
                  <a:gd name="connsiteX29" fmla="*/ 749300 w 1005840"/>
                  <a:gd name="connsiteY29" fmla="*/ 55880 h 756920"/>
                  <a:gd name="connsiteX30" fmla="*/ 767080 w 1005840"/>
                  <a:gd name="connsiteY30" fmla="*/ 66040 h 756920"/>
                  <a:gd name="connsiteX31" fmla="*/ 782320 w 1005840"/>
                  <a:gd name="connsiteY31" fmla="*/ 60960 h 756920"/>
                  <a:gd name="connsiteX32" fmla="*/ 817880 w 1005840"/>
                  <a:gd name="connsiteY32" fmla="*/ 53340 h 756920"/>
                  <a:gd name="connsiteX33" fmla="*/ 835660 w 1005840"/>
                  <a:gd name="connsiteY33" fmla="*/ 63500 h 756920"/>
                  <a:gd name="connsiteX34" fmla="*/ 861060 w 1005840"/>
                  <a:gd name="connsiteY34" fmla="*/ 88900 h 756920"/>
                  <a:gd name="connsiteX35" fmla="*/ 876300 w 1005840"/>
                  <a:gd name="connsiteY35" fmla="*/ 91440 h 756920"/>
                  <a:gd name="connsiteX36" fmla="*/ 922020 w 1005840"/>
                  <a:gd name="connsiteY36" fmla="*/ 109220 h 756920"/>
                  <a:gd name="connsiteX37" fmla="*/ 944880 w 1005840"/>
                  <a:gd name="connsiteY37" fmla="*/ 124460 h 756920"/>
                  <a:gd name="connsiteX38" fmla="*/ 975360 w 1005840"/>
                  <a:gd name="connsiteY38" fmla="*/ 121920 h 756920"/>
                  <a:gd name="connsiteX39" fmla="*/ 1000760 w 1005840"/>
                  <a:gd name="connsiteY39" fmla="*/ 124460 h 756920"/>
                  <a:gd name="connsiteX40" fmla="*/ 1005840 w 1005840"/>
                  <a:gd name="connsiteY40" fmla="*/ 431800 h 756920"/>
                  <a:gd name="connsiteX41" fmla="*/ 848360 w 1005840"/>
                  <a:gd name="connsiteY41" fmla="*/ 454660 h 756920"/>
                  <a:gd name="connsiteX42" fmla="*/ 853440 w 1005840"/>
                  <a:gd name="connsiteY42" fmla="*/ 490220 h 756920"/>
                  <a:gd name="connsiteX43" fmla="*/ 889000 w 1005840"/>
                  <a:gd name="connsiteY43" fmla="*/ 530860 h 756920"/>
                  <a:gd name="connsiteX44" fmla="*/ 838200 w 1005840"/>
                  <a:gd name="connsiteY44" fmla="*/ 533400 h 756920"/>
                  <a:gd name="connsiteX45" fmla="*/ 802640 w 1005840"/>
                  <a:gd name="connsiteY45" fmla="*/ 505460 h 756920"/>
                  <a:gd name="connsiteX46" fmla="*/ 728980 w 1005840"/>
                  <a:gd name="connsiteY46" fmla="*/ 528320 h 756920"/>
                  <a:gd name="connsiteX47" fmla="*/ 736600 w 1005840"/>
                  <a:gd name="connsiteY47" fmla="*/ 601980 h 756920"/>
                  <a:gd name="connsiteX48" fmla="*/ 650240 w 1005840"/>
                  <a:gd name="connsiteY48" fmla="*/ 627380 h 756920"/>
                  <a:gd name="connsiteX49" fmla="*/ 678180 w 1005840"/>
                  <a:gd name="connsiteY49" fmla="*/ 756920 h 756920"/>
                  <a:gd name="connsiteX50" fmla="*/ 635000 w 1005840"/>
                  <a:gd name="connsiteY50" fmla="*/ 751840 h 756920"/>
                  <a:gd name="connsiteX51" fmla="*/ 558800 w 1005840"/>
                  <a:gd name="connsiteY51" fmla="*/ 614680 h 756920"/>
                  <a:gd name="connsiteX52" fmla="*/ 482600 w 1005840"/>
                  <a:gd name="connsiteY52" fmla="*/ 655320 h 756920"/>
                  <a:gd name="connsiteX53" fmla="*/ 457200 w 1005840"/>
                  <a:gd name="connsiteY53" fmla="*/ 668020 h 756920"/>
                  <a:gd name="connsiteX54" fmla="*/ 368300 w 1005840"/>
                  <a:gd name="connsiteY54" fmla="*/ 624840 h 756920"/>
                  <a:gd name="connsiteX55" fmla="*/ 322580 w 1005840"/>
                  <a:gd name="connsiteY55" fmla="*/ 530860 h 756920"/>
                  <a:gd name="connsiteX56" fmla="*/ 391160 w 1005840"/>
                  <a:gd name="connsiteY56" fmla="*/ 485140 h 756920"/>
                  <a:gd name="connsiteX57" fmla="*/ 363220 w 1005840"/>
                  <a:gd name="connsiteY57" fmla="*/ 431800 h 756920"/>
                  <a:gd name="connsiteX58" fmla="*/ 414020 w 1005840"/>
                  <a:gd name="connsiteY58" fmla="*/ 398780 h 756920"/>
                  <a:gd name="connsiteX59" fmla="*/ 497840 w 1005840"/>
                  <a:gd name="connsiteY59" fmla="*/ 383540 h 756920"/>
                  <a:gd name="connsiteX60" fmla="*/ 518160 w 1005840"/>
                  <a:gd name="connsiteY60" fmla="*/ 241300 h 756920"/>
                  <a:gd name="connsiteX61" fmla="*/ 444500 w 1005840"/>
                  <a:gd name="connsiteY61" fmla="*/ 241300 h 756920"/>
                  <a:gd name="connsiteX62" fmla="*/ 457200 w 1005840"/>
                  <a:gd name="connsiteY62" fmla="*/ 157480 h 756920"/>
                  <a:gd name="connsiteX63" fmla="*/ 363220 w 1005840"/>
                  <a:gd name="connsiteY63" fmla="*/ 129540 h 756920"/>
                  <a:gd name="connsiteX64" fmla="*/ 363220 w 1005840"/>
                  <a:gd name="connsiteY64" fmla="*/ 231140 h 756920"/>
                  <a:gd name="connsiteX65" fmla="*/ 266700 w 1005840"/>
                  <a:gd name="connsiteY65" fmla="*/ 220980 h 756920"/>
                  <a:gd name="connsiteX66" fmla="*/ 243840 w 1005840"/>
                  <a:gd name="connsiteY66" fmla="*/ 304800 h 756920"/>
                  <a:gd name="connsiteX67" fmla="*/ 271780 w 1005840"/>
                  <a:gd name="connsiteY67" fmla="*/ 332740 h 756920"/>
                  <a:gd name="connsiteX68" fmla="*/ 254000 w 1005840"/>
                  <a:gd name="connsiteY68" fmla="*/ 401320 h 756920"/>
                  <a:gd name="connsiteX69" fmla="*/ 302260 w 1005840"/>
                  <a:gd name="connsiteY69" fmla="*/ 452120 h 756920"/>
                  <a:gd name="connsiteX70" fmla="*/ 256540 w 1005840"/>
                  <a:gd name="connsiteY70" fmla="*/ 492760 h 756920"/>
                  <a:gd name="connsiteX71" fmla="*/ 302260 w 1005840"/>
                  <a:gd name="connsiteY71" fmla="*/ 543560 h 756920"/>
                  <a:gd name="connsiteX72" fmla="*/ 259080 w 1005840"/>
                  <a:gd name="connsiteY72" fmla="*/ 581660 h 756920"/>
                  <a:gd name="connsiteX73" fmla="*/ 180340 w 1005840"/>
                  <a:gd name="connsiteY73" fmla="*/ 508000 h 756920"/>
                  <a:gd name="connsiteX74" fmla="*/ 81280 w 1005840"/>
                  <a:gd name="connsiteY74" fmla="*/ 508000 h 756920"/>
                  <a:gd name="connsiteX75" fmla="*/ 35560 w 1005840"/>
                  <a:gd name="connsiteY75" fmla="*/ 477520 h 756920"/>
                  <a:gd name="connsiteX76" fmla="*/ 88900 w 1005840"/>
                  <a:gd name="connsiteY76" fmla="*/ 426720 h 756920"/>
                  <a:gd name="connsiteX77" fmla="*/ 63500 w 1005840"/>
                  <a:gd name="connsiteY77" fmla="*/ 403860 h 756920"/>
                  <a:gd name="connsiteX78" fmla="*/ 0 w 1005840"/>
                  <a:gd name="connsiteY78" fmla="*/ 401320 h 756920"/>
                  <a:gd name="connsiteX79" fmla="*/ 2540 w 1005840"/>
                  <a:gd name="connsiteY79" fmla="*/ 312420 h 756920"/>
                  <a:gd name="connsiteX80" fmla="*/ 177800 w 1005840"/>
                  <a:gd name="connsiteY80" fmla="*/ 309880 h 756920"/>
                  <a:gd name="connsiteX81" fmla="*/ 177800 w 1005840"/>
                  <a:gd name="connsiteY81" fmla="*/ 236220 h 756920"/>
                  <a:gd name="connsiteX82" fmla="*/ 213360 w 1005840"/>
                  <a:gd name="connsiteY82" fmla="*/ 233680 h 756920"/>
                  <a:gd name="connsiteX83" fmla="*/ 213360 w 1005840"/>
                  <a:gd name="connsiteY83" fmla="*/ 185420 h 756920"/>
                  <a:gd name="connsiteX84" fmla="*/ 195580 w 1005840"/>
                  <a:gd name="connsiteY84" fmla="*/ 187960 h 756920"/>
                  <a:gd name="connsiteX85" fmla="*/ 180340 w 1005840"/>
                  <a:gd name="connsiteY85" fmla="*/ 144780 h 756920"/>
                  <a:gd name="connsiteX86" fmla="*/ 104140 w 1005840"/>
                  <a:gd name="connsiteY86" fmla="*/ 129540 h 756920"/>
                  <a:gd name="connsiteX87" fmla="*/ 106680 w 1005840"/>
                  <a:gd name="connsiteY87" fmla="*/ 55880 h 756920"/>
                  <a:gd name="connsiteX88" fmla="*/ 200660 w 1005840"/>
                  <a:gd name="connsiteY88" fmla="*/ 58420 h 756920"/>
                  <a:gd name="connsiteX89" fmla="*/ 210820 w 1005840"/>
                  <a:gd name="connsiteY89" fmla="*/ 2540 h 756920"/>
                  <a:gd name="connsiteX90" fmla="*/ 292576 w 1005840"/>
                  <a:gd name="connsiteY90" fmla="*/ 21907 h 756920"/>
                  <a:gd name="connsiteX91" fmla="*/ 322580 w 1005840"/>
                  <a:gd name="connsiteY91" fmla="*/ 10160 h 756920"/>
                  <a:gd name="connsiteX92" fmla="*/ 340360 w 1005840"/>
                  <a:gd name="connsiteY92" fmla="*/ 0 h 756920"/>
                  <a:gd name="connsiteX0" fmla="*/ 520700 w 1005840"/>
                  <a:gd name="connsiteY0" fmla="*/ 447040 h 756920"/>
                  <a:gd name="connsiteX1" fmla="*/ 485140 w 1005840"/>
                  <a:gd name="connsiteY1" fmla="*/ 474980 h 756920"/>
                  <a:gd name="connsiteX2" fmla="*/ 419100 w 1005840"/>
                  <a:gd name="connsiteY2" fmla="*/ 520700 h 756920"/>
                  <a:gd name="connsiteX3" fmla="*/ 441960 w 1005840"/>
                  <a:gd name="connsiteY3" fmla="*/ 574040 h 756920"/>
                  <a:gd name="connsiteX4" fmla="*/ 500380 w 1005840"/>
                  <a:gd name="connsiteY4" fmla="*/ 561340 h 756920"/>
                  <a:gd name="connsiteX5" fmla="*/ 556260 w 1005840"/>
                  <a:gd name="connsiteY5" fmla="*/ 533400 h 756920"/>
                  <a:gd name="connsiteX6" fmla="*/ 556260 w 1005840"/>
                  <a:gd name="connsiteY6" fmla="*/ 490220 h 756920"/>
                  <a:gd name="connsiteX7" fmla="*/ 520700 w 1005840"/>
                  <a:gd name="connsiteY7" fmla="*/ 447040 h 756920"/>
                  <a:gd name="connsiteX8" fmla="*/ 340360 w 1005840"/>
                  <a:gd name="connsiteY8" fmla="*/ 0 h 756920"/>
                  <a:gd name="connsiteX9" fmla="*/ 345440 w 1005840"/>
                  <a:gd name="connsiteY9" fmla="*/ 35560 h 756920"/>
                  <a:gd name="connsiteX10" fmla="*/ 363220 w 1005840"/>
                  <a:gd name="connsiteY10" fmla="*/ 38100 h 756920"/>
                  <a:gd name="connsiteX11" fmla="*/ 365760 w 1005840"/>
                  <a:gd name="connsiteY11" fmla="*/ 66040 h 756920"/>
                  <a:gd name="connsiteX12" fmla="*/ 386080 w 1005840"/>
                  <a:gd name="connsiteY12" fmla="*/ 63500 h 756920"/>
                  <a:gd name="connsiteX13" fmla="*/ 411480 w 1005840"/>
                  <a:gd name="connsiteY13" fmla="*/ 40640 h 756920"/>
                  <a:gd name="connsiteX14" fmla="*/ 426720 w 1005840"/>
                  <a:gd name="connsiteY14" fmla="*/ 53340 h 756920"/>
                  <a:gd name="connsiteX15" fmla="*/ 441960 w 1005840"/>
                  <a:gd name="connsiteY15" fmla="*/ 55880 h 756920"/>
                  <a:gd name="connsiteX16" fmla="*/ 444500 w 1005840"/>
                  <a:gd name="connsiteY16" fmla="*/ 68580 h 756920"/>
                  <a:gd name="connsiteX17" fmla="*/ 459740 w 1005840"/>
                  <a:gd name="connsiteY17" fmla="*/ 66040 h 756920"/>
                  <a:gd name="connsiteX18" fmla="*/ 487680 w 1005840"/>
                  <a:gd name="connsiteY18" fmla="*/ 58420 h 756920"/>
                  <a:gd name="connsiteX19" fmla="*/ 502920 w 1005840"/>
                  <a:gd name="connsiteY19" fmla="*/ 83820 h 756920"/>
                  <a:gd name="connsiteX20" fmla="*/ 530860 w 1005840"/>
                  <a:gd name="connsiteY20" fmla="*/ 50800 h 756920"/>
                  <a:gd name="connsiteX21" fmla="*/ 538480 w 1005840"/>
                  <a:gd name="connsiteY21" fmla="*/ 73660 h 756920"/>
                  <a:gd name="connsiteX22" fmla="*/ 561340 w 1005840"/>
                  <a:gd name="connsiteY22" fmla="*/ 71120 h 756920"/>
                  <a:gd name="connsiteX23" fmla="*/ 581660 w 1005840"/>
                  <a:gd name="connsiteY23" fmla="*/ 58420 h 756920"/>
                  <a:gd name="connsiteX24" fmla="*/ 584200 w 1005840"/>
                  <a:gd name="connsiteY24" fmla="*/ 76200 h 756920"/>
                  <a:gd name="connsiteX25" fmla="*/ 624840 w 1005840"/>
                  <a:gd name="connsiteY25" fmla="*/ 96520 h 756920"/>
                  <a:gd name="connsiteX26" fmla="*/ 647700 w 1005840"/>
                  <a:gd name="connsiteY26" fmla="*/ 91440 h 756920"/>
                  <a:gd name="connsiteX27" fmla="*/ 683260 w 1005840"/>
                  <a:gd name="connsiteY27" fmla="*/ 71120 h 756920"/>
                  <a:gd name="connsiteX28" fmla="*/ 716280 w 1005840"/>
                  <a:gd name="connsiteY28" fmla="*/ 71120 h 756920"/>
                  <a:gd name="connsiteX29" fmla="*/ 749300 w 1005840"/>
                  <a:gd name="connsiteY29" fmla="*/ 55880 h 756920"/>
                  <a:gd name="connsiteX30" fmla="*/ 767080 w 1005840"/>
                  <a:gd name="connsiteY30" fmla="*/ 66040 h 756920"/>
                  <a:gd name="connsiteX31" fmla="*/ 782320 w 1005840"/>
                  <a:gd name="connsiteY31" fmla="*/ 60960 h 756920"/>
                  <a:gd name="connsiteX32" fmla="*/ 817880 w 1005840"/>
                  <a:gd name="connsiteY32" fmla="*/ 53340 h 756920"/>
                  <a:gd name="connsiteX33" fmla="*/ 835660 w 1005840"/>
                  <a:gd name="connsiteY33" fmla="*/ 63500 h 756920"/>
                  <a:gd name="connsiteX34" fmla="*/ 861060 w 1005840"/>
                  <a:gd name="connsiteY34" fmla="*/ 88900 h 756920"/>
                  <a:gd name="connsiteX35" fmla="*/ 876300 w 1005840"/>
                  <a:gd name="connsiteY35" fmla="*/ 91440 h 756920"/>
                  <a:gd name="connsiteX36" fmla="*/ 922020 w 1005840"/>
                  <a:gd name="connsiteY36" fmla="*/ 109220 h 756920"/>
                  <a:gd name="connsiteX37" fmla="*/ 944880 w 1005840"/>
                  <a:gd name="connsiteY37" fmla="*/ 124460 h 756920"/>
                  <a:gd name="connsiteX38" fmla="*/ 975360 w 1005840"/>
                  <a:gd name="connsiteY38" fmla="*/ 121920 h 756920"/>
                  <a:gd name="connsiteX39" fmla="*/ 1000760 w 1005840"/>
                  <a:gd name="connsiteY39" fmla="*/ 124460 h 756920"/>
                  <a:gd name="connsiteX40" fmla="*/ 1005840 w 1005840"/>
                  <a:gd name="connsiteY40" fmla="*/ 431800 h 756920"/>
                  <a:gd name="connsiteX41" fmla="*/ 848360 w 1005840"/>
                  <a:gd name="connsiteY41" fmla="*/ 454660 h 756920"/>
                  <a:gd name="connsiteX42" fmla="*/ 853440 w 1005840"/>
                  <a:gd name="connsiteY42" fmla="*/ 490220 h 756920"/>
                  <a:gd name="connsiteX43" fmla="*/ 889000 w 1005840"/>
                  <a:gd name="connsiteY43" fmla="*/ 530860 h 756920"/>
                  <a:gd name="connsiteX44" fmla="*/ 838200 w 1005840"/>
                  <a:gd name="connsiteY44" fmla="*/ 533400 h 756920"/>
                  <a:gd name="connsiteX45" fmla="*/ 802640 w 1005840"/>
                  <a:gd name="connsiteY45" fmla="*/ 505460 h 756920"/>
                  <a:gd name="connsiteX46" fmla="*/ 728980 w 1005840"/>
                  <a:gd name="connsiteY46" fmla="*/ 528320 h 756920"/>
                  <a:gd name="connsiteX47" fmla="*/ 736600 w 1005840"/>
                  <a:gd name="connsiteY47" fmla="*/ 601980 h 756920"/>
                  <a:gd name="connsiteX48" fmla="*/ 650240 w 1005840"/>
                  <a:gd name="connsiteY48" fmla="*/ 627380 h 756920"/>
                  <a:gd name="connsiteX49" fmla="*/ 678180 w 1005840"/>
                  <a:gd name="connsiteY49" fmla="*/ 756920 h 756920"/>
                  <a:gd name="connsiteX50" fmla="*/ 635000 w 1005840"/>
                  <a:gd name="connsiteY50" fmla="*/ 751840 h 756920"/>
                  <a:gd name="connsiteX51" fmla="*/ 558800 w 1005840"/>
                  <a:gd name="connsiteY51" fmla="*/ 614680 h 756920"/>
                  <a:gd name="connsiteX52" fmla="*/ 482600 w 1005840"/>
                  <a:gd name="connsiteY52" fmla="*/ 655320 h 756920"/>
                  <a:gd name="connsiteX53" fmla="*/ 457200 w 1005840"/>
                  <a:gd name="connsiteY53" fmla="*/ 668020 h 756920"/>
                  <a:gd name="connsiteX54" fmla="*/ 368300 w 1005840"/>
                  <a:gd name="connsiteY54" fmla="*/ 624840 h 756920"/>
                  <a:gd name="connsiteX55" fmla="*/ 322580 w 1005840"/>
                  <a:gd name="connsiteY55" fmla="*/ 530860 h 756920"/>
                  <a:gd name="connsiteX56" fmla="*/ 391160 w 1005840"/>
                  <a:gd name="connsiteY56" fmla="*/ 485140 h 756920"/>
                  <a:gd name="connsiteX57" fmla="*/ 363220 w 1005840"/>
                  <a:gd name="connsiteY57" fmla="*/ 431800 h 756920"/>
                  <a:gd name="connsiteX58" fmla="*/ 414020 w 1005840"/>
                  <a:gd name="connsiteY58" fmla="*/ 398780 h 756920"/>
                  <a:gd name="connsiteX59" fmla="*/ 497840 w 1005840"/>
                  <a:gd name="connsiteY59" fmla="*/ 383540 h 756920"/>
                  <a:gd name="connsiteX60" fmla="*/ 518160 w 1005840"/>
                  <a:gd name="connsiteY60" fmla="*/ 241300 h 756920"/>
                  <a:gd name="connsiteX61" fmla="*/ 444500 w 1005840"/>
                  <a:gd name="connsiteY61" fmla="*/ 241300 h 756920"/>
                  <a:gd name="connsiteX62" fmla="*/ 457200 w 1005840"/>
                  <a:gd name="connsiteY62" fmla="*/ 157480 h 756920"/>
                  <a:gd name="connsiteX63" fmla="*/ 363220 w 1005840"/>
                  <a:gd name="connsiteY63" fmla="*/ 129540 h 756920"/>
                  <a:gd name="connsiteX64" fmla="*/ 363220 w 1005840"/>
                  <a:gd name="connsiteY64" fmla="*/ 231140 h 756920"/>
                  <a:gd name="connsiteX65" fmla="*/ 266700 w 1005840"/>
                  <a:gd name="connsiteY65" fmla="*/ 220980 h 756920"/>
                  <a:gd name="connsiteX66" fmla="*/ 243840 w 1005840"/>
                  <a:gd name="connsiteY66" fmla="*/ 304800 h 756920"/>
                  <a:gd name="connsiteX67" fmla="*/ 271780 w 1005840"/>
                  <a:gd name="connsiteY67" fmla="*/ 332740 h 756920"/>
                  <a:gd name="connsiteX68" fmla="*/ 254000 w 1005840"/>
                  <a:gd name="connsiteY68" fmla="*/ 401320 h 756920"/>
                  <a:gd name="connsiteX69" fmla="*/ 302260 w 1005840"/>
                  <a:gd name="connsiteY69" fmla="*/ 452120 h 756920"/>
                  <a:gd name="connsiteX70" fmla="*/ 256540 w 1005840"/>
                  <a:gd name="connsiteY70" fmla="*/ 492760 h 756920"/>
                  <a:gd name="connsiteX71" fmla="*/ 302260 w 1005840"/>
                  <a:gd name="connsiteY71" fmla="*/ 543560 h 756920"/>
                  <a:gd name="connsiteX72" fmla="*/ 259080 w 1005840"/>
                  <a:gd name="connsiteY72" fmla="*/ 581660 h 756920"/>
                  <a:gd name="connsiteX73" fmla="*/ 180340 w 1005840"/>
                  <a:gd name="connsiteY73" fmla="*/ 508000 h 756920"/>
                  <a:gd name="connsiteX74" fmla="*/ 81280 w 1005840"/>
                  <a:gd name="connsiteY74" fmla="*/ 508000 h 756920"/>
                  <a:gd name="connsiteX75" fmla="*/ 35560 w 1005840"/>
                  <a:gd name="connsiteY75" fmla="*/ 477520 h 756920"/>
                  <a:gd name="connsiteX76" fmla="*/ 88900 w 1005840"/>
                  <a:gd name="connsiteY76" fmla="*/ 426720 h 756920"/>
                  <a:gd name="connsiteX77" fmla="*/ 63500 w 1005840"/>
                  <a:gd name="connsiteY77" fmla="*/ 403860 h 756920"/>
                  <a:gd name="connsiteX78" fmla="*/ 0 w 1005840"/>
                  <a:gd name="connsiteY78" fmla="*/ 401320 h 756920"/>
                  <a:gd name="connsiteX79" fmla="*/ 2540 w 1005840"/>
                  <a:gd name="connsiteY79" fmla="*/ 312420 h 756920"/>
                  <a:gd name="connsiteX80" fmla="*/ 177800 w 1005840"/>
                  <a:gd name="connsiteY80" fmla="*/ 309880 h 756920"/>
                  <a:gd name="connsiteX81" fmla="*/ 177800 w 1005840"/>
                  <a:gd name="connsiteY81" fmla="*/ 236220 h 756920"/>
                  <a:gd name="connsiteX82" fmla="*/ 213360 w 1005840"/>
                  <a:gd name="connsiteY82" fmla="*/ 233680 h 756920"/>
                  <a:gd name="connsiteX83" fmla="*/ 213360 w 1005840"/>
                  <a:gd name="connsiteY83" fmla="*/ 185420 h 756920"/>
                  <a:gd name="connsiteX84" fmla="*/ 195580 w 1005840"/>
                  <a:gd name="connsiteY84" fmla="*/ 187960 h 756920"/>
                  <a:gd name="connsiteX85" fmla="*/ 180340 w 1005840"/>
                  <a:gd name="connsiteY85" fmla="*/ 144780 h 756920"/>
                  <a:gd name="connsiteX86" fmla="*/ 104140 w 1005840"/>
                  <a:gd name="connsiteY86" fmla="*/ 129540 h 756920"/>
                  <a:gd name="connsiteX87" fmla="*/ 106680 w 1005840"/>
                  <a:gd name="connsiteY87" fmla="*/ 55880 h 756920"/>
                  <a:gd name="connsiteX88" fmla="*/ 200660 w 1005840"/>
                  <a:gd name="connsiteY88" fmla="*/ 58420 h 756920"/>
                  <a:gd name="connsiteX89" fmla="*/ 210820 w 1005840"/>
                  <a:gd name="connsiteY89" fmla="*/ 2540 h 756920"/>
                  <a:gd name="connsiteX90" fmla="*/ 292576 w 1005840"/>
                  <a:gd name="connsiteY90" fmla="*/ 21907 h 756920"/>
                  <a:gd name="connsiteX91" fmla="*/ 322580 w 1005840"/>
                  <a:gd name="connsiteY91" fmla="*/ 10160 h 756920"/>
                  <a:gd name="connsiteX92" fmla="*/ 340360 w 1005840"/>
                  <a:gd name="connsiteY92" fmla="*/ 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05840" h="756920">
                    <a:moveTo>
                      <a:pt x="520700" y="447040"/>
                    </a:moveTo>
                    <a:lnTo>
                      <a:pt x="485140" y="474980"/>
                    </a:lnTo>
                    <a:lnTo>
                      <a:pt x="419100" y="520700"/>
                    </a:lnTo>
                    <a:lnTo>
                      <a:pt x="441960" y="574040"/>
                    </a:lnTo>
                    <a:lnTo>
                      <a:pt x="500380" y="561340"/>
                    </a:lnTo>
                    <a:lnTo>
                      <a:pt x="556260" y="533400"/>
                    </a:lnTo>
                    <a:lnTo>
                      <a:pt x="556260" y="490220"/>
                    </a:lnTo>
                    <a:lnTo>
                      <a:pt x="520700" y="447040"/>
                    </a:lnTo>
                    <a:close/>
                    <a:moveTo>
                      <a:pt x="340360" y="0"/>
                    </a:moveTo>
                    <a:lnTo>
                      <a:pt x="345440" y="35560"/>
                    </a:lnTo>
                    <a:lnTo>
                      <a:pt x="363220" y="38100"/>
                    </a:lnTo>
                    <a:lnTo>
                      <a:pt x="365760" y="66040"/>
                    </a:lnTo>
                    <a:lnTo>
                      <a:pt x="386080" y="63500"/>
                    </a:lnTo>
                    <a:lnTo>
                      <a:pt x="411480" y="40640"/>
                    </a:lnTo>
                    <a:lnTo>
                      <a:pt x="426720" y="53340"/>
                    </a:lnTo>
                    <a:lnTo>
                      <a:pt x="441960" y="55880"/>
                    </a:lnTo>
                    <a:lnTo>
                      <a:pt x="444500" y="68580"/>
                    </a:lnTo>
                    <a:lnTo>
                      <a:pt x="459740" y="66040"/>
                    </a:lnTo>
                    <a:lnTo>
                      <a:pt x="487680" y="58420"/>
                    </a:lnTo>
                    <a:lnTo>
                      <a:pt x="502920" y="83820"/>
                    </a:lnTo>
                    <a:lnTo>
                      <a:pt x="530860" y="50800"/>
                    </a:lnTo>
                    <a:lnTo>
                      <a:pt x="538480" y="73660"/>
                    </a:lnTo>
                    <a:lnTo>
                      <a:pt x="561340" y="71120"/>
                    </a:lnTo>
                    <a:lnTo>
                      <a:pt x="581660" y="58420"/>
                    </a:lnTo>
                    <a:lnTo>
                      <a:pt x="584200" y="76200"/>
                    </a:lnTo>
                    <a:lnTo>
                      <a:pt x="624840" y="96520"/>
                    </a:lnTo>
                    <a:lnTo>
                      <a:pt x="647700" y="91440"/>
                    </a:lnTo>
                    <a:lnTo>
                      <a:pt x="683260" y="71120"/>
                    </a:lnTo>
                    <a:lnTo>
                      <a:pt x="716280" y="71120"/>
                    </a:lnTo>
                    <a:lnTo>
                      <a:pt x="749300" y="55880"/>
                    </a:lnTo>
                    <a:lnTo>
                      <a:pt x="767080" y="66040"/>
                    </a:lnTo>
                    <a:lnTo>
                      <a:pt x="782320" y="60960"/>
                    </a:lnTo>
                    <a:lnTo>
                      <a:pt x="817880" y="53340"/>
                    </a:lnTo>
                    <a:lnTo>
                      <a:pt x="835660" y="63500"/>
                    </a:lnTo>
                    <a:lnTo>
                      <a:pt x="861060" y="88900"/>
                    </a:lnTo>
                    <a:lnTo>
                      <a:pt x="876300" y="91440"/>
                    </a:lnTo>
                    <a:lnTo>
                      <a:pt x="922020" y="109220"/>
                    </a:lnTo>
                    <a:lnTo>
                      <a:pt x="944880" y="124460"/>
                    </a:lnTo>
                    <a:lnTo>
                      <a:pt x="975360" y="121920"/>
                    </a:lnTo>
                    <a:lnTo>
                      <a:pt x="1000760" y="124460"/>
                    </a:lnTo>
                    <a:cubicBezTo>
                      <a:pt x="1002453" y="226907"/>
                      <a:pt x="1004147" y="329353"/>
                      <a:pt x="1005840" y="431800"/>
                    </a:cubicBezTo>
                    <a:lnTo>
                      <a:pt x="848360" y="454660"/>
                    </a:lnTo>
                    <a:lnTo>
                      <a:pt x="853440" y="490220"/>
                    </a:lnTo>
                    <a:lnTo>
                      <a:pt x="889000" y="530860"/>
                    </a:lnTo>
                    <a:lnTo>
                      <a:pt x="838200" y="533400"/>
                    </a:lnTo>
                    <a:lnTo>
                      <a:pt x="802640" y="505460"/>
                    </a:lnTo>
                    <a:lnTo>
                      <a:pt x="728980" y="528320"/>
                    </a:lnTo>
                    <a:lnTo>
                      <a:pt x="736600" y="601980"/>
                    </a:lnTo>
                    <a:lnTo>
                      <a:pt x="650240" y="627380"/>
                    </a:lnTo>
                    <a:lnTo>
                      <a:pt x="678180" y="756920"/>
                    </a:lnTo>
                    <a:lnTo>
                      <a:pt x="635000" y="751840"/>
                    </a:lnTo>
                    <a:lnTo>
                      <a:pt x="558800" y="614680"/>
                    </a:lnTo>
                    <a:lnTo>
                      <a:pt x="482600" y="655320"/>
                    </a:lnTo>
                    <a:cubicBezTo>
                      <a:pt x="472405" y="665515"/>
                      <a:pt x="479762" y="659559"/>
                      <a:pt x="457200" y="668020"/>
                    </a:cubicBezTo>
                    <a:lnTo>
                      <a:pt x="368300" y="624840"/>
                    </a:lnTo>
                    <a:lnTo>
                      <a:pt x="322580" y="530860"/>
                    </a:lnTo>
                    <a:lnTo>
                      <a:pt x="391160" y="485140"/>
                    </a:lnTo>
                    <a:lnTo>
                      <a:pt x="363220" y="431800"/>
                    </a:lnTo>
                    <a:lnTo>
                      <a:pt x="414020" y="398780"/>
                    </a:lnTo>
                    <a:lnTo>
                      <a:pt x="497840" y="383540"/>
                    </a:lnTo>
                    <a:lnTo>
                      <a:pt x="518160" y="241300"/>
                    </a:lnTo>
                    <a:lnTo>
                      <a:pt x="444500" y="241300"/>
                    </a:lnTo>
                    <a:lnTo>
                      <a:pt x="457200" y="157480"/>
                    </a:lnTo>
                    <a:lnTo>
                      <a:pt x="363220" y="129540"/>
                    </a:lnTo>
                    <a:lnTo>
                      <a:pt x="363220" y="231140"/>
                    </a:lnTo>
                    <a:lnTo>
                      <a:pt x="266700" y="220980"/>
                    </a:lnTo>
                    <a:lnTo>
                      <a:pt x="243840" y="304800"/>
                    </a:lnTo>
                    <a:lnTo>
                      <a:pt x="271780" y="332740"/>
                    </a:lnTo>
                    <a:lnTo>
                      <a:pt x="254000" y="401320"/>
                    </a:lnTo>
                    <a:lnTo>
                      <a:pt x="302260" y="452120"/>
                    </a:lnTo>
                    <a:lnTo>
                      <a:pt x="256540" y="492760"/>
                    </a:lnTo>
                    <a:lnTo>
                      <a:pt x="302260" y="543560"/>
                    </a:lnTo>
                    <a:lnTo>
                      <a:pt x="259080" y="581660"/>
                    </a:lnTo>
                    <a:lnTo>
                      <a:pt x="180340" y="508000"/>
                    </a:lnTo>
                    <a:lnTo>
                      <a:pt x="81280" y="508000"/>
                    </a:lnTo>
                    <a:lnTo>
                      <a:pt x="35560" y="477520"/>
                    </a:lnTo>
                    <a:lnTo>
                      <a:pt x="88900" y="426720"/>
                    </a:lnTo>
                    <a:lnTo>
                      <a:pt x="63500" y="403860"/>
                    </a:lnTo>
                    <a:lnTo>
                      <a:pt x="0" y="401320"/>
                    </a:lnTo>
                    <a:cubicBezTo>
                      <a:pt x="847" y="371687"/>
                      <a:pt x="1693" y="342053"/>
                      <a:pt x="2540" y="312420"/>
                    </a:cubicBezTo>
                    <a:lnTo>
                      <a:pt x="177800" y="309880"/>
                    </a:lnTo>
                    <a:lnTo>
                      <a:pt x="177800" y="236220"/>
                    </a:lnTo>
                    <a:lnTo>
                      <a:pt x="213360" y="233680"/>
                    </a:lnTo>
                    <a:lnTo>
                      <a:pt x="213360" y="185420"/>
                    </a:lnTo>
                    <a:lnTo>
                      <a:pt x="195580" y="187960"/>
                    </a:lnTo>
                    <a:lnTo>
                      <a:pt x="180340" y="144780"/>
                    </a:lnTo>
                    <a:lnTo>
                      <a:pt x="104140" y="129540"/>
                    </a:lnTo>
                    <a:cubicBezTo>
                      <a:pt x="104987" y="104987"/>
                      <a:pt x="105833" y="80433"/>
                      <a:pt x="106680" y="55880"/>
                    </a:cubicBezTo>
                    <a:lnTo>
                      <a:pt x="200660" y="58420"/>
                    </a:lnTo>
                    <a:lnTo>
                      <a:pt x="210820" y="2540"/>
                    </a:lnTo>
                    <a:cubicBezTo>
                      <a:pt x="238072" y="8996"/>
                      <a:pt x="267706" y="1164"/>
                      <a:pt x="292576" y="21907"/>
                    </a:cubicBezTo>
                    <a:lnTo>
                      <a:pt x="322580" y="10160"/>
                    </a:lnTo>
                    <a:lnTo>
                      <a:pt x="340360" y="0"/>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199C2FCC-D497-4EF2-B48A-32A1483FF5F7}"/>
                  </a:ext>
                </a:extLst>
              </p:cNvPr>
              <p:cNvSpPr/>
              <p:nvPr/>
            </p:nvSpPr>
            <p:spPr>
              <a:xfrm>
                <a:off x="5633720" y="4846320"/>
                <a:ext cx="342900" cy="370840"/>
              </a:xfrm>
              <a:custGeom>
                <a:avLst/>
                <a:gdLst>
                  <a:gd name="connsiteX0" fmla="*/ 342900 w 342900"/>
                  <a:gd name="connsiteY0" fmla="*/ 144780 h 370840"/>
                  <a:gd name="connsiteX1" fmla="*/ 276860 w 342900"/>
                  <a:gd name="connsiteY1" fmla="*/ 88900 h 370840"/>
                  <a:gd name="connsiteX2" fmla="*/ 274320 w 342900"/>
                  <a:gd name="connsiteY2" fmla="*/ 40640 h 370840"/>
                  <a:gd name="connsiteX3" fmla="*/ 238760 w 342900"/>
                  <a:gd name="connsiteY3" fmla="*/ 0 h 370840"/>
                  <a:gd name="connsiteX4" fmla="*/ 177800 w 342900"/>
                  <a:gd name="connsiteY4" fmla="*/ 50800 h 370840"/>
                  <a:gd name="connsiteX5" fmla="*/ 121920 w 342900"/>
                  <a:gd name="connsiteY5" fmla="*/ 35560 h 370840"/>
                  <a:gd name="connsiteX6" fmla="*/ 111760 w 342900"/>
                  <a:gd name="connsiteY6" fmla="*/ 78740 h 370840"/>
                  <a:gd name="connsiteX7" fmla="*/ 40640 w 342900"/>
                  <a:gd name="connsiteY7" fmla="*/ 91440 h 370840"/>
                  <a:gd name="connsiteX8" fmla="*/ 45720 w 342900"/>
                  <a:gd name="connsiteY8" fmla="*/ 134620 h 370840"/>
                  <a:gd name="connsiteX9" fmla="*/ 101600 w 342900"/>
                  <a:gd name="connsiteY9" fmla="*/ 157480 h 370840"/>
                  <a:gd name="connsiteX10" fmla="*/ 83820 w 342900"/>
                  <a:gd name="connsiteY10" fmla="*/ 195580 h 370840"/>
                  <a:gd name="connsiteX11" fmla="*/ 5080 w 342900"/>
                  <a:gd name="connsiteY11" fmla="*/ 200660 h 370840"/>
                  <a:gd name="connsiteX12" fmla="*/ 0 w 342900"/>
                  <a:gd name="connsiteY12" fmla="*/ 342900 h 370840"/>
                  <a:gd name="connsiteX13" fmla="*/ 38100 w 342900"/>
                  <a:gd name="connsiteY13" fmla="*/ 342900 h 370840"/>
                  <a:gd name="connsiteX14" fmla="*/ 38100 w 342900"/>
                  <a:gd name="connsiteY14" fmla="*/ 363220 h 370840"/>
                  <a:gd name="connsiteX15" fmla="*/ 73660 w 342900"/>
                  <a:gd name="connsiteY15" fmla="*/ 370840 h 370840"/>
                  <a:gd name="connsiteX16" fmla="*/ 99060 w 342900"/>
                  <a:gd name="connsiteY16" fmla="*/ 342900 h 370840"/>
                  <a:gd name="connsiteX17" fmla="*/ 157480 w 342900"/>
                  <a:gd name="connsiteY17" fmla="*/ 342900 h 370840"/>
                  <a:gd name="connsiteX18" fmla="*/ 160020 w 342900"/>
                  <a:gd name="connsiteY18" fmla="*/ 294640 h 370840"/>
                  <a:gd name="connsiteX19" fmla="*/ 160020 w 342900"/>
                  <a:gd name="connsiteY19" fmla="*/ 294640 h 370840"/>
                  <a:gd name="connsiteX20" fmla="*/ 142240 w 342900"/>
                  <a:gd name="connsiteY20" fmla="*/ 266700 h 370840"/>
                  <a:gd name="connsiteX21" fmla="*/ 210820 w 342900"/>
                  <a:gd name="connsiteY21" fmla="*/ 241300 h 370840"/>
                  <a:gd name="connsiteX22" fmla="*/ 218440 w 342900"/>
                  <a:gd name="connsiteY22" fmla="*/ 213360 h 370840"/>
                  <a:gd name="connsiteX23" fmla="*/ 274320 w 342900"/>
                  <a:gd name="connsiteY23" fmla="*/ 187960 h 370840"/>
                  <a:gd name="connsiteX24" fmla="*/ 342900 w 342900"/>
                  <a:gd name="connsiteY24" fmla="*/ 14478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2900" h="370840">
                    <a:moveTo>
                      <a:pt x="342900" y="144780"/>
                    </a:moveTo>
                    <a:lnTo>
                      <a:pt x="276860" y="88900"/>
                    </a:lnTo>
                    <a:lnTo>
                      <a:pt x="274320" y="40640"/>
                    </a:lnTo>
                    <a:lnTo>
                      <a:pt x="238760" y="0"/>
                    </a:lnTo>
                    <a:lnTo>
                      <a:pt x="177800" y="50800"/>
                    </a:lnTo>
                    <a:lnTo>
                      <a:pt x="121920" y="35560"/>
                    </a:lnTo>
                    <a:lnTo>
                      <a:pt x="111760" y="78740"/>
                    </a:lnTo>
                    <a:lnTo>
                      <a:pt x="40640" y="91440"/>
                    </a:lnTo>
                    <a:lnTo>
                      <a:pt x="45720" y="134620"/>
                    </a:lnTo>
                    <a:lnTo>
                      <a:pt x="101600" y="157480"/>
                    </a:lnTo>
                    <a:lnTo>
                      <a:pt x="83820" y="195580"/>
                    </a:lnTo>
                    <a:lnTo>
                      <a:pt x="5080" y="200660"/>
                    </a:lnTo>
                    <a:lnTo>
                      <a:pt x="0" y="342900"/>
                    </a:lnTo>
                    <a:lnTo>
                      <a:pt x="38100" y="342900"/>
                    </a:lnTo>
                    <a:lnTo>
                      <a:pt x="38100" y="363220"/>
                    </a:lnTo>
                    <a:lnTo>
                      <a:pt x="73660" y="370840"/>
                    </a:lnTo>
                    <a:lnTo>
                      <a:pt x="99060" y="342900"/>
                    </a:lnTo>
                    <a:lnTo>
                      <a:pt x="157480" y="342900"/>
                    </a:lnTo>
                    <a:lnTo>
                      <a:pt x="160020" y="294640"/>
                    </a:lnTo>
                    <a:lnTo>
                      <a:pt x="160020" y="294640"/>
                    </a:lnTo>
                    <a:lnTo>
                      <a:pt x="142240" y="266700"/>
                    </a:lnTo>
                    <a:lnTo>
                      <a:pt x="210820" y="241300"/>
                    </a:lnTo>
                    <a:lnTo>
                      <a:pt x="218440" y="213360"/>
                    </a:lnTo>
                    <a:lnTo>
                      <a:pt x="274320" y="187960"/>
                    </a:lnTo>
                    <a:lnTo>
                      <a:pt x="342900" y="144780"/>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CD2CF10A-8465-4FCF-9181-40CBDBBB8971}"/>
                  </a:ext>
                </a:extLst>
              </p:cNvPr>
              <p:cNvSpPr/>
              <p:nvPr/>
            </p:nvSpPr>
            <p:spPr>
              <a:xfrm>
                <a:off x="6253480" y="4551680"/>
                <a:ext cx="157480" cy="205740"/>
              </a:xfrm>
              <a:custGeom>
                <a:avLst/>
                <a:gdLst>
                  <a:gd name="connsiteX0" fmla="*/ 149860 w 157480"/>
                  <a:gd name="connsiteY0" fmla="*/ 55880 h 205740"/>
                  <a:gd name="connsiteX1" fmla="*/ 81280 w 157480"/>
                  <a:gd name="connsiteY1" fmla="*/ 5080 h 205740"/>
                  <a:gd name="connsiteX2" fmla="*/ 0 w 157480"/>
                  <a:gd name="connsiteY2" fmla="*/ 0 h 205740"/>
                  <a:gd name="connsiteX3" fmla="*/ 7620 w 157480"/>
                  <a:gd name="connsiteY3" fmla="*/ 83820 h 205740"/>
                  <a:gd name="connsiteX4" fmla="*/ 55880 w 157480"/>
                  <a:gd name="connsiteY4" fmla="*/ 99060 h 205740"/>
                  <a:gd name="connsiteX5" fmla="*/ 50800 w 157480"/>
                  <a:gd name="connsiteY5" fmla="*/ 205740 h 205740"/>
                  <a:gd name="connsiteX6" fmla="*/ 78740 w 157480"/>
                  <a:gd name="connsiteY6" fmla="*/ 205740 h 205740"/>
                  <a:gd name="connsiteX7" fmla="*/ 142240 w 157480"/>
                  <a:gd name="connsiteY7" fmla="*/ 187960 h 205740"/>
                  <a:gd name="connsiteX8" fmla="*/ 142240 w 157480"/>
                  <a:gd name="connsiteY8" fmla="*/ 152400 h 205740"/>
                  <a:gd name="connsiteX9" fmla="*/ 157480 w 157480"/>
                  <a:gd name="connsiteY9" fmla="*/ 119380 h 205740"/>
                  <a:gd name="connsiteX10" fmla="*/ 149860 w 157480"/>
                  <a:gd name="connsiteY10" fmla="*/ 5588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480" h="205740">
                    <a:moveTo>
                      <a:pt x="149860" y="55880"/>
                    </a:moveTo>
                    <a:lnTo>
                      <a:pt x="81280" y="5080"/>
                    </a:lnTo>
                    <a:lnTo>
                      <a:pt x="0" y="0"/>
                    </a:lnTo>
                    <a:lnTo>
                      <a:pt x="7620" y="83820"/>
                    </a:lnTo>
                    <a:lnTo>
                      <a:pt x="55880" y="99060"/>
                    </a:lnTo>
                    <a:lnTo>
                      <a:pt x="50800" y="205740"/>
                    </a:lnTo>
                    <a:lnTo>
                      <a:pt x="78740" y="205740"/>
                    </a:lnTo>
                    <a:lnTo>
                      <a:pt x="142240" y="187960"/>
                    </a:lnTo>
                    <a:lnTo>
                      <a:pt x="142240" y="152400"/>
                    </a:lnTo>
                    <a:lnTo>
                      <a:pt x="157480" y="119380"/>
                    </a:lnTo>
                    <a:lnTo>
                      <a:pt x="149860" y="55880"/>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71EE7A54-B33D-40A0-A061-536B72982BAB}"/>
                  </a:ext>
                </a:extLst>
              </p:cNvPr>
              <p:cNvSpPr/>
              <p:nvPr/>
            </p:nvSpPr>
            <p:spPr>
              <a:xfrm>
                <a:off x="6319838" y="3955256"/>
                <a:ext cx="83343" cy="128588"/>
              </a:xfrm>
              <a:custGeom>
                <a:avLst/>
                <a:gdLst>
                  <a:gd name="connsiteX0" fmla="*/ 0 w 83343"/>
                  <a:gd name="connsiteY0" fmla="*/ 16669 h 128588"/>
                  <a:gd name="connsiteX1" fmla="*/ 80962 w 83343"/>
                  <a:gd name="connsiteY1" fmla="*/ 0 h 128588"/>
                  <a:gd name="connsiteX2" fmla="*/ 83343 w 83343"/>
                  <a:gd name="connsiteY2" fmla="*/ 80963 h 128588"/>
                  <a:gd name="connsiteX3" fmla="*/ 9525 w 83343"/>
                  <a:gd name="connsiteY3" fmla="*/ 128588 h 128588"/>
                  <a:gd name="connsiteX4" fmla="*/ 0 w 83343"/>
                  <a:gd name="connsiteY4" fmla="*/ 16669 h 1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3" h="128588">
                    <a:moveTo>
                      <a:pt x="0" y="16669"/>
                    </a:moveTo>
                    <a:lnTo>
                      <a:pt x="80962" y="0"/>
                    </a:lnTo>
                    <a:cubicBezTo>
                      <a:pt x="81756" y="26988"/>
                      <a:pt x="82549" y="53975"/>
                      <a:pt x="83343" y="80963"/>
                    </a:cubicBezTo>
                    <a:lnTo>
                      <a:pt x="9525" y="128588"/>
                    </a:lnTo>
                    <a:lnTo>
                      <a:pt x="0" y="16669"/>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2BF7AF34-2E78-4470-864F-CCB1A6FAF959}"/>
                  </a:ext>
                </a:extLst>
              </p:cNvPr>
              <p:cNvSpPr/>
              <p:nvPr/>
            </p:nvSpPr>
            <p:spPr>
              <a:xfrm>
                <a:off x="6784181" y="3345656"/>
                <a:ext cx="519113" cy="661988"/>
              </a:xfrm>
              <a:custGeom>
                <a:avLst/>
                <a:gdLst>
                  <a:gd name="connsiteX0" fmla="*/ 30957 w 519113"/>
                  <a:gd name="connsiteY0" fmla="*/ 602457 h 661988"/>
                  <a:gd name="connsiteX1" fmla="*/ 111919 w 519113"/>
                  <a:gd name="connsiteY1" fmla="*/ 595313 h 661988"/>
                  <a:gd name="connsiteX2" fmla="*/ 104775 w 519113"/>
                  <a:gd name="connsiteY2" fmla="*/ 559594 h 661988"/>
                  <a:gd name="connsiteX3" fmla="*/ 130969 w 519113"/>
                  <a:gd name="connsiteY3" fmla="*/ 559594 h 661988"/>
                  <a:gd name="connsiteX4" fmla="*/ 128588 w 519113"/>
                  <a:gd name="connsiteY4" fmla="*/ 495300 h 661988"/>
                  <a:gd name="connsiteX5" fmla="*/ 188119 w 519113"/>
                  <a:gd name="connsiteY5" fmla="*/ 500063 h 661988"/>
                  <a:gd name="connsiteX6" fmla="*/ 192882 w 519113"/>
                  <a:gd name="connsiteY6" fmla="*/ 471488 h 661988"/>
                  <a:gd name="connsiteX7" fmla="*/ 357188 w 519113"/>
                  <a:gd name="connsiteY7" fmla="*/ 469107 h 661988"/>
                  <a:gd name="connsiteX8" fmla="*/ 354807 w 519113"/>
                  <a:gd name="connsiteY8" fmla="*/ 542925 h 661988"/>
                  <a:gd name="connsiteX9" fmla="*/ 392907 w 519113"/>
                  <a:gd name="connsiteY9" fmla="*/ 554832 h 661988"/>
                  <a:gd name="connsiteX10" fmla="*/ 388144 w 519113"/>
                  <a:gd name="connsiteY10" fmla="*/ 578644 h 661988"/>
                  <a:gd name="connsiteX11" fmla="*/ 438150 w 519113"/>
                  <a:gd name="connsiteY11" fmla="*/ 576263 h 661988"/>
                  <a:gd name="connsiteX12" fmla="*/ 440532 w 519113"/>
                  <a:gd name="connsiteY12" fmla="*/ 661988 h 661988"/>
                  <a:gd name="connsiteX13" fmla="*/ 504825 w 519113"/>
                  <a:gd name="connsiteY13" fmla="*/ 657225 h 661988"/>
                  <a:gd name="connsiteX14" fmla="*/ 509588 w 519113"/>
                  <a:gd name="connsiteY14" fmla="*/ 559594 h 661988"/>
                  <a:gd name="connsiteX15" fmla="*/ 442913 w 519113"/>
                  <a:gd name="connsiteY15" fmla="*/ 552450 h 661988"/>
                  <a:gd name="connsiteX16" fmla="*/ 435769 w 519113"/>
                  <a:gd name="connsiteY16" fmla="*/ 461963 h 661988"/>
                  <a:gd name="connsiteX17" fmla="*/ 397669 w 519113"/>
                  <a:gd name="connsiteY17" fmla="*/ 464344 h 661988"/>
                  <a:gd name="connsiteX18" fmla="*/ 402432 w 519113"/>
                  <a:gd name="connsiteY18" fmla="*/ 390525 h 661988"/>
                  <a:gd name="connsiteX19" fmla="*/ 511969 w 519113"/>
                  <a:gd name="connsiteY19" fmla="*/ 381000 h 661988"/>
                  <a:gd name="connsiteX20" fmla="*/ 519113 w 519113"/>
                  <a:gd name="connsiteY20" fmla="*/ 285750 h 661988"/>
                  <a:gd name="connsiteX21" fmla="*/ 388144 w 519113"/>
                  <a:gd name="connsiteY21" fmla="*/ 295275 h 661988"/>
                  <a:gd name="connsiteX22" fmla="*/ 376238 w 519113"/>
                  <a:gd name="connsiteY22" fmla="*/ 207169 h 661988"/>
                  <a:gd name="connsiteX23" fmla="*/ 333375 w 519113"/>
                  <a:gd name="connsiteY23" fmla="*/ 216694 h 661988"/>
                  <a:gd name="connsiteX24" fmla="*/ 345282 w 519113"/>
                  <a:gd name="connsiteY24" fmla="*/ 171450 h 661988"/>
                  <a:gd name="connsiteX25" fmla="*/ 283369 w 519113"/>
                  <a:gd name="connsiteY25" fmla="*/ 130969 h 661988"/>
                  <a:gd name="connsiteX26" fmla="*/ 333375 w 519113"/>
                  <a:gd name="connsiteY26" fmla="*/ 135732 h 661988"/>
                  <a:gd name="connsiteX27" fmla="*/ 330994 w 519113"/>
                  <a:gd name="connsiteY27" fmla="*/ 83344 h 661988"/>
                  <a:gd name="connsiteX28" fmla="*/ 364332 w 519113"/>
                  <a:gd name="connsiteY28" fmla="*/ 83344 h 661988"/>
                  <a:gd name="connsiteX29" fmla="*/ 354807 w 519113"/>
                  <a:gd name="connsiteY29" fmla="*/ 19050 h 661988"/>
                  <a:gd name="connsiteX30" fmla="*/ 385763 w 519113"/>
                  <a:gd name="connsiteY30" fmla="*/ 9525 h 661988"/>
                  <a:gd name="connsiteX31" fmla="*/ 385763 w 519113"/>
                  <a:gd name="connsiteY31" fmla="*/ 0 h 661988"/>
                  <a:gd name="connsiteX32" fmla="*/ 361950 w 519113"/>
                  <a:gd name="connsiteY32" fmla="*/ 0 h 661988"/>
                  <a:gd name="connsiteX33" fmla="*/ 254794 w 519113"/>
                  <a:gd name="connsiteY33" fmla="*/ 4763 h 661988"/>
                  <a:gd name="connsiteX34" fmla="*/ 254794 w 519113"/>
                  <a:gd name="connsiteY34" fmla="*/ 14288 h 661988"/>
                  <a:gd name="connsiteX35" fmla="*/ 257175 w 519113"/>
                  <a:gd name="connsiteY35" fmla="*/ 59532 h 661988"/>
                  <a:gd name="connsiteX36" fmla="*/ 233363 w 519113"/>
                  <a:gd name="connsiteY36" fmla="*/ 116682 h 661988"/>
                  <a:gd name="connsiteX37" fmla="*/ 140494 w 519113"/>
                  <a:gd name="connsiteY37" fmla="*/ 109538 h 661988"/>
                  <a:gd name="connsiteX38" fmla="*/ 150019 w 519113"/>
                  <a:gd name="connsiteY38" fmla="*/ 185738 h 661988"/>
                  <a:gd name="connsiteX39" fmla="*/ 130969 w 519113"/>
                  <a:gd name="connsiteY39" fmla="*/ 233363 h 661988"/>
                  <a:gd name="connsiteX40" fmla="*/ 38100 w 519113"/>
                  <a:gd name="connsiteY40" fmla="*/ 233363 h 661988"/>
                  <a:gd name="connsiteX41" fmla="*/ 35719 w 519113"/>
                  <a:gd name="connsiteY41" fmla="*/ 285750 h 661988"/>
                  <a:gd name="connsiteX42" fmla="*/ 0 w 519113"/>
                  <a:gd name="connsiteY42" fmla="*/ 292894 h 661988"/>
                  <a:gd name="connsiteX43" fmla="*/ 14288 w 519113"/>
                  <a:gd name="connsiteY43" fmla="*/ 345282 h 661988"/>
                  <a:gd name="connsiteX44" fmla="*/ 42863 w 519113"/>
                  <a:gd name="connsiteY44" fmla="*/ 347663 h 661988"/>
                  <a:gd name="connsiteX45" fmla="*/ 42863 w 519113"/>
                  <a:gd name="connsiteY45" fmla="*/ 411957 h 661988"/>
                  <a:gd name="connsiteX46" fmla="*/ 64294 w 519113"/>
                  <a:gd name="connsiteY46" fmla="*/ 407194 h 661988"/>
                  <a:gd name="connsiteX47" fmla="*/ 66675 w 519113"/>
                  <a:gd name="connsiteY47" fmla="*/ 483394 h 661988"/>
                  <a:gd name="connsiteX48" fmla="*/ 45244 w 519113"/>
                  <a:gd name="connsiteY48" fmla="*/ 521494 h 661988"/>
                  <a:gd name="connsiteX49" fmla="*/ 30957 w 519113"/>
                  <a:gd name="connsiteY49" fmla="*/ 602457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9113" h="661988">
                    <a:moveTo>
                      <a:pt x="30957" y="602457"/>
                    </a:moveTo>
                    <a:lnTo>
                      <a:pt x="111919" y="595313"/>
                    </a:lnTo>
                    <a:lnTo>
                      <a:pt x="104775" y="559594"/>
                    </a:lnTo>
                    <a:lnTo>
                      <a:pt x="130969" y="559594"/>
                    </a:lnTo>
                    <a:cubicBezTo>
                      <a:pt x="130175" y="538163"/>
                      <a:pt x="129382" y="516731"/>
                      <a:pt x="128588" y="495300"/>
                    </a:cubicBezTo>
                    <a:lnTo>
                      <a:pt x="188119" y="500063"/>
                    </a:lnTo>
                    <a:lnTo>
                      <a:pt x="192882" y="471488"/>
                    </a:lnTo>
                    <a:lnTo>
                      <a:pt x="357188" y="469107"/>
                    </a:lnTo>
                    <a:cubicBezTo>
                      <a:pt x="356394" y="493713"/>
                      <a:pt x="355601" y="518319"/>
                      <a:pt x="354807" y="542925"/>
                    </a:cubicBezTo>
                    <a:lnTo>
                      <a:pt x="392907" y="554832"/>
                    </a:lnTo>
                    <a:lnTo>
                      <a:pt x="388144" y="578644"/>
                    </a:lnTo>
                    <a:lnTo>
                      <a:pt x="438150" y="576263"/>
                    </a:lnTo>
                    <a:lnTo>
                      <a:pt x="440532" y="661988"/>
                    </a:lnTo>
                    <a:lnTo>
                      <a:pt x="504825" y="657225"/>
                    </a:lnTo>
                    <a:lnTo>
                      <a:pt x="509588" y="559594"/>
                    </a:lnTo>
                    <a:lnTo>
                      <a:pt x="442913" y="552450"/>
                    </a:lnTo>
                    <a:lnTo>
                      <a:pt x="435769" y="461963"/>
                    </a:lnTo>
                    <a:lnTo>
                      <a:pt x="397669" y="464344"/>
                    </a:lnTo>
                    <a:lnTo>
                      <a:pt x="402432" y="390525"/>
                    </a:lnTo>
                    <a:lnTo>
                      <a:pt x="511969" y="381000"/>
                    </a:lnTo>
                    <a:lnTo>
                      <a:pt x="519113" y="285750"/>
                    </a:lnTo>
                    <a:lnTo>
                      <a:pt x="388144" y="295275"/>
                    </a:lnTo>
                    <a:lnTo>
                      <a:pt x="376238" y="207169"/>
                    </a:lnTo>
                    <a:lnTo>
                      <a:pt x="333375" y="216694"/>
                    </a:lnTo>
                    <a:lnTo>
                      <a:pt x="345282" y="171450"/>
                    </a:lnTo>
                    <a:lnTo>
                      <a:pt x="283369" y="130969"/>
                    </a:lnTo>
                    <a:lnTo>
                      <a:pt x="333375" y="135732"/>
                    </a:lnTo>
                    <a:lnTo>
                      <a:pt x="330994" y="83344"/>
                    </a:lnTo>
                    <a:lnTo>
                      <a:pt x="364332" y="83344"/>
                    </a:lnTo>
                    <a:lnTo>
                      <a:pt x="354807" y="19050"/>
                    </a:lnTo>
                    <a:lnTo>
                      <a:pt x="385763" y="9525"/>
                    </a:lnTo>
                    <a:lnTo>
                      <a:pt x="385763" y="0"/>
                    </a:lnTo>
                    <a:lnTo>
                      <a:pt x="361950" y="0"/>
                    </a:lnTo>
                    <a:lnTo>
                      <a:pt x="254794" y="4763"/>
                    </a:lnTo>
                    <a:lnTo>
                      <a:pt x="254794" y="14288"/>
                    </a:lnTo>
                    <a:lnTo>
                      <a:pt x="257175" y="59532"/>
                    </a:lnTo>
                    <a:lnTo>
                      <a:pt x="233363" y="116682"/>
                    </a:lnTo>
                    <a:lnTo>
                      <a:pt x="140494" y="109538"/>
                    </a:lnTo>
                    <a:lnTo>
                      <a:pt x="150019" y="185738"/>
                    </a:lnTo>
                    <a:lnTo>
                      <a:pt x="130969" y="233363"/>
                    </a:lnTo>
                    <a:lnTo>
                      <a:pt x="38100" y="233363"/>
                    </a:lnTo>
                    <a:lnTo>
                      <a:pt x="35719" y="285750"/>
                    </a:lnTo>
                    <a:lnTo>
                      <a:pt x="0" y="292894"/>
                    </a:lnTo>
                    <a:lnTo>
                      <a:pt x="14288" y="345282"/>
                    </a:lnTo>
                    <a:lnTo>
                      <a:pt x="42863" y="347663"/>
                    </a:lnTo>
                    <a:lnTo>
                      <a:pt x="42863" y="411957"/>
                    </a:lnTo>
                    <a:lnTo>
                      <a:pt x="64294" y="407194"/>
                    </a:lnTo>
                    <a:cubicBezTo>
                      <a:pt x="65088" y="432594"/>
                      <a:pt x="65881" y="457994"/>
                      <a:pt x="66675" y="483394"/>
                    </a:cubicBezTo>
                    <a:lnTo>
                      <a:pt x="45244" y="521494"/>
                    </a:lnTo>
                    <a:lnTo>
                      <a:pt x="30957" y="602457"/>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9FF02FCB-B56D-4E38-8147-B5EFC0A55C29}"/>
                  </a:ext>
                </a:extLst>
              </p:cNvPr>
              <p:cNvSpPr/>
              <p:nvPr/>
            </p:nvSpPr>
            <p:spPr>
              <a:xfrm>
                <a:off x="7172325" y="3414713"/>
                <a:ext cx="100013" cy="119062"/>
              </a:xfrm>
              <a:custGeom>
                <a:avLst/>
                <a:gdLst>
                  <a:gd name="connsiteX0" fmla="*/ 0 w 100013"/>
                  <a:gd name="connsiteY0" fmla="*/ 0 h 119062"/>
                  <a:gd name="connsiteX1" fmla="*/ 78581 w 100013"/>
                  <a:gd name="connsiteY1" fmla="*/ 11906 h 119062"/>
                  <a:gd name="connsiteX2" fmla="*/ 83344 w 100013"/>
                  <a:gd name="connsiteY2" fmla="*/ 52387 h 119062"/>
                  <a:gd name="connsiteX3" fmla="*/ 97631 w 100013"/>
                  <a:gd name="connsiteY3" fmla="*/ 50006 h 119062"/>
                  <a:gd name="connsiteX4" fmla="*/ 100013 w 100013"/>
                  <a:gd name="connsiteY4" fmla="*/ 119062 h 119062"/>
                  <a:gd name="connsiteX5" fmla="*/ 57150 w 100013"/>
                  <a:gd name="connsiteY5" fmla="*/ 116681 h 119062"/>
                  <a:gd name="connsiteX6" fmla="*/ 50006 w 100013"/>
                  <a:gd name="connsiteY6" fmla="*/ 59531 h 119062"/>
                  <a:gd name="connsiteX7" fmla="*/ 21431 w 100013"/>
                  <a:gd name="connsiteY7" fmla="*/ 64293 h 119062"/>
                  <a:gd name="connsiteX8" fmla="*/ 0 w 100013"/>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3" h="119062">
                    <a:moveTo>
                      <a:pt x="0" y="0"/>
                    </a:moveTo>
                    <a:lnTo>
                      <a:pt x="78581" y="11906"/>
                    </a:lnTo>
                    <a:lnTo>
                      <a:pt x="83344" y="52387"/>
                    </a:lnTo>
                    <a:lnTo>
                      <a:pt x="97631" y="50006"/>
                    </a:lnTo>
                    <a:lnTo>
                      <a:pt x="100013" y="119062"/>
                    </a:lnTo>
                    <a:lnTo>
                      <a:pt x="57150" y="116681"/>
                    </a:lnTo>
                    <a:lnTo>
                      <a:pt x="50006" y="59531"/>
                    </a:lnTo>
                    <a:lnTo>
                      <a:pt x="21431" y="64293"/>
                    </a:lnTo>
                    <a:lnTo>
                      <a:pt x="0" y="0"/>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8">
                <a:extLst>
                  <a:ext uri="{FF2B5EF4-FFF2-40B4-BE49-F238E27FC236}">
                    <a16:creationId xmlns:a16="http://schemas.microsoft.com/office/drawing/2014/main" id="{80FA8DD0-4BA5-4C86-AE9D-FB5C210BC315}"/>
                  </a:ext>
                </a:extLst>
              </p:cNvPr>
              <p:cNvSpPr/>
              <p:nvPr/>
            </p:nvSpPr>
            <p:spPr>
              <a:xfrm>
                <a:off x="6393656" y="3114675"/>
                <a:ext cx="157163" cy="259556"/>
              </a:xfrm>
              <a:custGeom>
                <a:avLst/>
                <a:gdLst>
                  <a:gd name="connsiteX0" fmla="*/ 59532 w 157163"/>
                  <a:gd name="connsiteY0" fmla="*/ 259556 h 259556"/>
                  <a:gd name="connsiteX1" fmla="*/ 61913 w 157163"/>
                  <a:gd name="connsiteY1" fmla="*/ 207169 h 259556"/>
                  <a:gd name="connsiteX2" fmla="*/ 33338 w 157163"/>
                  <a:gd name="connsiteY2" fmla="*/ 207169 h 259556"/>
                  <a:gd name="connsiteX3" fmla="*/ 30957 w 157163"/>
                  <a:gd name="connsiteY3" fmla="*/ 164306 h 259556"/>
                  <a:gd name="connsiteX4" fmla="*/ 0 w 157163"/>
                  <a:gd name="connsiteY4" fmla="*/ 166688 h 259556"/>
                  <a:gd name="connsiteX5" fmla="*/ 4763 w 157163"/>
                  <a:gd name="connsiteY5" fmla="*/ 0 h 259556"/>
                  <a:gd name="connsiteX6" fmla="*/ 69057 w 157163"/>
                  <a:gd name="connsiteY6" fmla="*/ 16669 h 259556"/>
                  <a:gd name="connsiteX7" fmla="*/ 69057 w 157163"/>
                  <a:gd name="connsiteY7" fmla="*/ 73819 h 259556"/>
                  <a:gd name="connsiteX8" fmla="*/ 157163 w 157163"/>
                  <a:gd name="connsiteY8" fmla="*/ 69056 h 259556"/>
                  <a:gd name="connsiteX9" fmla="*/ 152400 w 157163"/>
                  <a:gd name="connsiteY9" fmla="*/ 154781 h 259556"/>
                  <a:gd name="connsiteX10" fmla="*/ 116682 w 157163"/>
                  <a:gd name="connsiteY10" fmla="*/ 154781 h 259556"/>
                  <a:gd name="connsiteX11" fmla="*/ 109538 w 157163"/>
                  <a:gd name="connsiteY11" fmla="*/ 192881 h 259556"/>
                  <a:gd name="connsiteX12" fmla="*/ 133350 w 157163"/>
                  <a:gd name="connsiteY12" fmla="*/ 195263 h 259556"/>
                  <a:gd name="connsiteX13" fmla="*/ 126207 w 157163"/>
                  <a:gd name="connsiteY13" fmla="*/ 259556 h 259556"/>
                  <a:gd name="connsiteX14" fmla="*/ 59532 w 157163"/>
                  <a:gd name="connsiteY14"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163" h="259556">
                    <a:moveTo>
                      <a:pt x="59532" y="259556"/>
                    </a:moveTo>
                    <a:lnTo>
                      <a:pt x="61913" y="207169"/>
                    </a:lnTo>
                    <a:lnTo>
                      <a:pt x="33338" y="207169"/>
                    </a:lnTo>
                    <a:lnTo>
                      <a:pt x="30957" y="164306"/>
                    </a:lnTo>
                    <a:lnTo>
                      <a:pt x="0" y="166688"/>
                    </a:lnTo>
                    <a:lnTo>
                      <a:pt x="4763" y="0"/>
                    </a:lnTo>
                    <a:lnTo>
                      <a:pt x="69057" y="16669"/>
                    </a:lnTo>
                    <a:lnTo>
                      <a:pt x="69057" y="73819"/>
                    </a:lnTo>
                    <a:lnTo>
                      <a:pt x="157163" y="69056"/>
                    </a:lnTo>
                    <a:lnTo>
                      <a:pt x="152400" y="154781"/>
                    </a:lnTo>
                    <a:lnTo>
                      <a:pt x="116682" y="154781"/>
                    </a:lnTo>
                    <a:lnTo>
                      <a:pt x="109538" y="192881"/>
                    </a:lnTo>
                    <a:lnTo>
                      <a:pt x="133350" y="195263"/>
                    </a:lnTo>
                    <a:lnTo>
                      <a:pt x="126207" y="259556"/>
                    </a:lnTo>
                    <a:lnTo>
                      <a:pt x="59532" y="259556"/>
                    </a:lnTo>
                    <a:close/>
                  </a:path>
                </a:pathLst>
              </a:custGeom>
              <a:solidFill>
                <a:srgbClr val="42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B4934B7B-A13B-40B6-A551-F36C7E6DFBE0}"/>
                  </a:ext>
                </a:extLst>
              </p:cNvPr>
              <p:cNvSpPr/>
              <p:nvPr/>
            </p:nvSpPr>
            <p:spPr>
              <a:xfrm>
                <a:off x="6584156" y="2550318"/>
                <a:ext cx="714375" cy="916781"/>
              </a:xfrm>
              <a:custGeom>
                <a:avLst/>
                <a:gdLst>
                  <a:gd name="connsiteX0" fmla="*/ 61913 w 714375"/>
                  <a:gd name="connsiteY0" fmla="*/ 819150 h 919162"/>
                  <a:gd name="connsiteX1" fmla="*/ 54769 w 714375"/>
                  <a:gd name="connsiteY1" fmla="*/ 721519 h 919162"/>
                  <a:gd name="connsiteX2" fmla="*/ 30957 w 714375"/>
                  <a:gd name="connsiteY2" fmla="*/ 721519 h 919162"/>
                  <a:gd name="connsiteX3" fmla="*/ 28575 w 714375"/>
                  <a:gd name="connsiteY3" fmla="*/ 616744 h 919162"/>
                  <a:gd name="connsiteX4" fmla="*/ 69057 w 714375"/>
                  <a:gd name="connsiteY4" fmla="*/ 614362 h 919162"/>
                  <a:gd name="connsiteX5" fmla="*/ 61913 w 714375"/>
                  <a:gd name="connsiteY5" fmla="*/ 535781 h 919162"/>
                  <a:gd name="connsiteX6" fmla="*/ 61913 w 714375"/>
                  <a:gd name="connsiteY6" fmla="*/ 535781 h 919162"/>
                  <a:gd name="connsiteX7" fmla="*/ 45244 w 714375"/>
                  <a:gd name="connsiteY7" fmla="*/ 535781 h 919162"/>
                  <a:gd name="connsiteX8" fmla="*/ 57150 w 714375"/>
                  <a:gd name="connsiteY8" fmla="*/ 423862 h 919162"/>
                  <a:gd name="connsiteX9" fmla="*/ 114300 w 714375"/>
                  <a:gd name="connsiteY9" fmla="*/ 423862 h 919162"/>
                  <a:gd name="connsiteX10" fmla="*/ 107157 w 714375"/>
                  <a:gd name="connsiteY10" fmla="*/ 342900 h 919162"/>
                  <a:gd name="connsiteX11" fmla="*/ 142875 w 714375"/>
                  <a:gd name="connsiteY11" fmla="*/ 338137 h 919162"/>
                  <a:gd name="connsiteX12" fmla="*/ 140494 w 714375"/>
                  <a:gd name="connsiteY12" fmla="*/ 295275 h 919162"/>
                  <a:gd name="connsiteX13" fmla="*/ 190500 w 714375"/>
                  <a:gd name="connsiteY13" fmla="*/ 304800 h 919162"/>
                  <a:gd name="connsiteX14" fmla="*/ 150019 w 714375"/>
                  <a:gd name="connsiteY14" fmla="*/ 257175 h 919162"/>
                  <a:gd name="connsiteX15" fmla="*/ 2382 w 714375"/>
                  <a:gd name="connsiteY15" fmla="*/ 259556 h 919162"/>
                  <a:gd name="connsiteX16" fmla="*/ 0 w 714375"/>
                  <a:gd name="connsiteY16" fmla="*/ 0 h 919162"/>
                  <a:gd name="connsiteX17" fmla="*/ 83344 w 714375"/>
                  <a:gd name="connsiteY17" fmla="*/ 2381 h 919162"/>
                  <a:gd name="connsiteX18" fmla="*/ 119063 w 714375"/>
                  <a:gd name="connsiteY18" fmla="*/ 47625 h 919162"/>
                  <a:gd name="connsiteX19" fmla="*/ 114300 w 714375"/>
                  <a:gd name="connsiteY19" fmla="*/ 92869 h 919162"/>
                  <a:gd name="connsiteX20" fmla="*/ 135732 w 714375"/>
                  <a:gd name="connsiteY20" fmla="*/ 145256 h 919162"/>
                  <a:gd name="connsiteX21" fmla="*/ 159544 w 714375"/>
                  <a:gd name="connsiteY21" fmla="*/ 195262 h 919162"/>
                  <a:gd name="connsiteX22" fmla="*/ 202407 w 714375"/>
                  <a:gd name="connsiteY22" fmla="*/ 247650 h 919162"/>
                  <a:gd name="connsiteX23" fmla="*/ 247650 w 714375"/>
                  <a:gd name="connsiteY23" fmla="*/ 283369 h 919162"/>
                  <a:gd name="connsiteX24" fmla="*/ 321469 w 714375"/>
                  <a:gd name="connsiteY24" fmla="*/ 271462 h 919162"/>
                  <a:gd name="connsiteX25" fmla="*/ 328613 w 714375"/>
                  <a:gd name="connsiteY25" fmla="*/ 300037 h 919162"/>
                  <a:gd name="connsiteX26" fmla="*/ 471488 w 714375"/>
                  <a:gd name="connsiteY26" fmla="*/ 292894 h 919162"/>
                  <a:gd name="connsiteX27" fmla="*/ 476250 w 714375"/>
                  <a:gd name="connsiteY27" fmla="*/ 323850 h 919162"/>
                  <a:gd name="connsiteX28" fmla="*/ 559594 w 714375"/>
                  <a:gd name="connsiteY28" fmla="*/ 326231 h 919162"/>
                  <a:gd name="connsiteX29" fmla="*/ 564357 w 714375"/>
                  <a:gd name="connsiteY29" fmla="*/ 369094 h 919162"/>
                  <a:gd name="connsiteX30" fmla="*/ 714375 w 714375"/>
                  <a:gd name="connsiteY30" fmla="*/ 361950 h 919162"/>
                  <a:gd name="connsiteX31" fmla="*/ 692944 w 714375"/>
                  <a:gd name="connsiteY31" fmla="*/ 414337 h 919162"/>
                  <a:gd name="connsiteX32" fmla="*/ 681038 w 714375"/>
                  <a:gd name="connsiteY32" fmla="*/ 459581 h 919162"/>
                  <a:gd name="connsiteX33" fmla="*/ 673894 w 714375"/>
                  <a:gd name="connsiteY33" fmla="*/ 507206 h 919162"/>
                  <a:gd name="connsiteX34" fmla="*/ 659607 w 714375"/>
                  <a:gd name="connsiteY34" fmla="*/ 547687 h 919162"/>
                  <a:gd name="connsiteX35" fmla="*/ 661988 w 714375"/>
                  <a:gd name="connsiteY35" fmla="*/ 581025 h 919162"/>
                  <a:gd name="connsiteX36" fmla="*/ 619125 w 714375"/>
                  <a:gd name="connsiteY36" fmla="*/ 609600 h 919162"/>
                  <a:gd name="connsiteX37" fmla="*/ 614363 w 714375"/>
                  <a:gd name="connsiteY37" fmla="*/ 621506 h 919162"/>
                  <a:gd name="connsiteX38" fmla="*/ 631032 w 714375"/>
                  <a:gd name="connsiteY38" fmla="*/ 678656 h 919162"/>
                  <a:gd name="connsiteX39" fmla="*/ 457200 w 714375"/>
                  <a:gd name="connsiteY39" fmla="*/ 792956 h 919162"/>
                  <a:gd name="connsiteX40" fmla="*/ 461963 w 714375"/>
                  <a:gd name="connsiteY40" fmla="*/ 859631 h 919162"/>
                  <a:gd name="connsiteX41" fmla="*/ 426244 w 714375"/>
                  <a:gd name="connsiteY41" fmla="*/ 912019 h 919162"/>
                  <a:gd name="connsiteX42" fmla="*/ 340519 w 714375"/>
                  <a:gd name="connsiteY42" fmla="*/ 919162 h 919162"/>
                  <a:gd name="connsiteX43" fmla="*/ 378619 w 714375"/>
                  <a:gd name="connsiteY43" fmla="*/ 845344 h 919162"/>
                  <a:gd name="connsiteX44" fmla="*/ 357188 w 714375"/>
                  <a:gd name="connsiteY44" fmla="*/ 807244 h 919162"/>
                  <a:gd name="connsiteX45" fmla="*/ 61913 w 714375"/>
                  <a:gd name="connsiteY45" fmla="*/ 819150 h 919162"/>
                  <a:gd name="connsiteX0" fmla="*/ 61913 w 714375"/>
                  <a:gd name="connsiteY0" fmla="*/ 819150 h 916781"/>
                  <a:gd name="connsiteX1" fmla="*/ 54769 w 714375"/>
                  <a:gd name="connsiteY1" fmla="*/ 721519 h 916781"/>
                  <a:gd name="connsiteX2" fmla="*/ 30957 w 714375"/>
                  <a:gd name="connsiteY2" fmla="*/ 721519 h 916781"/>
                  <a:gd name="connsiteX3" fmla="*/ 28575 w 714375"/>
                  <a:gd name="connsiteY3" fmla="*/ 616744 h 916781"/>
                  <a:gd name="connsiteX4" fmla="*/ 69057 w 714375"/>
                  <a:gd name="connsiteY4" fmla="*/ 614362 h 916781"/>
                  <a:gd name="connsiteX5" fmla="*/ 61913 w 714375"/>
                  <a:gd name="connsiteY5" fmla="*/ 535781 h 916781"/>
                  <a:gd name="connsiteX6" fmla="*/ 61913 w 714375"/>
                  <a:gd name="connsiteY6" fmla="*/ 535781 h 916781"/>
                  <a:gd name="connsiteX7" fmla="*/ 45244 w 714375"/>
                  <a:gd name="connsiteY7" fmla="*/ 535781 h 916781"/>
                  <a:gd name="connsiteX8" fmla="*/ 57150 w 714375"/>
                  <a:gd name="connsiteY8" fmla="*/ 423862 h 916781"/>
                  <a:gd name="connsiteX9" fmla="*/ 114300 w 714375"/>
                  <a:gd name="connsiteY9" fmla="*/ 423862 h 916781"/>
                  <a:gd name="connsiteX10" fmla="*/ 107157 w 714375"/>
                  <a:gd name="connsiteY10" fmla="*/ 342900 h 916781"/>
                  <a:gd name="connsiteX11" fmla="*/ 142875 w 714375"/>
                  <a:gd name="connsiteY11" fmla="*/ 338137 h 916781"/>
                  <a:gd name="connsiteX12" fmla="*/ 140494 w 714375"/>
                  <a:gd name="connsiteY12" fmla="*/ 295275 h 916781"/>
                  <a:gd name="connsiteX13" fmla="*/ 190500 w 714375"/>
                  <a:gd name="connsiteY13" fmla="*/ 304800 h 916781"/>
                  <a:gd name="connsiteX14" fmla="*/ 150019 w 714375"/>
                  <a:gd name="connsiteY14" fmla="*/ 257175 h 916781"/>
                  <a:gd name="connsiteX15" fmla="*/ 2382 w 714375"/>
                  <a:gd name="connsiteY15" fmla="*/ 259556 h 916781"/>
                  <a:gd name="connsiteX16" fmla="*/ 0 w 714375"/>
                  <a:gd name="connsiteY16" fmla="*/ 0 h 916781"/>
                  <a:gd name="connsiteX17" fmla="*/ 83344 w 714375"/>
                  <a:gd name="connsiteY17" fmla="*/ 2381 h 916781"/>
                  <a:gd name="connsiteX18" fmla="*/ 119063 w 714375"/>
                  <a:gd name="connsiteY18" fmla="*/ 47625 h 916781"/>
                  <a:gd name="connsiteX19" fmla="*/ 114300 w 714375"/>
                  <a:gd name="connsiteY19" fmla="*/ 92869 h 916781"/>
                  <a:gd name="connsiteX20" fmla="*/ 135732 w 714375"/>
                  <a:gd name="connsiteY20" fmla="*/ 145256 h 916781"/>
                  <a:gd name="connsiteX21" fmla="*/ 159544 w 714375"/>
                  <a:gd name="connsiteY21" fmla="*/ 195262 h 916781"/>
                  <a:gd name="connsiteX22" fmla="*/ 202407 w 714375"/>
                  <a:gd name="connsiteY22" fmla="*/ 247650 h 916781"/>
                  <a:gd name="connsiteX23" fmla="*/ 247650 w 714375"/>
                  <a:gd name="connsiteY23" fmla="*/ 283369 h 916781"/>
                  <a:gd name="connsiteX24" fmla="*/ 321469 w 714375"/>
                  <a:gd name="connsiteY24" fmla="*/ 271462 h 916781"/>
                  <a:gd name="connsiteX25" fmla="*/ 328613 w 714375"/>
                  <a:gd name="connsiteY25" fmla="*/ 300037 h 916781"/>
                  <a:gd name="connsiteX26" fmla="*/ 471488 w 714375"/>
                  <a:gd name="connsiteY26" fmla="*/ 292894 h 916781"/>
                  <a:gd name="connsiteX27" fmla="*/ 476250 w 714375"/>
                  <a:gd name="connsiteY27" fmla="*/ 323850 h 916781"/>
                  <a:gd name="connsiteX28" fmla="*/ 559594 w 714375"/>
                  <a:gd name="connsiteY28" fmla="*/ 326231 h 916781"/>
                  <a:gd name="connsiteX29" fmla="*/ 564357 w 714375"/>
                  <a:gd name="connsiteY29" fmla="*/ 369094 h 916781"/>
                  <a:gd name="connsiteX30" fmla="*/ 714375 w 714375"/>
                  <a:gd name="connsiteY30" fmla="*/ 361950 h 916781"/>
                  <a:gd name="connsiteX31" fmla="*/ 692944 w 714375"/>
                  <a:gd name="connsiteY31" fmla="*/ 414337 h 916781"/>
                  <a:gd name="connsiteX32" fmla="*/ 681038 w 714375"/>
                  <a:gd name="connsiteY32" fmla="*/ 459581 h 916781"/>
                  <a:gd name="connsiteX33" fmla="*/ 673894 w 714375"/>
                  <a:gd name="connsiteY33" fmla="*/ 507206 h 916781"/>
                  <a:gd name="connsiteX34" fmla="*/ 659607 w 714375"/>
                  <a:gd name="connsiteY34" fmla="*/ 547687 h 916781"/>
                  <a:gd name="connsiteX35" fmla="*/ 661988 w 714375"/>
                  <a:gd name="connsiteY35" fmla="*/ 581025 h 916781"/>
                  <a:gd name="connsiteX36" fmla="*/ 619125 w 714375"/>
                  <a:gd name="connsiteY36" fmla="*/ 609600 h 916781"/>
                  <a:gd name="connsiteX37" fmla="*/ 614363 w 714375"/>
                  <a:gd name="connsiteY37" fmla="*/ 621506 h 916781"/>
                  <a:gd name="connsiteX38" fmla="*/ 631032 w 714375"/>
                  <a:gd name="connsiteY38" fmla="*/ 678656 h 916781"/>
                  <a:gd name="connsiteX39" fmla="*/ 457200 w 714375"/>
                  <a:gd name="connsiteY39" fmla="*/ 792956 h 916781"/>
                  <a:gd name="connsiteX40" fmla="*/ 461963 w 714375"/>
                  <a:gd name="connsiteY40" fmla="*/ 859631 h 916781"/>
                  <a:gd name="connsiteX41" fmla="*/ 426244 w 714375"/>
                  <a:gd name="connsiteY41" fmla="*/ 912019 h 916781"/>
                  <a:gd name="connsiteX42" fmla="*/ 335757 w 714375"/>
                  <a:gd name="connsiteY42" fmla="*/ 916781 h 916781"/>
                  <a:gd name="connsiteX43" fmla="*/ 378619 w 714375"/>
                  <a:gd name="connsiteY43" fmla="*/ 845344 h 916781"/>
                  <a:gd name="connsiteX44" fmla="*/ 357188 w 714375"/>
                  <a:gd name="connsiteY44" fmla="*/ 807244 h 916781"/>
                  <a:gd name="connsiteX45" fmla="*/ 61913 w 714375"/>
                  <a:gd name="connsiteY45" fmla="*/ 819150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4375" h="916781">
                    <a:moveTo>
                      <a:pt x="61913" y="819150"/>
                    </a:moveTo>
                    <a:lnTo>
                      <a:pt x="54769" y="721519"/>
                    </a:lnTo>
                    <a:lnTo>
                      <a:pt x="30957" y="721519"/>
                    </a:lnTo>
                    <a:lnTo>
                      <a:pt x="28575" y="616744"/>
                    </a:lnTo>
                    <a:lnTo>
                      <a:pt x="69057" y="614362"/>
                    </a:lnTo>
                    <a:lnTo>
                      <a:pt x="61913" y="535781"/>
                    </a:lnTo>
                    <a:lnTo>
                      <a:pt x="61913" y="535781"/>
                    </a:lnTo>
                    <a:lnTo>
                      <a:pt x="45244" y="535781"/>
                    </a:lnTo>
                    <a:lnTo>
                      <a:pt x="57150" y="423862"/>
                    </a:lnTo>
                    <a:lnTo>
                      <a:pt x="114300" y="423862"/>
                    </a:lnTo>
                    <a:lnTo>
                      <a:pt x="107157" y="342900"/>
                    </a:lnTo>
                    <a:lnTo>
                      <a:pt x="142875" y="338137"/>
                    </a:lnTo>
                    <a:lnTo>
                      <a:pt x="140494" y="295275"/>
                    </a:lnTo>
                    <a:lnTo>
                      <a:pt x="190500" y="304800"/>
                    </a:lnTo>
                    <a:lnTo>
                      <a:pt x="150019" y="257175"/>
                    </a:lnTo>
                    <a:lnTo>
                      <a:pt x="2382" y="259556"/>
                    </a:lnTo>
                    <a:lnTo>
                      <a:pt x="0" y="0"/>
                    </a:lnTo>
                    <a:lnTo>
                      <a:pt x="83344" y="2381"/>
                    </a:lnTo>
                    <a:lnTo>
                      <a:pt x="119063" y="47625"/>
                    </a:lnTo>
                    <a:lnTo>
                      <a:pt x="114300" y="92869"/>
                    </a:lnTo>
                    <a:lnTo>
                      <a:pt x="135732" y="145256"/>
                    </a:lnTo>
                    <a:lnTo>
                      <a:pt x="159544" y="195262"/>
                    </a:lnTo>
                    <a:lnTo>
                      <a:pt x="202407" y="247650"/>
                    </a:lnTo>
                    <a:lnTo>
                      <a:pt x="247650" y="283369"/>
                    </a:lnTo>
                    <a:lnTo>
                      <a:pt x="321469" y="271462"/>
                    </a:lnTo>
                    <a:lnTo>
                      <a:pt x="328613" y="300037"/>
                    </a:lnTo>
                    <a:lnTo>
                      <a:pt x="471488" y="292894"/>
                    </a:lnTo>
                    <a:lnTo>
                      <a:pt x="476250" y="323850"/>
                    </a:lnTo>
                    <a:lnTo>
                      <a:pt x="559594" y="326231"/>
                    </a:lnTo>
                    <a:lnTo>
                      <a:pt x="564357" y="369094"/>
                    </a:lnTo>
                    <a:lnTo>
                      <a:pt x="714375" y="361950"/>
                    </a:lnTo>
                    <a:lnTo>
                      <a:pt x="692944" y="414337"/>
                    </a:lnTo>
                    <a:lnTo>
                      <a:pt x="681038" y="459581"/>
                    </a:lnTo>
                    <a:lnTo>
                      <a:pt x="673894" y="507206"/>
                    </a:lnTo>
                    <a:lnTo>
                      <a:pt x="659607" y="547687"/>
                    </a:lnTo>
                    <a:lnTo>
                      <a:pt x="661988" y="581025"/>
                    </a:lnTo>
                    <a:lnTo>
                      <a:pt x="619125" y="609600"/>
                    </a:lnTo>
                    <a:lnTo>
                      <a:pt x="614363" y="621506"/>
                    </a:lnTo>
                    <a:lnTo>
                      <a:pt x="631032" y="678656"/>
                    </a:lnTo>
                    <a:lnTo>
                      <a:pt x="457200" y="792956"/>
                    </a:lnTo>
                    <a:lnTo>
                      <a:pt x="461963" y="859631"/>
                    </a:lnTo>
                    <a:lnTo>
                      <a:pt x="426244" y="912019"/>
                    </a:lnTo>
                    <a:lnTo>
                      <a:pt x="335757" y="916781"/>
                    </a:lnTo>
                    <a:lnTo>
                      <a:pt x="378619" y="845344"/>
                    </a:lnTo>
                    <a:lnTo>
                      <a:pt x="357188" y="807244"/>
                    </a:lnTo>
                    <a:lnTo>
                      <a:pt x="61913" y="819150"/>
                    </a:lnTo>
                    <a:close/>
                  </a:path>
                </a:pathLst>
              </a:custGeom>
              <a:solidFill>
                <a:srgbClr val="42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D5A795D-54D2-4F6A-AE28-A8F0335E4B5A}"/>
                  </a:ext>
                </a:extLst>
              </p:cNvPr>
              <p:cNvSpPr/>
              <p:nvPr/>
            </p:nvSpPr>
            <p:spPr>
              <a:xfrm>
                <a:off x="7069931" y="1785938"/>
                <a:ext cx="145257" cy="354806"/>
              </a:xfrm>
              <a:custGeom>
                <a:avLst/>
                <a:gdLst>
                  <a:gd name="connsiteX0" fmla="*/ 2382 w 145257"/>
                  <a:gd name="connsiteY0" fmla="*/ 354806 h 354806"/>
                  <a:gd name="connsiteX1" fmla="*/ 0 w 145257"/>
                  <a:gd name="connsiteY1" fmla="*/ 302418 h 354806"/>
                  <a:gd name="connsiteX2" fmla="*/ 35719 w 145257"/>
                  <a:gd name="connsiteY2" fmla="*/ 295275 h 354806"/>
                  <a:gd name="connsiteX3" fmla="*/ 23813 w 145257"/>
                  <a:gd name="connsiteY3" fmla="*/ 240506 h 354806"/>
                  <a:gd name="connsiteX4" fmla="*/ 50007 w 145257"/>
                  <a:gd name="connsiteY4" fmla="*/ 221456 h 354806"/>
                  <a:gd name="connsiteX5" fmla="*/ 38100 w 145257"/>
                  <a:gd name="connsiteY5" fmla="*/ 161925 h 354806"/>
                  <a:gd name="connsiteX6" fmla="*/ 64294 w 145257"/>
                  <a:gd name="connsiteY6" fmla="*/ 164306 h 354806"/>
                  <a:gd name="connsiteX7" fmla="*/ 52388 w 145257"/>
                  <a:gd name="connsiteY7" fmla="*/ 88106 h 354806"/>
                  <a:gd name="connsiteX8" fmla="*/ 95250 w 145257"/>
                  <a:gd name="connsiteY8" fmla="*/ 90487 h 354806"/>
                  <a:gd name="connsiteX9" fmla="*/ 78582 w 145257"/>
                  <a:gd name="connsiteY9" fmla="*/ 26193 h 354806"/>
                  <a:gd name="connsiteX10" fmla="*/ 95250 w 145257"/>
                  <a:gd name="connsiteY10" fmla="*/ 26193 h 354806"/>
                  <a:gd name="connsiteX11" fmla="*/ 145257 w 145257"/>
                  <a:gd name="connsiteY11" fmla="*/ 0 h 354806"/>
                  <a:gd name="connsiteX12" fmla="*/ 130969 w 145257"/>
                  <a:gd name="connsiteY12" fmla="*/ 83343 h 354806"/>
                  <a:gd name="connsiteX13" fmla="*/ 133350 w 145257"/>
                  <a:gd name="connsiteY13" fmla="*/ 116681 h 354806"/>
                  <a:gd name="connsiteX14" fmla="*/ 116682 w 145257"/>
                  <a:gd name="connsiteY14" fmla="*/ 192881 h 354806"/>
                  <a:gd name="connsiteX15" fmla="*/ 130969 w 145257"/>
                  <a:gd name="connsiteY15" fmla="*/ 278606 h 354806"/>
                  <a:gd name="connsiteX16" fmla="*/ 133350 w 145257"/>
                  <a:gd name="connsiteY16" fmla="*/ 350043 h 354806"/>
                  <a:gd name="connsiteX17" fmla="*/ 2382 w 145257"/>
                  <a:gd name="connsiteY17" fmla="*/ 354806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257" h="354806">
                    <a:moveTo>
                      <a:pt x="2382" y="354806"/>
                    </a:moveTo>
                    <a:lnTo>
                      <a:pt x="0" y="302418"/>
                    </a:lnTo>
                    <a:lnTo>
                      <a:pt x="35719" y="295275"/>
                    </a:lnTo>
                    <a:lnTo>
                      <a:pt x="23813" y="240506"/>
                    </a:lnTo>
                    <a:lnTo>
                      <a:pt x="50007" y="221456"/>
                    </a:lnTo>
                    <a:lnTo>
                      <a:pt x="38100" y="161925"/>
                    </a:lnTo>
                    <a:lnTo>
                      <a:pt x="64294" y="164306"/>
                    </a:lnTo>
                    <a:lnTo>
                      <a:pt x="52388" y="88106"/>
                    </a:lnTo>
                    <a:lnTo>
                      <a:pt x="95250" y="90487"/>
                    </a:lnTo>
                    <a:lnTo>
                      <a:pt x="78582" y="26193"/>
                    </a:lnTo>
                    <a:lnTo>
                      <a:pt x="95250" y="26193"/>
                    </a:lnTo>
                    <a:lnTo>
                      <a:pt x="145257" y="0"/>
                    </a:lnTo>
                    <a:lnTo>
                      <a:pt x="130969" y="83343"/>
                    </a:lnTo>
                    <a:lnTo>
                      <a:pt x="133350" y="116681"/>
                    </a:lnTo>
                    <a:lnTo>
                      <a:pt x="116682" y="192881"/>
                    </a:lnTo>
                    <a:lnTo>
                      <a:pt x="130969" y="278606"/>
                    </a:lnTo>
                    <a:cubicBezTo>
                      <a:pt x="131763" y="302418"/>
                      <a:pt x="132556" y="326231"/>
                      <a:pt x="133350" y="350043"/>
                    </a:cubicBezTo>
                    <a:lnTo>
                      <a:pt x="2382" y="354806"/>
                    </a:lnTo>
                    <a:close/>
                  </a:path>
                </a:pathLst>
              </a:custGeom>
              <a:solidFill>
                <a:srgbClr val="19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4691D8B-17DE-4C22-B874-65AA42B50E13}"/>
                  </a:ext>
                </a:extLst>
              </p:cNvPr>
              <p:cNvSpPr/>
              <p:nvPr/>
            </p:nvSpPr>
            <p:spPr>
              <a:xfrm>
                <a:off x="6462713" y="1657350"/>
                <a:ext cx="102393" cy="135731"/>
              </a:xfrm>
              <a:custGeom>
                <a:avLst/>
                <a:gdLst>
                  <a:gd name="connsiteX0" fmla="*/ 16668 w 102393"/>
                  <a:gd name="connsiteY0" fmla="*/ 7144 h 135731"/>
                  <a:gd name="connsiteX1" fmla="*/ 97631 w 102393"/>
                  <a:gd name="connsiteY1" fmla="*/ 0 h 135731"/>
                  <a:gd name="connsiteX2" fmla="*/ 102393 w 102393"/>
                  <a:gd name="connsiteY2" fmla="*/ 135731 h 135731"/>
                  <a:gd name="connsiteX3" fmla="*/ 33337 w 102393"/>
                  <a:gd name="connsiteY3" fmla="*/ 126206 h 135731"/>
                  <a:gd name="connsiteX4" fmla="*/ 0 w 102393"/>
                  <a:gd name="connsiteY4" fmla="*/ 64294 h 135731"/>
                  <a:gd name="connsiteX5" fmla="*/ 16668 w 102393"/>
                  <a:gd name="connsiteY5" fmla="*/ 7144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93" h="135731">
                    <a:moveTo>
                      <a:pt x="16668" y="7144"/>
                    </a:moveTo>
                    <a:lnTo>
                      <a:pt x="97631" y="0"/>
                    </a:lnTo>
                    <a:lnTo>
                      <a:pt x="102393" y="135731"/>
                    </a:lnTo>
                    <a:lnTo>
                      <a:pt x="33337" y="126206"/>
                    </a:lnTo>
                    <a:lnTo>
                      <a:pt x="0" y="64294"/>
                    </a:lnTo>
                    <a:lnTo>
                      <a:pt x="16668" y="7144"/>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467201B2-582D-4937-9110-E3EB52AAF0A9}"/>
                  </a:ext>
                </a:extLst>
              </p:cNvPr>
              <p:cNvSpPr/>
              <p:nvPr/>
            </p:nvSpPr>
            <p:spPr>
              <a:xfrm>
                <a:off x="6505575" y="1333500"/>
                <a:ext cx="121444" cy="128588"/>
              </a:xfrm>
              <a:custGeom>
                <a:avLst/>
                <a:gdLst>
                  <a:gd name="connsiteX0" fmla="*/ 121444 w 121444"/>
                  <a:gd name="connsiteY0" fmla="*/ 4763 h 128588"/>
                  <a:gd name="connsiteX1" fmla="*/ 109538 w 121444"/>
                  <a:gd name="connsiteY1" fmla="*/ 128588 h 128588"/>
                  <a:gd name="connsiteX2" fmla="*/ 0 w 121444"/>
                  <a:gd name="connsiteY2" fmla="*/ 126206 h 128588"/>
                  <a:gd name="connsiteX3" fmla="*/ 4763 w 121444"/>
                  <a:gd name="connsiteY3" fmla="*/ 0 h 128588"/>
                  <a:gd name="connsiteX4" fmla="*/ 45244 w 121444"/>
                  <a:gd name="connsiteY4" fmla="*/ 9525 h 128588"/>
                  <a:gd name="connsiteX5" fmla="*/ 121444 w 121444"/>
                  <a:gd name="connsiteY5" fmla="*/ 4763 h 128588"/>
                  <a:gd name="connsiteX0" fmla="*/ 121444 w 121444"/>
                  <a:gd name="connsiteY0" fmla="*/ 4763 h 128588"/>
                  <a:gd name="connsiteX1" fmla="*/ 109538 w 121444"/>
                  <a:gd name="connsiteY1" fmla="*/ 128588 h 128588"/>
                  <a:gd name="connsiteX2" fmla="*/ 0 w 121444"/>
                  <a:gd name="connsiteY2" fmla="*/ 126206 h 128588"/>
                  <a:gd name="connsiteX3" fmla="*/ 4763 w 121444"/>
                  <a:gd name="connsiteY3" fmla="*/ 0 h 128588"/>
                  <a:gd name="connsiteX4" fmla="*/ 73819 w 121444"/>
                  <a:gd name="connsiteY4" fmla="*/ 23813 h 128588"/>
                  <a:gd name="connsiteX5" fmla="*/ 121444 w 121444"/>
                  <a:gd name="connsiteY5" fmla="*/ 47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4" h="128588">
                    <a:moveTo>
                      <a:pt x="121444" y="4763"/>
                    </a:moveTo>
                    <a:lnTo>
                      <a:pt x="109538" y="128588"/>
                    </a:lnTo>
                    <a:lnTo>
                      <a:pt x="0" y="126206"/>
                    </a:lnTo>
                    <a:lnTo>
                      <a:pt x="4763" y="0"/>
                    </a:lnTo>
                    <a:lnTo>
                      <a:pt x="73819" y="23813"/>
                    </a:lnTo>
                    <a:lnTo>
                      <a:pt x="121444" y="4763"/>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Shape 93">
                <a:extLst>
                  <a:ext uri="{FF2B5EF4-FFF2-40B4-BE49-F238E27FC236}">
                    <a16:creationId xmlns:a16="http://schemas.microsoft.com/office/drawing/2014/main" id="{FB92AA2F-FFFD-4C34-9386-06519FEC87D5}"/>
                  </a:ext>
                </a:extLst>
              </p:cNvPr>
              <p:cNvSpPr/>
              <p:nvPr/>
            </p:nvSpPr>
            <p:spPr>
              <a:xfrm>
                <a:off x="7339013" y="1257300"/>
                <a:ext cx="330993" cy="185738"/>
              </a:xfrm>
              <a:custGeom>
                <a:avLst/>
                <a:gdLst>
                  <a:gd name="connsiteX0" fmla="*/ 11906 w 330993"/>
                  <a:gd name="connsiteY0" fmla="*/ 185738 h 185738"/>
                  <a:gd name="connsiteX1" fmla="*/ 0 w 330993"/>
                  <a:gd name="connsiteY1" fmla="*/ 114300 h 185738"/>
                  <a:gd name="connsiteX2" fmla="*/ 9525 w 330993"/>
                  <a:gd name="connsiteY2" fmla="*/ 52388 h 185738"/>
                  <a:gd name="connsiteX3" fmla="*/ 35718 w 330993"/>
                  <a:gd name="connsiteY3" fmla="*/ 23813 h 185738"/>
                  <a:gd name="connsiteX4" fmla="*/ 114300 w 330993"/>
                  <a:gd name="connsiteY4" fmla="*/ 26194 h 185738"/>
                  <a:gd name="connsiteX5" fmla="*/ 180975 w 330993"/>
                  <a:gd name="connsiteY5" fmla="*/ 0 h 185738"/>
                  <a:gd name="connsiteX6" fmla="*/ 180975 w 330993"/>
                  <a:gd name="connsiteY6" fmla="*/ 45244 h 185738"/>
                  <a:gd name="connsiteX7" fmla="*/ 204787 w 330993"/>
                  <a:gd name="connsiteY7" fmla="*/ 61913 h 185738"/>
                  <a:gd name="connsiteX8" fmla="*/ 269081 w 330993"/>
                  <a:gd name="connsiteY8" fmla="*/ 52388 h 185738"/>
                  <a:gd name="connsiteX9" fmla="*/ 297656 w 330993"/>
                  <a:gd name="connsiteY9" fmla="*/ 33338 h 185738"/>
                  <a:gd name="connsiteX10" fmla="*/ 307181 w 330993"/>
                  <a:gd name="connsiteY10" fmla="*/ 85725 h 185738"/>
                  <a:gd name="connsiteX11" fmla="*/ 330993 w 330993"/>
                  <a:gd name="connsiteY11" fmla="*/ 135731 h 185738"/>
                  <a:gd name="connsiteX12" fmla="*/ 280987 w 330993"/>
                  <a:gd name="connsiteY12" fmla="*/ 135731 h 185738"/>
                  <a:gd name="connsiteX13" fmla="*/ 230981 w 330993"/>
                  <a:gd name="connsiteY13" fmla="*/ 152400 h 185738"/>
                  <a:gd name="connsiteX14" fmla="*/ 169068 w 330993"/>
                  <a:gd name="connsiteY14" fmla="*/ 135731 h 185738"/>
                  <a:gd name="connsiteX15" fmla="*/ 128587 w 330993"/>
                  <a:gd name="connsiteY15" fmla="*/ 140494 h 185738"/>
                  <a:gd name="connsiteX16" fmla="*/ 95250 w 330993"/>
                  <a:gd name="connsiteY16" fmla="*/ 164306 h 185738"/>
                  <a:gd name="connsiteX17" fmla="*/ 11906 w 330993"/>
                  <a:gd name="connsiteY17" fmla="*/ 185738 h 185738"/>
                  <a:gd name="connsiteX0" fmla="*/ 11906 w 330993"/>
                  <a:gd name="connsiteY0" fmla="*/ 185738 h 185738"/>
                  <a:gd name="connsiteX1" fmla="*/ 0 w 330993"/>
                  <a:gd name="connsiteY1" fmla="*/ 114300 h 185738"/>
                  <a:gd name="connsiteX2" fmla="*/ 9525 w 330993"/>
                  <a:gd name="connsiteY2" fmla="*/ 52388 h 185738"/>
                  <a:gd name="connsiteX3" fmla="*/ 35718 w 330993"/>
                  <a:gd name="connsiteY3" fmla="*/ 23813 h 185738"/>
                  <a:gd name="connsiteX4" fmla="*/ 114300 w 330993"/>
                  <a:gd name="connsiteY4" fmla="*/ 26194 h 185738"/>
                  <a:gd name="connsiteX5" fmla="*/ 180975 w 330993"/>
                  <a:gd name="connsiteY5" fmla="*/ 0 h 185738"/>
                  <a:gd name="connsiteX6" fmla="*/ 180975 w 330993"/>
                  <a:gd name="connsiteY6" fmla="*/ 45244 h 185738"/>
                  <a:gd name="connsiteX7" fmla="*/ 204787 w 330993"/>
                  <a:gd name="connsiteY7" fmla="*/ 61913 h 185738"/>
                  <a:gd name="connsiteX8" fmla="*/ 269081 w 330993"/>
                  <a:gd name="connsiteY8" fmla="*/ 52388 h 185738"/>
                  <a:gd name="connsiteX9" fmla="*/ 297656 w 330993"/>
                  <a:gd name="connsiteY9" fmla="*/ 33338 h 185738"/>
                  <a:gd name="connsiteX10" fmla="*/ 307181 w 330993"/>
                  <a:gd name="connsiteY10" fmla="*/ 85725 h 185738"/>
                  <a:gd name="connsiteX11" fmla="*/ 330993 w 330993"/>
                  <a:gd name="connsiteY11" fmla="*/ 135731 h 185738"/>
                  <a:gd name="connsiteX12" fmla="*/ 280987 w 330993"/>
                  <a:gd name="connsiteY12" fmla="*/ 135731 h 185738"/>
                  <a:gd name="connsiteX13" fmla="*/ 230981 w 330993"/>
                  <a:gd name="connsiteY13" fmla="*/ 152400 h 185738"/>
                  <a:gd name="connsiteX14" fmla="*/ 169068 w 330993"/>
                  <a:gd name="connsiteY14" fmla="*/ 135731 h 185738"/>
                  <a:gd name="connsiteX15" fmla="*/ 128587 w 330993"/>
                  <a:gd name="connsiteY15" fmla="*/ 140494 h 185738"/>
                  <a:gd name="connsiteX16" fmla="*/ 95250 w 330993"/>
                  <a:gd name="connsiteY16" fmla="*/ 164306 h 185738"/>
                  <a:gd name="connsiteX17" fmla="*/ 11906 w 330993"/>
                  <a:gd name="connsiteY17" fmla="*/ 185738 h 185738"/>
                  <a:gd name="connsiteX0" fmla="*/ 11906 w 330993"/>
                  <a:gd name="connsiteY0" fmla="*/ 185738 h 185738"/>
                  <a:gd name="connsiteX1" fmla="*/ 0 w 330993"/>
                  <a:gd name="connsiteY1" fmla="*/ 114300 h 185738"/>
                  <a:gd name="connsiteX2" fmla="*/ 9525 w 330993"/>
                  <a:gd name="connsiteY2" fmla="*/ 52388 h 185738"/>
                  <a:gd name="connsiteX3" fmla="*/ 35718 w 330993"/>
                  <a:gd name="connsiteY3" fmla="*/ 23813 h 185738"/>
                  <a:gd name="connsiteX4" fmla="*/ 114300 w 330993"/>
                  <a:gd name="connsiteY4" fmla="*/ 26194 h 185738"/>
                  <a:gd name="connsiteX5" fmla="*/ 180975 w 330993"/>
                  <a:gd name="connsiteY5" fmla="*/ 0 h 185738"/>
                  <a:gd name="connsiteX6" fmla="*/ 180975 w 330993"/>
                  <a:gd name="connsiteY6" fmla="*/ 45244 h 185738"/>
                  <a:gd name="connsiteX7" fmla="*/ 204787 w 330993"/>
                  <a:gd name="connsiteY7" fmla="*/ 61913 h 185738"/>
                  <a:gd name="connsiteX8" fmla="*/ 269081 w 330993"/>
                  <a:gd name="connsiteY8" fmla="*/ 52388 h 185738"/>
                  <a:gd name="connsiteX9" fmla="*/ 297656 w 330993"/>
                  <a:gd name="connsiteY9" fmla="*/ 33338 h 185738"/>
                  <a:gd name="connsiteX10" fmla="*/ 300038 w 330993"/>
                  <a:gd name="connsiteY10" fmla="*/ 85725 h 185738"/>
                  <a:gd name="connsiteX11" fmla="*/ 330993 w 330993"/>
                  <a:gd name="connsiteY11" fmla="*/ 135731 h 185738"/>
                  <a:gd name="connsiteX12" fmla="*/ 280987 w 330993"/>
                  <a:gd name="connsiteY12" fmla="*/ 135731 h 185738"/>
                  <a:gd name="connsiteX13" fmla="*/ 230981 w 330993"/>
                  <a:gd name="connsiteY13" fmla="*/ 152400 h 185738"/>
                  <a:gd name="connsiteX14" fmla="*/ 169068 w 330993"/>
                  <a:gd name="connsiteY14" fmla="*/ 135731 h 185738"/>
                  <a:gd name="connsiteX15" fmla="*/ 128587 w 330993"/>
                  <a:gd name="connsiteY15" fmla="*/ 140494 h 185738"/>
                  <a:gd name="connsiteX16" fmla="*/ 95250 w 330993"/>
                  <a:gd name="connsiteY16" fmla="*/ 164306 h 185738"/>
                  <a:gd name="connsiteX17" fmla="*/ 11906 w 330993"/>
                  <a:gd name="connsiteY17" fmla="*/ 1857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993" h="185738">
                    <a:moveTo>
                      <a:pt x="11906" y="185738"/>
                    </a:moveTo>
                    <a:lnTo>
                      <a:pt x="0" y="114300"/>
                    </a:lnTo>
                    <a:lnTo>
                      <a:pt x="9525" y="52388"/>
                    </a:lnTo>
                    <a:lnTo>
                      <a:pt x="35718" y="23813"/>
                    </a:lnTo>
                    <a:lnTo>
                      <a:pt x="114300" y="26194"/>
                    </a:lnTo>
                    <a:lnTo>
                      <a:pt x="180975" y="0"/>
                    </a:lnTo>
                    <a:lnTo>
                      <a:pt x="180975" y="45244"/>
                    </a:lnTo>
                    <a:lnTo>
                      <a:pt x="204787" y="61913"/>
                    </a:lnTo>
                    <a:lnTo>
                      <a:pt x="269081" y="52388"/>
                    </a:lnTo>
                    <a:lnTo>
                      <a:pt x="297656" y="33338"/>
                    </a:lnTo>
                    <a:lnTo>
                      <a:pt x="300038" y="85725"/>
                    </a:lnTo>
                    <a:lnTo>
                      <a:pt x="330993" y="135731"/>
                    </a:lnTo>
                    <a:lnTo>
                      <a:pt x="280987" y="135731"/>
                    </a:lnTo>
                    <a:lnTo>
                      <a:pt x="230981" y="152400"/>
                    </a:lnTo>
                    <a:lnTo>
                      <a:pt x="169068" y="135731"/>
                    </a:lnTo>
                    <a:lnTo>
                      <a:pt x="128587" y="140494"/>
                    </a:lnTo>
                    <a:lnTo>
                      <a:pt x="95250" y="164306"/>
                    </a:lnTo>
                    <a:cubicBezTo>
                      <a:pt x="43656" y="154781"/>
                      <a:pt x="39687" y="178594"/>
                      <a:pt x="11906" y="185738"/>
                    </a:cubicBez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41DDC13B-6BC1-4DF8-8DE0-9C7E5AACE497}"/>
                  </a:ext>
                </a:extLst>
              </p:cNvPr>
              <p:cNvSpPr/>
              <p:nvPr/>
            </p:nvSpPr>
            <p:spPr>
              <a:xfrm>
                <a:off x="7262813" y="2264567"/>
                <a:ext cx="121443" cy="133351"/>
              </a:xfrm>
              <a:custGeom>
                <a:avLst/>
                <a:gdLst>
                  <a:gd name="connsiteX0" fmla="*/ 119062 w 121443"/>
                  <a:gd name="connsiteY0" fmla="*/ 0 h 121444"/>
                  <a:gd name="connsiteX1" fmla="*/ 121443 w 121443"/>
                  <a:gd name="connsiteY1" fmla="*/ 114300 h 121444"/>
                  <a:gd name="connsiteX2" fmla="*/ 4762 w 121443"/>
                  <a:gd name="connsiteY2" fmla="*/ 121444 h 121444"/>
                  <a:gd name="connsiteX3" fmla="*/ 0 w 121443"/>
                  <a:gd name="connsiteY3" fmla="*/ 4763 h 121444"/>
                  <a:gd name="connsiteX4" fmla="*/ 40481 w 121443"/>
                  <a:gd name="connsiteY4" fmla="*/ 28575 h 121444"/>
                  <a:gd name="connsiteX5" fmla="*/ 119062 w 121443"/>
                  <a:gd name="connsiteY5" fmla="*/ 0 h 121444"/>
                  <a:gd name="connsiteX0" fmla="*/ 119062 w 121443"/>
                  <a:gd name="connsiteY0" fmla="*/ 0 h 133351"/>
                  <a:gd name="connsiteX1" fmla="*/ 121443 w 121443"/>
                  <a:gd name="connsiteY1" fmla="*/ 126207 h 133351"/>
                  <a:gd name="connsiteX2" fmla="*/ 4762 w 121443"/>
                  <a:gd name="connsiteY2" fmla="*/ 133351 h 133351"/>
                  <a:gd name="connsiteX3" fmla="*/ 0 w 121443"/>
                  <a:gd name="connsiteY3" fmla="*/ 16670 h 133351"/>
                  <a:gd name="connsiteX4" fmla="*/ 40481 w 121443"/>
                  <a:gd name="connsiteY4" fmla="*/ 40482 h 133351"/>
                  <a:gd name="connsiteX5" fmla="*/ 119062 w 121443"/>
                  <a:gd name="connsiteY5" fmla="*/ 0 h 133351"/>
                  <a:gd name="connsiteX0" fmla="*/ 119062 w 121443"/>
                  <a:gd name="connsiteY0" fmla="*/ 0 h 133351"/>
                  <a:gd name="connsiteX1" fmla="*/ 121443 w 121443"/>
                  <a:gd name="connsiteY1" fmla="*/ 126207 h 133351"/>
                  <a:gd name="connsiteX2" fmla="*/ 4762 w 121443"/>
                  <a:gd name="connsiteY2" fmla="*/ 133351 h 133351"/>
                  <a:gd name="connsiteX3" fmla="*/ 0 w 121443"/>
                  <a:gd name="connsiteY3" fmla="*/ 16670 h 133351"/>
                  <a:gd name="connsiteX4" fmla="*/ 40481 w 121443"/>
                  <a:gd name="connsiteY4" fmla="*/ 40482 h 133351"/>
                  <a:gd name="connsiteX5" fmla="*/ 119062 w 121443"/>
                  <a:gd name="connsiteY5" fmla="*/ 0 h 133351"/>
                  <a:gd name="connsiteX0" fmla="*/ 119062 w 121443"/>
                  <a:gd name="connsiteY0" fmla="*/ 7450 h 140801"/>
                  <a:gd name="connsiteX1" fmla="*/ 121443 w 121443"/>
                  <a:gd name="connsiteY1" fmla="*/ 133657 h 140801"/>
                  <a:gd name="connsiteX2" fmla="*/ 4762 w 121443"/>
                  <a:gd name="connsiteY2" fmla="*/ 140801 h 140801"/>
                  <a:gd name="connsiteX3" fmla="*/ 0 w 121443"/>
                  <a:gd name="connsiteY3" fmla="*/ 24120 h 140801"/>
                  <a:gd name="connsiteX4" fmla="*/ 40481 w 121443"/>
                  <a:gd name="connsiteY4" fmla="*/ 47932 h 140801"/>
                  <a:gd name="connsiteX5" fmla="*/ 90487 w 121443"/>
                  <a:gd name="connsiteY5" fmla="*/ 16977 h 140801"/>
                  <a:gd name="connsiteX6" fmla="*/ 119062 w 121443"/>
                  <a:gd name="connsiteY6" fmla="*/ 7450 h 140801"/>
                  <a:gd name="connsiteX0" fmla="*/ 119062 w 121443"/>
                  <a:gd name="connsiteY0" fmla="*/ 7450 h 140801"/>
                  <a:gd name="connsiteX1" fmla="*/ 121443 w 121443"/>
                  <a:gd name="connsiteY1" fmla="*/ 133657 h 140801"/>
                  <a:gd name="connsiteX2" fmla="*/ 4762 w 121443"/>
                  <a:gd name="connsiteY2" fmla="*/ 140801 h 140801"/>
                  <a:gd name="connsiteX3" fmla="*/ 0 w 121443"/>
                  <a:gd name="connsiteY3" fmla="*/ 24120 h 140801"/>
                  <a:gd name="connsiteX4" fmla="*/ 40481 w 121443"/>
                  <a:gd name="connsiteY4" fmla="*/ 47932 h 140801"/>
                  <a:gd name="connsiteX5" fmla="*/ 90487 w 121443"/>
                  <a:gd name="connsiteY5" fmla="*/ 16977 h 140801"/>
                  <a:gd name="connsiteX6" fmla="*/ 119062 w 121443"/>
                  <a:gd name="connsiteY6" fmla="*/ 7450 h 140801"/>
                  <a:gd name="connsiteX0" fmla="*/ 119062 w 121443"/>
                  <a:gd name="connsiteY0" fmla="*/ 0 h 133351"/>
                  <a:gd name="connsiteX1" fmla="*/ 121443 w 121443"/>
                  <a:gd name="connsiteY1" fmla="*/ 126207 h 133351"/>
                  <a:gd name="connsiteX2" fmla="*/ 4762 w 121443"/>
                  <a:gd name="connsiteY2" fmla="*/ 133351 h 133351"/>
                  <a:gd name="connsiteX3" fmla="*/ 0 w 121443"/>
                  <a:gd name="connsiteY3" fmla="*/ 16670 h 133351"/>
                  <a:gd name="connsiteX4" fmla="*/ 40481 w 121443"/>
                  <a:gd name="connsiteY4" fmla="*/ 40482 h 133351"/>
                  <a:gd name="connsiteX5" fmla="*/ 90487 w 121443"/>
                  <a:gd name="connsiteY5" fmla="*/ 9527 h 133351"/>
                  <a:gd name="connsiteX6" fmla="*/ 119062 w 121443"/>
                  <a:gd name="connsiteY6" fmla="*/ 0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3" h="133351">
                    <a:moveTo>
                      <a:pt x="119062" y="0"/>
                    </a:moveTo>
                    <a:cubicBezTo>
                      <a:pt x="119856" y="38100"/>
                      <a:pt x="120649" y="88107"/>
                      <a:pt x="121443" y="126207"/>
                    </a:cubicBezTo>
                    <a:lnTo>
                      <a:pt x="4762" y="133351"/>
                    </a:lnTo>
                    <a:lnTo>
                      <a:pt x="0" y="16670"/>
                    </a:lnTo>
                    <a:lnTo>
                      <a:pt x="40481" y="40482"/>
                    </a:lnTo>
                    <a:cubicBezTo>
                      <a:pt x="55959" y="40085"/>
                      <a:pt x="82153" y="32942"/>
                      <a:pt x="90487" y="9527"/>
                    </a:cubicBezTo>
                    <a:cubicBezTo>
                      <a:pt x="103584" y="2780"/>
                      <a:pt x="104775" y="7541"/>
                      <a:pt x="119062" y="0"/>
                    </a:cubicBezTo>
                    <a:close/>
                  </a:path>
                </a:pathLst>
              </a:custGeom>
              <a:solidFill>
                <a:srgbClr val="19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F3ED6827-C493-4C0F-8B82-1463086211E7}"/>
                  </a:ext>
                </a:extLst>
              </p:cNvPr>
              <p:cNvSpPr/>
              <p:nvPr/>
            </p:nvSpPr>
            <p:spPr>
              <a:xfrm>
                <a:off x="7508081" y="2828925"/>
                <a:ext cx="173832" cy="195263"/>
              </a:xfrm>
              <a:custGeom>
                <a:avLst/>
                <a:gdLst>
                  <a:gd name="connsiteX0" fmla="*/ 9525 w 173832"/>
                  <a:gd name="connsiteY0" fmla="*/ 164306 h 195263"/>
                  <a:gd name="connsiteX1" fmla="*/ 0 w 173832"/>
                  <a:gd name="connsiteY1" fmla="*/ 92869 h 195263"/>
                  <a:gd name="connsiteX2" fmla="*/ 66675 w 173832"/>
                  <a:gd name="connsiteY2" fmla="*/ 76200 h 195263"/>
                  <a:gd name="connsiteX3" fmla="*/ 59532 w 173832"/>
                  <a:gd name="connsiteY3" fmla="*/ 2381 h 195263"/>
                  <a:gd name="connsiteX4" fmla="*/ 95250 w 173832"/>
                  <a:gd name="connsiteY4" fmla="*/ 0 h 195263"/>
                  <a:gd name="connsiteX5" fmla="*/ 135732 w 173832"/>
                  <a:gd name="connsiteY5" fmla="*/ 33338 h 195263"/>
                  <a:gd name="connsiteX6" fmla="*/ 173832 w 173832"/>
                  <a:gd name="connsiteY6" fmla="*/ 54769 h 195263"/>
                  <a:gd name="connsiteX7" fmla="*/ 73819 w 173832"/>
                  <a:gd name="connsiteY7" fmla="*/ 195263 h 195263"/>
                  <a:gd name="connsiteX8" fmla="*/ 9525 w 173832"/>
                  <a:gd name="connsiteY8" fmla="*/ 164306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32" h="195263">
                    <a:moveTo>
                      <a:pt x="9525" y="164306"/>
                    </a:moveTo>
                    <a:lnTo>
                      <a:pt x="0" y="92869"/>
                    </a:lnTo>
                    <a:lnTo>
                      <a:pt x="66675" y="76200"/>
                    </a:lnTo>
                    <a:lnTo>
                      <a:pt x="59532" y="2381"/>
                    </a:lnTo>
                    <a:lnTo>
                      <a:pt x="95250" y="0"/>
                    </a:lnTo>
                    <a:lnTo>
                      <a:pt x="135732" y="33338"/>
                    </a:lnTo>
                    <a:lnTo>
                      <a:pt x="173832" y="54769"/>
                    </a:lnTo>
                    <a:lnTo>
                      <a:pt x="73819" y="195263"/>
                    </a:lnTo>
                    <a:lnTo>
                      <a:pt x="9525" y="164306"/>
                    </a:lnTo>
                    <a:close/>
                  </a:path>
                </a:pathLst>
              </a:custGeom>
              <a:solidFill>
                <a:srgbClr val="42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E234A7B2-7C68-464E-B5C0-9E8A65EC19A2}"/>
                  </a:ext>
                </a:extLst>
              </p:cNvPr>
              <p:cNvSpPr/>
              <p:nvPr/>
            </p:nvSpPr>
            <p:spPr>
              <a:xfrm>
                <a:off x="7712869" y="2755106"/>
                <a:ext cx="116681" cy="102394"/>
              </a:xfrm>
              <a:custGeom>
                <a:avLst/>
                <a:gdLst>
                  <a:gd name="connsiteX0" fmla="*/ 0 w 116681"/>
                  <a:gd name="connsiteY0" fmla="*/ 85725 h 102394"/>
                  <a:gd name="connsiteX1" fmla="*/ 69056 w 116681"/>
                  <a:gd name="connsiteY1" fmla="*/ 102394 h 102394"/>
                  <a:gd name="connsiteX2" fmla="*/ 116681 w 116681"/>
                  <a:gd name="connsiteY2" fmla="*/ 95250 h 102394"/>
                  <a:gd name="connsiteX3" fmla="*/ 104775 w 116681"/>
                  <a:gd name="connsiteY3" fmla="*/ 4763 h 102394"/>
                  <a:gd name="connsiteX4" fmla="*/ 7144 w 116681"/>
                  <a:gd name="connsiteY4" fmla="*/ 0 h 102394"/>
                  <a:gd name="connsiteX5" fmla="*/ 0 w 116681"/>
                  <a:gd name="connsiteY5" fmla="*/ 857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102394">
                    <a:moveTo>
                      <a:pt x="0" y="85725"/>
                    </a:moveTo>
                    <a:lnTo>
                      <a:pt x="69056" y="102394"/>
                    </a:lnTo>
                    <a:lnTo>
                      <a:pt x="116681" y="95250"/>
                    </a:lnTo>
                    <a:lnTo>
                      <a:pt x="104775" y="4763"/>
                    </a:lnTo>
                    <a:lnTo>
                      <a:pt x="7144" y="0"/>
                    </a:lnTo>
                    <a:lnTo>
                      <a:pt x="0" y="85725"/>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Shape 97">
                <a:extLst>
                  <a:ext uri="{FF2B5EF4-FFF2-40B4-BE49-F238E27FC236}">
                    <a16:creationId xmlns:a16="http://schemas.microsoft.com/office/drawing/2014/main" id="{1D846072-BEEC-4075-B95E-85E867967941}"/>
                  </a:ext>
                </a:extLst>
              </p:cNvPr>
              <p:cNvSpPr/>
              <p:nvPr/>
            </p:nvSpPr>
            <p:spPr>
              <a:xfrm>
                <a:off x="7667625" y="2221706"/>
                <a:ext cx="300038" cy="454819"/>
              </a:xfrm>
              <a:custGeom>
                <a:avLst/>
                <a:gdLst>
                  <a:gd name="connsiteX0" fmla="*/ 0 w 300038"/>
                  <a:gd name="connsiteY0" fmla="*/ 28575 h 454819"/>
                  <a:gd name="connsiteX1" fmla="*/ 197644 w 300038"/>
                  <a:gd name="connsiteY1" fmla="*/ 0 h 454819"/>
                  <a:gd name="connsiteX2" fmla="*/ 226219 w 300038"/>
                  <a:gd name="connsiteY2" fmla="*/ 23813 h 454819"/>
                  <a:gd name="connsiteX3" fmla="*/ 278606 w 300038"/>
                  <a:gd name="connsiteY3" fmla="*/ 21432 h 454819"/>
                  <a:gd name="connsiteX4" fmla="*/ 300038 w 300038"/>
                  <a:gd name="connsiteY4" fmla="*/ 140494 h 454819"/>
                  <a:gd name="connsiteX5" fmla="*/ 214313 w 300038"/>
                  <a:gd name="connsiteY5" fmla="*/ 150019 h 454819"/>
                  <a:gd name="connsiteX6" fmla="*/ 216694 w 300038"/>
                  <a:gd name="connsiteY6" fmla="*/ 188119 h 454819"/>
                  <a:gd name="connsiteX7" fmla="*/ 157163 w 300038"/>
                  <a:gd name="connsiteY7" fmla="*/ 190500 h 454819"/>
                  <a:gd name="connsiteX8" fmla="*/ 152400 w 300038"/>
                  <a:gd name="connsiteY8" fmla="*/ 342900 h 454819"/>
                  <a:gd name="connsiteX9" fmla="*/ 228600 w 300038"/>
                  <a:gd name="connsiteY9" fmla="*/ 345282 h 454819"/>
                  <a:gd name="connsiteX10" fmla="*/ 211931 w 300038"/>
                  <a:gd name="connsiteY10" fmla="*/ 450057 h 454819"/>
                  <a:gd name="connsiteX11" fmla="*/ 45244 w 300038"/>
                  <a:gd name="connsiteY11" fmla="*/ 454819 h 454819"/>
                  <a:gd name="connsiteX12" fmla="*/ 0 w 300038"/>
                  <a:gd name="connsiteY12" fmla="*/ 28575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 h="454819">
                    <a:moveTo>
                      <a:pt x="0" y="28575"/>
                    </a:moveTo>
                    <a:lnTo>
                      <a:pt x="197644" y="0"/>
                    </a:lnTo>
                    <a:lnTo>
                      <a:pt x="226219" y="23813"/>
                    </a:lnTo>
                    <a:lnTo>
                      <a:pt x="278606" y="21432"/>
                    </a:lnTo>
                    <a:lnTo>
                      <a:pt x="300038" y="140494"/>
                    </a:lnTo>
                    <a:lnTo>
                      <a:pt x="214313" y="150019"/>
                    </a:lnTo>
                    <a:lnTo>
                      <a:pt x="216694" y="188119"/>
                    </a:lnTo>
                    <a:lnTo>
                      <a:pt x="157163" y="190500"/>
                    </a:lnTo>
                    <a:lnTo>
                      <a:pt x="152400" y="342900"/>
                    </a:lnTo>
                    <a:lnTo>
                      <a:pt x="228600" y="345282"/>
                    </a:lnTo>
                    <a:lnTo>
                      <a:pt x="211931" y="450057"/>
                    </a:lnTo>
                    <a:lnTo>
                      <a:pt x="45244" y="454819"/>
                    </a:lnTo>
                    <a:lnTo>
                      <a:pt x="0" y="28575"/>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89C6B2A3-5B6C-424C-8C24-90F3E8917695}"/>
                  </a:ext>
                </a:extLst>
              </p:cNvPr>
              <p:cNvSpPr/>
              <p:nvPr/>
            </p:nvSpPr>
            <p:spPr>
              <a:xfrm>
                <a:off x="7941469" y="2109788"/>
                <a:ext cx="378619" cy="369093"/>
              </a:xfrm>
              <a:custGeom>
                <a:avLst/>
                <a:gdLst>
                  <a:gd name="connsiteX0" fmla="*/ 0 w 378619"/>
                  <a:gd name="connsiteY0" fmla="*/ 123825 h 369093"/>
                  <a:gd name="connsiteX1" fmla="*/ 59531 w 378619"/>
                  <a:gd name="connsiteY1" fmla="*/ 154781 h 369093"/>
                  <a:gd name="connsiteX2" fmla="*/ 133350 w 378619"/>
                  <a:gd name="connsiteY2" fmla="*/ 135731 h 369093"/>
                  <a:gd name="connsiteX3" fmla="*/ 195262 w 378619"/>
                  <a:gd name="connsiteY3" fmla="*/ 109537 h 369093"/>
                  <a:gd name="connsiteX4" fmla="*/ 226219 w 378619"/>
                  <a:gd name="connsiteY4" fmla="*/ 85725 h 369093"/>
                  <a:gd name="connsiteX5" fmla="*/ 242887 w 378619"/>
                  <a:gd name="connsiteY5" fmla="*/ 47625 h 369093"/>
                  <a:gd name="connsiteX6" fmla="*/ 307181 w 378619"/>
                  <a:gd name="connsiteY6" fmla="*/ 23812 h 369093"/>
                  <a:gd name="connsiteX7" fmla="*/ 345281 w 378619"/>
                  <a:gd name="connsiteY7" fmla="*/ 0 h 369093"/>
                  <a:gd name="connsiteX8" fmla="*/ 378619 w 378619"/>
                  <a:gd name="connsiteY8" fmla="*/ 259556 h 369093"/>
                  <a:gd name="connsiteX9" fmla="*/ 321469 w 378619"/>
                  <a:gd name="connsiteY9" fmla="*/ 276225 h 369093"/>
                  <a:gd name="connsiteX10" fmla="*/ 333375 w 378619"/>
                  <a:gd name="connsiteY10" fmla="*/ 366712 h 369093"/>
                  <a:gd name="connsiteX11" fmla="*/ 242887 w 378619"/>
                  <a:gd name="connsiteY11" fmla="*/ 369093 h 369093"/>
                  <a:gd name="connsiteX12" fmla="*/ 219075 w 378619"/>
                  <a:gd name="connsiteY12" fmla="*/ 323850 h 369093"/>
                  <a:gd name="connsiteX13" fmla="*/ 154781 w 378619"/>
                  <a:gd name="connsiteY13" fmla="*/ 330993 h 369093"/>
                  <a:gd name="connsiteX14" fmla="*/ 147637 w 378619"/>
                  <a:gd name="connsiteY14" fmla="*/ 292893 h 369093"/>
                  <a:gd name="connsiteX15" fmla="*/ 111919 w 378619"/>
                  <a:gd name="connsiteY15" fmla="*/ 290512 h 369093"/>
                  <a:gd name="connsiteX16" fmla="*/ 109537 w 378619"/>
                  <a:gd name="connsiteY16" fmla="*/ 242887 h 369093"/>
                  <a:gd name="connsiteX17" fmla="*/ 28575 w 378619"/>
                  <a:gd name="connsiteY17" fmla="*/ 247650 h 369093"/>
                  <a:gd name="connsiteX18" fmla="*/ 0 w 378619"/>
                  <a:gd name="connsiteY18" fmla="*/ 123825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9" h="369093">
                    <a:moveTo>
                      <a:pt x="0" y="123825"/>
                    </a:moveTo>
                    <a:lnTo>
                      <a:pt x="59531" y="154781"/>
                    </a:lnTo>
                    <a:lnTo>
                      <a:pt x="133350" y="135731"/>
                    </a:lnTo>
                    <a:lnTo>
                      <a:pt x="195262" y="109537"/>
                    </a:lnTo>
                    <a:lnTo>
                      <a:pt x="226219" y="85725"/>
                    </a:lnTo>
                    <a:lnTo>
                      <a:pt x="242887" y="47625"/>
                    </a:lnTo>
                    <a:lnTo>
                      <a:pt x="307181" y="23812"/>
                    </a:lnTo>
                    <a:lnTo>
                      <a:pt x="345281" y="0"/>
                    </a:lnTo>
                    <a:lnTo>
                      <a:pt x="378619" y="259556"/>
                    </a:lnTo>
                    <a:lnTo>
                      <a:pt x="321469" y="276225"/>
                    </a:lnTo>
                    <a:lnTo>
                      <a:pt x="333375" y="366712"/>
                    </a:lnTo>
                    <a:lnTo>
                      <a:pt x="242887" y="369093"/>
                    </a:lnTo>
                    <a:lnTo>
                      <a:pt x="219075" y="323850"/>
                    </a:lnTo>
                    <a:lnTo>
                      <a:pt x="154781" y="330993"/>
                    </a:lnTo>
                    <a:lnTo>
                      <a:pt x="147637" y="292893"/>
                    </a:lnTo>
                    <a:lnTo>
                      <a:pt x="111919" y="290512"/>
                    </a:lnTo>
                    <a:lnTo>
                      <a:pt x="109537" y="242887"/>
                    </a:lnTo>
                    <a:lnTo>
                      <a:pt x="28575" y="247650"/>
                    </a:lnTo>
                    <a:lnTo>
                      <a:pt x="0" y="123825"/>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B52F23B6-2C49-48BF-8E49-6F56FBA99FE6}"/>
                  </a:ext>
                </a:extLst>
              </p:cNvPr>
              <p:cNvSpPr/>
              <p:nvPr/>
            </p:nvSpPr>
            <p:spPr>
              <a:xfrm>
                <a:off x="8548688" y="4922044"/>
                <a:ext cx="319087" cy="500062"/>
              </a:xfrm>
              <a:custGeom>
                <a:avLst/>
                <a:gdLst>
                  <a:gd name="connsiteX0" fmla="*/ 0 w 319087"/>
                  <a:gd name="connsiteY0" fmla="*/ 300037 h 500062"/>
                  <a:gd name="connsiteX1" fmla="*/ 76200 w 319087"/>
                  <a:gd name="connsiteY1" fmla="*/ 242887 h 500062"/>
                  <a:gd name="connsiteX2" fmla="*/ 121443 w 319087"/>
                  <a:gd name="connsiteY2" fmla="*/ 285750 h 500062"/>
                  <a:gd name="connsiteX3" fmla="*/ 164306 w 319087"/>
                  <a:gd name="connsiteY3" fmla="*/ 259556 h 500062"/>
                  <a:gd name="connsiteX4" fmla="*/ 152400 w 319087"/>
                  <a:gd name="connsiteY4" fmla="*/ 128587 h 500062"/>
                  <a:gd name="connsiteX5" fmla="*/ 242887 w 319087"/>
                  <a:gd name="connsiteY5" fmla="*/ 133350 h 500062"/>
                  <a:gd name="connsiteX6" fmla="*/ 230981 w 319087"/>
                  <a:gd name="connsiteY6" fmla="*/ 52387 h 500062"/>
                  <a:gd name="connsiteX7" fmla="*/ 173831 w 319087"/>
                  <a:gd name="connsiteY7" fmla="*/ 69056 h 500062"/>
                  <a:gd name="connsiteX8" fmla="*/ 161925 w 319087"/>
                  <a:gd name="connsiteY8" fmla="*/ 14287 h 500062"/>
                  <a:gd name="connsiteX9" fmla="*/ 221456 w 319087"/>
                  <a:gd name="connsiteY9" fmla="*/ 0 h 500062"/>
                  <a:gd name="connsiteX10" fmla="*/ 247650 w 319087"/>
                  <a:gd name="connsiteY10" fmla="*/ 64294 h 500062"/>
                  <a:gd name="connsiteX11" fmla="*/ 271462 w 319087"/>
                  <a:gd name="connsiteY11" fmla="*/ 88106 h 500062"/>
                  <a:gd name="connsiteX12" fmla="*/ 302418 w 319087"/>
                  <a:gd name="connsiteY12" fmla="*/ 157162 h 500062"/>
                  <a:gd name="connsiteX13" fmla="*/ 302418 w 319087"/>
                  <a:gd name="connsiteY13" fmla="*/ 266700 h 500062"/>
                  <a:gd name="connsiteX14" fmla="*/ 307181 w 319087"/>
                  <a:gd name="connsiteY14" fmla="*/ 300037 h 500062"/>
                  <a:gd name="connsiteX15" fmla="*/ 319087 w 319087"/>
                  <a:gd name="connsiteY15" fmla="*/ 342900 h 500062"/>
                  <a:gd name="connsiteX16" fmla="*/ 297656 w 319087"/>
                  <a:gd name="connsiteY16" fmla="*/ 366712 h 500062"/>
                  <a:gd name="connsiteX17" fmla="*/ 295275 w 319087"/>
                  <a:gd name="connsiteY17" fmla="*/ 431006 h 500062"/>
                  <a:gd name="connsiteX18" fmla="*/ 254793 w 319087"/>
                  <a:gd name="connsiteY18" fmla="*/ 476250 h 500062"/>
                  <a:gd name="connsiteX19" fmla="*/ 223837 w 319087"/>
                  <a:gd name="connsiteY19" fmla="*/ 485775 h 500062"/>
                  <a:gd name="connsiteX20" fmla="*/ 180975 w 319087"/>
                  <a:gd name="connsiteY20" fmla="*/ 500062 h 500062"/>
                  <a:gd name="connsiteX21" fmla="*/ 159543 w 319087"/>
                  <a:gd name="connsiteY21" fmla="*/ 495300 h 500062"/>
                  <a:gd name="connsiteX22" fmla="*/ 138112 w 319087"/>
                  <a:gd name="connsiteY22" fmla="*/ 428625 h 500062"/>
                  <a:gd name="connsiteX23" fmla="*/ 116681 w 319087"/>
                  <a:gd name="connsiteY23" fmla="*/ 392906 h 500062"/>
                  <a:gd name="connsiteX24" fmla="*/ 64293 w 319087"/>
                  <a:gd name="connsiteY24" fmla="*/ 366712 h 500062"/>
                  <a:gd name="connsiteX25" fmla="*/ 42862 w 319087"/>
                  <a:gd name="connsiteY25" fmla="*/ 376237 h 500062"/>
                  <a:gd name="connsiteX26" fmla="*/ 0 w 319087"/>
                  <a:gd name="connsiteY26" fmla="*/ 300037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9087" h="500062">
                    <a:moveTo>
                      <a:pt x="0" y="300037"/>
                    </a:moveTo>
                    <a:lnTo>
                      <a:pt x="76200" y="242887"/>
                    </a:lnTo>
                    <a:lnTo>
                      <a:pt x="121443" y="285750"/>
                    </a:lnTo>
                    <a:lnTo>
                      <a:pt x="164306" y="259556"/>
                    </a:lnTo>
                    <a:lnTo>
                      <a:pt x="152400" y="128587"/>
                    </a:lnTo>
                    <a:lnTo>
                      <a:pt x="242887" y="133350"/>
                    </a:lnTo>
                    <a:lnTo>
                      <a:pt x="230981" y="52387"/>
                    </a:lnTo>
                    <a:lnTo>
                      <a:pt x="173831" y="69056"/>
                    </a:lnTo>
                    <a:lnTo>
                      <a:pt x="161925" y="14287"/>
                    </a:lnTo>
                    <a:lnTo>
                      <a:pt x="221456" y="0"/>
                    </a:lnTo>
                    <a:lnTo>
                      <a:pt x="247650" y="64294"/>
                    </a:lnTo>
                    <a:lnTo>
                      <a:pt x="271462" y="88106"/>
                    </a:lnTo>
                    <a:lnTo>
                      <a:pt x="302418" y="157162"/>
                    </a:lnTo>
                    <a:lnTo>
                      <a:pt x="302418" y="266700"/>
                    </a:lnTo>
                    <a:lnTo>
                      <a:pt x="307181" y="300037"/>
                    </a:lnTo>
                    <a:lnTo>
                      <a:pt x="319087" y="342900"/>
                    </a:lnTo>
                    <a:lnTo>
                      <a:pt x="297656" y="366712"/>
                    </a:lnTo>
                    <a:cubicBezTo>
                      <a:pt x="296862" y="388143"/>
                      <a:pt x="296069" y="409575"/>
                      <a:pt x="295275" y="431006"/>
                    </a:cubicBezTo>
                    <a:lnTo>
                      <a:pt x="254793" y="476250"/>
                    </a:lnTo>
                    <a:lnTo>
                      <a:pt x="223837" y="485775"/>
                    </a:lnTo>
                    <a:lnTo>
                      <a:pt x="180975" y="500062"/>
                    </a:lnTo>
                    <a:lnTo>
                      <a:pt x="159543" y="495300"/>
                    </a:lnTo>
                    <a:lnTo>
                      <a:pt x="138112" y="428625"/>
                    </a:lnTo>
                    <a:lnTo>
                      <a:pt x="116681" y="392906"/>
                    </a:lnTo>
                    <a:lnTo>
                      <a:pt x="64293" y="366712"/>
                    </a:lnTo>
                    <a:lnTo>
                      <a:pt x="42862" y="376237"/>
                    </a:lnTo>
                    <a:lnTo>
                      <a:pt x="0" y="300037"/>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Shape 100">
                <a:extLst>
                  <a:ext uri="{FF2B5EF4-FFF2-40B4-BE49-F238E27FC236}">
                    <a16:creationId xmlns:a16="http://schemas.microsoft.com/office/drawing/2014/main" id="{B48FC470-98A6-4423-ABB1-E747728F43AF}"/>
                  </a:ext>
                </a:extLst>
              </p:cNvPr>
              <p:cNvSpPr/>
              <p:nvPr/>
            </p:nvSpPr>
            <p:spPr>
              <a:xfrm>
                <a:off x="8365331" y="4352925"/>
                <a:ext cx="411957" cy="652463"/>
              </a:xfrm>
              <a:custGeom>
                <a:avLst/>
                <a:gdLst>
                  <a:gd name="connsiteX0" fmla="*/ 111919 w 411957"/>
                  <a:gd name="connsiteY0" fmla="*/ 0 h 652463"/>
                  <a:gd name="connsiteX1" fmla="*/ 169069 w 411957"/>
                  <a:gd name="connsiteY1" fmla="*/ 152400 h 652463"/>
                  <a:gd name="connsiteX2" fmla="*/ 223838 w 411957"/>
                  <a:gd name="connsiteY2" fmla="*/ 247650 h 652463"/>
                  <a:gd name="connsiteX3" fmla="*/ 273844 w 411957"/>
                  <a:gd name="connsiteY3" fmla="*/ 326231 h 652463"/>
                  <a:gd name="connsiteX4" fmla="*/ 311944 w 411957"/>
                  <a:gd name="connsiteY4" fmla="*/ 369094 h 652463"/>
                  <a:gd name="connsiteX5" fmla="*/ 350044 w 411957"/>
                  <a:gd name="connsiteY5" fmla="*/ 404813 h 652463"/>
                  <a:gd name="connsiteX6" fmla="*/ 335757 w 411957"/>
                  <a:gd name="connsiteY6" fmla="*/ 435769 h 652463"/>
                  <a:gd name="connsiteX7" fmla="*/ 411957 w 411957"/>
                  <a:gd name="connsiteY7" fmla="*/ 571500 h 652463"/>
                  <a:gd name="connsiteX8" fmla="*/ 345282 w 411957"/>
                  <a:gd name="connsiteY8" fmla="*/ 588169 h 652463"/>
                  <a:gd name="connsiteX9" fmla="*/ 357188 w 411957"/>
                  <a:gd name="connsiteY9" fmla="*/ 640556 h 652463"/>
                  <a:gd name="connsiteX10" fmla="*/ 300038 w 411957"/>
                  <a:gd name="connsiteY10" fmla="*/ 652463 h 652463"/>
                  <a:gd name="connsiteX11" fmla="*/ 269082 w 411957"/>
                  <a:gd name="connsiteY11" fmla="*/ 609600 h 652463"/>
                  <a:gd name="connsiteX12" fmla="*/ 250032 w 411957"/>
                  <a:gd name="connsiteY12" fmla="*/ 526256 h 652463"/>
                  <a:gd name="connsiteX13" fmla="*/ 207169 w 411957"/>
                  <a:gd name="connsiteY13" fmla="*/ 528638 h 652463"/>
                  <a:gd name="connsiteX14" fmla="*/ 188119 w 411957"/>
                  <a:gd name="connsiteY14" fmla="*/ 483394 h 652463"/>
                  <a:gd name="connsiteX15" fmla="*/ 164307 w 411957"/>
                  <a:gd name="connsiteY15" fmla="*/ 483394 h 652463"/>
                  <a:gd name="connsiteX16" fmla="*/ 150019 w 411957"/>
                  <a:gd name="connsiteY16" fmla="*/ 450056 h 652463"/>
                  <a:gd name="connsiteX17" fmla="*/ 92869 w 411957"/>
                  <a:gd name="connsiteY17" fmla="*/ 483394 h 652463"/>
                  <a:gd name="connsiteX18" fmla="*/ 57150 w 411957"/>
                  <a:gd name="connsiteY18" fmla="*/ 426244 h 652463"/>
                  <a:gd name="connsiteX19" fmla="*/ 2382 w 411957"/>
                  <a:gd name="connsiteY19" fmla="*/ 431006 h 652463"/>
                  <a:gd name="connsiteX20" fmla="*/ 0 w 411957"/>
                  <a:gd name="connsiteY20" fmla="*/ 381000 h 652463"/>
                  <a:gd name="connsiteX21" fmla="*/ 40482 w 411957"/>
                  <a:gd name="connsiteY21" fmla="*/ 373856 h 652463"/>
                  <a:gd name="connsiteX22" fmla="*/ 33338 w 411957"/>
                  <a:gd name="connsiteY22" fmla="*/ 309563 h 652463"/>
                  <a:gd name="connsiteX23" fmla="*/ 109538 w 411957"/>
                  <a:gd name="connsiteY23" fmla="*/ 319088 h 652463"/>
                  <a:gd name="connsiteX24" fmla="*/ 109538 w 411957"/>
                  <a:gd name="connsiteY24" fmla="*/ 319088 h 652463"/>
                  <a:gd name="connsiteX25" fmla="*/ 95250 w 411957"/>
                  <a:gd name="connsiteY25" fmla="*/ 247650 h 652463"/>
                  <a:gd name="connsiteX26" fmla="*/ 121444 w 411957"/>
                  <a:gd name="connsiteY26" fmla="*/ 230981 h 652463"/>
                  <a:gd name="connsiteX27" fmla="*/ 140494 w 411957"/>
                  <a:gd name="connsiteY27" fmla="*/ 200025 h 652463"/>
                  <a:gd name="connsiteX28" fmla="*/ 97632 w 411957"/>
                  <a:gd name="connsiteY28" fmla="*/ 130969 h 652463"/>
                  <a:gd name="connsiteX29" fmla="*/ 61913 w 411957"/>
                  <a:gd name="connsiteY29" fmla="*/ 0 h 652463"/>
                  <a:gd name="connsiteX30" fmla="*/ 111919 w 411957"/>
                  <a:gd name="connsiteY30" fmla="*/ 0 h 652463"/>
                  <a:gd name="connsiteX0" fmla="*/ 111919 w 411957"/>
                  <a:gd name="connsiteY0" fmla="*/ 0 h 652463"/>
                  <a:gd name="connsiteX1" fmla="*/ 169069 w 411957"/>
                  <a:gd name="connsiteY1" fmla="*/ 152400 h 652463"/>
                  <a:gd name="connsiteX2" fmla="*/ 223838 w 411957"/>
                  <a:gd name="connsiteY2" fmla="*/ 247650 h 652463"/>
                  <a:gd name="connsiteX3" fmla="*/ 273844 w 411957"/>
                  <a:gd name="connsiteY3" fmla="*/ 326231 h 652463"/>
                  <a:gd name="connsiteX4" fmla="*/ 311944 w 411957"/>
                  <a:gd name="connsiteY4" fmla="*/ 369094 h 652463"/>
                  <a:gd name="connsiteX5" fmla="*/ 350044 w 411957"/>
                  <a:gd name="connsiteY5" fmla="*/ 404813 h 652463"/>
                  <a:gd name="connsiteX6" fmla="*/ 335757 w 411957"/>
                  <a:gd name="connsiteY6" fmla="*/ 435769 h 652463"/>
                  <a:gd name="connsiteX7" fmla="*/ 352425 w 411957"/>
                  <a:gd name="connsiteY7" fmla="*/ 488156 h 652463"/>
                  <a:gd name="connsiteX8" fmla="*/ 411957 w 411957"/>
                  <a:gd name="connsiteY8" fmla="*/ 571500 h 652463"/>
                  <a:gd name="connsiteX9" fmla="*/ 345282 w 411957"/>
                  <a:gd name="connsiteY9" fmla="*/ 588169 h 652463"/>
                  <a:gd name="connsiteX10" fmla="*/ 357188 w 411957"/>
                  <a:gd name="connsiteY10" fmla="*/ 640556 h 652463"/>
                  <a:gd name="connsiteX11" fmla="*/ 300038 w 411957"/>
                  <a:gd name="connsiteY11" fmla="*/ 652463 h 652463"/>
                  <a:gd name="connsiteX12" fmla="*/ 269082 w 411957"/>
                  <a:gd name="connsiteY12" fmla="*/ 609600 h 652463"/>
                  <a:gd name="connsiteX13" fmla="*/ 250032 w 411957"/>
                  <a:gd name="connsiteY13" fmla="*/ 526256 h 652463"/>
                  <a:gd name="connsiteX14" fmla="*/ 207169 w 411957"/>
                  <a:gd name="connsiteY14" fmla="*/ 528638 h 652463"/>
                  <a:gd name="connsiteX15" fmla="*/ 188119 w 411957"/>
                  <a:gd name="connsiteY15" fmla="*/ 483394 h 652463"/>
                  <a:gd name="connsiteX16" fmla="*/ 164307 w 411957"/>
                  <a:gd name="connsiteY16" fmla="*/ 483394 h 652463"/>
                  <a:gd name="connsiteX17" fmla="*/ 150019 w 411957"/>
                  <a:gd name="connsiteY17" fmla="*/ 450056 h 652463"/>
                  <a:gd name="connsiteX18" fmla="*/ 92869 w 411957"/>
                  <a:gd name="connsiteY18" fmla="*/ 483394 h 652463"/>
                  <a:gd name="connsiteX19" fmla="*/ 57150 w 411957"/>
                  <a:gd name="connsiteY19" fmla="*/ 426244 h 652463"/>
                  <a:gd name="connsiteX20" fmla="*/ 2382 w 411957"/>
                  <a:gd name="connsiteY20" fmla="*/ 431006 h 652463"/>
                  <a:gd name="connsiteX21" fmla="*/ 0 w 411957"/>
                  <a:gd name="connsiteY21" fmla="*/ 381000 h 652463"/>
                  <a:gd name="connsiteX22" fmla="*/ 40482 w 411957"/>
                  <a:gd name="connsiteY22" fmla="*/ 373856 h 652463"/>
                  <a:gd name="connsiteX23" fmla="*/ 33338 w 411957"/>
                  <a:gd name="connsiteY23" fmla="*/ 309563 h 652463"/>
                  <a:gd name="connsiteX24" fmla="*/ 109538 w 411957"/>
                  <a:gd name="connsiteY24" fmla="*/ 319088 h 652463"/>
                  <a:gd name="connsiteX25" fmla="*/ 109538 w 411957"/>
                  <a:gd name="connsiteY25" fmla="*/ 319088 h 652463"/>
                  <a:gd name="connsiteX26" fmla="*/ 95250 w 411957"/>
                  <a:gd name="connsiteY26" fmla="*/ 247650 h 652463"/>
                  <a:gd name="connsiteX27" fmla="*/ 121444 w 411957"/>
                  <a:gd name="connsiteY27" fmla="*/ 230981 h 652463"/>
                  <a:gd name="connsiteX28" fmla="*/ 140494 w 411957"/>
                  <a:gd name="connsiteY28" fmla="*/ 200025 h 652463"/>
                  <a:gd name="connsiteX29" fmla="*/ 97632 w 411957"/>
                  <a:gd name="connsiteY29" fmla="*/ 130969 h 652463"/>
                  <a:gd name="connsiteX30" fmla="*/ 61913 w 411957"/>
                  <a:gd name="connsiteY30" fmla="*/ 0 h 652463"/>
                  <a:gd name="connsiteX31" fmla="*/ 111919 w 411957"/>
                  <a:gd name="connsiteY31"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1957" h="652463">
                    <a:moveTo>
                      <a:pt x="111919" y="0"/>
                    </a:moveTo>
                    <a:lnTo>
                      <a:pt x="169069" y="152400"/>
                    </a:lnTo>
                    <a:lnTo>
                      <a:pt x="223838" y="247650"/>
                    </a:lnTo>
                    <a:lnTo>
                      <a:pt x="273844" y="326231"/>
                    </a:lnTo>
                    <a:lnTo>
                      <a:pt x="311944" y="369094"/>
                    </a:lnTo>
                    <a:lnTo>
                      <a:pt x="350044" y="404813"/>
                    </a:lnTo>
                    <a:lnTo>
                      <a:pt x="335757" y="435769"/>
                    </a:lnTo>
                    <a:cubicBezTo>
                      <a:pt x="343694" y="450056"/>
                      <a:pt x="344488" y="473869"/>
                      <a:pt x="352425" y="488156"/>
                    </a:cubicBezTo>
                    <a:lnTo>
                      <a:pt x="411957" y="571500"/>
                    </a:lnTo>
                    <a:lnTo>
                      <a:pt x="345282" y="588169"/>
                    </a:lnTo>
                    <a:lnTo>
                      <a:pt x="357188" y="640556"/>
                    </a:lnTo>
                    <a:lnTo>
                      <a:pt x="300038" y="652463"/>
                    </a:lnTo>
                    <a:lnTo>
                      <a:pt x="269082" y="609600"/>
                    </a:lnTo>
                    <a:lnTo>
                      <a:pt x="250032" y="526256"/>
                    </a:lnTo>
                    <a:lnTo>
                      <a:pt x="207169" y="528638"/>
                    </a:lnTo>
                    <a:lnTo>
                      <a:pt x="188119" y="483394"/>
                    </a:lnTo>
                    <a:lnTo>
                      <a:pt x="164307" y="483394"/>
                    </a:lnTo>
                    <a:lnTo>
                      <a:pt x="150019" y="450056"/>
                    </a:lnTo>
                    <a:lnTo>
                      <a:pt x="92869" y="483394"/>
                    </a:lnTo>
                    <a:lnTo>
                      <a:pt x="57150" y="426244"/>
                    </a:lnTo>
                    <a:lnTo>
                      <a:pt x="2382" y="431006"/>
                    </a:lnTo>
                    <a:lnTo>
                      <a:pt x="0" y="381000"/>
                    </a:lnTo>
                    <a:lnTo>
                      <a:pt x="40482" y="373856"/>
                    </a:lnTo>
                    <a:lnTo>
                      <a:pt x="33338" y="309563"/>
                    </a:lnTo>
                    <a:lnTo>
                      <a:pt x="109538" y="319088"/>
                    </a:lnTo>
                    <a:lnTo>
                      <a:pt x="109538" y="319088"/>
                    </a:lnTo>
                    <a:lnTo>
                      <a:pt x="95250" y="247650"/>
                    </a:lnTo>
                    <a:lnTo>
                      <a:pt x="121444" y="230981"/>
                    </a:lnTo>
                    <a:lnTo>
                      <a:pt x="140494" y="200025"/>
                    </a:lnTo>
                    <a:lnTo>
                      <a:pt x="97632" y="130969"/>
                    </a:lnTo>
                    <a:lnTo>
                      <a:pt x="61913" y="0"/>
                    </a:lnTo>
                    <a:lnTo>
                      <a:pt x="111919" y="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Shape 101">
                <a:extLst>
                  <a:ext uri="{FF2B5EF4-FFF2-40B4-BE49-F238E27FC236}">
                    <a16:creationId xmlns:a16="http://schemas.microsoft.com/office/drawing/2014/main" id="{3B3238FA-0EA0-42EE-92E3-2586D7B227A4}"/>
                  </a:ext>
                </a:extLst>
              </p:cNvPr>
              <p:cNvSpPr/>
              <p:nvPr/>
            </p:nvSpPr>
            <p:spPr>
              <a:xfrm>
                <a:off x="8272463" y="3714750"/>
                <a:ext cx="147637" cy="164307"/>
              </a:xfrm>
              <a:custGeom>
                <a:avLst/>
                <a:gdLst>
                  <a:gd name="connsiteX0" fmla="*/ 95250 w 147637"/>
                  <a:gd name="connsiteY0" fmla="*/ 157163 h 157163"/>
                  <a:gd name="connsiteX1" fmla="*/ 97631 w 147637"/>
                  <a:gd name="connsiteY1" fmla="*/ 102394 h 157163"/>
                  <a:gd name="connsiteX2" fmla="*/ 147637 w 147637"/>
                  <a:gd name="connsiteY2" fmla="*/ 64294 h 157163"/>
                  <a:gd name="connsiteX3" fmla="*/ 95250 w 147637"/>
                  <a:gd name="connsiteY3" fmla="*/ 19050 h 157163"/>
                  <a:gd name="connsiteX4" fmla="*/ 57150 w 147637"/>
                  <a:gd name="connsiteY4" fmla="*/ 35719 h 157163"/>
                  <a:gd name="connsiteX5" fmla="*/ 38100 w 147637"/>
                  <a:gd name="connsiteY5" fmla="*/ 0 h 157163"/>
                  <a:gd name="connsiteX6" fmla="*/ 0 w 147637"/>
                  <a:gd name="connsiteY6" fmla="*/ 0 h 157163"/>
                  <a:gd name="connsiteX7" fmla="*/ 4762 w 147637"/>
                  <a:gd name="connsiteY7" fmla="*/ 73819 h 157163"/>
                  <a:gd name="connsiteX8" fmla="*/ 54768 w 147637"/>
                  <a:gd name="connsiteY8" fmla="*/ 109538 h 157163"/>
                  <a:gd name="connsiteX9" fmla="*/ 95250 w 147637"/>
                  <a:gd name="connsiteY9" fmla="*/ 157163 h 157163"/>
                  <a:gd name="connsiteX0" fmla="*/ 95250 w 147637"/>
                  <a:gd name="connsiteY0" fmla="*/ 157163 h 157163"/>
                  <a:gd name="connsiteX1" fmla="*/ 97631 w 147637"/>
                  <a:gd name="connsiteY1" fmla="*/ 102394 h 157163"/>
                  <a:gd name="connsiteX2" fmla="*/ 147637 w 147637"/>
                  <a:gd name="connsiteY2" fmla="*/ 64294 h 157163"/>
                  <a:gd name="connsiteX3" fmla="*/ 95250 w 147637"/>
                  <a:gd name="connsiteY3" fmla="*/ 19050 h 157163"/>
                  <a:gd name="connsiteX4" fmla="*/ 57150 w 147637"/>
                  <a:gd name="connsiteY4" fmla="*/ 35719 h 157163"/>
                  <a:gd name="connsiteX5" fmla="*/ 38100 w 147637"/>
                  <a:gd name="connsiteY5" fmla="*/ 0 h 157163"/>
                  <a:gd name="connsiteX6" fmla="*/ 0 w 147637"/>
                  <a:gd name="connsiteY6" fmla="*/ 0 h 157163"/>
                  <a:gd name="connsiteX7" fmla="*/ 4762 w 147637"/>
                  <a:gd name="connsiteY7" fmla="*/ 73819 h 157163"/>
                  <a:gd name="connsiteX8" fmla="*/ 45243 w 147637"/>
                  <a:gd name="connsiteY8" fmla="*/ 126207 h 157163"/>
                  <a:gd name="connsiteX9" fmla="*/ 95250 w 147637"/>
                  <a:gd name="connsiteY9" fmla="*/ 157163 h 157163"/>
                  <a:gd name="connsiteX0" fmla="*/ 95250 w 147637"/>
                  <a:gd name="connsiteY0" fmla="*/ 164307 h 164307"/>
                  <a:gd name="connsiteX1" fmla="*/ 97631 w 147637"/>
                  <a:gd name="connsiteY1" fmla="*/ 102394 h 164307"/>
                  <a:gd name="connsiteX2" fmla="*/ 147637 w 147637"/>
                  <a:gd name="connsiteY2" fmla="*/ 64294 h 164307"/>
                  <a:gd name="connsiteX3" fmla="*/ 95250 w 147637"/>
                  <a:gd name="connsiteY3" fmla="*/ 19050 h 164307"/>
                  <a:gd name="connsiteX4" fmla="*/ 57150 w 147637"/>
                  <a:gd name="connsiteY4" fmla="*/ 35719 h 164307"/>
                  <a:gd name="connsiteX5" fmla="*/ 38100 w 147637"/>
                  <a:gd name="connsiteY5" fmla="*/ 0 h 164307"/>
                  <a:gd name="connsiteX6" fmla="*/ 0 w 147637"/>
                  <a:gd name="connsiteY6" fmla="*/ 0 h 164307"/>
                  <a:gd name="connsiteX7" fmla="*/ 4762 w 147637"/>
                  <a:gd name="connsiteY7" fmla="*/ 73819 h 164307"/>
                  <a:gd name="connsiteX8" fmla="*/ 45243 w 147637"/>
                  <a:gd name="connsiteY8" fmla="*/ 126207 h 164307"/>
                  <a:gd name="connsiteX9" fmla="*/ 95250 w 147637"/>
                  <a:gd name="connsiteY9" fmla="*/ 164307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637" h="164307">
                    <a:moveTo>
                      <a:pt x="95250" y="164307"/>
                    </a:moveTo>
                    <a:cubicBezTo>
                      <a:pt x="96044" y="146051"/>
                      <a:pt x="96837" y="120650"/>
                      <a:pt x="97631" y="102394"/>
                    </a:cubicBezTo>
                    <a:lnTo>
                      <a:pt x="147637" y="64294"/>
                    </a:lnTo>
                    <a:lnTo>
                      <a:pt x="95250" y="19050"/>
                    </a:lnTo>
                    <a:lnTo>
                      <a:pt x="57150" y="35719"/>
                    </a:lnTo>
                    <a:lnTo>
                      <a:pt x="38100" y="0"/>
                    </a:lnTo>
                    <a:lnTo>
                      <a:pt x="0" y="0"/>
                    </a:lnTo>
                    <a:lnTo>
                      <a:pt x="4762" y="73819"/>
                    </a:lnTo>
                    <a:lnTo>
                      <a:pt x="45243" y="126207"/>
                    </a:lnTo>
                    <a:lnTo>
                      <a:pt x="95250" y="164307"/>
                    </a:lnTo>
                    <a:close/>
                  </a:path>
                </a:pathLst>
              </a:custGeom>
              <a:solidFill>
                <a:srgbClr val="19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34C0AEAD-3DA3-4250-9DFB-CB38D9B4FDC9}"/>
                  </a:ext>
                </a:extLst>
              </p:cNvPr>
              <p:cNvSpPr/>
              <p:nvPr/>
            </p:nvSpPr>
            <p:spPr>
              <a:xfrm>
                <a:off x="8351044" y="3471863"/>
                <a:ext cx="90487" cy="59531"/>
              </a:xfrm>
              <a:custGeom>
                <a:avLst/>
                <a:gdLst>
                  <a:gd name="connsiteX0" fmla="*/ 0 w 90487"/>
                  <a:gd name="connsiteY0" fmla="*/ 4762 h 59531"/>
                  <a:gd name="connsiteX1" fmla="*/ 14287 w 90487"/>
                  <a:gd name="connsiteY1" fmla="*/ 59531 h 59531"/>
                  <a:gd name="connsiteX2" fmla="*/ 83344 w 90487"/>
                  <a:gd name="connsiteY2" fmla="*/ 50006 h 59531"/>
                  <a:gd name="connsiteX3" fmla="*/ 90487 w 90487"/>
                  <a:gd name="connsiteY3" fmla="*/ 0 h 59531"/>
                  <a:gd name="connsiteX4" fmla="*/ 0 w 90487"/>
                  <a:gd name="connsiteY4" fmla="*/ 4762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59531">
                    <a:moveTo>
                      <a:pt x="0" y="4762"/>
                    </a:moveTo>
                    <a:lnTo>
                      <a:pt x="14287" y="59531"/>
                    </a:lnTo>
                    <a:lnTo>
                      <a:pt x="83344" y="50006"/>
                    </a:lnTo>
                    <a:lnTo>
                      <a:pt x="90487" y="0"/>
                    </a:lnTo>
                    <a:lnTo>
                      <a:pt x="0" y="4762"/>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id="{789E6C0C-DEA8-42BA-8880-8A2E2258358F}"/>
                  </a:ext>
                </a:extLst>
              </p:cNvPr>
              <p:cNvSpPr/>
              <p:nvPr/>
            </p:nvSpPr>
            <p:spPr>
              <a:xfrm>
                <a:off x="7953375" y="3026569"/>
                <a:ext cx="366713" cy="216694"/>
              </a:xfrm>
              <a:custGeom>
                <a:avLst/>
                <a:gdLst>
                  <a:gd name="connsiteX0" fmla="*/ 257175 w 366713"/>
                  <a:gd name="connsiteY0" fmla="*/ 0 h 185738"/>
                  <a:gd name="connsiteX1" fmla="*/ 261938 w 366713"/>
                  <a:gd name="connsiteY1" fmla="*/ 76200 h 185738"/>
                  <a:gd name="connsiteX2" fmla="*/ 359569 w 366713"/>
                  <a:gd name="connsiteY2" fmla="*/ 66675 h 185738"/>
                  <a:gd name="connsiteX3" fmla="*/ 366713 w 366713"/>
                  <a:gd name="connsiteY3" fmla="*/ 97631 h 185738"/>
                  <a:gd name="connsiteX4" fmla="*/ 307181 w 366713"/>
                  <a:gd name="connsiteY4" fmla="*/ 135731 h 185738"/>
                  <a:gd name="connsiteX5" fmla="*/ 266700 w 366713"/>
                  <a:gd name="connsiteY5" fmla="*/ 152400 h 185738"/>
                  <a:gd name="connsiteX6" fmla="*/ 0 w 366713"/>
                  <a:gd name="connsiteY6" fmla="*/ 185738 h 185738"/>
                  <a:gd name="connsiteX7" fmla="*/ 107156 w 366713"/>
                  <a:gd name="connsiteY7" fmla="*/ 116681 h 185738"/>
                  <a:gd name="connsiteX8" fmla="*/ 257175 w 366713"/>
                  <a:gd name="connsiteY8" fmla="*/ 0 h 185738"/>
                  <a:gd name="connsiteX0" fmla="*/ 257175 w 366713"/>
                  <a:gd name="connsiteY0" fmla="*/ 30956 h 216694"/>
                  <a:gd name="connsiteX1" fmla="*/ 261938 w 366713"/>
                  <a:gd name="connsiteY1" fmla="*/ 107156 h 216694"/>
                  <a:gd name="connsiteX2" fmla="*/ 359569 w 366713"/>
                  <a:gd name="connsiteY2" fmla="*/ 97631 h 216694"/>
                  <a:gd name="connsiteX3" fmla="*/ 366713 w 366713"/>
                  <a:gd name="connsiteY3" fmla="*/ 128587 h 216694"/>
                  <a:gd name="connsiteX4" fmla="*/ 307181 w 366713"/>
                  <a:gd name="connsiteY4" fmla="*/ 166687 h 216694"/>
                  <a:gd name="connsiteX5" fmla="*/ 266700 w 366713"/>
                  <a:gd name="connsiteY5" fmla="*/ 183356 h 216694"/>
                  <a:gd name="connsiteX6" fmla="*/ 0 w 366713"/>
                  <a:gd name="connsiteY6" fmla="*/ 216694 h 216694"/>
                  <a:gd name="connsiteX7" fmla="*/ 107156 w 366713"/>
                  <a:gd name="connsiteY7" fmla="*/ 147637 h 216694"/>
                  <a:gd name="connsiteX8" fmla="*/ 235744 w 366713"/>
                  <a:gd name="connsiteY8" fmla="*/ 0 h 216694"/>
                  <a:gd name="connsiteX9" fmla="*/ 257175 w 366713"/>
                  <a:gd name="connsiteY9" fmla="*/ 30956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713" h="216694">
                    <a:moveTo>
                      <a:pt x="257175" y="30956"/>
                    </a:moveTo>
                    <a:lnTo>
                      <a:pt x="261938" y="107156"/>
                    </a:lnTo>
                    <a:lnTo>
                      <a:pt x="359569" y="97631"/>
                    </a:lnTo>
                    <a:lnTo>
                      <a:pt x="366713" y="128587"/>
                    </a:lnTo>
                    <a:lnTo>
                      <a:pt x="307181" y="166687"/>
                    </a:lnTo>
                    <a:lnTo>
                      <a:pt x="266700" y="183356"/>
                    </a:lnTo>
                    <a:lnTo>
                      <a:pt x="0" y="216694"/>
                    </a:lnTo>
                    <a:lnTo>
                      <a:pt x="107156" y="147637"/>
                    </a:lnTo>
                    <a:cubicBezTo>
                      <a:pt x="143669" y="119062"/>
                      <a:pt x="199231" y="28575"/>
                      <a:pt x="235744" y="0"/>
                    </a:cubicBezTo>
                    <a:lnTo>
                      <a:pt x="257175" y="30956"/>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Shape 104">
                <a:extLst>
                  <a:ext uri="{FF2B5EF4-FFF2-40B4-BE49-F238E27FC236}">
                    <a16:creationId xmlns:a16="http://schemas.microsoft.com/office/drawing/2014/main" id="{D877296A-78FF-4C54-B248-C65F270A25BC}"/>
                  </a:ext>
                </a:extLst>
              </p:cNvPr>
              <p:cNvSpPr/>
              <p:nvPr/>
            </p:nvSpPr>
            <p:spPr>
              <a:xfrm>
                <a:off x="8570119" y="3031331"/>
                <a:ext cx="95250" cy="123825"/>
              </a:xfrm>
              <a:custGeom>
                <a:avLst/>
                <a:gdLst>
                  <a:gd name="connsiteX0" fmla="*/ 7144 w 95250"/>
                  <a:gd name="connsiteY0" fmla="*/ 123825 h 123825"/>
                  <a:gd name="connsiteX1" fmla="*/ 0 w 95250"/>
                  <a:gd name="connsiteY1" fmla="*/ 52388 h 123825"/>
                  <a:gd name="connsiteX2" fmla="*/ 23812 w 95250"/>
                  <a:gd name="connsiteY2" fmla="*/ 47625 h 123825"/>
                  <a:gd name="connsiteX3" fmla="*/ 47625 w 95250"/>
                  <a:gd name="connsiteY3" fmla="*/ 0 h 123825"/>
                  <a:gd name="connsiteX4" fmla="*/ 95250 w 95250"/>
                  <a:gd name="connsiteY4" fmla="*/ 33338 h 123825"/>
                  <a:gd name="connsiteX5" fmla="*/ 61912 w 95250"/>
                  <a:gd name="connsiteY5" fmla="*/ 61913 h 123825"/>
                  <a:gd name="connsiteX6" fmla="*/ 76200 w 95250"/>
                  <a:gd name="connsiteY6" fmla="*/ 114300 h 123825"/>
                  <a:gd name="connsiteX7" fmla="*/ 7144 w 95250"/>
                  <a:gd name="connsiteY7"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123825">
                    <a:moveTo>
                      <a:pt x="7144" y="123825"/>
                    </a:moveTo>
                    <a:lnTo>
                      <a:pt x="0" y="52388"/>
                    </a:lnTo>
                    <a:lnTo>
                      <a:pt x="23812" y="47625"/>
                    </a:lnTo>
                    <a:lnTo>
                      <a:pt x="47625" y="0"/>
                    </a:lnTo>
                    <a:lnTo>
                      <a:pt x="95250" y="33338"/>
                    </a:lnTo>
                    <a:lnTo>
                      <a:pt x="61912" y="61913"/>
                    </a:lnTo>
                    <a:lnTo>
                      <a:pt x="76200" y="114300"/>
                    </a:lnTo>
                    <a:lnTo>
                      <a:pt x="7144" y="123825"/>
                    </a:lnTo>
                    <a:close/>
                  </a:path>
                </a:pathLst>
              </a:custGeom>
              <a:solidFill>
                <a:srgbClr val="33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B486553D-2DBA-4CC3-A247-7D0BA882C4B2}"/>
                  </a:ext>
                </a:extLst>
              </p:cNvPr>
              <p:cNvSpPr/>
              <p:nvPr/>
            </p:nvSpPr>
            <p:spPr>
              <a:xfrm>
                <a:off x="8684419" y="2521744"/>
                <a:ext cx="250031" cy="304800"/>
              </a:xfrm>
              <a:custGeom>
                <a:avLst/>
                <a:gdLst>
                  <a:gd name="connsiteX0" fmla="*/ 40481 w 250031"/>
                  <a:gd name="connsiteY0" fmla="*/ 54769 h 304800"/>
                  <a:gd name="connsiteX1" fmla="*/ 40481 w 250031"/>
                  <a:gd name="connsiteY1" fmla="*/ 107156 h 304800"/>
                  <a:gd name="connsiteX2" fmla="*/ 2381 w 250031"/>
                  <a:gd name="connsiteY2" fmla="*/ 114300 h 304800"/>
                  <a:gd name="connsiteX3" fmla="*/ 0 w 250031"/>
                  <a:gd name="connsiteY3" fmla="*/ 142875 h 304800"/>
                  <a:gd name="connsiteX4" fmla="*/ 76200 w 250031"/>
                  <a:gd name="connsiteY4" fmla="*/ 145256 h 304800"/>
                  <a:gd name="connsiteX5" fmla="*/ 90487 w 250031"/>
                  <a:gd name="connsiteY5" fmla="*/ 164306 h 304800"/>
                  <a:gd name="connsiteX6" fmla="*/ 40481 w 250031"/>
                  <a:gd name="connsiteY6" fmla="*/ 200025 h 304800"/>
                  <a:gd name="connsiteX7" fmla="*/ 47625 w 250031"/>
                  <a:gd name="connsiteY7" fmla="*/ 228600 h 304800"/>
                  <a:gd name="connsiteX8" fmla="*/ 73819 w 250031"/>
                  <a:gd name="connsiteY8" fmla="*/ 240506 h 304800"/>
                  <a:gd name="connsiteX9" fmla="*/ 116681 w 250031"/>
                  <a:gd name="connsiteY9" fmla="*/ 207169 h 304800"/>
                  <a:gd name="connsiteX10" fmla="*/ 138112 w 250031"/>
                  <a:gd name="connsiteY10" fmla="*/ 221456 h 304800"/>
                  <a:gd name="connsiteX11" fmla="*/ 107156 w 250031"/>
                  <a:gd name="connsiteY11" fmla="*/ 271462 h 304800"/>
                  <a:gd name="connsiteX12" fmla="*/ 138112 w 250031"/>
                  <a:gd name="connsiteY12" fmla="*/ 304800 h 304800"/>
                  <a:gd name="connsiteX13" fmla="*/ 190500 w 250031"/>
                  <a:gd name="connsiteY13" fmla="*/ 226219 h 304800"/>
                  <a:gd name="connsiteX14" fmla="*/ 242887 w 250031"/>
                  <a:gd name="connsiteY14" fmla="*/ 216694 h 304800"/>
                  <a:gd name="connsiteX15" fmla="*/ 250031 w 250031"/>
                  <a:gd name="connsiteY15" fmla="*/ 164306 h 304800"/>
                  <a:gd name="connsiteX16" fmla="*/ 216694 w 250031"/>
                  <a:gd name="connsiteY16" fmla="*/ 30956 h 304800"/>
                  <a:gd name="connsiteX17" fmla="*/ 150019 w 250031"/>
                  <a:gd name="connsiteY17" fmla="*/ 0 h 304800"/>
                  <a:gd name="connsiteX18" fmla="*/ 95250 w 250031"/>
                  <a:gd name="connsiteY18" fmla="*/ 4762 h 304800"/>
                  <a:gd name="connsiteX19" fmla="*/ 40481 w 250031"/>
                  <a:gd name="connsiteY19" fmla="*/ 5476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031" h="304800">
                    <a:moveTo>
                      <a:pt x="40481" y="54769"/>
                    </a:moveTo>
                    <a:lnTo>
                      <a:pt x="40481" y="107156"/>
                    </a:lnTo>
                    <a:lnTo>
                      <a:pt x="2381" y="114300"/>
                    </a:lnTo>
                    <a:lnTo>
                      <a:pt x="0" y="142875"/>
                    </a:lnTo>
                    <a:lnTo>
                      <a:pt x="76200" y="145256"/>
                    </a:lnTo>
                    <a:lnTo>
                      <a:pt x="90487" y="164306"/>
                    </a:lnTo>
                    <a:lnTo>
                      <a:pt x="40481" y="200025"/>
                    </a:lnTo>
                    <a:lnTo>
                      <a:pt x="47625" y="228600"/>
                    </a:lnTo>
                    <a:lnTo>
                      <a:pt x="73819" y="240506"/>
                    </a:lnTo>
                    <a:lnTo>
                      <a:pt x="116681" y="207169"/>
                    </a:lnTo>
                    <a:lnTo>
                      <a:pt x="138112" y="221456"/>
                    </a:lnTo>
                    <a:lnTo>
                      <a:pt x="107156" y="271462"/>
                    </a:lnTo>
                    <a:lnTo>
                      <a:pt x="138112" y="304800"/>
                    </a:lnTo>
                    <a:lnTo>
                      <a:pt x="190500" y="226219"/>
                    </a:lnTo>
                    <a:lnTo>
                      <a:pt x="242887" y="216694"/>
                    </a:lnTo>
                    <a:lnTo>
                      <a:pt x="250031" y="164306"/>
                    </a:lnTo>
                    <a:lnTo>
                      <a:pt x="216694" y="30956"/>
                    </a:lnTo>
                    <a:lnTo>
                      <a:pt x="150019" y="0"/>
                    </a:lnTo>
                    <a:lnTo>
                      <a:pt x="95250" y="4762"/>
                    </a:lnTo>
                    <a:lnTo>
                      <a:pt x="40481" y="54769"/>
                    </a:lnTo>
                    <a:close/>
                  </a:path>
                </a:pathLst>
              </a:custGeom>
              <a:solidFill>
                <a:srgbClr val="25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Shape 106">
                <a:extLst>
                  <a:ext uri="{FF2B5EF4-FFF2-40B4-BE49-F238E27FC236}">
                    <a16:creationId xmlns:a16="http://schemas.microsoft.com/office/drawing/2014/main" id="{D7EBE7A8-4BBD-492C-862A-7C1C42E1ECBC}"/>
                  </a:ext>
                </a:extLst>
              </p:cNvPr>
              <p:cNvSpPr/>
              <p:nvPr/>
            </p:nvSpPr>
            <p:spPr>
              <a:xfrm>
                <a:off x="8624888" y="2024063"/>
                <a:ext cx="166687" cy="445293"/>
              </a:xfrm>
              <a:custGeom>
                <a:avLst/>
                <a:gdLst>
                  <a:gd name="connsiteX0" fmla="*/ 166687 w 166687"/>
                  <a:gd name="connsiteY0" fmla="*/ 423863 h 423863"/>
                  <a:gd name="connsiteX1" fmla="*/ 126206 w 166687"/>
                  <a:gd name="connsiteY1" fmla="*/ 381000 h 423863"/>
                  <a:gd name="connsiteX2" fmla="*/ 130968 w 166687"/>
                  <a:gd name="connsiteY2" fmla="*/ 342900 h 423863"/>
                  <a:gd name="connsiteX3" fmla="*/ 95250 w 166687"/>
                  <a:gd name="connsiteY3" fmla="*/ 342900 h 423863"/>
                  <a:gd name="connsiteX4" fmla="*/ 73818 w 166687"/>
                  <a:gd name="connsiteY4" fmla="*/ 259557 h 423863"/>
                  <a:gd name="connsiteX5" fmla="*/ 9525 w 166687"/>
                  <a:gd name="connsiteY5" fmla="*/ 264319 h 423863"/>
                  <a:gd name="connsiteX6" fmla="*/ 0 w 166687"/>
                  <a:gd name="connsiteY6" fmla="*/ 219075 h 423863"/>
                  <a:gd name="connsiteX7" fmla="*/ 50006 w 166687"/>
                  <a:gd name="connsiteY7" fmla="*/ 207169 h 423863"/>
                  <a:gd name="connsiteX8" fmla="*/ 33337 w 166687"/>
                  <a:gd name="connsiteY8" fmla="*/ 140494 h 423863"/>
                  <a:gd name="connsiteX9" fmla="*/ 66675 w 166687"/>
                  <a:gd name="connsiteY9" fmla="*/ 111919 h 423863"/>
                  <a:gd name="connsiteX10" fmla="*/ 73818 w 166687"/>
                  <a:gd name="connsiteY10" fmla="*/ 0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87" h="423863">
                    <a:moveTo>
                      <a:pt x="166687" y="423863"/>
                    </a:moveTo>
                    <a:lnTo>
                      <a:pt x="126206" y="381000"/>
                    </a:lnTo>
                    <a:lnTo>
                      <a:pt x="130968" y="342900"/>
                    </a:lnTo>
                    <a:lnTo>
                      <a:pt x="95250" y="342900"/>
                    </a:lnTo>
                    <a:lnTo>
                      <a:pt x="73818" y="259557"/>
                    </a:lnTo>
                    <a:lnTo>
                      <a:pt x="9525" y="264319"/>
                    </a:lnTo>
                    <a:lnTo>
                      <a:pt x="0" y="219075"/>
                    </a:lnTo>
                    <a:lnTo>
                      <a:pt x="50006" y="207169"/>
                    </a:lnTo>
                    <a:lnTo>
                      <a:pt x="33337" y="140494"/>
                    </a:lnTo>
                    <a:lnTo>
                      <a:pt x="66675" y="111919"/>
                    </a:lnTo>
                    <a:lnTo>
                      <a:pt x="73818" y="0"/>
                    </a:lnTo>
                  </a:path>
                </a:pathLst>
              </a:cu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EA1625DC-944F-4DA6-A172-D687718911E8}"/>
                  </a:ext>
                </a:extLst>
              </p:cNvPr>
              <p:cNvSpPr/>
              <p:nvPr/>
            </p:nvSpPr>
            <p:spPr>
              <a:xfrm>
                <a:off x="9041606" y="1883569"/>
                <a:ext cx="481013" cy="304800"/>
              </a:xfrm>
              <a:custGeom>
                <a:avLst/>
                <a:gdLst>
                  <a:gd name="connsiteX0" fmla="*/ 38100 w 481013"/>
                  <a:gd name="connsiteY0" fmla="*/ 147637 h 304800"/>
                  <a:gd name="connsiteX1" fmla="*/ 0 w 481013"/>
                  <a:gd name="connsiteY1" fmla="*/ 192881 h 304800"/>
                  <a:gd name="connsiteX2" fmla="*/ 9525 w 481013"/>
                  <a:gd name="connsiteY2" fmla="*/ 230981 h 304800"/>
                  <a:gd name="connsiteX3" fmla="*/ 64294 w 481013"/>
                  <a:gd name="connsiteY3" fmla="*/ 269081 h 304800"/>
                  <a:gd name="connsiteX4" fmla="*/ 80963 w 481013"/>
                  <a:gd name="connsiteY4" fmla="*/ 228600 h 304800"/>
                  <a:gd name="connsiteX5" fmla="*/ 95250 w 481013"/>
                  <a:gd name="connsiteY5" fmla="*/ 183356 h 304800"/>
                  <a:gd name="connsiteX6" fmla="*/ 230982 w 481013"/>
                  <a:gd name="connsiteY6" fmla="*/ 223837 h 304800"/>
                  <a:gd name="connsiteX7" fmla="*/ 230982 w 481013"/>
                  <a:gd name="connsiteY7" fmla="*/ 304800 h 304800"/>
                  <a:gd name="connsiteX8" fmla="*/ 285750 w 481013"/>
                  <a:gd name="connsiteY8" fmla="*/ 295275 h 304800"/>
                  <a:gd name="connsiteX9" fmla="*/ 319088 w 481013"/>
                  <a:gd name="connsiteY9" fmla="*/ 276225 h 304800"/>
                  <a:gd name="connsiteX10" fmla="*/ 361950 w 481013"/>
                  <a:gd name="connsiteY10" fmla="*/ 257175 h 304800"/>
                  <a:gd name="connsiteX11" fmla="*/ 373857 w 481013"/>
                  <a:gd name="connsiteY11" fmla="*/ 240506 h 304800"/>
                  <a:gd name="connsiteX12" fmla="*/ 407194 w 481013"/>
                  <a:gd name="connsiteY12" fmla="*/ 226219 h 304800"/>
                  <a:gd name="connsiteX13" fmla="*/ 452438 w 481013"/>
                  <a:gd name="connsiteY13" fmla="*/ 200025 h 304800"/>
                  <a:gd name="connsiteX14" fmla="*/ 481013 w 481013"/>
                  <a:gd name="connsiteY14" fmla="*/ 161925 h 304800"/>
                  <a:gd name="connsiteX15" fmla="*/ 445294 w 481013"/>
                  <a:gd name="connsiteY15" fmla="*/ 152400 h 304800"/>
                  <a:gd name="connsiteX16" fmla="*/ 404813 w 481013"/>
                  <a:gd name="connsiteY16" fmla="*/ 188119 h 304800"/>
                  <a:gd name="connsiteX17" fmla="*/ 371475 w 481013"/>
                  <a:gd name="connsiteY17" fmla="*/ 200025 h 304800"/>
                  <a:gd name="connsiteX18" fmla="*/ 342900 w 481013"/>
                  <a:gd name="connsiteY18" fmla="*/ 219075 h 304800"/>
                  <a:gd name="connsiteX19" fmla="*/ 295275 w 481013"/>
                  <a:gd name="connsiteY19" fmla="*/ 221456 h 304800"/>
                  <a:gd name="connsiteX20" fmla="*/ 264319 w 481013"/>
                  <a:gd name="connsiteY20" fmla="*/ 257175 h 304800"/>
                  <a:gd name="connsiteX21" fmla="*/ 245269 w 481013"/>
                  <a:gd name="connsiteY21" fmla="*/ 245269 h 304800"/>
                  <a:gd name="connsiteX22" fmla="*/ 261938 w 481013"/>
                  <a:gd name="connsiteY22" fmla="*/ 219075 h 304800"/>
                  <a:gd name="connsiteX23" fmla="*/ 261938 w 481013"/>
                  <a:gd name="connsiteY23" fmla="*/ 207169 h 304800"/>
                  <a:gd name="connsiteX24" fmla="*/ 307182 w 481013"/>
                  <a:gd name="connsiteY24" fmla="*/ 173831 h 304800"/>
                  <a:gd name="connsiteX25" fmla="*/ 342900 w 481013"/>
                  <a:gd name="connsiteY25" fmla="*/ 140494 h 304800"/>
                  <a:gd name="connsiteX26" fmla="*/ 366713 w 481013"/>
                  <a:gd name="connsiteY26" fmla="*/ 133350 h 304800"/>
                  <a:gd name="connsiteX27" fmla="*/ 361950 w 481013"/>
                  <a:gd name="connsiteY27" fmla="*/ 90487 h 304800"/>
                  <a:gd name="connsiteX28" fmla="*/ 316707 w 481013"/>
                  <a:gd name="connsiteY28" fmla="*/ 97631 h 304800"/>
                  <a:gd name="connsiteX29" fmla="*/ 302419 w 481013"/>
                  <a:gd name="connsiteY29" fmla="*/ 114300 h 304800"/>
                  <a:gd name="connsiteX30" fmla="*/ 264319 w 481013"/>
                  <a:gd name="connsiteY30" fmla="*/ 121444 h 304800"/>
                  <a:gd name="connsiteX31" fmla="*/ 259557 w 481013"/>
                  <a:gd name="connsiteY31" fmla="*/ 92869 h 304800"/>
                  <a:gd name="connsiteX32" fmla="*/ 314325 w 481013"/>
                  <a:gd name="connsiteY32" fmla="*/ 76200 h 304800"/>
                  <a:gd name="connsiteX33" fmla="*/ 304800 w 481013"/>
                  <a:gd name="connsiteY33" fmla="*/ 26194 h 304800"/>
                  <a:gd name="connsiteX34" fmla="*/ 285750 w 481013"/>
                  <a:gd name="connsiteY34" fmla="*/ 0 h 304800"/>
                  <a:gd name="connsiteX35" fmla="*/ 240507 w 481013"/>
                  <a:gd name="connsiteY35" fmla="*/ 7144 h 304800"/>
                  <a:gd name="connsiteX36" fmla="*/ 240507 w 481013"/>
                  <a:gd name="connsiteY36" fmla="*/ 7144 h 304800"/>
                  <a:gd name="connsiteX37" fmla="*/ 157163 w 481013"/>
                  <a:gd name="connsiteY37" fmla="*/ 38100 h 304800"/>
                  <a:gd name="connsiteX38" fmla="*/ 190500 w 481013"/>
                  <a:gd name="connsiteY38" fmla="*/ 119062 h 304800"/>
                  <a:gd name="connsiteX39" fmla="*/ 133350 w 481013"/>
                  <a:gd name="connsiteY39" fmla="*/ 128587 h 304800"/>
                  <a:gd name="connsiteX40" fmla="*/ 138113 w 481013"/>
                  <a:gd name="connsiteY40" fmla="*/ 147637 h 304800"/>
                  <a:gd name="connsiteX41" fmla="*/ 38100 w 481013"/>
                  <a:gd name="connsiteY41" fmla="*/ 14763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1013" h="304800">
                    <a:moveTo>
                      <a:pt x="38100" y="147637"/>
                    </a:moveTo>
                    <a:lnTo>
                      <a:pt x="0" y="192881"/>
                    </a:lnTo>
                    <a:lnTo>
                      <a:pt x="9525" y="230981"/>
                    </a:lnTo>
                    <a:lnTo>
                      <a:pt x="64294" y="269081"/>
                    </a:lnTo>
                    <a:lnTo>
                      <a:pt x="80963" y="228600"/>
                    </a:lnTo>
                    <a:lnTo>
                      <a:pt x="95250" y="183356"/>
                    </a:lnTo>
                    <a:lnTo>
                      <a:pt x="230982" y="223837"/>
                    </a:lnTo>
                    <a:lnTo>
                      <a:pt x="230982" y="304800"/>
                    </a:lnTo>
                    <a:lnTo>
                      <a:pt x="285750" y="295275"/>
                    </a:lnTo>
                    <a:lnTo>
                      <a:pt x="319088" y="276225"/>
                    </a:lnTo>
                    <a:lnTo>
                      <a:pt x="361950" y="257175"/>
                    </a:lnTo>
                    <a:lnTo>
                      <a:pt x="373857" y="240506"/>
                    </a:lnTo>
                    <a:lnTo>
                      <a:pt x="407194" y="226219"/>
                    </a:lnTo>
                    <a:lnTo>
                      <a:pt x="452438" y="200025"/>
                    </a:lnTo>
                    <a:lnTo>
                      <a:pt x="481013" y="161925"/>
                    </a:lnTo>
                    <a:lnTo>
                      <a:pt x="445294" y="152400"/>
                    </a:lnTo>
                    <a:lnTo>
                      <a:pt x="404813" y="188119"/>
                    </a:lnTo>
                    <a:lnTo>
                      <a:pt x="371475" y="200025"/>
                    </a:lnTo>
                    <a:lnTo>
                      <a:pt x="342900" y="219075"/>
                    </a:lnTo>
                    <a:lnTo>
                      <a:pt x="295275" y="221456"/>
                    </a:lnTo>
                    <a:lnTo>
                      <a:pt x="264319" y="257175"/>
                    </a:lnTo>
                    <a:lnTo>
                      <a:pt x="245269" y="245269"/>
                    </a:lnTo>
                    <a:lnTo>
                      <a:pt x="261938" y="219075"/>
                    </a:lnTo>
                    <a:lnTo>
                      <a:pt x="261938" y="207169"/>
                    </a:lnTo>
                    <a:lnTo>
                      <a:pt x="307182" y="173831"/>
                    </a:lnTo>
                    <a:lnTo>
                      <a:pt x="342900" y="140494"/>
                    </a:lnTo>
                    <a:lnTo>
                      <a:pt x="366713" y="133350"/>
                    </a:lnTo>
                    <a:lnTo>
                      <a:pt x="361950" y="90487"/>
                    </a:lnTo>
                    <a:lnTo>
                      <a:pt x="316707" y="97631"/>
                    </a:lnTo>
                    <a:lnTo>
                      <a:pt x="302419" y="114300"/>
                    </a:lnTo>
                    <a:lnTo>
                      <a:pt x="264319" y="121444"/>
                    </a:lnTo>
                    <a:lnTo>
                      <a:pt x="259557" y="92869"/>
                    </a:lnTo>
                    <a:lnTo>
                      <a:pt x="314325" y="76200"/>
                    </a:lnTo>
                    <a:lnTo>
                      <a:pt x="304800" y="26194"/>
                    </a:lnTo>
                    <a:lnTo>
                      <a:pt x="285750" y="0"/>
                    </a:lnTo>
                    <a:lnTo>
                      <a:pt x="240507" y="7144"/>
                    </a:lnTo>
                    <a:lnTo>
                      <a:pt x="240507" y="7144"/>
                    </a:lnTo>
                    <a:lnTo>
                      <a:pt x="157163" y="38100"/>
                    </a:lnTo>
                    <a:lnTo>
                      <a:pt x="190500" y="119062"/>
                    </a:lnTo>
                    <a:lnTo>
                      <a:pt x="133350" y="128587"/>
                    </a:lnTo>
                    <a:lnTo>
                      <a:pt x="138113" y="147637"/>
                    </a:lnTo>
                    <a:lnTo>
                      <a:pt x="38100" y="147637"/>
                    </a:lnTo>
                    <a:close/>
                  </a:path>
                </a:pathLst>
              </a:custGeom>
              <a:solidFill>
                <a:srgbClr val="19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2BECE158-C47B-4DD3-87B0-CC09F3FAF387}"/>
                  </a:ext>
                </a:extLst>
              </p:cNvPr>
              <p:cNvSpPr/>
              <p:nvPr/>
            </p:nvSpPr>
            <p:spPr>
              <a:xfrm>
                <a:off x="9186863" y="2305050"/>
                <a:ext cx="80962" cy="126206"/>
              </a:xfrm>
              <a:custGeom>
                <a:avLst/>
                <a:gdLst>
                  <a:gd name="connsiteX0" fmla="*/ 0 w 80962"/>
                  <a:gd name="connsiteY0" fmla="*/ 0 h 126206"/>
                  <a:gd name="connsiteX1" fmla="*/ 54768 w 80962"/>
                  <a:gd name="connsiteY1" fmla="*/ 64294 h 126206"/>
                  <a:gd name="connsiteX2" fmla="*/ 47625 w 80962"/>
                  <a:gd name="connsiteY2" fmla="*/ 90488 h 126206"/>
                  <a:gd name="connsiteX3" fmla="*/ 80962 w 80962"/>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80962" h="126206">
                    <a:moveTo>
                      <a:pt x="0" y="0"/>
                    </a:moveTo>
                    <a:lnTo>
                      <a:pt x="54768" y="64294"/>
                    </a:lnTo>
                    <a:lnTo>
                      <a:pt x="47625" y="90488"/>
                    </a:lnTo>
                    <a:lnTo>
                      <a:pt x="80962" y="126206"/>
                    </a:lnTo>
                  </a:path>
                </a:pathLst>
              </a:custGeom>
              <a:noFill/>
              <a:ln w="12700">
                <a:solidFill>
                  <a:srgbClr val="B7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6E5A7EBA-3DEE-4446-B9AD-9CE7276F7A65}"/>
                  </a:ext>
                </a:extLst>
              </p:cNvPr>
              <p:cNvSpPr/>
              <p:nvPr/>
            </p:nvSpPr>
            <p:spPr>
              <a:xfrm>
                <a:off x="9310688" y="1733550"/>
                <a:ext cx="33337" cy="140494"/>
              </a:xfrm>
              <a:custGeom>
                <a:avLst/>
                <a:gdLst>
                  <a:gd name="connsiteX0" fmla="*/ 0 w 33337"/>
                  <a:gd name="connsiteY0" fmla="*/ 0 h 140494"/>
                  <a:gd name="connsiteX1" fmla="*/ 4762 w 33337"/>
                  <a:gd name="connsiteY1" fmla="*/ 85725 h 140494"/>
                  <a:gd name="connsiteX2" fmla="*/ 26193 w 33337"/>
                  <a:gd name="connsiteY2" fmla="*/ 97631 h 140494"/>
                  <a:gd name="connsiteX3" fmla="*/ 33337 w 33337"/>
                  <a:gd name="connsiteY3" fmla="*/ 140494 h 140494"/>
                </a:gdLst>
                <a:ahLst/>
                <a:cxnLst>
                  <a:cxn ang="0">
                    <a:pos x="connsiteX0" y="connsiteY0"/>
                  </a:cxn>
                  <a:cxn ang="0">
                    <a:pos x="connsiteX1" y="connsiteY1"/>
                  </a:cxn>
                  <a:cxn ang="0">
                    <a:pos x="connsiteX2" y="connsiteY2"/>
                  </a:cxn>
                  <a:cxn ang="0">
                    <a:pos x="connsiteX3" y="connsiteY3"/>
                  </a:cxn>
                </a:cxnLst>
                <a:rect l="l" t="t" r="r" b="b"/>
                <a:pathLst>
                  <a:path w="33337" h="140494">
                    <a:moveTo>
                      <a:pt x="0" y="0"/>
                    </a:moveTo>
                    <a:lnTo>
                      <a:pt x="4762" y="85725"/>
                    </a:lnTo>
                    <a:lnTo>
                      <a:pt x="26193" y="97631"/>
                    </a:lnTo>
                    <a:lnTo>
                      <a:pt x="33337" y="140494"/>
                    </a:lnTo>
                  </a:path>
                </a:pathLst>
              </a:custGeom>
              <a:noFill/>
              <a:ln w="12700">
                <a:solidFill>
                  <a:srgbClr val="B7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Shape 110">
                <a:extLst>
                  <a:ext uri="{FF2B5EF4-FFF2-40B4-BE49-F238E27FC236}">
                    <a16:creationId xmlns:a16="http://schemas.microsoft.com/office/drawing/2014/main" id="{11EB4DCB-3269-4FC7-8907-F33CED97E2F3}"/>
                  </a:ext>
                </a:extLst>
              </p:cNvPr>
              <p:cNvSpPr/>
              <p:nvPr/>
            </p:nvSpPr>
            <p:spPr>
              <a:xfrm>
                <a:off x="9408319" y="1724025"/>
                <a:ext cx="64294" cy="123825"/>
              </a:xfrm>
              <a:custGeom>
                <a:avLst/>
                <a:gdLst>
                  <a:gd name="connsiteX0" fmla="*/ 0 w 64294"/>
                  <a:gd name="connsiteY0" fmla="*/ 0 h 123825"/>
                  <a:gd name="connsiteX1" fmla="*/ 11906 w 64294"/>
                  <a:gd name="connsiteY1" fmla="*/ 71438 h 123825"/>
                  <a:gd name="connsiteX2" fmla="*/ 38100 w 64294"/>
                  <a:gd name="connsiteY2" fmla="*/ 97631 h 123825"/>
                  <a:gd name="connsiteX3" fmla="*/ 64294 w 6429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64294" h="123825">
                    <a:moveTo>
                      <a:pt x="0" y="0"/>
                    </a:moveTo>
                    <a:lnTo>
                      <a:pt x="11906" y="71438"/>
                    </a:lnTo>
                    <a:lnTo>
                      <a:pt x="38100" y="97631"/>
                    </a:lnTo>
                    <a:lnTo>
                      <a:pt x="64294" y="123825"/>
                    </a:lnTo>
                  </a:path>
                </a:pathLst>
              </a:custGeom>
              <a:noFill/>
              <a:ln w="12700">
                <a:solidFill>
                  <a:srgbClr val="B7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11EB7821-B5DB-4356-9EDA-3EE3C2067471}"/>
                  </a:ext>
                </a:extLst>
              </p:cNvPr>
              <p:cNvSpPr/>
              <p:nvPr/>
            </p:nvSpPr>
            <p:spPr>
              <a:xfrm>
                <a:off x="9134475" y="1290638"/>
                <a:ext cx="197644" cy="450056"/>
              </a:xfrm>
              <a:custGeom>
                <a:avLst/>
                <a:gdLst>
                  <a:gd name="connsiteX0" fmla="*/ 128588 w 197644"/>
                  <a:gd name="connsiteY0" fmla="*/ 0 h 450056"/>
                  <a:gd name="connsiteX1" fmla="*/ 133350 w 197644"/>
                  <a:gd name="connsiteY1" fmla="*/ 73818 h 450056"/>
                  <a:gd name="connsiteX2" fmla="*/ 180975 w 197644"/>
                  <a:gd name="connsiteY2" fmla="*/ 78581 h 450056"/>
                  <a:gd name="connsiteX3" fmla="*/ 166688 w 197644"/>
                  <a:gd name="connsiteY3" fmla="*/ 130968 h 450056"/>
                  <a:gd name="connsiteX4" fmla="*/ 111919 w 197644"/>
                  <a:gd name="connsiteY4" fmla="*/ 126206 h 450056"/>
                  <a:gd name="connsiteX5" fmla="*/ 114300 w 197644"/>
                  <a:gd name="connsiteY5" fmla="*/ 183356 h 450056"/>
                  <a:gd name="connsiteX6" fmla="*/ 140494 w 197644"/>
                  <a:gd name="connsiteY6" fmla="*/ 180975 h 450056"/>
                  <a:gd name="connsiteX7" fmla="*/ 133350 w 197644"/>
                  <a:gd name="connsiteY7" fmla="*/ 254793 h 450056"/>
                  <a:gd name="connsiteX8" fmla="*/ 164306 w 197644"/>
                  <a:gd name="connsiteY8" fmla="*/ 252412 h 450056"/>
                  <a:gd name="connsiteX9" fmla="*/ 166688 w 197644"/>
                  <a:gd name="connsiteY9" fmla="*/ 395287 h 450056"/>
                  <a:gd name="connsiteX10" fmla="*/ 197644 w 197644"/>
                  <a:gd name="connsiteY10" fmla="*/ 440531 h 450056"/>
                  <a:gd name="connsiteX11" fmla="*/ 107156 w 197644"/>
                  <a:gd name="connsiteY11" fmla="*/ 450056 h 450056"/>
                  <a:gd name="connsiteX12" fmla="*/ 0 w 197644"/>
                  <a:gd name="connsiteY12" fmla="*/ 192881 h 450056"/>
                  <a:gd name="connsiteX13" fmla="*/ 0 w 197644"/>
                  <a:gd name="connsiteY13" fmla="*/ 30956 h 450056"/>
                  <a:gd name="connsiteX14" fmla="*/ 128588 w 197644"/>
                  <a:gd name="connsiteY14"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4" h="450056">
                    <a:moveTo>
                      <a:pt x="128588" y="0"/>
                    </a:moveTo>
                    <a:lnTo>
                      <a:pt x="133350" y="73818"/>
                    </a:lnTo>
                    <a:lnTo>
                      <a:pt x="180975" y="78581"/>
                    </a:lnTo>
                    <a:lnTo>
                      <a:pt x="166688" y="130968"/>
                    </a:lnTo>
                    <a:lnTo>
                      <a:pt x="111919" y="126206"/>
                    </a:lnTo>
                    <a:cubicBezTo>
                      <a:pt x="112713" y="145256"/>
                      <a:pt x="113506" y="164306"/>
                      <a:pt x="114300" y="183356"/>
                    </a:cubicBezTo>
                    <a:lnTo>
                      <a:pt x="140494" y="180975"/>
                    </a:lnTo>
                    <a:lnTo>
                      <a:pt x="133350" y="254793"/>
                    </a:lnTo>
                    <a:lnTo>
                      <a:pt x="164306" y="252412"/>
                    </a:lnTo>
                    <a:lnTo>
                      <a:pt x="166688" y="395287"/>
                    </a:lnTo>
                    <a:lnTo>
                      <a:pt x="197644" y="440531"/>
                    </a:lnTo>
                    <a:lnTo>
                      <a:pt x="107156" y="450056"/>
                    </a:lnTo>
                    <a:lnTo>
                      <a:pt x="0" y="192881"/>
                    </a:lnTo>
                    <a:lnTo>
                      <a:pt x="0" y="30956"/>
                    </a:lnTo>
                    <a:lnTo>
                      <a:pt x="128588" y="0"/>
                    </a:lnTo>
                    <a:close/>
                  </a:path>
                </a:pathLst>
              </a:custGeom>
              <a:solidFill>
                <a:srgbClr val="6F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F9AC8674-DBE8-4B53-ADED-E137170F457F}"/>
                  </a:ext>
                </a:extLst>
              </p:cNvPr>
              <p:cNvSpPr/>
              <p:nvPr/>
            </p:nvSpPr>
            <p:spPr>
              <a:xfrm>
                <a:off x="8572500" y="1350169"/>
                <a:ext cx="459581" cy="678656"/>
              </a:xfrm>
              <a:custGeom>
                <a:avLst/>
                <a:gdLst>
                  <a:gd name="connsiteX0" fmla="*/ 454819 w 459581"/>
                  <a:gd name="connsiteY0" fmla="*/ 0 h 678656"/>
                  <a:gd name="connsiteX1" fmla="*/ 423863 w 459581"/>
                  <a:gd name="connsiteY1" fmla="*/ 102394 h 678656"/>
                  <a:gd name="connsiteX2" fmla="*/ 450056 w 459581"/>
                  <a:gd name="connsiteY2" fmla="*/ 116681 h 678656"/>
                  <a:gd name="connsiteX3" fmla="*/ 459581 w 459581"/>
                  <a:gd name="connsiteY3" fmla="*/ 204787 h 678656"/>
                  <a:gd name="connsiteX4" fmla="*/ 373856 w 459581"/>
                  <a:gd name="connsiteY4" fmla="*/ 214312 h 678656"/>
                  <a:gd name="connsiteX5" fmla="*/ 390525 w 459581"/>
                  <a:gd name="connsiteY5" fmla="*/ 323850 h 678656"/>
                  <a:gd name="connsiteX6" fmla="*/ 302419 w 459581"/>
                  <a:gd name="connsiteY6" fmla="*/ 354806 h 678656"/>
                  <a:gd name="connsiteX7" fmla="*/ 311944 w 459581"/>
                  <a:gd name="connsiteY7" fmla="*/ 411956 h 678656"/>
                  <a:gd name="connsiteX8" fmla="*/ 359569 w 459581"/>
                  <a:gd name="connsiteY8" fmla="*/ 404812 h 678656"/>
                  <a:gd name="connsiteX9" fmla="*/ 354806 w 459581"/>
                  <a:gd name="connsiteY9" fmla="*/ 483394 h 678656"/>
                  <a:gd name="connsiteX10" fmla="*/ 423863 w 459581"/>
                  <a:gd name="connsiteY10" fmla="*/ 473869 h 678656"/>
                  <a:gd name="connsiteX11" fmla="*/ 414338 w 459581"/>
                  <a:gd name="connsiteY11" fmla="*/ 585787 h 678656"/>
                  <a:gd name="connsiteX12" fmla="*/ 354806 w 459581"/>
                  <a:gd name="connsiteY12" fmla="*/ 592931 h 678656"/>
                  <a:gd name="connsiteX13" fmla="*/ 350044 w 459581"/>
                  <a:gd name="connsiteY13" fmla="*/ 547687 h 678656"/>
                  <a:gd name="connsiteX14" fmla="*/ 290513 w 459581"/>
                  <a:gd name="connsiteY14" fmla="*/ 561975 h 678656"/>
                  <a:gd name="connsiteX15" fmla="*/ 290513 w 459581"/>
                  <a:gd name="connsiteY15" fmla="*/ 604837 h 678656"/>
                  <a:gd name="connsiteX16" fmla="*/ 207169 w 459581"/>
                  <a:gd name="connsiteY16" fmla="*/ 621506 h 678656"/>
                  <a:gd name="connsiteX17" fmla="*/ 111919 w 459581"/>
                  <a:gd name="connsiteY17" fmla="*/ 678656 h 678656"/>
                  <a:gd name="connsiteX18" fmla="*/ 85725 w 459581"/>
                  <a:gd name="connsiteY18" fmla="*/ 633412 h 678656"/>
                  <a:gd name="connsiteX19" fmla="*/ 109538 w 459581"/>
                  <a:gd name="connsiteY19" fmla="*/ 607219 h 678656"/>
                  <a:gd name="connsiteX20" fmla="*/ 76200 w 459581"/>
                  <a:gd name="connsiteY20" fmla="*/ 569119 h 678656"/>
                  <a:gd name="connsiteX21" fmla="*/ 47625 w 459581"/>
                  <a:gd name="connsiteY21" fmla="*/ 590550 h 678656"/>
                  <a:gd name="connsiteX22" fmla="*/ 30956 w 459581"/>
                  <a:gd name="connsiteY22" fmla="*/ 550069 h 678656"/>
                  <a:gd name="connsiteX23" fmla="*/ 47625 w 459581"/>
                  <a:gd name="connsiteY23" fmla="*/ 514350 h 678656"/>
                  <a:gd name="connsiteX24" fmla="*/ 16669 w 459581"/>
                  <a:gd name="connsiteY24" fmla="*/ 459581 h 678656"/>
                  <a:gd name="connsiteX25" fmla="*/ 0 w 459581"/>
                  <a:gd name="connsiteY25" fmla="*/ 426244 h 678656"/>
                  <a:gd name="connsiteX26" fmla="*/ 78581 w 459581"/>
                  <a:gd name="connsiteY26" fmla="*/ 433387 h 678656"/>
                  <a:gd name="connsiteX27" fmla="*/ 135731 w 459581"/>
                  <a:gd name="connsiteY27" fmla="*/ 416719 h 678656"/>
                  <a:gd name="connsiteX28" fmla="*/ 190500 w 459581"/>
                  <a:gd name="connsiteY28" fmla="*/ 392906 h 678656"/>
                  <a:gd name="connsiteX29" fmla="*/ 211931 w 459581"/>
                  <a:gd name="connsiteY29" fmla="*/ 364331 h 678656"/>
                  <a:gd name="connsiteX30" fmla="*/ 266700 w 459581"/>
                  <a:gd name="connsiteY30" fmla="*/ 338137 h 678656"/>
                  <a:gd name="connsiteX31" fmla="*/ 266700 w 459581"/>
                  <a:gd name="connsiteY31" fmla="*/ 323850 h 678656"/>
                  <a:gd name="connsiteX32" fmla="*/ 257175 w 459581"/>
                  <a:gd name="connsiteY32" fmla="*/ 290512 h 678656"/>
                  <a:gd name="connsiteX33" fmla="*/ 261938 w 459581"/>
                  <a:gd name="connsiteY33" fmla="*/ 247650 h 678656"/>
                  <a:gd name="connsiteX34" fmla="*/ 259556 w 459581"/>
                  <a:gd name="connsiteY34" fmla="*/ 245269 h 678656"/>
                  <a:gd name="connsiteX35" fmla="*/ 230981 w 459581"/>
                  <a:gd name="connsiteY35" fmla="*/ 230981 h 678656"/>
                  <a:gd name="connsiteX36" fmla="*/ 221456 w 459581"/>
                  <a:gd name="connsiteY36" fmla="*/ 216694 h 678656"/>
                  <a:gd name="connsiteX37" fmla="*/ 230981 w 459581"/>
                  <a:gd name="connsiteY37" fmla="*/ 192881 h 678656"/>
                  <a:gd name="connsiteX38" fmla="*/ 278606 w 459581"/>
                  <a:gd name="connsiteY38" fmla="*/ 166687 h 678656"/>
                  <a:gd name="connsiteX39" fmla="*/ 319088 w 459581"/>
                  <a:gd name="connsiteY39" fmla="*/ 90487 h 678656"/>
                  <a:gd name="connsiteX40" fmla="*/ 371475 w 459581"/>
                  <a:gd name="connsiteY40" fmla="*/ 21431 h 678656"/>
                  <a:gd name="connsiteX41" fmla="*/ 371475 w 459581"/>
                  <a:gd name="connsiteY41" fmla="*/ 21431 h 678656"/>
                  <a:gd name="connsiteX42" fmla="*/ 454819 w 459581"/>
                  <a:gd name="connsiteY42" fmla="*/ 0 h 678656"/>
                  <a:gd name="connsiteX0" fmla="*/ 454819 w 459581"/>
                  <a:gd name="connsiteY0" fmla="*/ 0 h 678656"/>
                  <a:gd name="connsiteX1" fmla="*/ 423863 w 459581"/>
                  <a:gd name="connsiteY1" fmla="*/ 102394 h 678656"/>
                  <a:gd name="connsiteX2" fmla="*/ 450056 w 459581"/>
                  <a:gd name="connsiteY2" fmla="*/ 116681 h 678656"/>
                  <a:gd name="connsiteX3" fmla="*/ 459581 w 459581"/>
                  <a:gd name="connsiteY3" fmla="*/ 204787 h 678656"/>
                  <a:gd name="connsiteX4" fmla="*/ 373856 w 459581"/>
                  <a:gd name="connsiteY4" fmla="*/ 214312 h 678656"/>
                  <a:gd name="connsiteX5" fmla="*/ 390525 w 459581"/>
                  <a:gd name="connsiteY5" fmla="*/ 323850 h 678656"/>
                  <a:gd name="connsiteX6" fmla="*/ 302419 w 459581"/>
                  <a:gd name="connsiteY6" fmla="*/ 354806 h 678656"/>
                  <a:gd name="connsiteX7" fmla="*/ 311944 w 459581"/>
                  <a:gd name="connsiteY7" fmla="*/ 411956 h 678656"/>
                  <a:gd name="connsiteX8" fmla="*/ 359569 w 459581"/>
                  <a:gd name="connsiteY8" fmla="*/ 404812 h 678656"/>
                  <a:gd name="connsiteX9" fmla="*/ 354806 w 459581"/>
                  <a:gd name="connsiteY9" fmla="*/ 483394 h 678656"/>
                  <a:gd name="connsiteX10" fmla="*/ 423863 w 459581"/>
                  <a:gd name="connsiteY10" fmla="*/ 473869 h 678656"/>
                  <a:gd name="connsiteX11" fmla="*/ 414338 w 459581"/>
                  <a:gd name="connsiteY11" fmla="*/ 585787 h 678656"/>
                  <a:gd name="connsiteX12" fmla="*/ 354806 w 459581"/>
                  <a:gd name="connsiteY12" fmla="*/ 592931 h 678656"/>
                  <a:gd name="connsiteX13" fmla="*/ 350044 w 459581"/>
                  <a:gd name="connsiteY13" fmla="*/ 547687 h 678656"/>
                  <a:gd name="connsiteX14" fmla="*/ 290513 w 459581"/>
                  <a:gd name="connsiteY14" fmla="*/ 561975 h 678656"/>
                  <a:gd name="connsiteX15" fmla="*/ 290513 w 459581"/>
                  <a:gd name="connsiteY15" fmla="*/ 604837 h 678656"/>
                  <a:gd name="connsiteX16" fmla="*/ 233363 w 459581"/>
                  <a:gd name="connsiteY16" fmla="*/ 657225 h 678656"/>
                  <a:gd name="connsiteX17" fmla="*/ 111919 w 459581"/>
                  <a:gd name="connsiteY17" fmla="*/ 678656 h 678656"/>
                  <a:gd name="connsiteX18" fmla="*/ 85725 w 459581"/>
                  <a:gd name="connsiteY18" fmla="*/ 633412 h 678656"/>
                  <a:gd name="connsiteX19" fmla="*/ 109538 w 459581"/>
                  <a:gd name="connsiteY19" fmla="*/ 607219 h 678656"/>
                  <a:gd name="connsiteX20" fmla="*/ 76200 w 459581"/>
                  <a:gd name="connsiteY20" fmla="*/ 569119 h 678656"/>
                  <a:gd name="connsiteX21" fmla="*/ 47625 w 459581"/>
                  <a:gd name="connsiteY21" fmla="*/ 590550 h 678656"/>
                  <a:gd name="connsiteX22" fmla="*/ 30956 w 459581"/>
                  <a:gd name="connsiteY22" fmla="*/ 550069 h 678656"/>
                  <a:gd name="connsiteX23" fmla="*/ 47625 w 459581"/>
                  <a:gd name="connsiteY23" fmla="*/ 514350 h 678656"/>
                  <a:gd name="connsiteX24" fmla="*/ 16669 w 459581"/>
                  <a:gd name="connsiteY24" fmla="*/ 459581 h 678656"/>
                  <a:gd name="connsiteX25" fmla="*/ 0 w 459581"/>
                  <a:gd name="connsiteY25" fmla="*/ 426244 h 678656"/>
                  <a:gd name="connsiteX26" fmla="*/ 78581 w 459581"/>
                  <a:gd name="connsiteY26" fmla="*/ 433387 h 678656"/>
                  <a:gd name="connsiteX27" fmla="*/ 135731 w 459581"/>
                  <a:gd name="connsiteY27" fmla="*/ 416719 h 678656"/>
                  <a:gd name="connsiteX28" fmla="*/ 190500 w 459581"/>
                  <a:gd name="connsiteY28" fmla="*/ 392906 h 678656"/>
                  <a:gd name="connsiteX29" fmla="*/ 211931 w 459581"/>
                  <a:gd name="connsiteY29" fmla="*/ 364331 h 678656"/>
                  <a:gd name="connsiteX30" fmla="*/ 266700 w 459581"/>
                  <a:gd name="connsiteY30" fmla="*/ 338137 h 678656"/>
                  <a:gd name="connsiteX31" fmla="*/ 266700 w 459581"/>
                  <a:gd name="connsiteY31" fmla="*/ 323850 h 678656"/>
                  <a:gd name="connsiteX32" fmla="*/ 257175 w 459581"/>
                  <a:gd name="connsiteY32" fmla="*/ 290512 h 678656"/>
                  <a:gd name="connsiteX33" fmla="*/ 261938 w 459581"/>
                  <a:gd name="connsiteY33" fmla="*/ 247650 h 678656"/>
                  <a:gd name="connsiteX34" fmla="*/ 259556 w 459581"/>
                  <a:gd name="connsiteY34" fmla="*/ 245269 h 678656"/>
                  <a:gd name="connsiteX35" fmla="*/ 230981 w 459581"/>
                  <a:gd name="connsiteY35" fmla="*/ 230981 h 678656"/>
                  <a:gd name="connsiteX36" fmla="*/ 221456 w 459581"/>
                  <a:gd name="connsiteY36" fmla="*/ 216694 h 678656"/>
                  <a:gd name="connsiteX37" fmla="*/ 230981 w 459581"/>
                  <a:gd name="connsiteY37" fmla="*/ 192881 h 678656"/>
                  <a:gd name="connsiteX38" fmla="*/ 278606 w 459581"/>
                  <a:gd name="connsiteY38" fmla="*/ 166687 h 678656"/>
                  <a:gd name="connsiteX39" fmla="*/ 319088 w 459581"/>
                  <a:gd name="connsiteY39" fmla="*/ 90487 h 678656"/>
                  <a:gd name="connsiteX40" fmla="*/ 371475 w 459581"/>
                  <a:gd name="connsiteY40" fmla="*/ 21431 h 678656"/>
                  <a:gd name="connsiteX41" fmla="*/ 371475 w 459581"/>
                  <a:gd name="connsiteY41" fmla="*/ 21431 h 678656"/>
                  <a:gd name="connsiteX42" fmla="*/ 454819 w 459581"/>
                  <a:gd name="connsiteY42" fmla="*/ 0 h 6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9581" h="678656">
                    <a:moveTo>
                      <a:pt x="454819" y="0"/>
                    </a:moveTo>
                    <a:lnTo>
                      <a:pt x="423863" y="102394"/>
                    </a:lnTo>
                    <a:lnTo>
                      <a:pt x="450056" y="116681"/>
                    </a:lnTo>
                    <a:lnTo>
                      <a:pt x="459581" y="204787"/>
                    </a:lnTo>
                    <a:lnTo>
                      <a:pt x="373856" y="214312"/>
                    </a:lnTo>
                    <a:lnTo>
                      <a:pt x="390525" y="323850"/>
                    </a:lnTo>
                    <a:lnTo>
                      <a:pt x="302419" y="354806"/>
                    </a:lnTo>
                    <a:lnTo>
                      <a:pt x="311944" y="411956"/>
                    </a:lnTo>
                    <a:lnTo>
                      <a:pt x="359569" y="404812"/>
                    </a:lnTo>
                    <a:lnTo>
                      <a:pt x="354806" y="483394"/>
                    </a:lnTo>
                    <a:lnTo>
                      <a:pt x="423863" y="473869"/>
                    </a:lnTo>
                    <a:lnTo>
                      <a:pt x="414338" y="585787"/>
                    </a:lnTo>
                    <a:lnTo>
                      <a:pt x="354806" y="592931"/>
                    </a:lnTo>
                    <a:lnTo>
                      <a:pt x="350044" y="547687"/>
                    </a:lnTo>
                    <a:lnTo>
                      <a:pt x="290513" y="561975"/>
                    </a:lnTo>
                    <a:lnTo>
                      <a:pt x="290513" y="604837"/>
                    </a:lnTo>
                    <a:lnTo>
                      <a:pt x="233363" y="657225"/>
                    </a:lnTo>
                    <a:lnTo>
                      <a:pt x="111919" y="678656"/>
                    </a:lnTo>
                    <a:lnTo>
                      <a:pt x="85725" y="633412"/>
                    </a:lnTo>
                    <a:lnTo>
                      <a:pt x="109538" y="607219"/>
                    </a:lnTo>
                    <a:lnTo>
                      <a:pt x="76200" y="569119"/>
                    </a:lnTo>
                    <a:lnTo>
                      <a:pt x="47625" y="590550"/>
                    </a:lnTo>
                    <a:lnTo>
                      <a:pt x="30956" y="550069"/>
                    </a:lnTo>
                    <a:lnTo>
                      <a:pt x="47625" y="514350"/>
                    </a:lnTo>
                    <a:lnTo>
                      <a:pt x="16669" y="459581"/>
                    </a:lnTo>
                    <a:lnTo>
                      <a:pt x="0" y="426244"/>
                    </a:lnTo>
                    <a:lnTo>
                      <a:pt x="78581" y="433387"/>
                    </a:lnTo>
                    <a:lnTo>
                      <a:pt x="135731" y="416719"/>
                    </a:lnTo>
                    <a:lnTo>
                      <a:pt x="190500" y="392906"/>
                    </a:lnTo>
                    <a:lnTo>
                      <a:pt x="211931" y="364331"/>
                    </a:lnTo>
                    <a:lnTo>
                      <a:pt x="266700" y="338137"/>
                    </a:lnTo>
                    <a:lnTo>
                      <a:pt x="266700" y="323850"/>
                    </a:lnTo>
                    <a:lnTo>
                      <a:pt x="257175" y="290512"/>
                    </a:lnTo>
                    <a:lnTo>
                      <a:pt x="261938" y="247650"/>
                    </a:lnTo>
                    <a:lnTo>
                      <a:pt x="259556" y="245269"/>
                    </a:lnTo>
                    <a:lnTo>
                      <a:pt x="230981" y="230981"/>
                    </a:lnTo>
                    <a:lnTo>
                      <a:pt x="221456" y="216694"/>
                    </a:lnTo>
                    <a:lnTo>
                      <a:pt x="230981" y="192881"/>
                    </a:lnTo>
                    <a:lnTo>
                      <a:pt x="278606" y="166687"/>
                    </a:lnTo>
                    <a:lnTo>
                      <a:pt x="319088" y="90487"/>
                    </a:lnTo>
                    <a:lnTo>
                      <a:pt x="371475" y="21431"/>
                    </a:lnTo>
                    <a:lnTo>
                      <a:pt x="371475" y="21431"/>
                    </a:lnTo>
                    <a:lnTo>
                      <a:pt x="454819" y="0"/>
                    </a:lnTo>
                    <a:close/>
                  </a:path>
                </a:pathLst>
              </a:custGeom>
              <a:solidFill>
                <a:srgbClr val="42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87B2BED2-077F-4E30-A658-F883C516EECA}"/>
                  </a:ext>
                </a:extLst>
              </p:cNvPr>
              <p:cNvSpPr/>
              <p:nvPr/>
            </p:nvSpPr>
            <p:spPr>
              <a:xfrm>
                <a:off x="8777288" y="1952625"/>
                <a:ext cx="130968" cy="140494"/>
              </a:xfrm>
              <a:custGeom>
                <a:avLst/>
                <a:gdLst>
                  <a:gd name="connsiteX0" fmla="*/ 0 w 130968"/>
                  <a:gd name="connsiteY0" fmla="*/ 19050 h 140494"/>
                  <a:gd name="connsiteX1" fmla="*/ 11906 w 130968"/>
                  <a:gd name="connsiteY1" fmla="*/ 140494 h 140494"/>
                  <a:gd name="connsiteX2" fmla="*/ 126206 w 130968"/>
                  <a:gd name="connsiteY2" fmla="*/ 121444 h 140494"/>
                  <a:gd name="connsiteX3" fmla="*/ 126206 w 130968"/>
                  <a:gd name="connsiteY3" fmla="*/ 88106 h 140494"/>
                  <a:gd name="connsiteX4" fmla="*/ 100012 w 130968"/>
                  <a:gd name="connsiteY4" fmla="*/ 80963 h 140494"/>
                  <a:gd name="connsiteX5" fmla="*/ 130968 w 130968"/>
                  <a:gd name="connsiteY5" fmla="*/ 57150 h 140494"/>
                  <a:gd name="connsiteX6" fmla="*/ 123825 w 130968"/>
                  <a:gd name="connsiteY6" fmla="*/ 33338 h 140494"/>
                  <a:gd name="connsiteX7" fmla="*/ 57150 w 130968"/>
                  <a:gd name="connsiteY7" fmla="*/ 40481 h 140494"/>
                  <a:gd name="connsiteX8" fmla="*/ 57150 w 130968"/>
                  <a:gd name="connsiteY8" fmla="*/ 0 h 140494"/>
                  <a:gd name="connsiteX9" fmla="*/ 0 w 130968"/>
                  <a:gd name="connsiteY9" fmla="*/ 1905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68" h="140494">
                    <a:moveTo>
                      <a:pt x="0" y="19050"/>
                    </a:moveTo>
                    <a:lnTo>
                      <a:pt x="11906" y="140494"/>
                    </a:lnTo>
                    <a:lnTo>
                      <a:pt x="126206" y="121444"/>
                    </a:lnTo>
                    <a:lnTo>
                      <a:pt x="126206" y="88106"/>
                    </a:lnTo>
                    <a:lnTo>
                      <a:pt x="100012" y="80963"/>
                    </a:lnTo>
                    <a:lnTo>
                      <a:pt x="130968" y="57150"/>
                    </a:lnTo>
                    <a:lnTo>
                      <a:pt x="123825" y="33338"/>
                    </a:lnTo>
                    <a:lnTo>
                      <a:pt x="57150" y="40481"/>
                    </a:lnTo>
                    <a:lnTo>
                      <a:pt x="57150" y="0"/>
                    </a:lnTo>
                    <a:lnTo>
                      <a:pt x="0" y="19050"/>
                    </a:lnTo>
                    <a:close/>
                  </a:path>
                </a:pathLst>
              </a:custGeom>
              <a:solidFill>
                <a:srgbClr val="19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3E41F25C-822D-4E3B-ABB3-3C5F53D5733C}"/>
                </a:ext>
              </a:extLst>
            </p:cNvPr>
            <p:cNvGrpSpPr/>
            <p:nvPr/>
          </p:nvGrpSpPr>
          <p:grpSpPr>
            <a:xfrm>
              <a:off x="1821865" y="388988"/>
              <a:ext cx="8216471" cy="5098609"/>
              <a:chOff x="1821866" y="396021"/>
              <a:chExt cx="8216471" cy="5098609"/>
            </a:xfrm>
            <a:noFill/>
          </p:grpSpPr>
          <p:sp>
            <p:nvSpPr>
              <p:cNvPr id="23" name="Freeform: Shape 22">
                <a:extLst>
                  <a:ext uri="{FF2B5EF4-FFF2-40B4-BE49-F238E27FC236}">
                    <a16:creationId xmlns:a16="http://schemas.microsoft.com/office/drawing/2014/main" id="{E4AA16D3-3EE0-4EB8-A7C2-8B3A74B881A4}"/>
                  </a:ext>
                </a:extLst>
              </p:cNvPr>
              <p:cNvSpPr/>
              <p:nvPr/>
            </p:nvSpPr>
            <p:spPr>
              <a:xfrm>
                <a:off x="1821866" y="1669659"/>
                <a:ext cx="1281098" cy="2173002"/>
              </a:xfrm>
              <a:custGeom>
                <a:avLst/>
                <a:gdLst>
                  <a:gd name="connsiteX0" fmla="*/ 289260 w 752475"/>
                  <a:gd name="connsiteY0" fmla="*/ 70704 h 1276350"/>
                  <a:gd name="connsiteX1" fmla="*/ 86949 w 752475"/>
                  <a:gd name="connsiteY1" fmla="*/ 10125 h 1276350"/>
                  <a:gd name="connsiteX2" fmla="*/ 64566 w 752475"/>
                  <a:gd name="connsiteY2" fmla="*/ 106708 h 1276350"/>
                  <a:gd name="connsiteX3" fmla="*/ 37800 w 752475"/>
                  <a:gd name="connsiteY3" fmla="*/ 146999 h 1276350"/>
                  <a:gd name="connsiteX4" fmla="*/ 24084 w 752475"/>
                  <a:gd name="connsiteY4" fmla="*/ 159858 h 1276350"/>
                  <a:gd name="connsiteX5" fmla="*/ 13131 w 752475"/>
                  <a:gd name="connsiteY5" fmla="*/ 208816 h 1276350"/>
                  <a:gd name="connsiteX6" fmla="*/ 27990 w 752475"/>
                  <a:gd name="connsiteY6" fmla="*/ 313210 h 1276350"/>
                  <a:gd name="connsiteX7" fmla="*/ 20274 w 752475"/>
                  <a:gd name="connsiteY7" fmla="*/ 359216 h 1276350"/>
                  <a:gd name="connsiteX8" fmla="*/ 57612 w 752475"/>
                  <a:gd name="connsiteY8" fmla="*/ 455895 h 1276350"/>
                  <a:gd name="connsiteX9" fmla="*/ 69900 w 752475"/>
                  <a:gd name="connsiteY9" fmla="*/ 502567 h 1276350"/>
                  <a:gd name="connsiteX10" fmla="*/ 79044 w 752475"/>
                  <a:gd name="connsiteY10" fmla="*/ 595150 h 1276350"/>
                  <a:gd name="connsiteX11" fmla="*/ 81711 w 752475"/>
                  <a:gd name="connsiteY11" fmla="*/ 600199 h 1276350"/>
                  <a:gd name="connsiteX12" fmla="*/ 121811 w 752475"/>
                  <a:gd name="connsiteY12" fmla="*/ 656968 h 1276350"/>
                  <a:gd name="connsiteX13" fmla="*/ 98094 w 752475"/>
                  <a:gd name="connsiteY13" fmla="*/ 716689 h 1276350"/>
                  <a:gd name="connsiteX14" fmla="*/ 158292 w 752475"/>
                  <a:gd name="connsiteY14" fmla="*/ 844515 h 1276350"/>
                  <a:gd name="connsiteX15" fmla="*/ 169436 w 752475"/>
                  <a:gd name="connsiteY15" fmla="*/ 884901 h 1276350"/>
                  <a:gd name="connsiteX16" fmla="*/ 194010 w 752475"/>
                  <a:gd name="connsiteY16" fmla="*/ 959482 h 1276350"/>
                  <a:gd name="connsiteX17" fmla="*/ 253161 w 752475"/>
                  <a:gd name="connsiteY17" fmla="*/ 977674 h 1276350"/>
                  <a:gd name="connsiteX18" fmla="*/ 304786 w 752475"/>
                  <a:gd name="connsiteY18" fmla="*/ 1039396 h 1276350"/>
                  <a:gd name="connsiteX19" fmla="*/ 338600 w 752475"/>
                  <a:gd name="connsiteY19" fmla="*/ 1074734 h 1276350"/>
                  <a:gd name="connsiteX20" fmla="*/ 332980 w 752475"/>
                  <a:gd name="connsiteY20" fmla="*/ 1076830 h 1276350"/>
                  <a:gd name="connsiteX21" fmla="*/ 386796 w 752475"/>
                  <a:gd name="connsiteY21" fmla="*/ 1111977 h 1276350"/>
                  <a:gd name="connsiteX22" fmla="*/ 411561 w 752475"/>
                  <a:gd name="connsiteY22" fmla="*/ 1146553 h 1276350"/>
                  <a:gd name="connsiteX23" fmla="*/ 424420 w 752475"/>
                  <a:gd name="connsiteY23" fmla="*/ 1212561 h 1276350"/>
                  <a:gd name="connsiteX24" fmla="*/ 425754 w 752475"/>
                  <a:gd name="connsiteY24" fmla="*/ 1240469 h 1276350"/>
                  <a:gd name="connsiteX25" fmla="*/ 665403 w 752475"/>
                  <a:gd name="connsiteY25" fmla="*/ 1275235 h 1276350"/>
                  <a:gd name="connsiteX26" fmla="*/ 679500 w 752475"/>
                  <a:gd name="connsiteY26" fmla="*/ 1243136 h 1276350"/>
                  <a:gd name="connsiteX27" fmla="*/ 687215 w 752475"/>
                  <a:gd name="connsiteY27" fmla="*/ 1192749 h 1276350"/>
                  <a:gd name="connsiteX28" fmla="*/ 737602 w 752475"/>
                  <a:gd name="connsiteY28" fmla="*/ 1117978 h 1276350"/>
                  <a:gd name="connsiteX29" fmla="*/ 732459 w 752475"/>
                  <a:gd name="connsiteY29" fmla="*/ 1057399 h 1276350"/>
                  <a:gd name="connsiteX30" fmla="*/ 719600 w 752475"/>
                  <a:gd name="connsiteY30" fmla="*/ 1013584 h 1276350"/>
                  <a:gd name="connsiteX31" fmla="*/ 342029 w 752475"/>
                  <a:gd name="connsiteY31" fmla="*/ 445608 h 1276350"/>
                  <a:gd name="connsiteX32" fmla="*/ 432231 w 752475"/>
                  <a:gd name="connsiteY32" fmla="*/ 106708 h 1276350"/>
                  <a:gd name="connsiteX33" fmla="*/ 289260 w 752475"/>
                  <a:gd name="connsiteY33" fmla="*/ 70704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2475" h="1276350">
                    <a:moveTo>
                      <a:pt x="289260" y="70704"/>
                    </a:moveTo>
                    <a:lnTo>
                      <a:pt x="86949" y="10125"/>
                    </a:lnTo>
                    <a:cubicBezTo>
                      <a:pt x="65804" y="26984"/>
                      <a:pt x="87997" y="64322"/>
                      <a:pt x="64566" y="106708"/>
                    </a:cubicBezTo>
                    <a:cubicBezTo>
                      <a:pt x="53231" y="127282"/>
                      <a:pt x="61803" y="127759"/>
                      <a:pt x="37800" y="146999"/>
                    </a:cubicBezTo>
                    <a:cubicBezTo>
                      <a:pt x="25894" y="156524"/>
                      <a:pt x="41706" y="150714"/>
                      <a:pt x="24084" y="159858"/>
                    </a:cubicBezTo>
                    <a:cubicBezTo>
                      <a:pt x="22465" y="160715"/>
                      <a:pt x="2748" y="194243"/>
                      <a:pt x="13131" y="208816"/>
                    </a:cubicBezTo>
                    <a:cubicBezTo>
                      <a:pt x="30466" y="233105"/>
                      <a:pt x="46849" y="286636"/>
                      <a:pt x="27990" y="313210"/>
                    </a:cubicBezTo>
                    <a:cubicBezTo>
                      <a:pt x="27132" y="314449"/>
                      <a:pt x="23989" y="350167"/>
                      <a:pt x="20274" y="359216"/>
                    </a:cubicBezTo>
                    <a:cubicBezTo>
                      <a:pt x="17798" y="365122"/>
                      <a:pt x="52088" y="440845"/>
                      <a:pt x="57612" y="455895"/>
                    </a:cubicBezTo>
                    <a:cubicBezTo>
                      <a:pt x="66185" y="479326"/>
                      <a:pt x="45516" y="468373"/>
                      <a:pt x="69900" y="502567"/>
                    </a:cubicBezTo>
                    <a:cubicBezTo>
                      <a:pt x="107619" y="555336"/>
                      <a:pt x="68376" y="542763"/>
                      <a:pt x="79044" y="595150"/>
                    </a:cubicBezTo>
                    <a:cubicBezTo>
                      <a:pt x="79044" y="595246"/>
                      <a:pt x="81425" y="599437"/>
                      <a:pt x="81711" y="600199"/>
                    </a:cubicBezTo>
                    <a:cubicBezTo>
                      <a:pt x="102094" y="644680"/>
                      <a:pt x="129907" y="616772"/>
                      <a:pt x="121811" y="656968"/>
                    </a:cubicBezTo>
                    <a:cubicBezTo>
                      <a:pt x="118477" y="673446"/>
                      <a:pt x="80282" y="663445"/>
                      <a:pt x="98094" y="716689"/>
                    </a:cubicBezTo>
                    <a:cubicBezTo>
                      <a:pt x="115048" y="723166"/>
                      <a:pt x="129050" y="819655"/>
                      <a:pt x="158292" y="844515"/>
                    </a:cubicBezTo>
                    <a:cubicBezTo>
                      <a:pt x="160197" y="846134"/>
                      <a:pt x="169436" y="880519"/>
                      <a:pt x="169436" y="884901"/>
                    </a:cubicBezTo>
                    <a:cubicBezTo>
                      <a:pt x="169436" y="928144"/>
                      <a:pt x="134574" y="949766"/>
                      <a:pt x="194010" y="959482"/>
                    </a:cubicBezTo>
                    <a:cubicBezTo>
                      <a:pt x="210203" y="962149"/>
                      <a:pt x="220966" y="978913"/>
                      <a:pt x="253161" y="977674"/>
                    </a:cubicBezTo>
                    <a:cubicBezTo>
                      <a:pt x="270306" y="977008"/>
                      <a:pt x="269639" y="1033491"/>
                      <a:pt x="304786" y="1039396"/>
                    </a:cubicBezTo>
                    <a:cubicBezTo>
                      <a:pt x="319074" y="1041778"/>
                      <a:pt x="358031" y="1051969"/>
                      <a:pt x="338600" y="1074734"/>
                    </a:cubicBezTo>
                    <a:cubicBezTo>
                      <a:pt x="338124" y="1075306"/>
                      <a:pt x="333837" y="1076639"/>
                      <a:pt x="332980" y="1076830"/>
                    </a:cubicBezTo>
                    <a:cubicBezTo>
                      <a:pt x="337457" y="1106167"/>
                      <a:pt x="362317" y="1062637"/>
                      <a:pt x="386796" y="1111977"/>
                    </a:cubicBezTo>
                    <a:cubicBezTo>
                      <a:pt x="393464" y="1125312"/>
                      <a:pt x="406513" y="1125979"/>
                      <a:pt x="411561" y="1146553"/>
                    </a:cubicBezTo>
                    <a:cubicBezTo>
                      <a:pt x="419848" y="1179700"/>
                      <a:pt x="424420" y="1150363"/>
                      <a:pt x="424420" y="1212561"/>
                    </a:cubicBezTo>
                    <a:cubicBezTo>
                      <a:pt x="424420" y="1219609"/>
                      <a:pt x="425754" y="1229706"/>
                      <a:pt x="425754" y="1240469"/>
                    </a:cubicBezTo>
                    <a:lnTo>
                      <a:pt x="665403" y="1275235"/>
                    </a:lnTo>
                    <a:cubicBezTo>
                      <a:pt x="693501" y="1275235"/>
                      <a:pt x="702550" y="1247041"/>
                      <a:pt x="679500" y="1243136"/>
                    </a:cubicBezTo>
                    <a:cubicBezTo>
                      <a:pt x="670451" y="1241612"/>
                      <a:pt x="666546" y="1198273"/>
                      <a:pt x="687215" y="1192749"/>
                    </a:cubicBezTo>
                    <a:cubicBezTo>
                      <a:pt x="713028" y="1185891"/>
                      <a:pt x="689977" y="1134456"/>
                      <a:pt x="737602" y="1117978"/>
                    </a:cubicBezTo>
                    <a:cubicBezTo>
                      <a:pt x="766653" y="1107976"/>
                      <a:pt x="732459" y="1094356"/>
                      <a:pt x="732459" y="1057399"/>
                    </a:cubicBezTo>
                    <a:cubicBezTo>
                      <a:pt x="732459" y="1045492"/>
                      <a:pt x="710646" y="1036444"/>
                      <a:pt x="719600" y="1013584"/>
                    </a:cubicBezTo>
                    <a:lnTo>
                      <a:pt x="342029" y="445608"/>
                    </a:lnTo>
                    <a:lnTo>
                      <a:pt x="432231" y="106708"/>
                    </a:lnTo>
                    <a:lnTo>
                      <a:pt x="289260" y="70704"/>
                    </a:lnTo>
                    <a:close/>
                  </a:path>
                </a:pathLst>
              </a:custGeom>
              <a:grpFill/>
              <a:ln w="6350" cap="flat">
                <a:solidFill>
                  <a:schemeClr val="bg1"/>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A663BD4-F430-4B61-9671-6DC5C6062705}"/>
                  </a:ext>
                </a:extLst>
              </p:cNvPr>
              <p:cNvSpPr/>
              <p:nvPr/>
            </p:nvSpPr>
            <p:spPr>
              <a:xfrm>
                <a:off x="1933192" y="881215"/>
                <a:ext cx="1281098" cy="1070285"/>
              </a:xfrm>
              <a:custGeom>
                <a:avLst/>
                <a:gdLst>
                  <a:gd name="connsiteX0" fmla="*/ 223871 w 752475"/>
                  <a:gd name="connsiteY0" fmla="*/ 533810 h 628650"/>
                  <a:gd name="connsiteX1" fmla="*/ 366937 w 752475"/>
                  <a:gd name="connsiteY1" fmla="*/ 569910 h 628650"/>
                  <a:gd name="connsiteX2" fmla="*/ 615539 w 752475"/>
                  <a:gd name="connsiteY2" fmla="*/ 626774 h 628650"/>
                  <a:gd name="connsiteX3" fmla="*/ 660592 w 752475"/>
                  <a:gd name="connsiteY3" fmla="*/ 429607 h 628650"/>
                  <a:gd name="connsiteX4" fmla="*/ 667736 w 752475"/>
                  <a:gd name="connsiteY4" fmla="*/ 415605 h 628650"/>
                  <a:gd name="connsiteX5" fmla="*/ 659545 w 752475"/>
                  <a:gd name="connsiteY5" fmla="*/ 359788 h 628650"/>
                  <a:gd name="connsiteX6" fmla="*/ 690215 w 752475"/>
                  <a:gd name="connsiteY6" fmla="*/ 315307 h 628650"/>
                  <a:gd name="connsiteX7" fmla="*/ 737554 w 752475"/>
                  <a:gd name="connsiteY7" fmla="*/ 245203 h 628650"/>
                  <a:gd name="connsiteX8" fmla="*/ 725934 w 752475"/>
                  <a:gd name="connsiteY8" fmla="*/ 177004 h 628650"/>
                  <a:gd name="connsiteX9" fmla="*/ 577058 w 752475"/>
                  <a:gd name="connsiteY9" fmla="*/ 139666 h 628650"/>
                  <a:gd name="connsiteX10" fmla="*/ 499144 w 752475"/>
                  <a:gd name="connsiteY10" fmla="*/ 139285 h 628650"/>
                  <a:gd name="connsiteX11" fmla="*/ 491428 w 752475"/>
                  <a:gd name="connsiteY11" fmla="*/ 136713 h 628650"/>
                  <a:gd name="connsiteX12" fmla="*/ 466759 w 752475"/>
                  <a:gd name="connsiteY12" fmla="*/ 139285 h 628650"/>
                  <a:gd name="connsiteX13" fmla="*/ 430278 w 752475"/>
                  <a:gd name="connsiteY13" fmla="*/ 135094 h 628650"/>
                  <a:gd name="connsiteX14" fmla="*/ 411037 w 752475"/>
                  <a:gd name="connsiteY14" fmla="*/ 135189 h 628650"/>
                  <a:gd name="connsiteX15" fmla="*/ 391225 w 752475"/>
                  <a:gd name="connsiteY15" fmla="*/ 132331 h 628650"/>
                  <a:gd name="connsiteX16" fmla="*/ 354649 w 752475"/>
                  <a:gd name="connsiteY16" fmla="*/ 116139 h 628650"/>
                  <a:gd name="connsiteX17" fmla="*/ 326646 w 752475"/>
                  <a:gd name="connsiteY17" fmla="*/ 111281 h 628650"/>
                  <a:gd name="connsiteX18" fmla="*/ 296833 w 752475"/>
                  <a:gd name="connsiteY18" fmla="*/ 117282 h 628650"/>
                  <a:gd name="connsiteX19" fmla="*/ 256542 w 752475"/>
                  <a:gd name="connsiteY19" fmla="*/ 90326 h 628650"/>
                  <a:gd name="connsiteX20" fmla="*/ 258447 w 752475"/>
                  <a:gd name="connsiteY20" fmla="*/ 59846 h 628650"/>
                  <a:gd name="connsiteX21" fmla="*/ 253399 w 752475"/>
                  <a:gd name="connsiteY21" fmla="*/ 38986 h 628650"/>
                  <a:gd name="connsiteX22" fmla="*/ 225109 w 752475"/>
                  <a:gd name="connsiteY22" fmla="*/ 22032 h 628650"/>
                  <a:gd name="connsiteX23" fmla="*/ 214060 w 752475"/>
                  <a:gd name="connsiteY23" fmla="*/ 11364 h 628650"/>
                  <a:gd name="connsiteX24" fmla="*/ 157101 w 752475"/>
                  <a:gd name="connsiteY24" fmla="*/ 72800 h 628650"/>
                  <a:gd name="connsiteX25" fmla="*/ 131098 w 752475"/>
                  <a:gd name="connsiteY25" fmla="*/ 142904 h 628650"/>
                  <a:gd name="connsiteX26" fmla="*/ 24894 w 752475"/>
                  <a:gd name="connsiteY26" fmla="*/ 358836 h 628650"/>
                  <a:gd name="connsiteX27" fmla="*/ 19560 w 752475"/>
                  <a:gd name="connsiteY27" fmla="*/ 407890 h 628650"/>
                  <a:gd name="connsiteX28" fmla="*/ 21370 w 752475"/>
                  <a:gd name="connsiteY28" fmla="*/ 473326 h 628650"/>
                  <a:gd name="connsiteX29" fmla="*/ 223871 w 752475"/>
                  <a:gd name="connsiteY29" fmla="*/ 53381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475" h="628650">
                    <a:moveTo>
                      <a:pt x="223871" y="533810"/>
                    </a:moveTo>
                    <a:lnTo>
                      <a:pt x="366937" y="569910"/>
                    </a:lnTo>
                    <a:lnTo>
                      <a:pt x="615539" y="626774"/>
                    </a:lnTo>
                    <a:lnTo>
                      <a:pt x="660592" y="429607"/>
                    </a:lnTo>
                    <a:cubicBezTo>
                      <a:pt x="660402" y="427797"/>
                      <a:pt x="666212" y="417986"/>
                      <a:pt x="667736" y="415605"/>
                    </a:cubicBezTo>
                    <a:cubicBezTo>
                      <a:pt x="704598" y="358169"/>
                      <a:pt x="644019" y="369504"/>
                      <a:pt x="659545" y="359788"/>
                    </a:cubicBezTo>
                    <a:cubicBezTo>
                      <a:pt x="652020" y="340453"/>
                      <a:pt x="676404" y="320164"/>
                      <a:pt x="690215" y="315307"/>
                    </a:cubicBezTo>
                    <a:cubicBezTo>
                      <a:pt x="696502" y="313116"/>
                      <a:pt x="713837" y="259204"/>
                      <a:pt x="737554" y="245203"/>
                    </a:cubicBezTo>
                    <a:cubicBezTo>
                      <a:pt x="776035" y="222438"/>
                      <a:pt x="724410" y="201197"/>
                      <a:pt x="725934" y="177004"/>
                    </a:cubicBezTo>
                    <a:lnTo>
                      <a:pt x="577058" y="139666"/>
                    </a:lnTo>
                    <a:lnTo>
                      <a:pt x="499144" y="139285"/>
                    </a:lnTo>
                    <a:cubicBezTo>
                      <a:pt x="497143" y="139475"/>
                      <a:pt x="492857" y="138046"/>
                      <a:pt x="491428" y="136713"/>
                    </a:cubicBezTo>
                    <a:cubicBezTo>
                      <a:pt x="484666" y="130617"/>
                      <a:pt x="476569" y="138332"/>
                      <a:pt x="466759" y="139285"/>
                    </a:cubicBezTo>
                    <a:cubicBezTo>
                      <a:pt x="453043" y="140618"/>
                      <a:pt x="441232" y="146809"/>
                      <a:pt x="430278" y="135094"/>
                    </a:cubicBezTo>
                    <a:cubicBezTo>
                      <a:pt x="424468" y="128807"/>
                      <a:pt x="422182" y="133474"/>
                      <a:pt x="411037" y="135189"/>
                    </a:cubicBezTo>
                    <a:cubicBezTo>
                      <a:pt x="395416" y="137475"/>
                      <a:pt x="398655" y="134236"/>
                      <a:pt x="391225" y="132331"/>
                    </a:cubicBezTo>
                    <a:cubicBezTo>
                      <a:pt x="384463" y="130617"/>
                      <a:pt x="369508" y="115472"/>
                      <a:pt x="354649" y="116139"/>
                    </a:cubicBezTo>
                    <a:cubicBezTo>
                      <a:pt x="345886" y="116520"/>
                      <a:pt x="331980" y="106328"/>
                      <a:pt x="326646" y="111281"/>
                    </a:cubicBezTo>
                    <a:cubicBezTo>
                      <a:pt x="318264" y="119092"/>
                      <a:pt x="308548" y="118139"/>
                      <a:pt x="296833" y="117282"/>
                    </a:cubicBezTo>
                    <a:cubicBezTo>
                      <a:pt x="287308" y="116615"/>
                      <a:pt x="250636" y="98708"/>
                      <a:pt x="256542" y="90326"/>
                    </a:cubicBezTo>
                    <a:cubicBezTo>
                      <a:pt x="260066" y="85373"/>
                      <a:pt x="258447" y="66895"/>
                      <a:pt x="258447" y="59846"/>
                    </a:cubicBezTo>
                    <a:cubicBezTo>
                      <a:pt x="258447" y="41749"/>
                      <a:pt x="259018" y="49845"/>
                      <a:pt x="253399" y="38986"/>
                    </a:cubicBezTo>
                    <a:cubicBezTo>
                      <a:pt x="242635" y="18031"/>
                      <a:pt x="224728" y="32700"/>
                      <a:pt x="225109" y="22032"/>
                    </a:cubicBezTo>
                    <a:cubicBezTo>
                      <a:pt x="225490" y="13269"/>
                      <a:pt x="219775" y="7459"/>
                      <a:pt x="214060" y="11364"/>
                    </a:cubicBezTo>
                    <a:cubicBezTo>
                      <a:pt x="180818" y="16888"/>
                      <a:pt x="159101" y="50416"/>
                      <a:pt x="157101" y="72800"/>
                    </a:cubicBezTo>
                    <a:cubicBezTo>
                      <a:pt x="152815" y="122521"/>
                      <a:pt x="131955" y="133093"/>
                      <a:pt x="131098" y="142904"/>
                    </a:cubicBezTo>
                    <a:cubicBezTo>
                      <a:pt x="126145" y="199959"/>
                      <a:pt x="62994" y="312544"/>
                      <a:pt x="24894" y="358836"/>
                    </a:cubicBezTo>
                    <a:cubicBezTo>
                      <a:pt x="1843" y="365503"/>
                      <a:pt x="28228" y="395698"/>
                      <a:pt x="19560" y="407890"/>
                    </a:cubicBezTo>
                    <a:cubicBezTo>
                      <a:pt x="-2633" y="439132"/>
                      <a:pt x="21274" y="472755"/>
                      <a:pt x="21370" y="473326"/>
                    </a:cubicBezTo>
                    <a:lnTo>
                      <a:pt x="223871" y="533810"/>
                    </a:lnTo>
                    <a:close/>
                  </a:path>
                </a:pathLst>
              </a:custGeom>
              <a:grpFill/>
              <a:ln w="6350" cap="flat">
                <a:solidFill>
                  <a:schemeClr val="bg1"/>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945A0B4-4A7D-4C1C-8F8B-B40021AD12A0}"/>
                  </a:ext>
                </a:extLst>
              </p:cNvPr>
              <p:cNvSpPr/>
              <p:nvPr/>
            </p:nvSpPr>
            <p:spPr>
              <a:xfrm>
                <a:off x="2219476" y="396021"/>
                <a:ext cx="1070285" cy="794605"/>
              </a:xfrm>
              <a:custGeom>
                <a:avLst/>
                <a:gdLst>
                  <a:gd name="connsiteX0" fmla="*/ 186591 w 628650"/>
                  <a:gd name="connsiteY0" fmla="*/ 401126 h 466725"/>
                  <a:gd name="connsiteX1" fmla="*/ 223167 w 628650"/>
                  <a:gd name="connsiteY1" fmla="*/ 417319 h 466725"/>
                  <a:gd name="connsiteX2" fmla="*/ 242979 w 628650"/>
                  <a:gd name="connsiteY2" fmla="*/ 420176 h 466725"/>
                  <a:gd name="connsiteX3" fmla="*/ 262220 w 628650"/>
                  <a:gd name="connsiteY3" fmla="*/ 420081 h 466725"/>
                  <a:gd name="connsiteX4" fmla="*/ 298700 w 628650"/>
                  <a:gd name="connsiteY4" fmla="*/ 424272 h 466725"/>
                  <a:gd name="connsiteX5" fmla="*/ 323370 w 628650"/>
                  <a:gd name="connsiteY5" fmla="*/ 421700 h 466725"/>
                  <a:gd name="connsiteX6" fmla="*/ 331085 w 628650"/>
                  <a:gd name="connsiteY6" fmla="*/ 424272 h 466725"/>
                  <a:gd name="connsiteX7" fmla="*/ 409000 w 628650"/>
                  <a:gd name="connsiteY7" fmla="*/ 424653 h 466725"/>
                  <a:gd name="connsiteX8" fmla="*/ 557876 w 628650"/>
                  <a:gd name="connsiteY8" fmla="*/ 461991 h 466725"/>
                  <a:gd name="connsiteX9" fmla="*/ 558542 w 628650"/>
                  <a:gd name="connsiteY9" fmla="*/ 457895 h 466725"/>
                  <a:gd name="connsiteX10" fmla="*/ 557971 w 628650"/>
                  <a:gd name="connsiteY10" fmla="*/ 410651 h 466725"/>
                  <a:gd name="connsiteX11" fmla="*/ 624551 w 628650"/>
                  <a:gd name="connsiteY11" fmla="*/ 123568 h 466725"/>
                  <a:gd name="connsiteX12" fmla="*/ 196116 w 628650"/>
                  <a:gd name="connsiteY12" fmla="*/ 10125 h 466725"/>
                  <a:gd name="connsiteX13" fmla="*/ 207832 w 628650"/>
                  <a:gd name="connsiteY13" fmla="*/ 56035 h 466725"/>
                  <a:gd name="connsiteX14" fmla="*/ 207927 w 628650"/>
                  <a:gd name="connsiteY14" fmla="*/ 64989 h 466725"/>
                  <a:gd name="connsiteX15" fmla="*/ 199736 w 628650"/>
                  <a:gd name="connsiteY15" fmla="*/ 103946 h 466725"/>
                  <a:gd name="connsiteX16" fmla="*/ 206689 w 628650"/>
                  <a:gd name="connsiteY16" fmla="*/ 132331 h 466725"/>
                  <a:gd name="connsiteX17" fmla="*/ 184400 w 628650"/>
                  <a:gd name="connsiteY17" fmla="*/ 114519 h 466725"/>
                  <a:gd name="connsiteX18" fmla="*/ 179924 w 628650"/>
                  <a:gd name="connsiteY18" fmla="*/ 110899 h 466725"/>
                  <a:gd name="connsiteX19" fmla="*/ 188020 w 628650"/>
                  <a:gd name="connsiteY19" fmla="*/ 82991 h 466725"/>
                  <a:gd name="connsiteX20" fmla="*/ 167351 w 628650"/>
                  <a:gd name="connsiteY20" fmla="*/ 101851 h 466725"/>
                  <a:gd name="connsiteX21" fmla="*/ 74672 w 628650"/>
                  <a:gd name="connsiteY21" fmla="*/ 70513 h 466725"/>
                  <a:gd name="connsiteX22" fmla="*/ 44192 w 628650"/>
                  <a:gd name="connsiteY22" fmla="*/ 48606 h 466725"/>
                  <a:gd name="connsiteX23" fmla="*/ 25142 w 628650"/>
                  <a:gd name="connsiteY23" fmla="*/ 48796 h 466725"/>
                  <a:gd name="connsiteX24" fmla="*/ 23047 w 628650"/>
                  <a:gd name="connsiteY24" fmla="*/ 95945 h 466725"/>
                  <a:gd name="connsiteX25" fmla="*/ 39335 w 628650"/>
                  <a:gd name="connsiteY25" fmla="*/ 202911 h 466725"/>
                  <a:gd name="connsiteX26" fmla="*/ 20666 w 628650"/>
                  <a:gd name="connsiteY26" fmla="*/ 220342 h 466725"/>
                  <a:gd name="connsiteX27" fmla="*/ 17046 w 628650"/>
                  <a:gd name="connsiteY27" fmla="*/ 262918 h 466725"/>
                  <a:gd name="connsiteX28" fmla="*/ 16189 w 628650"/>
                  <a:gd name="connsiteY28" fmla="*/ 283588 h 466725"/>
                  <a:gd name="connsiteX29" fmla="*/ 46193 w 628650"/>
                  <a:gd name="connsiteY29" fmla="*/ 296161 h 466725"/>
                  <a:gd name="connsiteX30" fmla="*/ 57242 w 628650"/>
                  <a:gd name="connsiteY30" fmla="*/ 306829 h 466725"/>
                  <a:gd name="connsiteX31" fmla="*/ 85531 w 628650"/>
                  <a:gd name="connsiteY31" fmla="*/ 323783 h 466725"/>
                  <a:gd name="connsiteX32" fmla="*/ 90579 w 628650"/>
                  <a:gd name="connsiteY32" fmla="*/ 344643 h 466725"/>
                  <a:gd name="connsiteX33" fmla="*/ 88674 w 628650"/>
                  <a:gd name="connsiteY33" fmla="*/ 375123 h 466725"/>
                  <a:gd name="connsiteX34" fmla="*/ 128965 w 628650"/>
                  <a:gd name="connsiteY34" fmla="*/ 402079 h 466725"/>
                  <a:gd name="connsiteX35" fmla="*/ 158778 w 628650"/>
                  <a:gd name="connsiteY35" fmla="*/ 396078 h 466725"/>
                  <a:gd name="connsiteX36" fmla="*/ 186591 w 628650"/>
                  <a:gd name="connsiteY36" fmla="*/ 401126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466725">
                    <a:moveTo>
                      <a:pt x="186591" y="401126"/>
                    </a:moveTo>
                    <a:cubicBezTo>
                      <a:pt x="201450" y="400459"/>
                      <a:pt x="216404" y="415604"/>
                      <a:pt x="223167" y="417319"/>
                    </a:cubicBezTo>
                    <a:cubicBezTo>
                      <a:pt x="230597" y="419224"/>
                      <a:pt x="227358" y="422462"/>
                      <a:pt x="242979" y="420176"/>
                    </a:cubicBezTo>
                    <a:cubicBezTo>
                      <a:pt x="254028" y="418557"/>
                      <a:pt x="256314" y="413890"/>
                      <a:pt x="262220" y="420081"/>
                    </a:cubicBezTo>
                    <a:cubicBezTo>
                      <a:pt x="273173" y="431797"/>
                      <a:pt x="284984" y="425605"/>
                      <a:pt x="298700" y="424272"/>
                    </a:cubicBezTo>
                    <a:cubicBezTo>
                      <a:pt x="308416" y="423319"/>
                      <a:pt x="316607" y="415604"/>
                      <a:pt x="323370" y="421700"/>
                    </a:cubicBezTo>
                    <a:cubicBezTo>
                      <a:pt x="324799" y="423034"/>
                      <a:pt x="329085" y="424367"/>
                      <a:pt x="331085" y="424272"/>
                    </a:cubicBezTo>
                    <a:lnTo>
                      <a:pt x="409000" y="424653"/>
                    </a:lnTo>
                    <a:lnTo>
                      <a:pt x="557876" y="461991"/>
                    </a:lnTo>
                    <a:lnTo>
                      <a:pt x="558542" y="457895"/>
                    </a:lnTo>
                    <a:cubicBezTo>
                      <a:pt x="563781" y="432178"/>
                      <a:pt x="557971" y="437797"/>
                      <a:pt x="557971" y="410651"/>
                    </a:cubicBezTo>
                    <a:lnTo>
                      <a:pt x="624551" y="123568"/>
                    </a:lnTo>
                    <a:lnTo>
                      <a:pt x="196116" y="10125"/>
                    </a:lnTo>
                    <a:cubicBezTo>
                      <a:pt x="185543" y="13744"/>
                      <a:pt x="205546" y="47368"/>
                      <a:pt x="207832" y="56035"/>
                    </a:cubicBezTo>
                    <a:cubicBezTo>
                      <a:pt x="207832" y="57559"/>
                      <a:pt x="208022" y="64036"/>
                      <a:pt x="207927" y="64989"/>
                    </a:cubicBezTo>
                    <a:cubicBezTo>
                      <a:pt x="206784" y="74038"/>
                      <a:pt x="199736" y="68513"/>
                      <a:pt x="199736" y="103946"/>
                    </a:cubicBezTo>
                    <a:cubicBezTo>
                      <a:pt x="199736" y="118329"/>
                      <a:pt x="208118" y="129949"/>
                      <a:pt x="206689" y="132331"/>
                    </a:cubicBezTo>
                    <a:cubicBezTo>
                      <a:pt x="196497" y="149476"/>
                      <a:pt x="187448" y="120424"/>
                      <a:pt x="184400" y="114519"/>
                    </a:cubicBezTo>
                    <a:cubicBezTo>
                      <a:pt x="182591" y="114709"/>
                      <a:pt x="179924" y="110899"/>
                      <a:pt x="179924" y="110899"/>
                    </a:cubicBezTo>
                    <a:cubicBezTo>
                      <a:pt x="172685" y="84515"/>
                      <a:pt x="188020" y="103089"/>
                      <a:pt x="188020" y="82991"/>
                    </a:cubicBezTo>
                    <a:cubicBezTo>
                      <a:pt x="183734" y="70513"/>
                      <a:pt x="168017" y="101184"/>
                      <a:pt x="167351" y="101851"/>
                    </a:cubicBezTo>
                    <a:cubicBezTo>
                      <a:pt x="134204" y="101851"/>
                      <a:pt x="104771" y="84134"/>
                      <a:pt x="74672" y="70513"/>
                    </a:cubicBezTo>
                    <a:cubicBezTo>
                      <a:pt x="56194" y="62131"/>
                      <a:pt x="51146" y="52225"/>
                      <a:pt x="44192" y="48606"/>
                    </a:cubicBezTo>
                    <a:cubicBezTo>
                      <a:pt x="41144" y="29556"/>
                      <a:pt x="24476" y="32318"/>
                      <a:pt x="25142" y="48796"/>
                    </a:cubicBezTo>
                    <a:cubicBezTo>
                      <a:pt x="25904" y="66608"/>
                      <a:pt x="14189" y="86992"/>
                      <a:pt x="23047" y="95945"/>
                    </a:cubicBezTo>
                    <a:cubicBezTo>
                      <a:pt x="34667" y="107566"/>
                      <a:pt x="15332" y="191100"/>
                      <a:pt x="39335" y="202911"/>
                    </a:cubicBezTo>
                    <a:cubicBezTo>
                      <a:pt x="69719" y="217960"/>
                      <a:pt x="20666" y="204625"/>
                      <a:pt x="20666" y="220342"/>
                    </a:cubicBezTo>
                    <a:cubicBezTo>
                      <a:pt x="20666" y="240535"/>
                      <a:pt x="62290" y="248440"/>
                      <a:pt x="17046" y="262918"/>
                    </a:cubicBezTo>
                    <a:cubicBezTo>
                      <a:pt x="3521" y="262918"/>
                      <a:pt x="13522" y="283778"/>
                      <a:pt x="16189" y="283588"/>
                    </a:cubicBezTo>
                    <a:cubicBezTo>
                      <a:pt x="15332" y="294351"/>
                      <a:pt x="30286" y="275872"/>
                      <a:pt x="46193" y="296161"/>
                    </a:cubicBezTo>
                    <a:cubicBezTo>
                      <a:pt x="51908" y="292255"/>
                      <a:pt x="57623" y="298066"/>
                      <a:pt x="57242" y="306829"/>
                    </a:cubicBezTo>
                    <a:cubicBezTo>
                      <a:pt x="56765" y="317497"/>
                      <a:pt x="74768" y="302828"/>
                      <a:pt x="85531" y="323783"/>
                    </a:cubicBezTo>
                    <a:cubicBezTo>
                      <a:pt x="91055" y="334642"/>
                      <a:pt x="90579" y="326450"/>
                      <a:pt x="90579" y="344643"/>
                    </a:cubicBezTo>
                    <a:cubicBezTo>
                      <a:pt x="90579" y="351691"/>
                      <a:pt x="92103" y="370170"/>
                      <a:pt x="88674" y="375123"/>
                    </a:cubicBezTo>
                    <a:cubicBezTo>
                      <a:pt x="82769" y="383505"/>
                      <a:pt x="119440" y="401317"/>
                      <a:pt x="128965" y="402079"/>
                    </a:cubicBezTo>
                    <a:cubicBezTo>
                      <a:pt x="140585" y="402936"/>
                      <a:pt x="150396" y="403888"/>
                      <a:pt x="158778" y="396078"/>
                    </a:cubicBezTo>
                    <a:cubicBezTo>
                      <a:pt x="163826" y="391220"/>
                      <a:pt x="177733" y="401507"/>
                      <a:pt x="186591" y="401126"/>
                    </a:cubicBezTo>
                    <a:close/>
                  </a:path>
                </a:pathLst>
              </a:custGeom>
              <a:grpFill/>
              <a:ln w="6350" cap="flat">
                <a:solidFill>
                  <a:schemeClr val="bg1"/>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055C8D7-2DF7-402E-B1A3-CF0A25E3713D}"/>
                  </a:ext>
                </a:extLst>
              </p:cNvPr>
              <p:cNvSpPr/>
              <p:nvPr/>
            </p:nvSpPr>
            <p:spPr>
              <a:xfrm>
                <a:off x="2963918" y="588834"/>
                <a:ext cx="956770" cy="1540561"/>
              </a:xfrm>
              <a:custGeom>
                <a:avLst/>
                <a:gdLst>
                  <a:gd name="connsiteX0" fmla="*/ 132140 w 561975"/>
                  <a:gd name="connsiteY0" fmla="*/ 416842 h 904875"/>
                  <a:gd name="connsiteX1" fmla="*/ 84801 w 561975"/>
                  <a:gd name="connsiteY1" fmla="*/ 486946 h 904875"/>
                  <a:gd name="connsiteX2" fmla="*/ 54130 w 561975"/>
                  <a:gd name="connsiteY2" fmla="*/ 531428 h 904875"/>
                  <a:gd name="connsiteX3" fmla="*/ 62322 w 561975"/>
                  <a:gd name="connsiteY3" fmla="*/ 587245 h 904875"/>
                  <a:gd name="connsiteX4" fmla="*/ 55178 w 561975"/>
                  <a:gd name="connsiteY4" fmla="*/ 601246 h 904875"/>
                  <a:gd name="connsiteX5" fmla="*/ 10125 w 561975"/>
                  <a:gd name="connsiteY5" fmla="*/ 798414 h 904875"/>
                  <a:gd name="connsiteX6" fmla="*/ 258727 w 561975"/>
                  <a:gd name="connsiteY6" fmla="*/ 855278 h 904875"/>
                  <a:gd name="connsiteX7" fmla="*/ 510187 w 561975"/>
                  <a:gd name="connsiteY7" fmla="*/ 898522 h 904875"/>
                  <a:gd name="connsiteX8" fmla="*/ 558384 w 561975"/>
                  <a:gd name="connsiteY8" fmla="*/ 608390 h 904875"/>
                  <a:gd name="connsiteX9" fmla="*/ 543811 w 561975"/>
                  <a:gd name="connsiteY9" fmla="*/ 590007 h 904875"/>
                  <a:gd name="connsiteX10" fmla="*/ 520189 w 561975"/>
                  <a:gd name="connsiteY10" fmla="*/ 583149 h 904875"/>
                  <a:gd name="connsiteX11" fmla="*/ 463515 w 561975"/>
                  <a:gd name="connsiteY11" fmla="*/ 587435 h 904875"/>
                  <a:gd name="connsiteX12" fmla="*/ 411794 w 561975"/>
                  <a:gd name="connsiteY12" fmla="*/ 590959 h 904875"/>
                  <a:gd name="connsiteX13" fmla="*/ 397030 w 561975"/>
                  <a:gd name="connsiteY13" fmla="*/ 564766 h 904875"/>
                  <a:gd name="connsiteX14" fmla="*/ 367312 w 561975"/>
                  <a:gd name="connsiteY14" fmla="*/ 516569 h 904875"/>
                  <a:gd name="connsiteX15" fmla="*/ 359883 w 561975"/>
                  <a:gd name="connsiteY15" fmla="*/ 483517 h 904875"/>
                  <a:gd name="connsiteX16" fmla="*/ 352263 w 561975"/>
                  <a:gd name="connsiteY16" fmla="*/ 452466 h 904875"/>
                  <a:gd name="connsiteX17" fmla="*/ 317116 w 561975"/>
                  <a:gd name="connsiteY17" fmla="*/ 452275 h 904875"/>
                  <a:gd name="connsiteX18" fmla="*/ 302352 w 561975"/>
                  <a:gd name="connsiteY18" fmla="*/ 417985 h 904875"/>
                  <a:gd name="connsiteX19" fmla="*/ 336832 w 561975"/>
                  <a:gd name="connsiteY19" fmla="*/ 314734 h 904875"/>
                  <a:gd name="connsiteX20" fmla="*/ 318259 w 561975"/>
                  <a:gd name="connsiteY20" fmla="*/ 308162 h 904875"/>
                  <a:gd name="connsiteX21" fmla="*/ 285016 w 561975"/>
                  <a:gd name="connsiteY21" fmla="*/ 256632 h 904875"/>
                  <a:gd name="connsiteX22" fmla="*/ 274158 w 561975"/>
                  <a:gd name="connsiteY22" fmla="*/ 227581 h 904875"/>
                  <a:gd name="connsiteX23" fmla="*/ 256537 w 561975"/>
                  <a:gd name="connsiteY23" fmla="*/ 211960 h 904875"/>
                  <a:gd name="connsiteX24" fmla="*/ 255584 w 561975"/>
                  <a:gd name="connsiteY24" fmla="*/ 174812 h 904875"/>
                  <a:gd name="connsiteX25" fmla="*/ 237868 w 561975"/>
                  <a:gd name="connsiteY25" fmla="*/ 132426 h 904875"/>
                  <a:gd name="connsiteX26" fmla="*/ 262537 w 561975"/>
                  <a:gd name="connsiteY26" fmla="*/ 25174 h 904875"/>
                  <a:gd name="connsiteX27" fmla="*/ 187385 w 561975"/>
                  <a:gd name="connsiteY27" fmla="*/ 10125 h 904875"/>
                  <a:gd name="connsiteX28" fmla="*/ 120615 w 561975"/>
                  <a:gd name="connsiteY28" fmla="*/ 297304 h 904875"/>
                  <a:gd name="connsiteX29" fmla="*/ 121186 w 561975"/>
                  <a:gd name="connsiteY29" fmla="*/ 344548 h 904875"/>
                  <a:gd name="connsiteX30" fmla="*/ 120520 w 561975"/>
                  <a:gd name="connsiteY30" fmla="*/ 348643 h 904875"/>
                  <a:gd name="connsiteX31" fmla="*/ 132140 w 561975"/>
                  <a:gd name="connsiteY31" fmla="*/ 41684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1975" h="904875">
                    <a:moveTo>
                      <a:pt x="132140" y="416842"/>
                    </a:moveTo>
                    <a:cubicBezTo>
                      <a:pt x="108423" y="430844"/>
                      <a:pt x="90992" y="484851"/>
                      <a:pt x="84801" y="486946"/>
                    </a:cubicBezTo>
                    <a:cubicBezTo>
                      <a:pt x="70990" y="491709"/>
                      <a:pt x="46606" y="511997"/>
                      <a:pt x="54130" y="531428"/>
                    </a:cubicBezTo>
                    <a:cubicBezTo>
                      <a:pt x="38605" y="541144"/>
                      <a:pt x="99184" y="529809"/>
                      <a:pt x="62322" y="587245"/>
                    </a:cubicBezTo>
                    <a:cubicBezTo>
                      <a:pt x="60798" y="589626"/>
                      <a:pt x="54988" y="599437"/>
                      <a:pt x="55178" y="601246"/>
                    </a:cubicBezTo>
                    <a:lnTo>
                      <a:pt x="10125" y="798414"/>
                    </a:lnTo>
                    <a:lnTo>
                      <a:pt x="258727" y="855278"/>
                    </a:lnTo>
                    <a:lnTo>
                      <a:pt x="510187" y="898522"/>
                    </a:lnTo>
                    <a:lnTo>
                      <a:pt x="558384" y="608390"/>
                    </a:lnTo>
                    <a:cubicBezTo>
                      <a:pt x="550383" y="609057"/>
                      <a:pt x="544096" y="593531"/>
                      <a:pt x="543811" y="590007"/>
                    </a:cubicBezTo>
                    <a:cubicBezTo>
                      <a:pt x="542001" y="568004"/>
                      <a:pt x="520760" y="577243"/>
                      <a:pt x="520189" y="583149"/>
                    </a:cubicBezTo>
                    <a:cubicBezTo>
                      <a:pt x="517617" y="612581"/>
                      <a:pt x="479231" y="576386"/>
                      <a:pt x="463515" y="587435"/>
                    </a:cubicBezTo>
                    <a:cubicBezTo>
                      <a:pt x="446179" y="599722"/>
                      <a:pt x="421129" y="573052"/>
                      <a:pt x="411794" y="590959"/>
                    </a:cubicBezTo>
                    <a:cubicBezTo>
                      <a:pt x="402745" y="608390"/>
                      <a:pt x="395887" y="572957"/>
                      <a:pt x="397030" y="564766"/>
                    </a:cubicBezTo>
                    <a:cubicBezTo>
                      <a:pt x="401126" y="534667"/>
                      <a:pt x="366931" y="536191"/>
                      <a:pt x="367312" y="516569"/>
                    </a:cubicBezTo>
                    <a:cubicBezTo>
                      <a:pt x="367312" y="513426"/>
                      <a:pt x="361121" y="488185"/>
                      <a:pt x="359883" y="483517"/>
                    </a:cubicBezTo>
                    <a:cubicBezTo>
                      <a:pt x="357406" y="474564"/>
                      <a:pt x="349691" y="459419"/>
                      <a:pt x="352263" y="452466"/>
                    </a:cubicBezTo>
                    <a:cubicBezTo>
                      <a:pt x="369027" y="407032"/>
                      <a:pt x="322640" y="456276"/>
                      <a:pt x="317116" y="452275"/>
                    </a:cubicBezTo>
                    <a:cubicBezTo>
                      <a:pt x="300066" y="440083"/>
                      <a:pt x="302352" y="437321"/>
                      <a:pt x="302352" y="417985"/>
                    </a:cubicBezTo>
                    <a:cubicBezTo>
                      <a:pt x="302352" y="405698"/>
                      <a:pt x="345881" y="315877"/>
                      <a:pt x="336832" y="314734"/>
                    </a:cubicBezTo>
                    <a:cubicBezTo>
                      <a:pt x="309400" y="311210"/>
                      <a:pt x="327117" y="314925"/>
                      <a:pt x="318259" y="308162"/>
                    </a:cubicBezTo>
                    <a:cubicBezTo>
                      <a:pt x="289588" y="286540"/>
                      <a:pt x="298732" y="276349"/>
                      <a:pt x="285016" y="256632"/>
                    </a:cubicBezTo>
                    <a:cubicBezTo>
                      <a:pt x="276158" y="243964"/>
                      <a:pt x="280159" y="229676"/>
                      <a:pt x="274158" y="227581"/>
                    </a:cubicBezTo>
                    <a:cubicBezTo>
                      <a:pt x="250917" y="219484"/>
                      <a:pt x="265681" y="221770"/>
                      <a:pt x="256537" y="211960"/>
                    </a:cubicBezTo>
                    <a:cubicBezTo>
                      <a:pt x="242440" y="196910"/>
                      <a:pt x="255013" y="185480"/>
                      <a:pt x="255584" y="174812"/>
                    </a:cubicBezTo>
                    <a:lnTo>
                      <a:pt x="237868" y="132426"/>
                    </a:lnTo>
                    <a:lnTo>
                      <a:pt x="262537" y="25174"/>
                    </a:lnTo>
                    <a:lnTo>
                      <a:pt x="187385" y="10125"/>
                    </a:lnTo>
                    <a:lnTo>
                      <a:pt x="120615" y="297304"/>
                    </a:lnTo>
                    <a:cubicBezTo>
                      <a:pt x="120615" y="324545"/>
                      <a:pt x="126425" y="318830"/>
                      <a:pt x="121186" y="344548"/>
                    </a:cubicBezTo>
                    <a:lnTo>
                      <a:pt x="120520" y="348643"/>
                    </a:lnTo>
                    <a:cubicBezTo>
                      <a:pt x="118900" y="372932"/>
                      <a:pt x="170621" y="394173"/>
                      <a:pt x="132140" y="416842"/>
                    </a:cubicBezTo>
                    <a:close/>
                  </a:path>
                </a:pathLst>
              </a:custGeom>
              <a:grpFill/>
              <a:ln w="6350" cap="flat">
                <a:solidFill>
                  <a:schemeClr val="bg1"/>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57C0064-4EE4-41C8-B627-625F3675EB94}"/>
                  </a:ext>
                </a:extLst>
              </p:cNvPr>
              <p:cNvSpPr/>
              <p:nvPr/>
            </p:nvSpPr>
            <p:spPr>
              <a:xfrm>
                <a:off x="2386937" y="1834256"/>
                <a:ext cx="1021635" cy="1572994"/>
              </a:xfrm>
              <a:custGeom>
                <a:avLst/>
                <a:gdLst>
                  <a:gd name="connsiteX0" fmla="*/ 597532 w 600075"/>
                  <a:gd name="connsiteY0" fmla="*/ 123853 h 923925"/>
                  <a:gd name="connsiteX1" fmla="*/ 348929 w 600075"/>
                  <a:gd name="connsiteY1" fmla="*/ 66989 h 923925"/>
                  <a:gd name="connsiteX2" fmla="*/ 100327 w 600075"/>
                  <a:gd name="connsiteY2" fmla="*/ 10125 h 923925"/>
                  <a:gd name="connsiteX3" fmla="*/ 10125 w 600075"/>
                  <a:gd name="connsiteY3" fmla="*/ 348929 h 923925"/>
                  <a:gd name="connsiteX4" fmla="*/ 387601 w 600075"/>
                  <a:gd name="connsiteY4" fmla="*/ 917095 h 923925"/>
                  <a:gd name="connsiteX5" fmla="*/ 397792 w 600075"/>
                  <a:gd name="connsiteY5" fmla="*/ 907761 h 923925"/>
                  <a:gd name="connsiteX6" fmla="*/ 403793 w 600075"/>
                  <a:gd name="connsiteY6" fmla="*/ 869756 h 923925"/>
                  <a:gd name="connsiteX7" fmla="*/ 402841 w 600075"/>
                  <a:gd name="connsiteY7" fmla="*/ 847468 h 923925"/>
                  <a:gd name="connsiteX8" fmla="*/ 407127 w 600075"/>
                  <a:gd name="connsiteY8" fmla="*/ 809177 h 923925"/>
                  <a:gd name="connsiteX9" fmla="*/ 419605 w 600075"/>
                  <a:gd name="connsiteY9" fmla="*/ 786889 h 923925"/>
                  <a:gd name="connsiteX10" fmla="*/ 435416 w 600075"/>
                  <a:gd name="connsiteY10" fmla="*/ 793175 h 923925"/>
                  <a:gd name="connsiteX11" fmla="*/ 445036 w 600075"/>
                  <a:gd name="connsiteY11" fmla="*/ 800509 h 923925"/>
                  <a:gd name="connsiteX12" fmla="*/ 472945 w 600075"/>
                  <a:gd name="connsiteY12" fmla="*/ 779935 h 923925"/>
                  <a:gd name="connsiteX13" fmla="*/ 488566 w 600075"/>
                  <a:gd name="connsiteY13" fmla="*/ 697449 h 923925"/>
                  <a:gd name="connsiteX14" fmla="*/ 597532 w 600075"/>
                  <a:gd name="connsiteY14" fmla="*/ 12385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923925">
                    <a:moveTo>
                      <a:pt x="597532" y="123853"/>
                    </a:moveTo>
                    <a:lnTo>
                      <a:pt x="348929" y="66989"/>
                    </a:lnTo>
                    <a:lnTo>
                      <a:pt x="100327" y="10125"/>
                    </a:lnTo>
                    <a:lnTo>
                      <a:pt x="10125" y="348929"/>
                    </a:lnTo>
                    <a:lnTo>
                      <a:pt x="387601" y="917095"/>
                    </a:lnTo>
                    <a:cubicBezTo>
                      <a:pt x="390744" y="917381"/>
                      <a:pt x="396364" y="909761"/>
                      <a:pt x="397792" y="907761"/>
                    </a:cubicBezTo>
                    <a:cubicBezTo>
                      <a:pt x="404650" y="898141"/>
                      <a:pt x="407603" y="880043"/>
                      <a:pt x="403793" y="869756"/>
                    </a:cubicBezTo>
                    <a:cubicBezTo>
                      <a:pt x="396364" y="849468"/>
                      <a:pt x="403126" y="855088"/>
                      <a:pt x="402841" y="847468"/>
                    </a:cubicBezTo>
                    <a:cubicBezTo>
                      <a:pt x="401983" y="826989"/>
                      <a:pt x="410365" y="820893"/>
                      <a:pt x="407127" y="809177"/>
                    </a:cubicBezTo>
                    <a:cubicBezTo>
                      <a:pt x="403603" y="796414"/>
                      <a:pt x="403984" y="785650"/>
                      <a:pt x="419605" y="786889"/>
                    </a:cubicBezTo>
                    <a:cubicBezTo>
                      <a:pt x="426748" y="787460"/>
                      <a:pt x="431987" y="795652"/>
                      <a:pt x="435416" y="793175"/>
                    </a:cubicBezTo>
                    <a:cubicBezTo>
                      <a:pt x="441607" y="788698"/>
                      <a:pt x="444751" y="796699"/>
                      <a:pt x="445036" y="800509"/>
                    </a:cubicBezTo>
                    <a:cubicBezTo>
                      <a:pt x="446179" y="814035"/>
                      <a:pt x="472754" y="804129"/>
                      <a:pt x="472945" y="779935"/>
                    </a:cubicBezTo>
                    <a:lnTo>
                      <a:pt x="488566" y="697449"/>
                    </a:lnTo>
                    <a:lnTo>
                      <a:pt x="597532" y="123853"/>
                    </a:lnTo>
                    <a:close/>
                  </a:path>
                </a:pathLst>
              </a:custGeom>
              <a:grpFill/>
              <a:ln w="6350" cap="flat">
                <a:solidFill>
                  <a:schemeClr val="bg1"/>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E58F24E-204F-4A26-8F41-884F20349948}"/>
                  </a:ext>
                </a:extLst>
              </p:cNvPr>
              <p:cNvSpPr/>
              <p:nvPr/>
            </p:nvSpPr>
            <p:spPr>
              <a:xfrm>
                <a:off x="2913364" y="3004434"/>
                <a:ext cx="1086501" cy="1264882"/>
              </a:xfrm>
              <a:custGeom>
                <a:avLst/>
                <a:gdLst>
                  <a:gd name="connsiteX0" fmla="*/ 631036 w 638175"/>
                  <a:gd name="connsiteY0" fmla="*/ 85182 h 742950"/>
                  <a:gd name="connsiteX1" fmla="*/ 179360 w 638175"/>
                  <a:gd name="connsiteY1" fmla="*/ 10125 h 742950"/>
                  <a:gd name="connsiteX2" fmla="*/ 163739 w 638175"/>
                  <a:gd name="connsiteY2" fmla="*/ 92611 h 742950"/>
                  <a:gd name="connsiteX3" fmla="*/ 135831 w 638175"/>
                  <a:gd name="connsiteY3" fmla="*/ 113185 h 742950"/>
                  <a:gd name="connsiteX4" fmla="*/ 126211 w 638175"/>
                  <a:gd name="connsiteY4" fmla="*/ 105851 h 742950"/>
                  <a:gd name="connsiteX5" fmla="*/ 110399 w 638175"/>
                  <a:gd name="connsiteY5" fmla="*/ 99565 h 742950"/>
                  <a:gd name="connsiteX6" fmla="*/ 97921 w 638175"/>
                  <a:gd name="connsiteY6" fmla="*/ 121853 h 742950"/>
                  <a:gd name="connsiteX7" fmla="*/ 93635 w 638175"/>
                  <a:gd name="connsiteY7" fmla="*/ 160144 h 742950"/>
                  <a:gd name="connsiteX8" fmla="*/ 94588 w 638175"/>
                  <a:gd name="connsiteY8" fmla="*/ 182432 h 742950"/>
                  <a:gd name="connsiteX9" fmla="*/ 88587 w 638175"/>
                  <a:gd name="connsiteY9" fmla="*/ 220437 h 742950"/>
                  <a:gd name="connsiteX10" fmla="*/ 78395 w 638175"/>
                  <a:gd name="connsiteY10" fmla="*/ 229771 h 742950"/>
                  <a:gd name="connsiteX11" fmla="*/ 91254 w 638175"/>
                  <a:gd name="connsiteY11" fmla="*/ 273586 h 742950"/>
                  <a:gd name="connsiteX12" fmla="*/ 96397 w 638175"/>
                  <a:gd name="connsiteY12" fmla="*/ 334165 h 742950"/>
                  <a:gd name="connsiteX13" fmla="*/ 46010 w 638175"/>
                  <a:gd name="connsiteY13" fmla="*/ 408937 h 742950"/>
                  <a:gd name="connsiteX14" fmla="*/ 38295 w 638175"/>
                  <a:gd name="connsiteY14" fmla="*/ 459324 h 742950"/>
                  <a:gd name="connsiteX15" fmla="*/ 24198 w 638175"/>
                  <a:gd name="connsiteY15" fmla="*/ 491423 h 742950"/>
                  <a:gd name="connsiteX16" fmla="*/ 13530 w 638175"/>
                  <a:gd name="connsiteY16" fmla="*/ 504472 h 742950"/>
                  <a:gd name="connsiteX17" fmla="*/ 10291 w 638175"/>
                  <a:gd name="connsiteY17" fmla="*/ 512854 h 742950"/>
                  <a:gd name="connsiteX18" fmla="*/ 23055 w 638175"/>
                  <a:gd name="connsiteY18" fmla="*/ 523713 h 742950"/>
                  <a:gd name="connsiteX19" fmla="*/ 343285 w 638175"/>
                  <a:gd name="connsiteY19" fmla="*/ 710308 h 742950"/>
                  <a:gd name="connsiteX20" fmla="*/ 543882 w 638175"/>
                  <a:gd name="connsiteY20" fmla="*/ 739835 h 742950"/>
                  <a:gd name="connsiteX21" fmla="*/ 631036 w 638175"/>
                  <a:gd name="connsiteY21" fmla="*/ 8518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8175" h="742950">
                    <a:moveTo>
                      <a:pt x="631036" y="85182"/>
                    </a:moveTo>
                    <a:lnTo>
                      <a:pt x="179360" y="10125"/>
                    </a:lnTo>
                    <a:lnTo>
                      <a:pt x="163739" y="92611"/>
                    </a:lnTo>
                    <a:cubicBezTo>
                      <a:pt x="163549" y="116805"/>
                      <a:pt x="136879" y="126711"/>
                      <a:pt x="135831" y="113185"/>
                    </a:cubicBezTo>
                    <a:cubicBezTo>
                      <a:pt x="135545" y="109375"/>
                      <a:pt x="132497" y="101470"/>
                      <a:pt x="126211" y="105851"/>
                    </a:cubicBezTo>
                    <a:cubicBezTo>
                      <a:pt x="122782" y="108328"/>
                      <a:pt x="117543" y="100136"/>
                      <a:pt x="110399" y="99565"/>
                    </a:cubicBezTo>
                    <a:cubicBezTo>
                      <a:pt x="94778" y="98326"/>
                      <a:pt x="94397" y="109090"/>
                      <a:pt x="97921" y="121853"/>
                    </a:cubicBezTo>
                    <a:cubicBezTo>
                      <a:pt x="101160" y="133569"/>
                      <a:pt x="92778" y="139760"/>
                      <a:pt x="93635" y="160144"/>
                    </a:cubicBezTo>
                    <a:cubicBezTo>
                      <a:pt x="93921" y="167859"/>
                      <a:pt x="87158" y="162239"/>
                      <a:pt x="94588" y="182432"/>
                    </a:cubicBezTo>
                    <a:cubicBezTo>
                      <a:pt x="98398" y="192719"/>
                      <a:pt x="95445" y="210817"/>
                      <a:pt x="88587" y="220437"/>
                    </a:cubicBezTo>
                    <a:cubicBezTo>
                      <a:pt x="87158" y="222342"/>
                      <a:pt x="81634" y="229962"/>
                      <a:pt x="78395" y="229771"/>
                    </a:cubicBezTo>
                    <a:cubicBezTo>
                      <a:pt x="69537" y="252631"/>
                      <a:pt x="91254" y="261680"/>
                      <a:pt x="91254" y="273586"/>
                    </a:cubicBezTo>
                    <a:cubicBezTo>
                      <a:pt x="91254" y="310543"/>
                      <a:pt x="125449" y="324069"/>
                      <a:pt x="96397" y="334165"/>
                    </a:cubicBezTo>
                    <a:cubicBezTo>
                      <a:pt x="48772" y="350644"/>
                      <a:pt x="71823" y="402079"/>
                      <a:pt x="46010" y="408937"/>
                    </a:cubicBezTo>
                    <a:cubicBezTo>
                      <a:pt x="25341" y="414461"/>
                      <a:pt x="29246" y="457800"/>
                      <a:pt x="38295" y="459324"/>
                    </a:cubicBezTo>
                    <a:cubicBezTo>
                      <a:pt x="61441" y="463229"/>
                      <a:pt x="52297" y="491423"/>
                      <a:pt x="24198" y="491423"/>
                    </a:cubicBezTo>
                    <a:cubicBezTo>
                      <a:pt x="24198" y="491995"/>
                      <a:pt x="14673" y="503234"/>
                      <a:pt x="13530" y="504472"/>
                    </a:cubicBezTo>
                    <a:cubicBezTo>
                      <a:pt x="10577" y="507901"/>
                      <a:pt x="9720" y="509044"/>
                      <a:pt x="10291" y="512854"/>
                    </a:cubicBezTo>
                    <a:cubicBezTo>
                      <a:pt x="10863" y="516379"/>
                      <a:pt x="20864" y="523427"/>
                      <a:pt x="23055" y="523713"/>
                    </a:cubicBezTo>
                    <a:lnTo>
                      <a:pt x="343285" y="710308"/>
                    </a:lnTo>
                    <a:lnTo>
                      <a:pt x="543882" y="739835"/>
                    </a:lnTo>
                    <a:lnTo>
                      <a:pt x="631036" y="85182"/>
                    </a:lnTo>
                    <a:close/>
                  </a:path>
                </a:pathLst>
              </a:custGeom>
              <a:grpFill/>
              <a:ln w="6350" cap="flat">
                <a:solidFill>
                  <a:schemeClr val="bg1"/>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F06DAF18-CA01-4365-A520-D3BF716D2605}"/>
                  </a:ext>
                </a:extLst>
              </p:cNvPr>
              <p:cNvSpPr/>
              <p:nvPr/>
            </p:nvSpPr>
            <p:spPr>
              <a:xfrm>
                <a:off x="3201651" y="2027879"/>
                <a:ext cx="908120" cy="1135150"/>
              </a:xfrm>
              <a:custGeom>
                <a:avLst/>
                <a:gdLst>
                  <a:gd name="connsiteX0" fmla="*/ 10125 w 533400"/>
                  <a:gd name="connsiteY0" fmla="*/ 583720 h 666750"/>
                  <a:gd name="connsiteX1" fmla="*/ 461705 w 533400"/>
                  <a:gd name="connsiteY1" fmla="*/ 658777 h 666750"/>
                  <a:gd name="connsiteX2" fmla="*/ 524284 w 533400"/>
                  <a:gd name="connsiteY2" fmla="*/ 196243 h 666750"/>
                  <a:gd name="connsiteX3" fmla="*/ 355787 w 533400"/>
                  <a:gd name="connsiteY3" fmla="*/ 174241 h 666750"/>
                  <a:gd name="connsiteX4" fmla="*/ 370456 w 533400"/>
                  <a:gd name="connsiteY4" fmla="*/ 53368 h 666750"/>
                  <a:gd name="connsiteX5" fmla="*/ 118996 w 533400"/>
                  <a:gd name="connsiteY5"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66750">
                    <a:moveTo>
                      <a:pt x="10125" y="583720"/>
                    </a:moveTo>
                    <a:lnTo>
                      <a:pt x="461705" y="658777"/>
                    </a:lnTo>
                    <a:lnTo>
                      <a:pt x="524284" y="196243"/>
                    </a:lnTo>
                    <a:lnTo>
                      <a:pt x="355787" y="174241"/>
                    </a:lnTo>
                    <a:lnTo>
                      <a:pt x="370456" y="53368"/>
                    </a:lnTo>
                    <a:lnTo>
                      <a:pt x="118996" y="10125"/>
                    </a:lnTo>
                    <a:close/>
                  </a:path>
                </a:pathLst>
              </a:custGeom>
              <a:grpFill/>
              <a:ln w="6350" cap="flat">
                <a:solidFill>
                  <a:schemeClr val="bg1"/>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618FC03-687F-464C-9847-5071A883CB16}"/>
                  </a:ext>
                </a:extLst>
              </p:cNvPr>
              <p:cNvSpPr/>
              <p:nvPr/>
            </p:nvSpPr>
            <p:spPr>
              <a:xfrm>
                <a:off x="3822254" y="3132219"/>
                <a:ext cx="1118934" cy="1151367"/>
              </a:xfrm>
              <a:custGeom>
                <a:avLst/>
                <a:gdLst>
                  <a:gd name="connsiteX0" fmla="*/ 97183 w 657225"/>
                  <a:gd name="connsiteY0" fmla="*/ 10125 h 676275"/>
                  <a:gd name="connsiteX1" fmla="*/ 10125 w 657225"/>
                  <a:gd name="connsiteY1" fmla="*/ 664683 h 676275"/>
                  <a:gd name="connsiteX2" fmla="*/ 87182 w 657225"/>
                  <a:gd name="connsiteY2" fmla="*/ 673255 h 676275"/>
                  <a:gd name="connsiteX3" fmla="*/ 94421 w 657225"/>
                  <a:gd name="connsiteY3" fmla="*/ 621344 h 676275"/>
                  <a:gd name="connsiteX4" fmla="*/ 251869 w 657225"/>
                  <a:gd name="connsiteY4" fmla="*/ 642585 h 676275"/>
                  <a:gd name="connsiteX5" fmla="*/ 251774 w 657225"/>
                  <a:gd name="connsiteY5" fmla="*/ 621344 h 676275"/>
                  <a:gd name="connsiteX6" fmla="*/ 602389 w 657225"/>
                  <a:gd name="connsiteY6" fmla="*/ 651824 h 676275"/>
                  <a:gd name="connsiteX7" fmla="*/ 640013 w 657225"/>
                  <a:gd name="connsiteY7" fmla="*/ 131188 h 676275"/>
                  <a:gd name="connsiteX8" fmla="*/ 648586 w 657225"/>
                  <a:gd name="connsiteY8" fmla="*/ 130902 h 676275"/>
                  <a:gd name="connsiteX9" fmla="*/ 649633 w 657225"/>
                  <a:gd name="connsiteY9" fmla="*/ 69561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76275">
                    <a:moveTo>
                      <a:pt x="97183" y="10125"/>
                    </a:moveTo>
                    <a:lnTo>
                      <a:pt x="10125" y="664683"/>
                    </a:lnTo>
                    <a:lnTo>
                      <a:pt x="87182" y="673255"/>
                    </a:lnTo>
                    <a:lnTo>
                      <a:pt x="94421" y="621344"/>
                    </a:lnTo>
                    <a:lnTo>
                      <a:pt x="251869" y="642585"/>
                    </a:lnTo>
                    <a:lnTo>
                      <a:pt x="251774" y="621344"/>
                    </a:lnTo>
                    <a:lnTo>
                      <a:pt x="602389" y="651824"/>
                    </a:lnTo>
                    <a:lnTo>
                      <a:pt x="640013" y="131188"/>
                    </a:lnTo>
                    <a:lnTo>
                      <a:pt x="648586" y="130902"/>
                    </a:lnTo>
                    <a:lnTo>
                      <a:pt x="649633" y="69561"/>
                    </a:lnTo>
                    <a:close/>
                  </a:path>
                </a:pathLst>
              </a:custGeom>
              <a:grpFill/>
              <a:ln w="6350" cap="flat">
                <a:solidFill>
                  <a:schemeClr val="bg1"/>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4A22F8C-2E12-450E-BE9C-014C454F5DA7}"/>
                  </a:ext>
                </a:extLst>
              </p:cNvPr>
              <p:cNvSpPr/>
              <p:nvPr/>
            </p:nvSpPr>
            <p:spPr>
              <a:xfrm>
                <a:off x="3970471" y="2344749"/>
                <a:ext cx="1167583" cy="924337"/>
              </a:xfrm>
              <a:custGeom>
                <a:avLst/>
                <a:gdLst>
                  <a:gd name="connsiteX0" fmla="*/ 10125 w 685800"/>
                  <a:gd name="connsiteY0" fmla="*/ 472659 h 542925"/>
                  <a:gd name="connsiteX1" fmla="*/ 562575 w 685800"/>
                  <a:gd name="connsiteY1" fmla="*/ 532095 h 542925"/>
                  <a:gd name="connsiteX2" fmla="*/ 649633 w 685800"/>
                  <a:gd name="connsiteY2" fmla="*/ 539429 h 542925"/>
                  <a:gd name="connsiteX3" fmla="*/ 672874 w 685800"/>
                  <a:gd name="connsiteY3" fmla="*/ 189957 h 542925"/>
                  <a:gd name="connsiteX4" fmla="*/ 680780 w 685800"/>
                  <a:gd name="connsiteY4" fmla="*/ 70513 h 542925"/>
                  <a:gd name="connsiteX5" fmla="*/ 504949 w 685800"/>
                  <a:gd name="connsiteY5" fmla="*/ 57655 h 542925"/>
                  <a:gd name="connsiteX6" fmla="*/ 72704 w 685800"/>
                  <a:gd name="connsiteY6" fmla="*/ 10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542925">
                    <a:moveTo>
                      <a:pt x="10125" y="472659"/>
                    </a:moveTo>
                    <a:lnTo>
                      <a:pt x="562575" y="532095"/>
                    </a:lnTo>
                    <a:lnTo>
                      <a:pt x="649633" y="539429"/>
                    </a:lnTo>
                    <a:lnTo>
                      <a:pt x="672874" y="189957"/>
                    </a:lnTo>
                    <a:lnTo>
                      <a:pt x="680780" y="70513"/>
                    </a:lnTo>
                    <a:lnTo>
                      <a:pt x="504949" y="57655"/>
                    </a:lnTo>
                    <a:lnTo>
                      <a:pt x="72704" y="10125"/>
                    </a:lnTo>
                    <a:close/>
                  </a:path>
                </a:pathLst>
              </a:custGeom>
              <a:grpFill/>
              <a:ln w="6350" cap="flat">
                <a:solidFill>
                  <a:schemeClr val="bg1"/>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A5055918-E082-4736-93A8-AF4C12F782B2}"/>
                  </a:ext>
                </a:extLst>
              </p:cNvPr>
              <p:cNvSpPr/>
              <p:nvPr/>
            </p:nvSpPr>
            <p:spPr>
              <a:xfrm>
                <a:off x="3790144" y="1510251"/>
                <a:ext cx="1118934" cy="940553"/>
              </a:xfrm>
              <a:custGeom>
                <a:avLst/>
                <a:gdLst>
                  <a:gd name="connsiteX0" fmla="*/ 178622 w 657225"/>
                  <a:gd name="connsiteY0" fmla="*/ 500281 h 552450"/>
                  <a:gd name="connsiteX1" fmla="*/ 610867 w 657225"/>
                  <a:gd name="connsiteY1" fmla="*/ 547906 h 552450"/>
                  <a:gd name="connsiteX2" fmla="*/ 630964 w 657225"/>
                  <a:gd name="connsiteY2" fmla="*/ 314258 h 552450"/>
                  <a:gd name="connsiteX3" fmla="*/ 651062 w 657225"/>
                  <a:gd name="connsiteY3" fmla="*/ 80610 h 552450"/>
                  <a:gd name="connsiteX4" fmla="*/ 82039 w 657225"/>
                  <a:gd name="connsiteY4" fmla="*/ 10125 h 552450"/>
                  <a:gd name="connsiteX5" fmla="*/ 72990 w 657225"/>
                  <a:gd name="connsiteY5" fmla="*/ 67275 h 552450"/>
                  <a:gd name="connsiteX6" fmla="*/ 24793 w 657225"/>
                  <a:gd name="connsiteY6" fmla="*/ 357406 h 552450"/>
                  <a:gd name="connsiteX7" fmla="*/ 10125 w 657225"/>
                  <a:gd name="connsiteY7" fmla="*/ 478279 h 552450"/>
                  <a:gd name="connsiteX8" fmla="*/ 178622 w 657225"/>
                  <a:gd name="connsiteY8" fmla="*/ 50028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225" h="552450">
                    <a:moveTo>
                      <a:pt x="178622" y="500281"/>
                    </a:moveTo>
                    <a:lnTo>
                      <a:pt x="610867" y="547906"/>
                    </a:lnTo>
                    <a:lnTo>
                      <a:pt x="630964" y="314258"/>
                    </a:lnTo>
                    <a:lnTo>
                      <a:pt x="651062" y="80610"/>
                    </a:lnTo>
                    <a:cubicBezTo>
                      <a:pt x="459324" y="65465"/>
                      <a:pt x="269300" y="43081"/>
                      <a:pt x="82039" y="10125"/>
                    </a:cubicBezTo>
                    <a:lnTo>
                      <a:pt x="72990" y="67275"/>
                    </a:lnTo>
                    <a:lnTo>
                      <a:pt x="24793" y="357406"/>
                    </a:lnTo>
                    <a:lnTo>
                      <a:pt x="10125" y="478279"/>
                    </a:lnTo>
                    <a:lnTo>
                      <a:pt x="178622" y="500281"/>
                    </a:lnTo>
                    <a:close/>
                  </a:path>
                </a:pathLst>
              </a:custGeom>
              <a:grpFill/>
              <a:ln w="6350" cap="flat">
                <a:solidFill>
                  <a:schemeClr val="bg1"/>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157FF26B-844C-4534-8C99-25142A34C1FA}"/>
                  </a:ext>
                </a:extLst>
              </p:cNvPr>
              <p:cNvSpPr/>
              <p:nvPr/>
            </p:nvSpPr>
            <p:spPr>
              <a:xfrm>
                <a:off x="3351329" y="614619"/>
                <a:ext cx="1621643" cy="1037852"/>
              </a:xfrm>
              <a:custGeom>
                <a:avLst/>
                <a:gdLst>
                  <a:gd name="connsiteX0" fmla="*/ 339785 w 952500"/>
                  <a:gd name="connsiteY0" fmla="*/ 536095 h 609600"/>
                  <a:gd name="connsiteX1" fmla="*/ 908809 w 952500"/>
                  <a:gd name="connsiteY1" fmla="*/ 606580 h 609600"/>
                  <a:gd name="connsiteX2" fmla="*/ 918238 w 952500"/>
                  <a:gd name="connsiteY2" fmla="*/ 498567 h 609600"/>
                  <a:gd name="connsiteX3" fmla="*/ 948814 w 952500"/>
                  <a:gd name="connsiteY3" fmla="*/ 148428 h 609600"/>
                  <a:gd name="connsiteX4" fmla="*/ 34795 w 952500"/>
                  <a:gd name="connsiteY4" fmla="*/ 10125 h 609600"/>
                  <a:gd name="connsiteX5" fmla="*/ 10125 w 952500"/>
                  <a:gd name="connsiteY5" fmla="*/ 117376 h 609600"/>
                  <a:gd name="connsiteX6" fmla="*/ 27841 w 952500"/>
                  <a:gd name="connsiteY6" fmla="*/ 159763 h 609600"/>
                  <a:gd name="connsiteX7" fmla="*/ 28794 w 952500"/>
                  <a:gd name="connsiteY7" fmla="*/ 196910 h 609600"/>
                  <a:gd name="connsiteX8" fmla="*/ 46415 w 952500"/>
                  <a:gd name="connsiteY8" fmla="*/ 212531 h 609600"/>
                  <a:gd name="connsiteX9" fmla="*/ 57274 w 952500"/>
                  <a:gd name="connsiteY9" fmla="*/ 241582 h 609600"/>
                  <a:gd name="connsiteX10" fmla="*/ 90516 w 952500"/>
                  <a:gd name="connsiteY10" fmla="*/ 293113 h 609600"/>
                  <a:gd name="connsiteX11" fmla="*/ 109090 w 952500"/>
                  <a:gd name="connsiteY11" fmla="*/ 299685 h 609600"/>
                  <a:gd name="connsiteX12" fmla="*/ 74609 w 952500"/>
                  <a:gd name="connsiteY12" fmla="*/ 402936 h 609600"/>
                  <a:gd name="connsiteX13" fmla="*/ 89373 w 952500"/>
                  <a:gd name="connsiteY13" fmla="*/ 437226 h 609600"/>
                  <a:gd name="connsiteX14" fmla="*/ 124520 w 952500"/>
                  <a:gd name="connsiteY14" fmla="*/ 437416 h 609600"/>
                  <a:gd name="connsiteX15" fmla="*/ 132140 w 952500"/>
                  <a:gd name="connsiteY15" fmla="*/ 468468 h 609600"/>
                  <a:gd name="connsiteX16" fmla="*/ 139570 w 952500"/>
                  <a:gd name="connsiteY16" fmla="*/ 501520 h 609600"/>
                  <a:gd name="connsiteX17" fmla="*/ 169288 w 952500"/>
                  <a:gd name="connsiteY17" fmla="*/ 549716 h 609600"/>
                  <a:gd name="connsiteX18" fmla="*/ 184051 w 952500"/>
                  <a:gd name="connsiteY18" fmla="*/ 575910 h 609600"/>
                  <a:gd name="connsiteX19" fmla="*/ 235772 w 952500"/>
                  <a:gd name="connsiteY19" fmla="*/ 572386 h 609600"/>
                  <a:gd name="connsiteX20" fmla="*/ 292446 w 952500"/>
                  <a:gd name="connsiteY20" fmla="*/ 568099 h 609600"/>
                  <a:gd name="connsiteX21" fmla="*/ 316068 w 952500"/>
                  <a:gd name="connsiteY21" fmla="*/ 574957 h 609600"/>
                  <a:gd name="connsiteX22" fmla="*/ 330641 w 952500"/>
                  <a:gd name="connsiteY22" fmla="*/ 593341 h 609600"/>
                  <a:gd name="connsiteX23" fmla="*/ 339785 w 952500"/>
                  <a:gd name="connsiteY23" fmla="*/ 53609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0" h="609600">
                    <a:moveTo>
                      <a:pt x="339785" y="536095"/>
                    </a:moveTo>
                    <a:cubicBezTo>
                      <a:pt x="527047" y="569147"/>
                      <a:pt x="717070" y="591531"/>
                      <a:pt x="908809" y="606580"/>
                    </a:cubicBezTo>
                    <a:lnTo>
                      <a:pt x="918238" y="498567"/>
                    </a:lnTo>
                    <a:lnTo>
                      <a:pt x="948814" y="148428"/>
                    </a:lnTo>
                    <a:cubicBezTo>
                      <a:pt x="669731" y="123187"/>
                      <a:pt x="385124" y="78800"/>
                      <a:pt x="34795" y="10125"/>
                    </a:cubicBezTo>
                    <a:lnTo>
                      <a:pt x="10125" y="117376"/>
                    </a:lnTo>
                    <a:lnTo>
                      <a:pt x="27841" y="159763"/>
                    </a:lnTo>
                    <a:cubicBezTo>
                      <a:pt x="27270" y="170431"/>
                      <a:pt x="14697" y="181861"/>
                      <a:pt x="28794" y="196910"/>
                    </a:cubicBezTo>
                    <a:cubicBezTo>
                      <a:pt x="37938" y="206721"/>
                      <a:pt x="23079" y="204435"/>
                      <a:pt x="46415" y="212531"/>
                    </a:cubicBezTo>
                    <a:cubicBezTo>
                      <a:pt x="52416" y="214627"/>
                      <a:pt x="48415" y="228914"/>
                      <a:pt x="57274" y="241582"/>
                    </a:cubicBezTo>
                    <a:cubicBezTo>
                      <a:pt x="70990" y="261204"/>
                      <a:pt x="61846" y="271491"/>
                      <a:pt x="90516" y="293113"/>
                    </a:cubicBezTo>
                    <a:cubicBezTo>
                      <a:pt x="99469" y="299780"/>
                      <a:pt x="81658" y="296161"/>
                      <a:pt x="109090" y="299685"/>
                    </a:cubicBezTo>
                    <a:cubicBezTo>
                      <a:pt x="118138" y="300828"/>
                      <a:pt x="74609" y="390649"/>
                      <a:pt x="74609" y="402936"/>
                    </a:cubicBezTo>
                    <a:cubicBezTo>
                      <a:pt x="74609" y="422272"/>
                      <a:pt x="72228" y="425034"/>
                      <a:pt x="89373" y="437226"/>
                    </a:cubicBezTo>
                    <a:cubicBezTo>
                      <a:pt x="94993" y="441226"/>
                      <a:pt x="141284" y="392077"/>
                      <a:pt x="124520" y="437416"/>
                    </a:cubicBezTo>
                    <a:cubicBezTo>
                      <a:pt x="121948" y="444370"/>
                      <a:pt x="129759" y="459610"/>
                      <a:pt x="132140" y="468468"/>
                    </a:cubicBezTo>
                    <a:cubicBezTo>
                      <a:pt x="133474" y="473230"/>
                      <a:pt x="139570" y="498376"/>
                      <a:pt x="139570" y="501520"/>
                    </a:cubicBezTo>
                    <a:cubicBezTo>
                      <a:pt x="139189" y="521141"/>
                      <a:pt x="173479" y="519617"/>
                      <a:pt x="169288" y="549716"/>
                    </a:cubicBezTo>
                    <a:cubicBezTo>
                      <a:pt x="168145" y="557908"/>
                      <a:pt x="175003" y="593341"/>
                      <a:pt x="184051" y="575910"/>
                    </a:cubicBezTo>
                    <a:cubicBezTo>
                      <a:pt x="193386" y="558003"/>
                      <a:pt x="218437" y="584673"/>
                      <a:pt x="235772" y="572386"/>
                    </a:cubicBezTo>
                    <a:cubicBezTo>
                      <a:pt x="251488" y="561337"/>
                      <a:pt x="289969" y="597436"/>
                      <a:pt x="292446" y="568099"/>
                    </a:cubicBezTo>
                    <a:cubicBezTo>
                      <a:pt x="292922" y="562194"/>
                      <a:pt x="314258" y="553050"/>
                      <a:pt x="316068" y="574957"/>
                    </a:cubicBezTo>
                    <a:cubicBezTo>
                      <a:pt x="316354" y="578482"/>
                      <a:pt x="322640" y="593912"/>
                      <a:pt x="330641" y="593341"/>
                    </a:cubicBezTo>
                    <a:lnTo>
                      <a:pt x="339785" y="536095"/>
                    </a:lnTo>
                    <a:close/>
                  </a:path>
                </a:pathLst>
              </a:custGeom>
              <a:grpFill/>
              <a:ln w="6350" cap="flat">
                <a:solidFill>
                  <a:schemeClr val="bg1"/>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F550688-5029-4AFE-B3E0-B25F4FAC68C0}"/>
                  </a:ext>
                </a:extLst>
              </p:cNvPr>
              <p:cNvSpPr/>
              <p:nvPr/>
            </p:nvSpPr>
            <p:spPr>
              <a:xfrm>
                <a:off x="4233826" y="3337844"/>
                <a:ext cx="2221651" cy="2156786"/>
              </a:xfrm>
              <a:custGeom>
                <a:avLst/>
                <a:gdLst>
                  <a:gd name="connsiteX0" fmla="*/ 680971 w 1304925"/>
                  <a:gd name="connsiteY0" fmla="*/ 22888 h 1266825"/>
                  <a:gd name="connsiteX1" fmla="*/ 406841 w 1304925"/>
                  <a:gd name="connsiteY1" fmla="*/ 10125 h 1266825"/>
                  <a:gd name="connsiteX2" fmla="*/ 398269 w 1304925"/>
                  <a:gd name="connsiteY2" fmla="*/ 10506 h 1266825"/>
                  <a:gd name="connsiteX3" fmla="*/ 360740 w 1304925"/>
                  <a:gd name="connsiteY3" fmla="*/ 531047 h 1266825"/>
                  <a:gd name="connsiteX4" fmla="*/ 10125 w 1304925"/>
                  <a:gd name="connsiteY4" fmla="*/ 500662 h 1266825"/>
                  <a:gd name="connsiteX5" fmla="*/ 10125 w 1304925"/>
                  <a:gd name="connsiteY5" fmla="*/ 521903 h 1266825"/>
                  <a:gd name="connsiteX6" fmla="*/ 32413 w 1304925"/>
                  <a:gd name="connsiteY6" fmla="*/ 532095 h 1266825"/>
                  <a:gd name="connsiteX7" fmla="*/ 44224 w 1304925"/>
                  <a:gd name="connsiteY7" fmla="*/ 552002 h 1266825"/>
                  <a:gd name="connsiteX8" fmla="*/ 62417 w 1304925"/>
                  <a:gd name="connsiteY8" fmla="*/ 571909 h 1266825"/>
                  <a:gd name="connsiteX9" fmla="*/ 86325 w 1304925"/>
                  <a:gd name="connsiteY9" fmla="*/ 602199 h 1266825"/>
                  <a:gd name="connsiteX10" fmla="*/ 95754 w 1304925"/>
                  <a:gd name="connsiteY10" fmla="*/ 612962 h 1266825"/>
                  <a:gd name="connsiteX11" fmla="*/ 128616 w 1304925"/>
                  <a:gd name="connsiteY11" fmla="*/ 646776 h 1266825"/>
                  <a:gd name="connsiteX12" fmla="*/ 152238 w 1304925"/>
                  <a:gd name="connsiteY12" fmla="*/ 661349 h 1266825"/>
                  <a:gd name="connsiteX13" fmla="*/ 167383 w 1304925"/>
                  <a:gd name="connsiteY13" fmla="*/ 682590 h 1266825"/>
                  <a:gd name="connsiteX14" fmla="*/ 176527 w 1304925"/>
                  <a:gd name="connsiteY14" fmla="*/ 703545 h 1266825"/>
                  <a:gd name="connsiteX15" fmla="*/ 184051 w 1304925"/>
                  <a:gd name="connsiteY15" fmla="*/ 721547 h 1266825"/>
                  <a:gd name="connsiteX16" fmla="*/ 214150 w 1304925"/>
                  <a:gd name="connsiteY16" fmla="*/ 806034 h 1266825"/>
                  <a:gd name="connsiteX17" fmla="*/ 251298 w 1304925"/>
                  <a:gd name="connsiteY17" fmla="*/ 834228 h 1266825"/>
                  <a:gd name="connsiteX18" fmla="*/ 281587 w 1304925"/>
                  <a:gd name="connsiteY18" fmla="*/ 860517 h 1266825"/>
                  <a:gd name="connsiteX19" fmla="*/ 303590 w 1304925"/>
                  <a:gd name="connsiteY19" fmla="*/ 871090 h 1266825"/>
                  <a:gd name="connsiteX20" fmla="*/ 320830 w 1304925"/>
                  <a:gd name="connsiteY20" fmla="*/ 879186 h 1266825"/>
                  <a:gd name="connsiteX21" fmla="*/ 349310 w 1304925"/>
                  <a:gd name="connsiteY21" fmla="*/ 847277 h 1266825"/>
                  <a:gd name="connsiteX22" fmla="*/ 358073 w 1304925"/>
                  <a:gd name="connsiteY22" fmla="*/ 826227 h 1266825"/>
                  <a:gd name="connsiteX23" fmla="*/ 393792 w 1304925"/>
                  <a:gd name="connsiteY23" fmla="*/ 791175 h 1266825"/>
                  <a:gd name="connsiteX24" fmla="*/ 420271 w 1304925"/>
                  <a:gd name="connsiteY24" fmla="*/ 781078 h 1266825"/>
                  <a:gd name="connsiteX25" fmla="*/ 433987 w 1304925"/>
                  <a:gd name="connsiteY25" fmla="*/ 792509 h 1266825"/>
                  <a:gd name="connsiteX26" fmla="*/ 487613 w 1304925"/>
                  <a:gd name="connsiteY26" fmla="*/ 797366 h 1266825"/>
                  <a:gd name="connsiteX27" fmla="*/ 525142 w 1304925"/>
                  <a:gd name="connsiteY27" fmla="*/ 813844 h 1266825"/>
                  <a:gd name="connsiteX28" fmla="*/ 537143 w 1304925"/>
                  <a:gd name="connsiteY28" fmla="*/ 833275 h 1266825"/>
                  <a:gd name="connsiteX29" fmla="*/ 552955 w 1304925"/>
                  <a:gd name="connsiteY29" fmla="*/ 849182 h 1266825"/>
                  <a:gd name="connsiteX30" fmla="*/ 553336 w 1304925"/>
                  <a:gd name="connsiteY30" fmla="*/ 849754 h 1266825"/>
                  <a:gd name="connsiteX31" fmla="*/ 576386 w 1304925"/>
                  <a:gd name="connsiteY31" fmla="*/ 879091 h 1266825"/>
                  <a:gd name="connsiteX32" fmla="*/ 583816 w 1304925"/>
                  <a:gd name="connsiteY32" fmla="*/ 897760 h 1266825"/>
                  <a:gd name="connsiteX33" fmla="*/ 597246 w 1304925"/>
                  <a:gd name="connsiteY33" fmla="*/ 933002 h 1266825"/>
                  <a:gd name="connsiteX34" fmla="*/ 613248 w 1304925"/>
                  <a:gd name="connsiteY34" fmla="*/ 970912 h 1266825"/>
                  <a:gd name="connsiteX35" fmla="*/ 630298 w 1304925"/>
                  <a:gd name="connsiteY35" fmla="*/ 990819 h 1266825"/>
                  <a:gd name="connsiteX36" fmla="*/ 630964 w 1304925"/>
                  <a:gd name="connsiteY36" fmla="*/ 991391 h 1266825"/>
                  <a:gd name="connsiteX37" fmla="*/ 643061 w 1304925"/>
                  <a:gd name="connsiteY37" fmla="*/ 1013012 h 1266825"/>
                  <a:gd name="connsiteX38" fmla="*/ 662778 w 1304925"/>
                  <a:gd name="connsiteY38" fmla="*/ 1043492 h 1266825"/>
                  <a:gd name="connsiteX39" fmla="*/ 696592 w 1304925"/>
                  <a:gd name="connsiteY39" fmla="*/ 1070638 h 1266825"/>
                  <a:gd name="connsiteX40" fmla="*/ 696687 w 1304925"/>
                  <a:gd name="connsiteY40" fmla="*/ 1101404 h 1266825"/>
                  <a:gd name="connsiteX41" fmla="*/ 698211 w 1304925"/>
                  <a:gd name="connsiteY41" fmla="*/ 1125312 h 1266825"/>
                  <a:gd name="connsiteX42" fmla="*/ 700687 w 1304925"/>
                  <a:gd name="connsiteY42" fmla="*/ 1135980 h 1266825"/>
                  <a:gd name="connsiteX43" fmla="*/ 703831 w 1304925"/>
                  <a:gd name="connsiteY43" fmla="*/ 1139028 h 1266825"/>
                  <a:gd name="connsiteX44" fmla="*/ 722595 w 1304925"/>
                  <a:gd name="connsiteY44" fmla="*/ 1178938 h 1266825"/>
                  <a:gd name="connsiteX45" fmla="*/ 734311 w 1304925"/>
                  <a:gd name="connsiteY45" fmla="*/ 1201131 h 1266825"/>
                  <a:gd name="connsiteX46" fmla="*/ 775649 w 1304925"/>
                  <a:gd name="connsiteY46" fmla="*/ 1218371 h 1266825"/>
                  <a:gd name="connsiteX47" fmla="*/ 809177 w 1304925"/>
                  <a:gd name="connsiteY47" fmla="*/ 1229135 h 1266825"/>
                  <a:gd name="connsiteX48" fmla="*/ 819274 w 1304925"/>
                  <a:gd name="connsiteY48" fmla="*/ 1238374 h 1266825"/>
                  <a:gd name="connsiteX49" fmla="*/ 877090 w 1304925"/>
                  <a:gd name="connsiteY49" fmla="*/ 1249804 h 1266825"/>
                  <a:gd name="connsiteX50" fmla="*/ 908047 w 1304925"/>
                  <a:gd name="connsiteY50" fmla="*/ 1264568 h 1266825"/>
                  <a:gd name="connsiteX51" fmla="*/ 912904 w 1304925"/>
                  <a:gd name="connsiteY51" fmla="*/ 1260567 h 1266825"/>
                  <a:gd name="connsiteX52" fmla="*/ 894521 w 1304925"/>
                  <a:gd name="connsiteY52" fmla="*/ 1162269 h 1266825"/>
                  <a:gd name="connsiteX53" fmla="*/ 908332 w 1304925"/>
                  <a:gd name="connsiteY53" fmla="*/ 1049874 h 1266825"/>
                  <a:gd name="connsiteX54" fmla="*/ 944337 w 1304925"/>
                  <a:gd name="connsiteY54" fmla="*/ 1022537 h 1266825"/>
                  <a:gd name="connsiteX55" fmla="*/ 1004249 w 1304925"/>
                  <a:gd name="connsiteY55" fmla="*/ 983770 h 1266825"/>
                  <a:gd name="connsiteX56" fmla="*/ 1133218 w 1304925"/>
                  <a:gd name="connsiteY56" fmla="*/ 907475 h 1266825"/>
                  <a:gd name="connsiteX57" fmla="*/ 1185605 w 1304925"/>
                  <a:gd name="connsiteY57" fmla="*/ 858993 h 1266825"/>
                  <a:gd name="connsiteX58" fmla="*/ 1269711 w 1304925"/>
                  <a:gd name="connsiteY58" fmla="*/ 824512 h 1266825"/>
                  <a:gd name="connsiteX59" fmla="*/ 1271425 w 1304925"/>
                  <a:gd name="connsiteY59" fmla="*/ 803272 h 1266825"/>
                  <a:gd name="connsiteX60" fmla="*/ 1281236 w 1304925"/>
                  <a:gd name="connsiteY60" fmla="*/ 767553 h 1266825"/>
                  <a:gd name="connsiteX61" fmla="*/ 1277331 w 1304925"/>
                  <a:gd name="connsiteY61" fmla="*/ 749075 h 1266825"/>
                  <a:gd name="connsiteX62" fmla="*/ 1279141 w 1304925"/>
                  <a:gd name="connsiteY62" fmla="*/ 727548 h 1266825"/>
                  <a:gd name="connsiteX63" fmla="*/ 1292285 w 1304925"/>
                  <a:gd name="connsiteY63" fmla="*/ 700497 h 1266825"/>
                  <a:gd name="connsiteX64" fmla="*/ 1295143 w 1304925"/>
                  <a:gd name="connsiteY64" fmla="*/ 670969 h 1266825"/>
                  <a:gd name="connsiteX65" fmla="*/ 1295047 w 1304925"/>
                  <a:gd name="connsiteY65" fmla="*/ 656015 h 1266825"/>
                  <a:gd name="connsiteX66" fmla="*/ 1286380 w 1304925"/>
                  <a:gd name="connsiteY66" fmla="*/ 641347 h 1266825"/>
                  <a:gd name="connsiteX67" fmla="*/ 1283046 w 1304925"/>
                  <a:gd name="connsiteY67" fmla="*/ 629726 h 1266825"/>
                  <a:gd name="connsiteX68" fmla="*/ 1271330 w 1304925"/>
                  <a:gd name="connsiteY68" fmla="*/ 611343 h 1266825"/>
                  <a:gd name="connsiteX69" fmla="*/ 1262186 w 1304925"/>
                  <a:gd name="connsiteY69" fmla="*/ 580577 h 1266825"/>
                  <a:gd name="connsiteX70" fmla="*/ 1257614 w 1304925"/>
                  <a:gd name="connsiteY70" fmla="*/ 571528 h 1266825"/>
                  <a:gd name="connsiteX71" fmla="*/ 1255233 w 1304925"/>
                  <a:gd name="connsiteY71" fmla="*/ 568099 h 1266825"/>
                  <a:gd name="connsiteX72" fmla="*/ 1243231 w 1304925"/>
                  <a:gd name="connsiteY72" fmla="*/ 557812 h 1266825"/>
                  <a:gd name="connsiteX73" fmla="*/ 1240374 w 1304925"/>
                  <a:gd name="connsiteY73" fmla="*/ 437416 h 1266825"/>
                  <a:gd name="connsiteX74" fmla="*/ 1238850 w 1304925"/>
                  <a:gd name="connsiteY74" fmla="*/ 375694 h 1266825"/>
                  <a:gd name="connsiteX75" fmla="*/ 1216466 w 1304925"/>
                  <a:gd name="connsiteY75" fmla="*/ 372742 h 1266825"/>
                  <a:gd name="connsiteX76" fmla="*/ 1206084 w 1304925"/>
                  <a:gd name="connsiteY76" fmla="*/ 373408 h 1266825"/>
                  <a:gd name="connsiteX77" fmla="*/ 1196368 w 1304925"/>
                  <a:gd name="connsiteY77" fmla="*/ 366550 h 1266825"/>
                  <a:gd name="connsiteX78" fmla="*/ 1190177 w 1304925"/>
                  <a:gd name="connsiteY78" fmla="*/ 364360 h 1266825"/>
                  <a:gd name="connsiteX79" fmla="*/ 1172556 w 1304925"/>
                  <a:gd name="connsiteY79" fmla="*/ 356454 h 1266825"/>
                  <a:gd name="connsiteX80" fmla="*/ 1160078 w 1304925"/>
                  <a:gd name="connsiteY80" fmla="*/ 353120 h 1266825"/>
                  <a:gd name="connsiteX81" fmla="*/ 1145600 w 1304925"/>
                  <a:gd name="connsiteY81" fmla="*/ 338833 h 1266825"/>
                  <a:gd name="connsiteX82" fmla="*/ 1137409 w 1304925"/>
                  <a:gd name="connsiteY82" fmla="*/ 332546 h 1266825"/>
                  <a:gd name="connsiteX83" fmla="*/ 1125407 w 1304925"/>
                  <a:gd name="connsiteY83" fmla="*/ 328736 h 1266825"/>
                  <a:gd name="connsiteX84" fmla="*/ 1112072 w 1304925"/>
                  <a:gd name="connsiteY84" fmla="*/ 338166 h 1266825"/>
                  <a:gd name="connsiteX85" fmla="*/ 1083402 w 1304925"/>
                  <a:gd name="connsiteY85" fmla="*/ 335118 h 1266825"/>
                  <a:gd name="connsiteX86" fmla="*/ 1069972 w 1304925"/>
                  <a:gd name="connsiteY86" fmla="*/ 341690 h 1266825"/>
                  <a:gd name="connsiteX87" fmla="*/ 1046064 w 1304925"/>
                  <a:gd name="connsiteY87" fmla="*/ 342262 h 1266825"/>
                  <a:gd name="connsiteX88" fmla="*/ 1036348 w 1304925"/>
                  <a:gd name="connsiteY88" fmla="*/ 350263 h 1266825"/>
                  <a:gd name="connsiteX89" fmla="*/ 1032538 w 1304925"/>
                  <a:gd name="connsiteY89" fmla="*/ 353406 h 1266825"/>
                  <a:gd name="connsiteX90" fmla="*/ 1021585 w 1304925"/>
                  <a:gd name="connsiteY90" fmla="*/ 357121 h 1266825"/>
                  <a:gd name="connsiteX91" fmla="*/ 1007106 w 1304925"/>
                  <a:gd name="connsiteY91" fmla="*/ 348262 h 1266825"/>
                  <a:gd name="connsiteX92" fmla="*/ 989104 w 1304925"/>
                  <a:gd name="connsiteY92" fmla="*/ 336356 h 1266825"/>
                  <a:gd name="connsiteX93" fmla="*/ 973198 w 1304925"/>
                  <a:gd name="connsiteY93" fmla="*/ 340928 h 1266825"/>
                  <a:gd name="connsiteX94" fmla="*/ 965101 w 1304925"/>
                  <a:gd name="connsiteY94" fmla="*/ 331879 h 1266825"/>
                  <a:gd name="connsiteX95" fmla="*/ 955005 w 1304925"/>
                  <a:gd name="connsiteY95" fmla="*/ 337499 h 1266825"/>
                  <a:gd name="connsiteX96" fmla="*/ 944623 w 1304925"/>
                  <a:gd name="connsiteY96" fmla="*/ 354358 h 1266825"/>
                  <a:gd name="connsiteX97" fmla="*/ 936812 w 1304925"/>
                  <a:gd name="connsiteY97" fmla="*/ 334927 h 1266825"/>
                  <a:gd name="connsiteX98" fmla="*/ 921667 w 1304925"/>
                  <a:gd name="connsiteY98" fmla="*/ 339785 h 1266825"/>
                  <a:gd name="connsiteX99" fmla="*/ 912714 w 1304925"/>
                  <a:gd name="connsiteY99" fmla="*/ 337690 h 1266825"/>
                  <a:gd name="connsiteX100" fmla="*/ 899474 w 1304925"/>
                  <a:gd name="connsiteY100" fmla="*/ 327307 h 1266825"/>
                  <a:gd name="connsiteX101" fmla="*/ 875281 w 1304925"/>
                  <a:gd name="connsiteY101" fmla="*/ 338737 h 1266825"/>
                  <a:gd name="connsiteX102" fmla="*/ 866518 w 1304925"/>
                  <a:gd name="connsiteY102" fmla="*/ 335880 h 1266825"/>
                  <a:gd name="connsiteX103" fmla="*/ 863660 w 1304925"/>
                  <a:gd name="connsiteY103" fmla="*/ 320449 h 1266825"/>
                  <a:gd name="connsiteX104" fmla="*/ 855373 w 1304925"/>
                  <a:gd name="connsiteY104" fmla="*/ 316163 h 1266825"/>
                  <a:gd name="connsiteX105" fmla="*/ 845848 w 1304925"/>
                  <a:gd name="connsiteY105" fmla="*/ 305971 h 1266825"/>
                  <a:gd name="connsiteX106" fmla="*/ 823369 w 1304925"/>
                  <a:gd name="connsiteY106" fmla="*/ 307591 h 1266825"/>
                  <a:gd name="connsiteX107" fmla="*/ 795271 w 1304925"/>
                  <a:gd name="connsiteY107" fmla="*/ 303019 h 1266825"/>
                  <a:gd name="connsiteX108" fmla="*/ 776792 w 1304925"/>
                  <a:gd name="connsiteY108" fmla="*/ 300161 h 1266825"/>
                  <a:gd name="connsiteX109" fmla="*/ 749551 w 1304925"/>
                  <a:gd name="connsiteY109" fmla="*/ 293589 h 1266825"/>
                  <a:gd name="connsiteX110" fmla="*/ 734025 w 1304925"/>
                  <a:gd name="connsiteY110" fmla="*/ 268443 h 1266825"/>
                  <a:gd name="connsiteX111" fmla="*/ 722023 w 1304925"/>
                  <a:gd name="connsiteY111" fmla="*/ 273777 h 1266825"/>
                  <a:gd name="connsiteX112" fmla="*/ 706117 w 1304925"/>
                  <a:gd name="connsiteY112" fmla="*/ 274444 h 1266825"/>
                  <a:gd name="connsiteX113" fmla="*/ 688400 w 1304925"/>
                  <a:gd name="connsiteY113" fmla="*/ 261109 h 1266825"/>
                  <a:gd name="connsiteX114" fmla="*/ 681066 w 1304925"/>
                  <a:gd name="connsiteY114" fmla="*/ 254346 h 1266825"/>
                  <a:gd name="connsiteX115" fmla="*/ 674017 w 1304925"/>
                  <a:gd name="connsiteY115" fmla="*/ 249583 h 1266825"/>
                  <a:gd name="connsiteX116" fmla="*/ 680971 w 1304925"/>
                  <a:gd name="connsiteY116" fmla="*/ 22888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04925" h="1266825">
                    <a:moveTo>
                      <a:pt x="680971" y="22888"/>
                    </a:moveTo>
                    <a:lnTo>
                      <a:pt x="406841" y="10125"/>
                    </a:lnTo>
                    <a:lnTo>
                      <a:pt x="398269" y="10506"/>
                    </a:lnTo>
                    <a:lnTo>
                      <a:pt x="360740" y="531047"/>
                    </a:lnTo>
                    <a:lnTo>
                      <a:pt x="10125" y="500662"/>
                    </a:lnTo>
                    <a:lnTo>
                      <a:pt x="10125" y="521903"/>
                    </a:lnTo>
                    <a:cubicBezTo>
                      <a:pt x="14411" y="522475"/>
                      <a:pt x="30127" y="528475"/>
                      <a:pt x="32413" y="532095"/>
                    </a:cubicBezTo>
                    <a:cubicBezTo>
                      <a:pt x="36985" y="539334"/>
                      <a:pt x="41367" y="544096"/>
                      <a:pt x="44224" y="552002"/>
                    </a:cubicBezTo>
                    <a:cubicBezTo>
                      <a:pt x="48606" y="564099"/>
                      <a:pt x="45367" y="566956"/>
                      <a:pt x="62417" y="571909"/>
                    </a:cubicBezTo>
                    <a:cubicBezTo>
                      <a:pt x="79657" y="576958"/>
                      <a:pt x="72990" y="591721"/>
                      <a:pt x="86325" y="602199"/>
                    </a:cubicBezTo>
                    <a:cubicBezTo>
                      <a:pt x="86611" y="602389"/>
                      <a:pt x="95659" y="612867"/>
                      <a:pt x="95754" y="612962"/>
                    </a:cubicBezTo>
                    <a:cubicBezTo>
                      <a:pt x="98517" y="617344"/>
                      <a:pt x="124425" y="646681"/>
                      <a:pt x="128616" y="646776"/>
                    </a:cubicBezTo>
                    <a:cubicBezTo>
                      <a:pt x="135855" y="647062"/>
                      <a:pt x="149666" y="652110"/>
                      <a:pt x="152238" y="661349"/>
                    </a:cubicBezTo>
                    <a:cubicBezTo>
                      <a:pt x="156334" y="675922"/>
                      <a:pt x="168145" y="665540"/>
                      <a:pt x="167383" y="682590"/>
                    </a:cubicBezTo>
                    <a:cubicBezTo>
                      <a:pt x="167097" y="688400"/>
                      <a:pt x="174431" y="697354"/>
                      <a:pt x="176527" y="703545"/>
                    </a:cubicBezTo>
                    <a:cubicBezTo>
                      <a:pt x="176527" y="704497"/>
                      <a:pt x="183194" y="714499"/>
                      <a:pt x="184051" y="721547"/>
                    </a:cubicBezTo>
                    <a:cubicBezTo>
                      <a:pt x="189671" y="769553"/>
                      <a:pt x="173669" y="767172"/>
                      <a:pt x="214150" y="806034"/>
                    </a:cubicBezTo>
                    <a:cubicBezTo>
                      <a:pt x="224437" y="815940"/>
                      <a:pt x="234439" y="833371"/>
                      <a:pt x="251298" y="834228"/>
                    </a:cubicBezTo>
                    <a:cubicBezTo>
                      <a:pt x="263680" y="834895"/>
                      <a:pt x="271777" y="858136"/>
                      <a:pt x="281587" y="860517"/>
                    </a:cubicBezTo>
                    <a:cubicBezTo>
                      <a:pt x="287398" y="861946"/>
                      <a:pt x="298446" y="869280"/>
                      <a:pt x="303590" y="871090"/>
                    </a:cubicBezTo>
                    <a:cubicBezTo>
                      <a:pt x="307019" y="872042"/>
                      <a:pt x="317878" y="877186"/>
                      <a:pt x="320830" y="879186"/>
                    </a:cubicBezTo>
                    <a:cubicBezTo>
                      <a:pt x="322259" y="878138"/>
                      <a:pt x="347977" y="849944"/>
                      <a:pt x="349310" y="847277"/>
                    </a:cubicBezTo>
                    <a:cubicBezTo>
                      <a:pt x="354358" y="837276"/>
                      <a:pt x="356930" y="840419"/>
                      <a:pt x="358073" y="826227"/>
                    </a:cubicBezTo>
                    <a:cubicBezTo>
                      <a:pt x="359597" y="807844"/>
                      <a:pt x="378266" y="795842"/>
                      <a:pt x="393792" y="791175"/>
                    </a:cubicBezTo>
                    <a:cubicBezTo>
                      <a:pt x="395697" y="790603"/>
                      <a:pt x="420271" y="781078"/>
                      <a:pt x="420271" y="781078"/>
                    </a:cubicBezTo>
                    <a:lnTo>
                      <a:pt x="433987" y="792509"/>
                    </a:lnTo>
                    <a:cubicBezTo>
                      <a:pt x="450942" y="795461"/>
                      <a:pt x="471992" y="794033"/>
                      <a:pt x="487613" y="797366"/>
                    </a:cubicBezTo>
                    <a:cubicBezTo>
                      <a:pt x="504949" y="800986"/>
                      <a:pt x="512378" y="799747"/>
                      <a:pt x="525142" y="813844"/>
                    </a:cubicBezTo>
                    <a:cubicBezTo>
                      <a:pt x="528285" y="817274"/>
                      <a:pt x="522760" y="819655"/>
                      <a:pt x="537143" y="833275"/>
                    </a:cubicBezTo>
                    <a:cubicBezTo>
                      <a:pt x="540382" y="836324"/>
                      <a:pt x="549621" y="847468"/>
                      <a:pt x="552955" y="849182"/>
                    </a:cubicBezTo>
                    <a:cubicBezTo>
                      <a:pt x="553240" y="849373"/>
                      <a:pt x="553240" y="849468"/>
                      <a:pt x="553336" y="849754"/>
                    </a:cubicBezTo>
                    <a:cubicBezTo>
                      <a:pt x="577720" y="867756"/>
                      <a:pt x="563527" y="859564"/>
                      <a:pt x="576386" y="879091"/>
                    </a:cubicBezTo>
                    <a:cubicBezTo>
                      <a:pt x="578863" y="882901"/>
                      <a:pt x="584387" y="880424"/>
                      <a:pt x="583816" y="897760"/>
                    </a:cubicBezTo>
                    <a:cubicBezTo>
                      <a:pt x="583530" y="905475"/>
                      <a:pt x="594484" y="923858"/>
                      <a:pt x="597246" y="933002"/>
                    </a:cubicBezTo>
                    <a:cubicBezTo>
                      <a:pt x="600008" y="942051"/>
                      <a:pt x="613248" y="965578"/>
                      <a:pt x="613248" y="970912"/>
                    </a:cubicBezTo>
                    <a:cubicBezTo>
                      <a:pt x="613248" y="986152"/>
                      <a:pt x="613915" y="983866"/>
                      <a:pt x="630298" y="990819"/>
                    </a:cubicBezTo>
                    <a:lnTo>
                      <a:pt x="630964" y="991391"/>
                    </a:lnTo>
                    <a:cubicBezTo>
                      <a:pt x="633631" y="996534"/>
                      <a:pt x="642109" y="1007297"/>
                      <a:pt x="643061" y="1013012"/>
                    </a:cubicBezTo>
                    <a:cubicBezTo>
                      <a:pt x="643347" y="1014727"/>
                      <a:pt x="658777" y="1039587"/>
                      <a:pt x="662778" y="1043492"/>
                    </a:cubicBezTo>
                    <a:cubicBezTo>
                      <a:pt x="679066" y="1059304"/>
                      <a:pt x="686781" y="1052160"/>
                      <a:pt x="696592" y="1070638"/>
                    </a:cubicBezTo>
                    <a:cubicBezTo>
                      <a:pt x="701259" y="1079497"/>
                      <a:pt x="681352" y="1099499"/>
                      <a:pt x="696687" y="1101404"/>
                    </a:cubicBezTo>
                    <a:cubicBezTo>
                      <a:pt x="705831" y="1102547"/>
                      <a:pt x="699925" y="1120930"/>
                      <a:pt x="698211" y="1125312"/>
                    </a:cubicBezTo>
                    <a:cubicBezTo>
                      <a:pt x="695258" y="1132837"/>
                      <a:pt x="694306" y="1129598"/>
                      <a:pt x="700687" y="1135980"/>
                    </a:cubicBezTo>
                    <a:lnTo>
                      <a:pt x="703831" y="1139028"/>
                    </a:lnTo>
                    <a:cubicBezTo>
                      <a:pt x="723262" y="1145124"/>
                      <a:pt x="717928" y="1163126"/>
                      <a:pt x="722595" y="1178938"/>
                    </a:cubicBezTo>
                    <a:cubicBezTo>
                      <a:pt x="724881" y="1186748"/>
                      <a:pt x="729453" y="1194463"/>
                      <a:pt x="734311" y="1201131"/>
                    </a:cubicBezTo>
                    <a:cubicBezTo>
                      <a:pt x="735835" y="1203322"/>
                      <a:pt x="771744" y="1217514"/>
                      <a:pt x="775649" y="1218371"/>
                    </a:cubicBezTo>
                    <a:cubicBezTo>
                      <a:pt x="788222" y="1221229"/>
                      <a:pt x="799081" y="1220467"/>
                      <a:pt x="809177" y="1229135"/>
                    </a:cubicBezTo>
                    <a:cubicBezTo>
                      <a:pt x="810034" y="1229896"/>
                      <a:pt x="819274" y="1238374"/>
                      <a:pt x="819274" y="1238374"/>
                    </a:cubicBezTo>
                    <a:cubicBezTo>
                      <a:pt x="838419" y="1247137"/>
                      <a:pt x="865089" y="1238755"/>
                      <a:pt x="877090" y="1249804"/>
                    </a:cubicBezTo>
                    <a:cubicBezTo>
                      <a:pt x="879281" y="1251804"/>
                      <a:pt x="905189" y="1271140"/>
                      <a:pt x="908047" y="1264568"/>
                    </a:cubicBezTo>
                    <a:cubicBezTo>
                      <a:pt x="908237" y="1264091"/>
                      <a:pt x="912904" y="1260567"/>
                      <a:pt x="912904" y="1260567"/>
                    </a:cubicBezTo>
                    <a:cubicBezTo>
                      <a:pt x="920905" y="1240469"/>
                      <a:pt x="901665" y="1185034"/>
                      <a:pt x="894521" y="1162269"/>
                    </a:cubicBezTo>
                    <a:cubicBezTo>
                      <a:pt x="884901" y="1131313"/>
                      <a:pt x="935860" y="1069210"/>
                      <a:pt x="908332" y="1049874"/>
                    </a:cubicBezTo>
                    <a:cubicBezTo>
                      <a:pt x="892997" y="1039111"/>
                      <a:pt x="937479" y="1046254"/>
                      <a:pt x="944337" y="1022537"/>
                    </a:cubicBezTo>
                    <a:cubicBezTo>
                      <a:pt x="948528" y="1007964"/>
                      <a:pt x="987866" y="1005678"/>
                      <a:pt x="1004249" y="983770"/>
                    </a:cubicBezTo>
                    <a:cubicBezTo>
                      <a:pt x="1014346" y="970150"/>
                      <a:pt x="1093403" y="948337"/>
                      <a:pt x="1133218" y="907475"/>
                    </a:cubicBezTo>
                    <a:cubicBezTo>
                      <a:pt x="1157887" y="882139"/>
                      <a:pt x="1159316" y="891854"/>
                      <a:pt x="1185605" y="858993"/>
                    </a:cubicBezTo>
                    <a:cubicBezTo>
                      <a:pt x="1188939" y="854802"/>
                      <a:pt x="1259900" y="824512"/>
                      <a:pt x="1269711" y="824512"/>
                    </a:cubicBezTo>
                    <a:cubicBezTo>
                      <a:pt x="1269616" y="816988"/>
                      <a:pt x="1271711" y="812797"/>
                      <a:pt x="1271425" y="803272"/>
                    </a:cubicBezTo>
                    <a:cubicBezTo>
                      <a:pt x="1271330" y="799747"/>
                      <a:pt x="1282665" y="787460"/>
                      <a:pt x="1281236" y="767553"/>
                    </a:cubicBezTo>
                    <a:cubicBezTo>
                      <a:pt x="1279903" y="749265"/>
                      <a:pt x="1282474" y="763457"/>
                      <a:pt x="1277331" y="749075"/>
                    </a:cubicBezTo>
                    <a:cubicBezTo>
                      <a:pt x="1275140" y="742978"/>
                      <a:pt x="1286761" y="737549"/>
                      <a:pt x="1279141" y="727548"/>
                    </a:cubicBezTo>
                    <a:cubicBezTo>
                      <a:pt x="1275426" y="722690"/>
                      <a:pt x="1291428" y="704021"/>
                      <a:pt x="1292285" y="700497"/>
                    </a:cubicBezTo>
                    <a:cubicBezTo>
                      <a:pt x="1295714" y="693258"/>
                      <a:pt x="1294381" y="671827"/>
                      <a:pt x="1295143" y="670969"/>
                    </a:cubicBezTo>
                    <a:cubicBezTo>
                      <a:pt x="1299048" y="666874"/>
                      <a:pt x="1296952" y="661540"/>
                      <a:pt x="1295047" y="656015"/>
                    </a:cubicBezTo>
                    <a:cubicBezTo>
                      <a:pt x="1294285" y="653729"/>
                      <a:pt x="1288475" y="645728"/>
                      <a:pt x="1286380" y="641347"/>
                    </a:cubicBezTo>
                    <a:cubicBezTo>
                      <a:pt x="1283998" y="636298"/>
                      <a:pt x="1283046" y="638489"/>
                      <a:pt x="1283046" y="629726"/>
                    </a:cubicBezTo>
                    <a:cubicBezTo>
                      <a:pt x="1283046" y="621916"/>
                      <a:pt x="1276760" y="619630"/>
                      <a:pt x="1271330" y="611343"/>
                    </a:cubicBezTo>
                    <a:cubicBezTo>
                      <a:pt x="1263329" y="598960"/>
                      <a:pt x="1268568" y="592483"/>
                      <a:pt x="1262186" y="580577"/>
                    </a:cubicBezTo>
                    <a:cubicBezTo>
                      <a:pt x="1259519" y="575529"/>
                      <a:pt x="1261710" y="578291"/>
                      <a:pt x="1257614" y="571528"/>
                    </a:cubicBezTo>
                    <a:cubicBezTo>
                      <a:pt x="1257233" y="570862"/>
                      <a:pt x="1255709" y="568099"/>
                      <a:pt x="1255233" y="568099"/>
                    </a:cubicBezTo>
                    <a:cubicBezTo>
                      <a:pt x="1255138" y="565432"/>
                      <a:pt x="1245327" y="558574"/>
                      <a:pt x="1243231" y="557812"/>
                    </a:cubicBezTo>
                    <a:lnTo>
                      <a:pt x="1240374" y="437416"/>
                    </a:lnTo>
                    <a:lnTo>
                      <a:pt x="1238850" y="375694"/>
                    </a:lnTo>
                    <a:cubicBezTo>
                      <a:pt x="1237326" y="370932"/>
                      <a:pt x="1221419" y="370075"/>
                      <a:pt x="1216466" y="372742"/>
                    </a:cubicBezTo>
                    <a:cubicBezTo>
                      <a:pt x="1214847" y="373599"/>
                      <a:pt x="1207989" y="375694"/>
                      <a:pt x="1206084" y="373408"/>
                    </a:cubicBezTo>
                    <a:cubicBezTo>
                      <a:pt x="1199226" y="365122"/>
                      <a:pt x="1199226" y="366741"/>
                      <a:pt x="1196368" y="366550"/>
                    </a:cubicBezTo>
                    <a:cubicBezTo>
                      <a:pt x="1195130" y="366455"/>
                      <a:pt x="1193320" y="366074"/>
                      <a:pt x="1190177" y="364360"/>
                    </a:cubicBezTo>
                    <a:cubicBezTo>
                      <a:pt x="1182081" y="359978"/>
                      <a:pt x="1182843" y="358835"/>
                      <a:pt x="1172556" y="356454"/>
                    </a:cubicBezTo>
                    <a:cubicBezTo>
                      <a:pt x="1168651" y="355501"/>
                      <a:pt x="1175032" y="352644"/>
                      <a:pt x="1160078" y="353120"/>
                    </a:cubicBezTo>
                    <a:cubicBezTo>
                      <a:pt x="1157983" y="353215"/>
                      <a:pt x="1145981" y="343786"/>
                      <a:pt x="1145600" y="338833"/>
                    </a:cubicBezTo>
                    <a:cubicBezTo>
                      <a:pt x="1145600" y="338452"/>
                      <a:pt x="1138361" y="333403"/>
                      <a:pt x="1137409" y="332546"/>
                    </a:cubicBezTo>
                    <a:cubicBezTo>
                      <a:pt x="1133218" y="328546"/>
                      <a:pt x="1131884" y="327593"/>
                      <a:pt x="1125407" y="328736"/>
                    </a:cubicBezTo>
                    <a:cubicBezTo>
                      <a:pt x="1124073" y="328927"/>
                      <a:pt x="1117501" y="336451"/>
                      <a:pt x="1112072" y="338166"/>
                    </a:cubicBezTo>
                    <a:cubicBezTo>
                      <a:pt x="1097308" y="342738"/>
                      <a:pt x="1092831" y="322354"/>
                      <a:pt x="1083402" y="335118"/>
                    </a:cubicBezTo>
                    <a:cubicBezTo>
                      <a:pt x="1081783" y="337213"/>
                      <a:pt x="1073496" y="345024"/>
                      <a:pt x="1069972" y="341690"/>
                    </a:cubicBezTo>
                    <a:cubicBezTo>
                      <a:pt x="1066066" y="337975"/>
                      <a:pt x="1051779" y="338356"/>
                      <a:pt x="1046064" y="342262"/>
                    </a:cubicBezTo>
                    <a:cubicBezTo>
                      <a:pt x="1038158" y="347596"/>
                      <a:pt x="1040920" y="341119"/>
                      <a:pt x="1036348" y="350263"/>
                    </a:cubicBezTo>
                    <a:cubicBezTo>
                      <a:pt x="1035777" y="351501"/>
                      <a:pt x="1033872" y="353120"/>
                      <a:pt x="1032538" y="353406"/>
                    </a:cubicBezTo>
                    <a:cubicBezTo>
                      <a:pt x="1032348" y="354930"/>
                      <a:pt x="1024633" y="357121"/>
                      <a:pt x="1021585" y="357121"/>
                    </a:cubicBezTo>
                    <a:cubicBezTo>
                      <a:pt x="1011774" y="356835"/>
                      <a:pt x="1018632" y="350263"/>
                      <a:pt x="1007106" y="348262"/>
                    </a:cubicBezTo>
                    <a:cubicBezTo>
                      <a:pt x="990343" y="345405"/>
                      <a:pt x="997296" y="331117"/>
                      <a:pt x="989104" y="336356"/>
                    </a:cubicBezTo>
                    <a:cubicBezTo>
                      <a:pt x="986056" y="338261"/>
                      <a:pt x="981580" y="348834"/>
                      <a:pt x="973198" y="340928"/>
                    </a:cubicBezTo>
                    <a:cubicBezTo>
                      <a:pt x="970150" y="338071"/>
                      <a:pt x="965673" y="337213"/>
                      <a:pt x="965101" y="331879"/>
                    </a:cubicBezTo>
                    <a:cubicBezTo>
                      <a:pt x="964720" y="328736"/>
                      <a:pt x="957196" y="329879"/>
                      <a:pt x="955005" y="337499"/>
                    </a:cubicBezTo>
                    <a:cubicBezTo>
                      <a:pt x="954529" y="339214"/>
                      <a:pt x="947385" y="354358"/>
                      <a:pt x="944623" y="354358"/>
                    </a:cubicBezTo>
                    <a:cubicBezTo>
                      <a:pt x="933669" y="354358"/>
                      <a:pt x="948052" y="335308"/>
                      <a:pt x="936812" y="334927"/>
                    </a:cubicBezTo>
                    <a:cubicBezTo>
                      <a:pt x="923858" y="334546"/>
                      <a:pt x="930526" y="336356"/>
                      <a:pt x="921667" y="339785"/>
                    </a:cubicBezTo>
                    <a:cubicBezTo>
                      <a:pt x="918238" y="341119"/>
                      <a:pt x="913571" y="341976"/>
                      <a:pt x="912714" y="337690"/>
                    </a:cubicBezTo>
                    <a:cubicBezTo>
                      <a:pt x="911190" y="329879"/>
                      <a:pt x="903475" y="335880"/>
                      <a:pt x="899474" y="327307"/>
                    </a:cubicBezTo>
                    <a:cubicBezTo>
                      <a:pt x="894140" y="315782"/>
                      <a:pt x="878805" y="337404"/>
                      <a:pt x="875281" y="338737"/>
                    </a:cubicBezTo>
                    <a:cubicBezTo>
                      <a:pt x="873280" y="339499"/>
                      <a:pt x="866708" y="339976"/>
                      <a:pt x="866518" y="335880"/>
                    </a:cubicBezTo>
                    <a:cubicBezTo>
                      <a:pt x="866327" y="332641"/>
                      <a:pt x="866422" y="320354"/>
                      <a:pt x="863660" y="320449"/>
                    </a:cubicBezTo>
                    <a:cubicBezTo>
                      <a:pt x="858612" y="320640"/>
                      <a:pt x="856516" y="320830"/>
                      <a:pt x="855373" y="316163"/>
                    </a:cubicBezTo>
                    <a:cubicBezTo>
                      <a:pt x="854230" y="313591"/>
                      <a:pt x="856421" y="297685"/>
                      <a:pt x="845848" y="305971"/>
                    </a:cubicBezTo>
                    <a:cubicBezTo>
                      <a:pt x="841467" y="309400"/>
                      <a:pt x="827941" y="299113"/>
                      <a:pt x="823369" y="307591"/>
                    </a:cubicBezTo>
                    <a:cubicBezTo>
                      <a:pt x="814892" y="323593"/>
                      <a:pt x="804034" y="296065"/>
                      <a:pt x="795271" y="303019"/>
                    </a:cubicBezTo>
                    <a:cubicBezTo>
                      <a:pt x="793366" y="304543"/>
                      <a:pt x="780412" y="302923"/>
                      <a:pt x="776792" y="300161"/>
                    </a:cubicBezTo>
                    <a:cubicBezTo>
                      <a:pt x="764029" y="290541"/>
                      <a:pt x="752694" y="296923"/>
                      <a:pt x="749551" y="293589"/>
                    </a:cubicBezTo>
                    <a:cubicBezTo>
                      <a:pt x="749551" y="272253"/>
                      <a:pt x="743264" y="280159"/>
                      <a:pt x="734025" y="268443"/>
                    </a:cubicBezTo>
                    <a:cubicBezTo>
                      <a:pt x="729739" y="263014"/>
                      <a:pt x="726976" y="282159"/>
                      <a:pt x="722023" y="273777"/>
                    </a:cubicBezTo>
                    <a:cubicBezTo>
                      <a:pt x="716975" y="265300"/>
                      <a:pt x="709355" y="274444"/>
                      <a:pt x="706117" y="274444"/>
                    </a:cubicBezTo>
                    <a:cubicBezTo>
                      <a:pt x="699354" y="274444"/>
                      <a:pt x="693829" y="264252"/>
                      <a:pt x="688400" y="261109"/>
                    </a:cubicBezTo>
                    <a:cubicBezTo>
                      <a:pt x="685638" y="259489"/>
                      <a:pt x="683066" y="256537"/>
                      <a:pt x="681066" y="254346"/>
                    </a:cubicBezTo>
                    <a:cubicBezTo>
                      <a:pt x="681066" y="254346"/>
                      <a:pt x="674684" y="250822"/>
                      <a:pt x="674017" y="249583"/>
                    </a:cubicBezTo>
                    <a:lnTo>
                      <a:pt x="680971" y="22888"/>
                    </a:lnTo>
                    <a:close/>
                  </a:path>
                </a:pathLst>
              </a:custGeom>
              <a:grpFill/>
              <a:ln w="6350" cap="flat">
                <a:solidFill>
                  <a:schemeClr val="bg1"/>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3FB8FDE-F874-427A-B3F2-D5F96B56B508}"/>
                  </a:ext>
                </a:extLst>
              </p:cNvPr>
              <p:cNvSpPr/>
              <p:nvPr/>
            </p:nvSpPr>
            <p:spPr>
              <a:xfrm>
                <a:off x="4909078" y="3233085"/>
                <a:ext cx="1378397" cy="729740"/>
              </a:xfrm>
              <a:custGeom>
                <a:avLst/>
                <a:gdLst>
                  <a:gd name="connsiteX0" fmla="*/ 284350 w 809625"/>
                  <a:gd name="connsiteY0" fmla="*/ 84420 h 428625"/>
                  <a:gd name="connsiteX1" fmla="*/ 277301 w 809625"/>
                  <a:gd name="connsiteY1" fmla="*/ 311020 h 428625"/>
                  <a:gd name="connsiteX2" fmla="*/ 284350 w 809625"/>
                  <a:gd name="connsiteY2" fmla="*/ 315782 h 428625"/>
                  <a:gd name="connsiteX3" fmla="*/ 291684 w 809625"/>
                  <a:gd name="connsiteY3" fmla="*/ 322545 h 428625"/>
                  <a:gd name="connsiteX4" fmla="*/ 309400 w 809625"/>
                  <a:gd name="connsiteY4" fmla="*/ 335880 h 428625"/>
                  <a:gd name="connsiteX5" fmla="*/ 325307 w 809625"/>
                  <a:gd name="connsiteY5" fmla="*/ 335213 h 428625"/>
                  <a:gd name="connsiteX6" fmla="*/ 337309 w 809625"/>
                  <a:gd name="connsiteY6" fmla="*/ 329879 h 428625"/>
                  <a:gd name="connsiteX7" fmla="*/ 352834 w 809625"/>
                  <a:gd name="connsiteY7" fmla="*/ 355025 h 428625"/>
                  <a:gd name="connsiteX8" fmla="*/ 380076 w 809625"/>
                  <a:gd name="connsiteY8" fmla="*/ 361597 h 428625"/>
                  <a:gd name="connsiteX9" fmla="*/ 398554 w 809625"/>
                  <a:gd name="connsiteY9" fmla="*/ 364455 h 428625"/>
                  <a:gd name="connsiteX10" fmla="*/ 426653 w 809625"/>
                  <a:gd name="connsiteY10" fmla="*/ 369027 h 428625"/>
                  <a:gd name="connsiteX11" fmla="*/ 449132 w 809625"/>
                  <a:gd name="connsiteY11" fmla="*/ 367408 h 428625"/>
                  <a:gd name="connsiteX12" fmla="*/ 458657 w 809625"/>
                  <a:gd name="connsiteY12" fmla="*/ 377599 h 428625"/>
                  <a:gd name="connsiteX13" fmla="*/ 466944 w 809625"/>
                  <a:gd name="connsiteY13" fmla="*/ 381886 h 428625"/>
                  <a:gd name="connsiteX14" fmla="*/ 469801 w 809625"/>
                  <a:gd name="connsiteY14" fmla="*/ 397316 h 428625"/>
                  <a:gd name="connsiteX15" fmla="*/ 478564 w 809625"/>
                  <a:gd name="connsiteY15" fmla="*/ 400174 h 428625"/>
                  <a:gd name="connsiteX16" fmla="*/ 502758 w 809625"/>
                  <a:gd name="connsiteY16" fmla="*/ 388744 h 428625"/>
                  <a:gd name="connsiteX17" fmla="*/ 515998 w 809625"/>
                  <a:gd name="connsiteY17" fmla="*/ 399126 h 428625"/>
                  <a:gd name="connsiteX18" fmla="*/ 524951 w 809625"/>
                  <a:gd name="connsiteY18" fmla="*/ 401221 h 428625"/>
                  <a:gd name="connsiteX19" fmla="*/ 540096 w 809625"/>
                  <a:gd name="connsiteY19" fmla="*/ 396364 h 428625"/>
                  <a:gd name="connsiteX20" fmla="*/ 547906 w 809625"/>
                  <a:gd name="connsiteY20" fmla="*/ 415795 h 428625"/>
                  <a:gd name="connsiteX21" fmla="*/ 558289 w 809625"/>
                  <a:gd name="connsiteY21" fmla="*/ 398935 h 428625"/>
                  <a:gd name="connsiteX22" fmla="*/ 568385 w 809625"/>
                  <a:gd name="connsiteY22" fmla="*/ 393316 h 428625"/>
                  <a:gd name="connsiteX23" fmla="*/ 576481 w 809625"/>
                  <a:gd name="connsiteY23" fmla="*/ 402364 h 428625"/>
                  <a:gd name="connsiteX24" fmla="*/ 592388 w 809625"/>
                  <a:gd name="connsiteY24" fmla="*/ 397792 h 428625"/>
                  <a:gd name="connsiteX25" fmla="*/ 610390 w 809625"/>
                  <a:gd name="connsiteY25" fmla="*/ 409699 h 428625"/>
                  <a:gd name="connsiteX26" fmla="*/ 624868 w 809625"/>
                  <a:gd name="connsiteY26" fmla="*/ 418557 h 428625"/>
                  <a:gd name="connsiteX27" fmla="*/ 635822 w 809625"/>
                  <a:gd name="connsiteY27" fmla="*/ 414842 h 428625"/>
                  <a:gd name="connsiteX28" fmla="*/ 639632 w 809625"/>
                  <a:gd name="connsiteY28" fmla="*/ 411699 h 428625"/>
                  <a:gd name="connsiteX29" fmla="*/ 649348 w 809625"/>
                  <a:gd name="connsiteY29" fmla="*/ 403698 h 428625"/>
                  <a:gd name="connsiteX30" fmla="*/ 673255 w 809625"/>
                  <a:gd name="connsiteY30" fmla="*/ 403126 h 428625"/>
                  <a:gd name="connsiteX31" fmla="*/ 686685 w 809625"/>
                  <a:gd name="connsiteY31" fmla="*/ 396554 h 428625"/>
                  <a:gd name="connsiteX32" fmla="*/ 715356 w 809625"/>
                  <a:gd name="connsiteY32" fmla="*/ 399602 h 428625"/>
                  <a:gd name="connsiteX33" fmla="*/ 728691 w 809625"/>
                  <a:gd name="connsiteY33" fmla="*/ 390172 h 428625"/>
                  <a:gd name="connsiteX34" fmla="*/ 740692 w 809625"/>
                  <a:gd name="connsiteY34" fmla="*/ 393982 h 428625"/>
                  <a:gd name="connsiteX35" fmla="*/ 748884 w 809625"/>
                  <a:gd name="connsiteY35" fmla="*/ 400269 h 428625"/>
                  <a:gd name="connsiteX36" fmla="*/ 763362 w 809625"/>
                  <a:gd name="connsiteY36" fmla="*/ 414556 h 428625"/>
                  <a:gd name="connsiteX37" fmla="*/ 775840 w 809625"/>
                  <a:gd name="connsiteY37" fmla="*/ 417890 h 428625"/>
                  <a:gd name="connsiteX38" fmla="*/ 793461 w 809625"/>
                  <a:gd name="connsiteY38" fmla="*/ 425796 h 428625"/>
                  <a:gd name="connsiteX39" fmla="*/ 799652 w 809625"/>
                  <a:gd name="connsiteY39" fmla="*/ 427987 h 428625"/>
                  <a:gd name="connsiteX40" fmla="*/ 780697 w 809625"/>
                  <a:gd name="connsiteY40" fmla="*/ 90706 h 428625"/>
                  <a:gd name="connsiteX41" fmla="*/ 777840 w 809625"/>
                  <a:gd name="connsiteY41" fmla="*/ 77943 h 428625"/>
                  <a:gd name="connsiteX42" fmla="*/ 777840 w 809625"/>
                  <a:gd name="connsiteY42" fmla="*/ 33937 h 428625"/>
                  <a:gd name="connsiteX43" fmla="*/ 98326 w 809625"/>
                  <a:gd name="connsiteY43" fmla="*/ 17459 h 428625"/>
                  <a:gd name="connsiteX44" fmla="*/ 11173 w 809625"/>
                  <a:gd name="connsiteY44" fmla="*/ 10125 h 428625"/>
                  <a:gd name="connsiteX45" fmla="*/ 10125 w 809625"/>
                  <a:gd name="connsiteY45" fmla="*/ 71466 h 428625"/>
                  <a:gd name="connsiteX46" fmla="*/ 284350 w 809625"/>
                  <a:gd name="connsiteY46" fmla="*/ 8442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9625" h="428625">
                    <a:moveTo>
                      <a:pt x="284350" y="84420"/>
                    </a:moveTo>
                    <a:lnTo>
                      <a:pt x="277301" y="311020"/>
                    </a:lnTo>
                    <a:cubicBezTo>
                      <a:pt x="277968" y="312353"/>
                      <a:pt x="284350" y="315782"/>
                      <a:pt x="284350" y="315782"/>
                    </a:cubicBezTo>
                    <a:cubicBezTo>
                      <a:pt x="286350" y="317973"/>
                      <a:pt x="288922" y="320926"/>
                      <a:pt x="291684" y="322545"/>
                    </a:cubicBezTo>
                    <a:cubicBezTo>
                      <a:pt x="297018" y="325688"/>
                      <a:pt x="302638" y="335880"/>
                      <a:pt x="309400" y="335880"/>
                    </a:cubicBezTo>
                    <a:cubicBezTo>
                      <a:pt x="312639" y="335880"/>
                      <a:pt x="320259" y="326736"/>
                      <a:pt x="325307" y="335213"/>
                    </a:cubicBezTo>
                    <a:cubicBezTo>
                      <a:pt x="330260" y="343595"/>
                      <a:pt x="333022" y="324450"/>
                      <a:pt x="337309" y="329879"/>
                    </a:cubicBezTo>
                    <a:cubicBezTo>
                      <a:pt x="346453" y="341500"/>
                      <a:pt x="352834" y="333689"/>
                      <a:pt x="352834" y="355025"/>
                    </a:cubicBezTo>
                    <a:cubicBezTo>
                      <a:pt x="355978" y="358264"/>
                      <a:pt x="367312" y="351882"/>
                      <a:pt x="380076" y="361597"/>
                    </a:cubicBezTo>
                    <a:cubicBezTo>
                      <a:pt x="383695" y="364360"/>
                      <a:pt x="396649" y="365979"/>
                      <a:pt x="398554" y="364455"/>
                    </a:cubicBezTo>
                    <a:cubicBezTo>
                      <a:pt x="407317" y="357502"/>
                      <a:pt x="418176" y="385029"/>
                      <a:pt x="426653" y="369027"/>
                    </a:cubicBezTo>
                    <a:cubicBezTo>
                      <a:pt x="431225" y="360454"/>
                      <a:pt x="444751" y="370837"/>
                      <a:pt x="449132" y="367408"/>
                    </a:cubicBezTo>
                    <a:cubicBezTo>
                      <a:pt x="459705" y="359121"/>
                      <a:pt x="457514" y="375123"/>
                      <a:pt x="458657" y="377599"/>
                    </a:cubicBezTo>
                    <a:cubicBezTo>
                      <a:pt x="459895" y="382267"/>
                      <a:pt x="461896" y="382076"/>
                      <a:pt x="466944" y="381886"/>
                    </a:cubicBezTo>
                    <a:cubicBezTo>
                      <a:pt x="469706" y="381790"/>
                      <a:pt x="469611" y="393982"/>
                      <a:pt x="469801" y="397316"/>
                    </a:cubicBezTo>
                    <a:cubicBezTo>
                      <a:pt x="469992" y="401412"/>
                      <a:pt x="476659" y="400936"/>
                      <a:pt x="478564" y="400174"/>
                    </a:cubicBezTo>
                    <a:cubicBezTo>
                      <a:pt x="482089" y="398840"/>
                      <a:pt x="497424" y="377218"/>
                      <a:pt x="502758" y="388744"/>
                    </a:cubicBezTo>
                    <a:cubicBezTo>
                      <a:pt x="506758" y="397316"/>
                      <a:pt x="514569" y="391315"/>
                      <a:pt x="515998" y="399126"/>
                    </a:cubicBezTo>
                    <a:cubicBezTo>
                      <a:pt x="516855" y="403412"/>
                      <a:pt x="521427" y="402650"/>
                      <a:pt x="524951" y="401221"/>
                    </a:cubicBezTo>
                    <a:cubicBezTo>
                      <a:pt x="533809" y="397697"/>
                      <a:pt x="527142" y="395983"/>
                      <a:pt x="540096" y="396364"/>
                    </a:cubicBezTo>
                    <a:cubicBezTo>
                      <a:pt x="551335" y="396745"/>
                      <a:pt x="536953" y="415795"/>
                      <a:pt x="547906" y="415795"/>
                    </a:cubicBezTo>
                    <a:cubicBezTo>
                      <a:pt x="550669" y="415795"/>
                      <a:pt x="557812" y="400650"/>
                      <a:pt x="558289" y="398935"/>
                    </a:cubicBezTo>
                    <a:cubicBezTo>
                      <a:pt x="560384" y="391315"/>
                      <a:pt x="568004" y="390268"/>
                      <a:pt x="568385" y="393316"/>
                    </a:cubicBezTo>
                    <a:cubicBezTo>
                      <a:pt x="568957" y="398650"/>
                      <a:pt x="573529" y="399507"/>
                      <a:pt x="576481" y="402364"/>
                    </a:cubicBezTo>
                    <a:cubicBezTo>
                      <a:pt x="584863" y="410270"/>
                      <a:pt x="589340" y="399697"/>
                      <a:pt x="592388" y="397792"/>
                    </a:cubicBezTo>
                    <a:cubicBezTo>
                      <a:pt x="600580" y="392649"/>
                      <a:pt x="593626" y="406841"/>
                      <a:pt x="610390" y="409699"/>
                    </a:cubicBezTo>
                    <a:cubicBezTo>
                      <a:pt x="621916" y="411699"/>
                      <a:pt x="614962" y="418366"/>
                      <a:pt x="624868" y="418557"/>
                    </a:cubicBezTo>
                    <a:cubicBezTo>
                      <a:pt x="627916" y="418557"/>
                      <a:pt x="635632" y="416366"/>
                      <a:pt x="635822" y="414842"/>
                    </a:cubicBezTo>
                    <a:cubicBezTo>
                      <a:pt x="637156" y="414556"/>
                      <a:pt x="639060" y="412937"/>
                      <a:pt x="639632" y="411699"/>
                    </a:cubicBezTo>
                    <a:cubicBezTo>
                      <a:pt x="644204" y="402460"/>
                      <a:pt x="641442" y="409032"/>
                      <a:pt x="649348" y="403698"/>
                    </a:cubicBezTo>
                    <a:cubicBezTo>
                      <a:pt x="655063" y="399793"/>
                      <a:pt x="669350" y="399412"/>
                      <a:pt x="673255" y="403126"/>
                    </a:cubicBezTo>
                    <a:cubicBezTo>
                      <a:pt x="676780" y="406460"/>
                      <a:pt x="685162" y="398650"/>
                      <a:pt x="686685" y="396554"/>
                    </a:cubicBezTo>
                    <a:cubicBezTo>
                      <a:pt x="696210" y="383791"/>
                      <a:pt x="700592" y="404079"/>
                      <a:pt x="715356" y="399602"/>
                    </a:cubicBezTo>
                    <a:cubicBezTo>
                      <a:pt x="720785" y="397983"/>
                      <a:pt x="727357" y="390458"/>
                      <a:pt x="728691" y="390172"/>
                    </a:cubicBezTo>
                    <a:cubicBezTo>
                      <a:pt x="735168" y="389125"/>
                      <a:pt x="736501" y="389982"/>
                      <a:pt x="740692" y="393982"/>
                    </a:cubicBezTo>
                    <a:cubicBezTo>
                      <a:pt x="741645" y="394935"/>
                      <a:pt x="748884" y="399888"/>
                      <a:pt x="748884" y="400269"/>
                    </a:cubicBezTo>
                    <a:cubicBezTo>
                      <a:pt x="749360" y="405222"/>
                      <a:pt x="761362" y="414556"/>
                      <a:pt x="763362" y="414556"/>
                    </a:cubicBezTo>
                    <a:cubicBezTo>
                      <a:pt x="778316" y="414080"/>
                      <a:pt x="772030" y="416938"/>
                      <a:pt x="775840" y="417890"/>
                    </a:cubicBezTo>
                    <a:cubicBezTo>
                      <a:pt x="786126" y="420271"/>
                      <a:pt x="785365" y="421414"/>
                      <a:pt x="793461" y="425796"/>
                    </a:cubicBezTo>
                    <a:cubicBezTo>
                      <a:pt x="796604" y="427510"/>
                      <a:pt x="798414" y="427891"/>
                      <a:pt x="799652" y="427987"/>
                    </a:cubicBezTo>
                    <a:cubicBezTo>
                      <a:pt x="799652" y="327879"/>
                      <a:pt x="800700" y="187004"/>
                      <a:pt x="780697" y="90706"/>
                    </a:cubicBezTo>
                    <a:cubicBezTo>
                      <a:pt x="779745" y="86325"/>
                      <a:pt x="778888" y="82134"/>
                      <a:pt x="777840" y="77943"/>
                    </a:cubicBezTo>
                    <a:lnTo>
                      <a:pt x="777840" y="33937"/>
                    </a:lnTo>
                    <a:lnTo>
                      <a:pt x="98326" y="17459"/>
                    </a:lnTo>
                    <a:lnTo>
                      <a:pt x="11173" y="10125"/>
                    </a:lnTo>
                    <a:lnTo>
                      <a:pt x="10125" y="71466"/>
                    </a:lnTo>
                    <a:lnTo>
                      <a:pt x="284350" y="84420"/>
                    </a:lnTo>
                    <a:close/>
                  </a:path>
                </a:pathLst>
              </a:custGeom>
              <a:grpFill/>
              <a:ln w="6350" cap="flat">
                <a:solidFill>
                  <a:schemeClr val="bg1"/>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EF642F8-52DD-4260-B719-462A36669833}"/>
                  </a:ext>
                </a:extLst>
              </p:cNvPr>
              <p:cNvSpPr/>
              <p:nvPr/>
            </p:nvSpPr>
            <p:spPr>
              <a:xfrm>
                <a:off x="5059243" y="2650916"/>
                <a:ext cx="1183800" cy="648657"/>
              </a:xfrm>
              <a:custGeom>
                <a:avLst/>
                <a:gdLst>
                  <a:gd name="connsiteX0" fmla="*/ 10125 w 695325"/>
                  <a:gd name="connsiteY0" fmla="*/ 359597 h 381000"/>
                  <a:gd name="connsiteX1" fmla="*/ 689638 w 695325"/>
                  <a:gd name="connsiteY1" fmla="*/ 376075 h 381000"/>
                  <a:gd name="connsiteX2" fmla="*/ 690115 w 695325"/>
                  <a:gd name="connsiteY2" fmla="*/ 125282 h 381000"/>
                  <a:gd name="connsiteX3" fmla="*/ 674875 w 695325"/>
                  <a:gd name="connsiteY3" fmla="*/ 112138 h 381000"/>
                  <a:gd name="connsiteX4" fmla="*/ 660301 w 695325"/>
                  <a:gd name="connsiteY4" fmla="*/ 89278 h 381000"/>
                  <a:gd name="connsiteX5" fmla="*/ 656587 w 695325"/>
                  <a:gd name="connsiteY5" fmla="*/ 35842 h 381000"/>
                  <a:gd name="connsiteX6" fmla="*/ 625440 w 695325"/>
                  <a:gd name="connsiteY6" fmla="*/ 22793 h 381000"/>
                  <a:gd name="connsiteX7" fmla="*/ 33271 w 695325"/>
                  <a:gd name="connsiteY7" fmla="*/ 10125 h 381000"/>
                  <a:gd name="connsiteX8" fmla="*/ 10125 w 695325"/>
                  <a:gd name="connsiteY8" fmla="*/ 35959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81000">
                    <a:moveTo>
                      <a:pt x="10125" y="359597"/>
                    </a:moveTo>
                    <a:lnTo>
                      <a:pt x="689638" y="376075"/>
                    </a:lnTo>
                    <a:lnTo>
                      <a:pt x="690115" y="125282"/>
                    </a:lnTo>
                    <a:cubicBezTo>
                      <a:pt x="688686" y="121186"/>
                      <a:pt x="679351" y="116138"/>
                      <a:pt x="674875" y="112138"/>
                    </a:cubicBezTo>
                    <a:cubicBezTo>
                      <a:pt x="659825" y="98612"/>
                      <a:pt x="666493" y="92897"/>
                      <a:pt x="660301" y="89278"/>
                    </a:cubicBezTo>
                    <a:cubicBezTo>
                      <a:pt x="628774" y="71180"/>
                      <a:pt x="683638" y="51844"/>
                      <a:pt x="656587" y="35842"/>
                    </a:cubicBezTo>
                    <a:cubicBezTo>
                      <a:pt x="653825" y="34223"/>
                      <a:pt x="647633" y="38033"/>
                      <a:pt x="625440" y="22793"/>
                    </a:cubicBezTo>
                    <a:lnTo>
                      <a:pt x="33271" y="10125"/>
                    </a:lnTo>
                    <a:lnTo>
                      <a:pt x="10125" y="359597"/>
                    </a:lnTo>
                    <a:close/>
                  </a:path>
                </a:pathLst>
              </a:custGeom>
              <a:grpFill/>
              <a:ln w="6350" cap="flat">
                <a:solidFill>
                  <a:schemeClr val="bg1"/>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A1CE4DB8-AA89-44D8-9341-D3F7FD64F7AF}"/>
                  </a:ext>
                </a:extLst>
              </p:cNvPr>
              <p:cNvSpPr/>
              <p:nvPr/>
            </p:nvSpPr>
            <p:spPr>
              <a:xfrm>
                <a:off x="4813241" y="2027718"/>
                <a:ext cx="1313531" cy="664874"/>
              </a:xfrm>
              <a:custGeom>
                <a:avLst/>
                <a:gdLst>
                  <a:gd name="connsiteX0" fmla="*/ 177860 w 771525"/>
                  <a:gd name="connsiteY0" fmla="*/ 376171 h 390525"/>
                  <a:gd name="connsiteX1" fmla="*/ 770030 w 771525"/>
                  <a:gd name="connsiteY1" fmla="*/ 388839 h 390525"/>
                  <a:gd name="connsiteX2" fmla="*/ 735358 w 771525"/>
                  <a:gd name="connsiteY2" fmla="*/ 321116 h 390525"/>
                  <a:gd name="connsiteX3" fmla="*/ 726024 w 771525"/>
                  <a:gd name="connsiteY3" fmla="*/ 295780 h 390525"/>
                  <a:gd name="connsiteX4" fmla="*/ 706783 w 771525"/>
                  <a:gd name="connsiteY4" fmla="*/ 201482 h 390525"/>
                  <a:gd name="connsiteX5" fmla="*/ 678780 w 771525"/>
                  <a:gd name="connsiteY5" fmla="*/ 97088 h 390525"/>
                  <a:gd name="connsiteX6" fmla="*/ 647538 w 771525"/>
                  <a:gd name="connsiteY6" fmla="*/ 87087 h 390525"/>
                  <a:gd name="connsiteX7" fmla="*/ 606771 w 771525"/>
                  <a:gd name="connsiteY7" fmla="*/ 61084 h 390525"/>
                  <a:gd name="connsiteX8" fmla="*/ 522760 w 771525"/>
                  <a:gd name="connsiteY8" fmla="*/ 55369 h 390525"/>
                  <a:gd name="connsiteX9" fmla="*/ 483422 w 771525"/>
                  <a:gd name="connsiteY9" fmla="*/ 32699 h 390525"/>
                  <a:gd name="connsiteX10" fmla="*/ 30223 w 771525"/>
                  <a:gd name="connsiteY10" fmla="*/ 10125 h 390525"/>
                  <a:gd name="connsiteX11" fmla="*/ 10125 w 771525"/>
                  <a:gd name="connsiteY11" fmla="*/ 243773 h 390525"/>
                  <a:gd name="connsiteX12" fmla="*/ 185956 w 771525"/>
                  <a:gd name="connsiteY12" fmla="*/ 256632 h 390525"/>
                  <a:gd name="connsiteX13" fmla="*/ 177860 w 771525"/>
                  <a:gd name="connsiteY13" fmla="*/ 37617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390525">
                    <a:moveTo>
                      <a:pt x="177860" y="376171"/>
                    </a:moveTo>
                    <a:lnTo>
                      <a:pt x="770030" y="388839"/>
                    </a:lnTo>
                    <a:cubicBezTo>
                      <a:pt x="764029" y="366550"/>
                      <a:pt x="741931" y="355692"/>
                      <a:pt x="735358" y="321116"/>
                    </a:cubicBezTo>
                    <a:cubicBezTo>
                      <a:pt x="732406" y="312258"/>
                      <a:pt x="725167" y="303971"/>
                      <a:pt x="726024" y="295780"/>
                    </a:cubicBezTo>
                    <a:cubicBezTo>
                      <a:pt x="730120" y="255584"/>
                      <a:pt x="710593" y="232153"/>
                      <a:pt x="706783" y="201482"/>
                    </a:cubicBezTo>
                    <a:cubicBezTo>
                      <a:pt x="700592" y="150809"/>
                      <a:pt x="678780" y="148714"/>
                      <a:pt x="678780" y="97088"/>
                    </a:cubicBezTo>
                    <a:cubicBezTo>
                      <a:pt x="666588" y="101279"/>
                      <a:pt x="654872" y="100612"/>
                      <a:pt x="647538" y="87087"/>
                    </a:cubicBezTo>
                    <a:cubicBezTo>
                      <a:pt x="634203" y="62417"/>
                      <a:pt x="619820" y="74133"/>
                      <a:pt x="606771" y="61084"/>
                    </a:cubicBezTo>
                    <a:cubicBezTo>
                      <a:pt x="585244" y="39557"/>
                      <a:pt x="530571" y="78991"/>
                      <a:pt x="522760" y="55369"/>
                    </a:cubicBezTo>
                    <a:cubicBezTo>
                      <a:pt x="498853" y="48034"/>
                      <a:pt x="514855" y="25746"/>
                      <a:pt x="483422" y="32699"/>
                    </a:cubicBezTo>
                    <a:lnTo>
                      <a:pt x="30223" y="10125"/>
                    </a:lnTo>
                    <a:lnTo>
                      <a:pt x="10125" y="243773"/>
                    </a:lnTo>
                    <a:lnTo>
                      <a:pt x="185956" y="256632"/>
                    </a:lnTo>
                    <a:lnTo>
                      <a:pt x="177860" y="376171"/>
                    </a:lnTo>
                    <a:close/>
                  </a:path>
                </a:pathLst>
              </a:custGeom>
              <a:grpFill/>
              <a:ln w="6350" cap="flat">
                <a:solidFill>
                  <a:schemeClr val="bg1"/>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225F1A1-3EDA-40F6-9813-460E04ADDF24}"/>
                  </a:ext>
                </a:extLst>
              </p:cNvPr>
              <p:cNvSpPr/>
              <p:nvPr/>
            </p:nvSpPr>
            <p:spPr>
              <a:xfrm>
                <a:off x="4847132" y="1446359"/>
                <a:ext cx="1135150" cy="762172"/>
              </a:xfrm>
              <a:custGeom>
                <a:avLst/>
                <a:gdLst>
                  <a:gd name="connsiteX0" fmla="*/ 10125 w 666750"/>
                  <a:gd name="connsiteY0" fmla="*/ 351691 h 447675"/>
                  <a:gd name="connsiteX1" fmla="*/ 463324 w 666750"/>
                  <a:gd name="connsiteY1" fmla="*/ 374266 h 447675"/>
                  <a:gd name="connsiteX2" fmla="*/ 502663 w 666750"/>
                  <a:gd name="connsiteY2" fmla="*/ 396935 h 447675"/>
                  <a:gd name="connsiteX3" fmla="*/ 586673 w 666750"/>
                  <a:gd name="connsiteY3" fmla="*/ 402650 h 447675"/>
                  <a:gd name="connsiteX4" fmla="*/ 627440 w 666750"/>
                  <a:gd name="connsiteY4" fmla="*/ 428653 h 447675"/>
                  <a:gd name="connsiteX5" fmla="*/ 658682 w 666750"/>
                  <a:gd name="connsiteY5" fmla="*/ 438655 h 447675"/>
                  <a:gd name="connsiteX6" fmla="*/ 650396 w 666750"/>
                  <a:gd name="connsiteY6" fmla="*/ 389887 h 447675"/>
                  <a:gd name="connsiteX7" fmla="*/ 647538 w 666750"/>
                  <a:gd name="connsiteY7" fmla="*/ 354644 h 447675"/>
                  <a:gd name="connsiteX8" fmla="*/ 644585 w 666750"/>
                  <a:gd name="connsiteY8" fmla="*/ 319021 h 447675"/>
                  <a:gd name="connsiteX9" fmla="*/ 658301 w 666750"/>
                  <a:gd name="connsiteY9" fmla="*/ 318830 h 447675"/>
                  <a:gd name="connsiteX10" fmla="*/ 655348 w 666750"/>
                  <a:gd name="connsiteY10" fmla="*/ 115471 h 447675"/>
                  <a:gd name="connsiteX11" fmla="*/ 654015 w 666750"/>
                  <a:gd name="connsiteY11" fmla="*/ 110804 h 447675"/>
                  <a:gd name="connsiteX12" fmla="*/ 645062 w 666750"/>
                  <a:gd name="connsiteY12" fmla="*/ 36985 h 447675"/>
                  <a:gd name="connsiteX13" fmla="*/ 39652 w 666750"/>
                  <a:gd name="connsiteY13" fmla="*/ 10125 h 447675"/>
                  <a:gd name="connsiteX14" fmla="*/ 30223 w 666750"/>
                  <a:gd name="connsiteY14" fmla="*/ 118138 h 447675"/>
                  <a:gd name="connsiteX15" fmla="*/ 10125 w 666750"/>
                  <a:gd name="connsiteY15" fmla="*/ 3516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447675">
                    <a:moveTo>
                      <a:pt x="10125" y="351691"/>
                    </a:moveTo>
                    <a:lnTo>
                      <a:pt x="463324" y="374266"/>
                    </a:lnTo>
                    <a:cubicBezTo>
                      <a:pt x="494852" y="367312"/>
                      <a:pt x="478755" y="389601"/>
                      <a:pt x="502663" y="396935"/>
                    </a:cubicBezTo>
                    <a:cubicBezTo>
                      <a:pt x="510568" y="420557"/>
                      <a:pt x="565147" y="381028"/>
                      <a:pt x="586673" y="402650"/>
                    </a:cubicBezTo>
                    <a:cubicBezTo>
                      <a:pt x="599722" y="415699"/>
                      <a:pt x="614105" y="403984"/>
                      <a:pt x="627440" y="428653"/>
                    </a:cubicBezTo>
                    <a:cubicBezTo>
                      <a:pt x="634774" y="442179"/>
                      <a:pt x="646490" y="442941"/>
                      <a:pt x="658682" y="438655"/>
                    </a:cubicBezTo>
                    <a:cubicBezTo>
                      <a:pt x="645823" y="408270"/>
                      <a:pt x="631822" y="426653"/>
                      <a:pt x="650396" y="389887"/>
                    </a:cubicBezTo>
                    <a:cubicBezTo>
                      <a:pt x="654205" y="382362"/>
                      <a:pt x="659349" y="361312"/>
                      <a:pt x="647538" y="354644"/>
                    </a:cubicBezTo>
                    <a:cubicBezTo>
                      <a:pt x="634108" y="347024"/>
                      <a:pt x="642109" y="327403"/>
                      <a:pt x="644585" y="319021"/>
                    </a:cubicBezTo>
                    <a:lnTo>
                      <a:pt x="658301" y="318830"/>
                    </a:lnTo>
                    <a:lnTo>
                      <a:pt x="655348" y="115471"/>
                    </a:lnTo>
                    <a:cubicBezTo>
                      <a:pt x="655539" y="112423"/>
                      <a:pt x="655825" y="113090"/>
                      <a:pt x="654015" y="110804"/>
                    </a:cubicBezTo>
                    <a:cubicBezTo>
                      <a:pt x="598579" y="40891"/>
                      <a:pt x="633155" y="86992"/>
                      <a:pt x="645062" y="36985"/>
                    </a:cubicBezTo>
                    <a:lnTo>
                      <a:pt x="39652" y="10125"/>
                    </a:lnTo>
                    <a:lnTo>
                      <a:pt x="30223" y="118138"/>
                    </a:lnTo>
                    <a:lnTo>
                      <a:pt x="10125" y="351691"/>
                    </a:lnTo>
                    <a:close/>
                  </a:path>
                </a:pathLst>
              </a:custGeom>
              <a:grpFill/>
              <a:ln w="6350" cap="flat">
                <a:solidFill>
                  <a:schemeClr val="bg1"/>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63FE66B-3800-4743-B2F0-CC21C1E0924D}"/>
                  </a:ext>
                </a:extLst>
              </p:cNvPr>
              <p:cNvSpPr/>
              <p:nvPr/>
            </p:nvSpPr>
            <p:spPr>
              <a:xfrm>
                <a:off x="4897403" y="850081"/>
                <a:ext cx="1054068" cy="664874"/>
              </a:xfrm>
              <a:custGeom>
                <a:avLst/>
                <a:gdLst>
                  <a:gd name="connsiteX0" fmla="*/ 10125 w 619125"/>
                  <a:gd name="connsiteY0" fmla="*/ 360264 h 390525"/>
                  <a:gd name="connsiteX1" fmla="*/ 615534 w 619125"/>
                  <a:gd name="connsiteY1" fmla="*/ 387124 h 390525"/>
                  <a:gd name="connsiteX2" fmla="*/ 592769 w 619125"/>
                  <a:gd name="connsiteY2" fmla="*/ 248726 h 390525"/>
                  <a:gd name="connsiteX3" fmla="*/ 576386 w 619125"/>
                  <a:gd name="connsiteY3" fmla="*/ 130997 h 390525"/>
                  <a:gd name="connsiteX4" fmla="*/ 563813 w 619125"/>
                  <a:gd name="connsiteY4" fmla="*/ 36319 h 390525"/>
                  <a:gd name="connsiteX5" fmla="*/ 40605 w 619125"/>
                  <a:gd name="connsiteY5" fmla="*/ 10125 h 390525"/>
                  <a:gd name="connsiteX6" fmla="*/ 10125 w 619125"/>
                  <a:gd name="connsiteY6" fmla="*/ 36026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390525">
                    <a:moveTo>
                      <a:pt x="10125" y="360264"/>
                    </a:moveTo>
                    <a:lnTo>
                      <a:pt x="615534" y="387124"/>
                    </a:lnTo>
                    <a:cubicBezTo>
                      <a:pt x="615534" y="327307"/>
                      <a:pt x="592769" y="278254"/>
                      <a:pt x="592769" y="248726"/>
                    </a:cubicBezTo>
                    <a:cubicBezTo>
                      <a:pt x="592769" y="168430"/>
                      <a:pt x="583911" y="192148"/>
                      <a:pt x="576386" y="130997"/>
                    </a:cubicBezTo>
                    <a:cubicBezTo>
                      <a:pt x="570004" y="79276"/>
                      <a:pt x="578386" y="78324"/>
                      <a:pt x="563813" y="36319"/>
                    </a:cubicBezTo>
                    <a:cubicBezTo>
                      <a:pt x="382171" y="34033"/>
                      <a:pt x="212436" y="25651"/>
                      <a:pt x="40605" y="10125"/>
                    </a:cubicBezTo>
                    <a:lnTo>
                      <a:pt x="10125" y="360264"/>
                    </a:lnTo>
                    <a:close/>
                  </a:path>
                </a:pathLst>
              </a:custGeom>
              <a:grpFill/>
              <a:ln w="6350" cap="flat">
                <a:solidFill>
                  <a:schemeClr val="bg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4C0EC35-982F-4609-8AF7-169F2BBF2CFE}"/>
                  </a:ext>
                </a:extLst>
              </p:cNvPr>
              <p:cNvSpPr/>
              <p:nvPr/>
            </p:nvSpPr>
            <p:spPr>
              <a:xfrm>
                <a:off x="5840714" y="819739"/>
                <a:ext cx="1054068" cy="1183800"/>
              </a:xfrm>
              <a:custGeom>
                <a:avLst/>
                <a:gdLst>
                  <a:gd name="connsiteX0" fmla="*/ 38795 w 619125"/>
                  <a:gd name="connsiteY0" fmla="*/ 266643 h 695325"/>
                  <a:gd name="connsiteX1" fmla="*/ 61560 w 619125"/>
                  <a:gd name="connsiteY1" fmla="*/ 405041 h 695325"/>
                  <a:gd name="connsiteX2" fmla="*/ 70513 w 619125"/>
                  <a:gd name="connsiteY2" fmla="*/ 478860 h 695325"/>
                  <a:gd name="connsiteX3" fmla="*/ 71847 w 619125"/>
                  <a:gd name="connsiteY3" fmla="*/ 483527 h 695325"/>
                  <a:gd name="connsiteX4" fmla="*/ 74800 w 619125"/>
                  <a:gd name="connsiteY4" fmla="*/ 686886 h 695325"/>
                  <a:gd name="connsiteX5" fmla="*/ 509997 w 619125"/>
                  <a:gd name="connsiteY5" fmla="*/ 680600 h 695325"/>
                  <a:gd name="connsiteX6" fmla="*/ 439036 w 619125"/>
                  <a:gd name="connsiteY6" fmla="*/ 579158 h 695325"/>
                  <a:gd name="connsiteX7" fmla="*/ 374456 w 619125"/>
                  <a:gd name="connsiteY7" fmla="*/ 525437 h 695325"/>
                  <a:gd name="connsiteX8" fmla="*/ 382743 w 619125"/>
                  <a:gd name="connsiteY8" fmla="*/ 461715 h 695325"/>
                  <a:gd name="connsiteX9" fmla="*/ 375313 w 619125"/>
                  <a:gd name="connsiteY9" fmla="*/ 405137 h 695325"/>
                  <a:gd name="connsiteX10" fmla="*/ 408746 w 619125"/>
                  <a:gd name="connsiteY10" fmla="*/ 322174 h 695325"/>
                  <a:gd name="connsiteX11" fmla="*/ 417319 w 619125"/>
                  <a:gd name="connsiteY11" fmla="*/ 307505 h 695325"/>
                  <a:gd name="connsiteX12" fmla="*/ 432273 w 619125"/>
                  <a:gd name="connsiteY12" fmla="*/ 284264 h 695325"/>
                  <a:gd name="connsiteX13" fmla="*/ 463896 w 619125"/>
                  <a:gd name="connsiteY13" fmla="*/ 259595 h 695325"/>
                  <a:gd name="connsiteX14" fmla="*/ 523999 w 619125"/>
                  <a:gd name="connsiteY14" fmla="*/ 195777 h 695325"/>
                  <a:gd name="connsiteX15" fmla="*/ 570671 w 619125"/>
                  <a:gd name="connsiteY15" fmla="*/ 171393 h 695325"/>
                  <a:gd name="connsiteX16" fmla="*/ 616486 w 619125"/>
                  <a:gd name="connsiteY16" fmla="*/ 151676 h 695325"/>
                  <a:gd name="connsiteX17" fmla="*/ 612581 w 619125"/>
                  <a:gd name="connsiteY17" fmla="*/ 151581 h 695325"/>
                  <a:gd name="connsiteX18" fmla="*/ 578767 w 619125"/>
                  <a:gd name="connsiteY18" fmla="*/ 150819 h 695325"/>
                  <a:gd name="connsiteX19" fmla="*/ 535334 w 619125"/>
                  <a:gd name="connsiteY19" fmla="*/ 140913 h 695325"/>
                  <a:gd name="connsiteX20" fmla="*/ 493995 w 619125"/>
                  <a:gd name="connsiteY20" fmla="*/ 139294 h 695325"/>
                  <a:gd name="connsiteX21" fmla="*/ 451609 w 619125"/>
                  <a:gd name="connsiteY21" fmla="*/ 150343 h 695325"/>
                  <a:gd name="connsiteX22" fmla="*/ 436369 w 619125"/>
                  <a:gd name="connsiteY22" fmla="*/ 137484 h 695325"/>
                  <a:gd name="connsiteX23" fmla="*/ 411794 w 619125"/>
                  <a:gd name="connsiteY23" fmla="*/ 123959 h 695325"/>
                  <a:gd name="connsiteX24" fmla="*/ 394459 w 619125"/>
                  <a:gd name="connsiteY24" fmla="*/ 121577 h 695325"/>
                  <a:gd name="connsiteX25" fmla="*/ 346262 w 619125"/>
                  <a:gd name="connsiteY25" fmla="*/ 96336 h 695325"/>
                  <a:gd name="connsiteX26" fmla="*/ 327403 w 619125"/>
                  <a:gd name="connsiteY26" fmla="*/ 91574 h 695325"/>
                  <a:gd name="connsiteX27" fmla="*/ 276063 w 619125"/>
                  <a:gd name="connsiteY27" fmla="*/ 104909 h 695325"/>
                  <a:gd name="connsiteX28" fmla="*/ 244154 w 619125"/>
                  <a:gd name="connsiteY28" fmla="*/ 92621 h 695325"/>
                  <a:gd name="connsiteX29" fmla="*/ 219103 w 619125"/>
                  <a:gd name="connsiteY29" fmla="*/ 86525 h 695325"/>
                  <a:gd name="connsiteX30" fmla="*/ 199958 w 619125"/>
                  <a:gd name="connsiteY30" fmla="*/ 50426 h 695325"/>
                  <a:gd name="connsiteX31" fmla="*/ 176431 w 619125"/>
                  <a:gd name="connsiteY31" fmla="*/ 10135 h 695325"/>
                  <a:gd name="connsiteX32" fmla="*/ 175479 w 619125"/>
                  <a:gd name="connsiteY32" fmla="*/ 54807 h 695325"/>
                  <a:gd name="connsiteX33" fmla="*/ 10125 w 619125"/>
                  <a:gd name="connsiteY33" fmla="*/ 54331 h 695325"/>
                  <a:gd name="connsiteX34" fmla="*/ 22698 w 619125"/>
                  <a:gd name="connsiteY34" fmla="*/ 149009 h 695325"/>
                  <a:gd name="connsiteX35" fmla="*/ 38795 w 619125"/>
                  <a:gd name="connsiteY35" fmla="*/ 26664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9125" h="695325">
                    <a:moveTo>
                      <a:pt x="38795" y="266643"/>
                    </a:moveTo>
                    <a:cubicBezTo>
                      <a:pt x="38795" y="296171"/>
                      <a:pt x="61560" y="345129"/>
                      <a:pt x="61560" y="405041"/>
                    </a:cubicBezTo>
                    <a:cubicBezTo>
                      <a:pt x="49654" y="455048"/>
                      <a:pt x="15078" y="408947"/>
                      <a:pt x="70513" y="478860"/>
                    </a:cubicBezTo>
                    <a:cubicBezTo>
                      <a:pt x="72323" y="481146"/>
                      <a:pt x="72133" y="480479"/>
                      <a:pt x="71847" y="483527"/>
                    </a:cubicBezTo>
                    <a:lnTo>
                      <a:pt x="74800" y="686886"/>
                    </a:lnTo>
                    <a:lnTo>
                      <a:pt x="509997" y="680600"/>
                    </a:lnTo>
                    <a:cubicBezTo>
                      <a:pt x="521617" y="625355"/>
                      <a:pt x="465610" y="628593"/>
                      <a:pt x="439036" y="579158"/>
                    </a:cubicBezTo>
                    <a:cubicBezTo>
                      <a:pt x="429606" y="561632"/>
                      <a:pt x="372932" y="559156"/>
                      <a:pt x="374456" y="525437"/>
                    </a:cubicBezTo>
                    <a:cubicBezTo>
                      <a:pt x="376552" y="479813"/>
                      <a:pt x="362931" y="509626"/>
                      <a:pt x="382743" y="461715"/>
                    </a:cubicBezTo>
                    <a:cubicBezTo>
                      <a:pt x="387220" y="450952"/>
                      <a:pt x="341690" y="447523"/>
                      <a:pt x="375313" y="405137"/>
                    </a:cubicBezTo>
                    <a:cubicBezTo>
                      <a:pt x="398554" y="375895"/>
                      <a:pt x="412746" y="414947"/>
                      <a:pt x="408746" y="322174"/>
                    </a:cubicBezTo>
                    <a:cubicBezTo>
                      <a:pt x="408651" y="319031"/>
                      <a:pt x="414175" y="308553"/>
                      <a:pt x="417319" y="307505"/>
                    </a:cubicBezTo>
                    <a:cubicBezTo>
                      <a:pt x="421129" y="294837"/>
                      <a:pt x="429606" y="284645"/>
                      <a:pt x="432273" y="284264"/>
                    </a:cubicBezTo>
                    <a:cubicBezTo>
                      <a:pt x="455323" y="281597"/>
                      <a:pt x="458562" y="262262"/>
                      <a:pt x="463896" y="259595"/>
                    </a:cubicBezTo>
                    <a:cubicBezTo>
                      <a:pt x="490185" y="246164"/>
                      <a:pt x="503139" y="200063"/>
                      <a:pt x="523999" y="195777"/>
                    </a:cubicBezTo>
                    <a:cubicBezTo>
                      <a:pt x="532952" y="193967"/>
                      <a:pt x="569909" y="171298"/>
                      <a:pt x="570671" y="171393"/>
                    </a:cubicBezTo>
                    <a:cubicBezTo>
                      <a:pt x="588864" y="172155"/>
                      <a:pt x="602009" y="161297"/>
                      <a:pt x="616486" y="151676"/>
                    </a:cubicBezTo>
                    <a:cubicBezTo>
                      <a:pt x="615629" y="151676"/>
                      <a:pt x="613153" y="151867"/>
                      <a:pt x="612581" y="151581"/>
                    </a:cubicBezTo>
                    <a:cubicBezTo>
                      <a:pt x="598294" y="144247"/>
                      <a:pt x="603818" y="155963"/>
                      <a:pt x="578767" y="150819"/>
                    </a:cubicBezTo>
                    <a:cubicBezTo>
                      <a:pt x="576481" y="139580"/>
                      <a:pt x="535905" y="140532"/>
                      <a:pt x="535334" y="140913"/>
                    </a:cubicBezTo>
                    <a:cubicBezTo>
                      <a:pt x="506949" y="157677"/>
                      <a:pt x="517045" y="120720"/>
                      <a:pt x="493995" y="139294"/>
                    </a:cubicBezTo>
                    <a:cubicBezTo>
                      <a:pt x="472183" y="156915"/>
                      <a:pt x="481993" y="158153"/>
                      <a:pt x="451609" y="150343"/>
                    </a:cubicBezTo>
                    <a:cubicBezTo>
                      <a:pt x="429892" y="144723"/>
                      <a:pt x="442655" y="137294"/>
                      <a:pt x="436369" y="137484"/>
                    </a:cubicBezTo>
                    <a:cubicBezTo>
                      <a:pt x="421605" y="138056"/>
                      <a:pt x="414937" y="123292"/>
                      <a:pt x="411794" y="123959"/>
                    </a:cubicBezTo>
                    <a:cubicBezTo>
                      <a:pt x="395602" y="127769"/>
                      <a:pt x="403507" y="122339"/>
                      <a:pt x="394459" y="121577"/>
                    </a:cubicBezTo>
                    <a:cubicBezTo>
                      <a:pt x="384362" y="120720"/>
                      <a:pt x="346738" y="96336"/>
                      <a:pt x="346262" y="96336"/>
                    </a:cubicBezTo>
                    <a:cubicBezTo>
                      <a:pt x="327593" y="98051"/>
                      <a:pt x="330070" y="92050"/>
                      <a:pt x="327403" y="91574"/>
                    </a:cubicBezTo>
                    <a:cubicBezTo>
                      <a:pt x="305590" y="87097"/>
                      <a:pt x="322450" y="115958"/>
                      <a:pt x="276063" y="104909"/>
                    </a:cubicBezTo>
                    <a:cubicBezTo>
                      <a:pt x="274158" y="86144"/>
                      <a:pt x="248059" y="97193"/>
                      <a:pt x="244154" y="92621"/>
                    </a:cubicBezTo>
                    <a:cubicBezTo>
                      <a:pt x="235867" y="82906"/>
                      <a:pt x="232153" y="92717"/>
                      <a:pt x="219103" y="86525"/>
                    </a:cubicBezTo>
                    <a:cubicBezTo>
                      <a:pt x="201006" y="77953"/>
                      <a:pt x="202816" y="57093"/>
                      <a:pt x="199958" y="50426"/>
                    </a:cubicBezTo>
                    <a:cubicBezTo>
                      <a:pt x="192814" y="33662"/>
                      <a:pt x="203387" y="9563"/>
                      <a:pt x="176431" y="10135"/>
                    </a:cubicBezTo>
                    <a:lnTo>
                      <a:pt x="175479" y="54807"/>
                    </a:lnTo>
                    <a:cubicBezTo>
                      <a:pt x="119091" y="55093"/>
                      <a:pt x="64036" y="54998"/>
                      <a:pt x="10125" y="54331"/>
                    </a:cubicBezTo>
                    <a:cubicBezTo>
                      <a:pt x="24698" y="96336"/>
                      <a:pt x="16316" y="97289"/>
                      <a:pt x="22698" y="149009"/>
                    </a:cubicBezTo>
                    <a:cubicBezTo>
                      <a:pt x="29937" y="210065"/>
                      <a:pt x="38795" y="186347"/>
                      <a:pt x="38795" y="266643"/>
                    </a:cubicBezTo>
                    <a:close/>
                  </a:path>
                </a:pathLst>
              </a:custGeom>
              <a:grpFill/>
              <a:ln w="6350" cap="flat">
                <a:solidFill>
                  <a:schemeClr val="bg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D34FE4F0-7551-4EAC-AD67-8B398CC52647}"/>
                  </a:ext>
                </a:extLst>
              </p:cNvPr>
              <p:cNvSpPr/>
              <p:nvPr/>
            </p:nvSpPr>
            <p:spPr>
              <a:xfrm>
                <a:off x="5919431" y="1961068"/>
                <a:ext cx="972986" cy="648657"/>
              </a:xfrm>
              <a:custGeom>
                <a:avLst/>
                <a:gdLst>
                  <a:gd name="connsiteX0" fmla="*/ 463666 w 571500"/>
                  <a:gd name="connsiteY0" fmla="*/ 10125 h 381000"/>
                  <a:gd name="connsiteX1" fmla="*/ 28468 w 571500"/>
                  <a:gd name="connsiteY1" fmla="*/ 16411 h 381000"/>
                  <a:gd name="connsiteX2" fmla="*/ 14752 w 571500"/>
                  <a:gd name="connsiteY2" fmla="*/ 16602 h 381000"/>
                  <a:gd name="connsiteX3" fmla="*/ 17705 w 571500"/>
                  <a:gd name="connsiteY3" fmla="*/ 52225 h 381000"/>
                  <a:gd name="connsiteX4" fmla="*/ 20563 w 571500"/>
                  <a:gd name="connsiteY4" fmla="*/ 87468 h 381000"/>
                  <a:gd name="connsiteX5" fmla="*/ 28850 w 571500"/>
                  <a:gd name="connsiteY5" fmla="*/ 136236 h 381000"/>
                  <a:gd name="connsiteX6" fmla="*/ 56853 w 571500"/>
                  <a:gd name="connsiteY6" fmla="*/ 240630 h 381000"/>
                  <a:gd name="connsiteX7" fmla="*/ 76093 w 571500"/>
                  <a:gd name="connsiteY7" fmla="*/ 334927 h 381000"/>
                  <a:gd name="connsiteX8" fmla="*/ 85428 w 571500"/>
                  <a:gd name="connsiteY8" fmla="*/ 360264 h 381000"/>
                  <a:gd name="connsiteX9" fmla="*/ 436901 w 571500"/>
                  <a:gd name="connsiteY9" fmla="*/ 347691 h 381000"/>
                  <a:gd name="connsiteX10" fmla="*/ 460523 w 571500"/>
                  <a:gd name="connsiteY10" fmla="*/ 377599 h 381000"/>
                  <a:gd name="connsiteX11" fmla="*/ 490907 w 571500"/>
                  <a:gd name="connsiteY11" fmla="*/ 343119 h 381000"/>
                  <a:gd name="connsiteX12" fmla="*/ 499289 w 571500"/>
                  <a:gd name="connsiteY12" fmla="*/ 287493 h 381000"/>
                  <a:gd name="connsiteX13" fmla="*/ 505576 w 571500"/>
                  <a:gd name="connsiteY13" fmla="*/ 249202 h 381000"/>
                  <a:gd name="connsiteX14" fmla="*/ 558820 w 571500"/>
                  <a:gd name="connsiteY14" fmla="*/ 199863 h 381000"/>
                  <a:gd name="connsiteX15" fmla="*/ 534341 w 571500"/>
                  <a:gd name="connsiteY15" fmla="*/ 140522 h 381000"/>
                  <a:gd name="connsiteX16" fmla="*/ 516815 w 571500"/>
                  <a:gd name="connsiteY16" fmla="*/ 119853 h 381000"/>
                  <a:gd name="connsiteX17" fmla="*/ 501956 w 571500"/>
                  <a:gd name="connsiteY17" fmla="*/ 102232 h 381000"/>
                  <a:gd name="connsiteX18" fmla="*/ 471191 w 571500"/>
                  <a:gd name="connsiteY18" fmla="*/ 53749 h 381000"/>
                  <a:gd name="connsiteX19" fmla="*/ 463666 w 571500"/>
                  <a:gd name="connsiteY19" fmla="*/ 10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381000">
                    <a:moveTo>
                      <a:pt x="463666" y="10125"/>
                    </a:moveTo>
                    <a:lnTo>
                      <a:pt x="28468" y="16411"/>
                    </a:lnTo>
                    <a:lnTo>
                      <a:pt x="14752" y="16602"/>
                    </a:lnTo>
                    <a:cubicBezTo>
                      <a:pt x="12276" y="24984"/>
                      <a:pt x="4275" y="44605"/>
                      <a:pt x="17705" y="52225"/>
                    </a:cubicBezTo>
                    <a:cubicBezTo>
                      <a:pt x="29516" y="58988"/>
                      <a:pt x="24277" y="80038"/>
                      <a:pt x="20563" y="87468"/>
                    </a:cubicBezTo>
                    <a:cubicBezTo>
                      <a:pt x="2084" y="124234"/>
                      <a:pt x="16086" y="105851"/>
                      <a:pt x="28850" y="136236"/>
                    </a:cubicBezTo>
                    <a:cubicBezTo>
                      <a:pt x="28850" y="187861"/>
                      <a:pt x="50662" y="189957"/>
                      <a:pt x="56853" y="240630"/>
                    </a:cubicBezTo>
                    <a:cubicBezTo>
                      <a:pt x="60663" y="271300"/>
                      <a:pt x="80189" y="294637"/>
                      <a:pt x="76093" y="334927"/>
                    </a:cubicBezTo>
                    <a:cubicBezTo>
                      <a:pt x="75236" y="343119"/>
                      <a:pt x="82475" y="351406"/>
                      <a:pt x="85428" y="360264"/>
                    </a:cubicBezTo>
                    <a:lnTo>
                      <a:pt x="436901" y="347691"/>
                    </a:lnTo>
                    <a:lnTo>
                      <a:pt x="460523" y="377599"/>
                    </a:lnTo>
                    <a:cubicBezTo>
                      <a:pt x="486240" y="338737"/>
                      <a:pt x="458046" y="354454"/>
                      <a:pt x="490907" y="343119"/>
                    </a:cubicBezTo>
                    <a:cubicBezTo>
                      <a:pt x="492241" y="339214"/>
                      <a:pt x="505290" y="289112"/>
                      <a:pt x="499289" y="287493"/>
                    </a:cubicBezTo>
                    <a:cubicBezTo>
                      <a:pt x="490717" y="285207"/>
                      <a:pt x="480335" y="247202"/>
                      <a:pt x="505576" y="249202"/>
                    </a:cubicBezTo>
                    <a:cubicBezTo>
                      <a:pt x="536627" y="251679"/>
                      <a:pt x="547962" y="221485"/>
                      <a:pt x="558820" y="199863"/>
                    </a:cubicBezTo>
                    <a:cubicBezTo>
                      <a:pt x="575013" y="167764"/>
                      <a:pt x="540533" y="163763"/>
                      <a:pt x="534341" y="140522"/>
                    </a:cubicBezTo>
                    <a:cubicBezTo>
                      <a:pt x="531293" y="129092"/>
                      <a:pt x="516815" y="130616"/>
                      <a:pt x="516815" y="119853"/>
                    </a:cubicBezTo>
                    <a:cubicBezTo>
                      <a:pt x="516815" y="110899"/>
                      <a:pt x="508052" y="102041"/>
                      <a:pt x="501956" y="102232"/>
                    </a:cubicBezTo>
                    <a:cubicBezTo>
                      <a:pt x="470524" y="103184"/>
                      <a:pt x="465761" y="62893"/>
                      <a:pt x="471191" y="53749"/>
                    </a:cubicBezTo>
                    <a:cubicBezTo>
                      <a:pt x="491479" y="19459"/>
                      <a:pt x="463666" y="42319"/>
                      <a:pt x="463666" y="10125"/>
                    </a:cubicBezTo>
                    <a:close/>
                  </a:path>
                </a:pathLst>
              </a:custGeom>
              <a:grpFill/>
              <a:ln w="6350" cap="flat">
                <a:solidFill>
                  <a:schemeClr val="bg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7CD398E-D4DA-466D-982E-6B709914B53B}"/>
                  </a:ext>
                </a:extLst>
              </p:cNvPr>
              <p:cNvSpPr/>
              <p:nvPr/>
            </p:nvSpPr>
            <p:spPr>
              <a:xfrm>
                <a:off x="6047797" y="2535778"/>
                <a:ext cx="1070285" cy="940553"/>
              </a:xfrm>
              <a:custGeom>
                <a:avLst/>
                <a:gdLst>
                  <a:gd name="connsiteX0" fmla="*/ 361598 w 628650"/>
                  <a:gd name="connsiteY0" fmla="*/ 10125 h 552450"/>
                  <a:gd name="connsiteX1" fmla="*/ 10125 w 628650"/>
                  <a:gd name="connsiteY1" fmla="*/ 22698 h 552450"/>
                  <a:gd name="connsiteX2" fmla="*/ 44796 w 628650"/>
                  <a:gd name="connsiteY2" fmla="*/ 90421 h 552450"/>
                  <a:gd name="connsiteX3" fmla="*/ 75943 w 628650"/>
                  <a:gd name="connsiteY3" fmla="*/ 103470 h 552450"/>
                  <a:gd name="connsiteX4" fmla="*/ 79658 w 628650"/>
                  <a:gd name="connsiteY4" fmla="*/ 156905 h 552450"/>
                  <a:gd name="connsiteX5" fmla="*/ 94231 w 628650"/>
                  <a:gd name="connsiteY5" fmla="*/ 179765 h 552450"/>
                  <a:gd name="connsiteX6" fmla="*/ 109471 w 628650"/>
                  <a:gd name="connsiteY6" fmla="*/ 192910 h 552450"/>
                  <a:gd name="connsiteX7" fmla="*/ 108994 w 628650"/>
                  <a:gd name="connsiteY7" fmla="*/ 443703 h 552450"/>
                  <a:gd name="connsiteX8" fmla="*/ 108994 w 628650"/>
                  <a:gd name="connsiteY8" fmla="*/ 487708 h 552450"/>
                  <a:gd name="connsiteX9" fmla="*/ 111852 w 628650"/>
                  <a:gd name="connsiteY9" fmla="*/ 500472 h 552450"/>
                  <a:gd name="connsiteX10" fmla="*/ 525618 w 628650"/>
                  <a:gd name="connsiteY10" fmla="*/ 488280 h 552450"/>
                  <a:gd name="connsiteX11" fmla="*/ 531809 w 628650"/>
                  <a:gd name="connsiteY11" fmla="*/ 515426 h 552450"/>
                  <a:gd name="connsiteX12" fmla="*/ 511331 w 628650"/>
                  <a:gd name="connsiteY12" fmla="*/ 547811 h 552450"/>
                  <a:gd name="connsiteX13" fmla="*/ 570290 w 628650"/>
                  <a:gd name="connsiteY13" fmla="*/ 546668 h 552450"/>
                  <a:gd name="connsiteX14" fmla="*/ 582101 w 628650"/>
                  <a:gd name="connsiteY14" fmla="*/ 489994 h 552450"/>
                  <a:gd name="connsiteX15" fmla="*/ 582101 w 628650"/>
                  <a:gd name="connsiteY15" fmla="*/ 480088 h 552450"/>
                  <a:gd name="connsiteX16" fmla="*/ 589626 w 628650"/>
                  <a:gd name="connsiteY16" fmla="*/ 474469 h 552450"/>
                  <a:gd name="connsiteX17" fmla="*/ 609438 w 628650"/>
                  <a:gd name="connsiteY17" fmla="*/ 418747 h 552450"/>
                  <a:gd name="connsiteX18" fmla="*/ 582292 w 628650"/>
                  <a:gd name="connsiteY18" fmla="*/ 393030 h 552450"/>
                  <a:gd name="connsiteX19" fmla="*/ 571624 w 628650"/>
                  <a:gd name="connsiteY19" fmla="*/ 353596 h 552450"/>
                  <a:gd name="connsiteX20" fmla="*/ 536095 w 628650"/>
                  <a:gd name="connsiteY20" fmla="*/ 320926 h 552450"/>
                  <a:gd name="connsiteX21" fmla="*/ 500282 w 628650"/>
                  <a:gd name="connsiteY21" fmla="*/ 285874 h 552450"/>
                  <a:gd name="connsiteX22" fmla="*/ 513045 w 628650"/>
                  <a:gd name="connsiteY22" fmla="*/ 206911 h 552450"/>
                  <a:gd name="connsiteX23" fmla="*/ 454561 w 628650"/>
                  <a:gd name="connsiteY23" fmla="*/ 166335 h 552450"/>
                  <a:gd name="connsiteX24" fmla="*/ 415128 w 628650"/>
                  <a:gd name="connsiteY24" fmla="*/ 133283 h 552450"/>
                  <a:gd name="connsiteX25" fmla="*/ 391125 w 628650"/>
                  <a:gd name="connsiteY25" fmla="*/ 86515 h 552450"/>
                  <a:gd name="connsiteX26" fmla="*/ 385219 w 628650"/>
                  <a:gd name="connsiteY26" fmla="*/ 40033 h 552450"/>
                  <a:gd name="connsiteX27" fmla="*/ 361598 w 628650"/>
                  <a:gd name="connsiteY27" fmla="*/ 1012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650" h="552450">
                    <a:moveTo>
                      <a:pt x="361598" y="10125"/>
                    </a:moveTo>
                    <a:lnTo>
                      <a:pt x="10125" y="22698"/>
                    </a:lnTo>
                    <a:cubicBezTo>
                      <a:pt x="16697" y="57274"/>
                      <a:pt x="38795" y="68132"/>
                      <a:pt x="44796" y="90421"/>
                    </a:cubicBezTo>
                    <a:cubicBezTo>
                      <a:pt x="66894" y="105661"/>
                      <a:pt x="73181" y="101755"/>
                      <a:pt x="75943" y="103470"/>
                    </a:cubicBezTo>
                    <a:cubicBezTo>
                      <a:pt x="102994" y="119472"/>
                      <a:pt x="48130" y="138808"/>
                      <a:pt x="79658" y="156905"/>
                    </a:cubicBezTo>
                    <a:cubicBezTo>
                      <a:pt x="85849" y="160429"/>
                      <a:pt x="79181" y="166144"/>
                      <a:pt x="94231" y="179765"/>
                    </a:cubicBezTo>
                    <a:cubicBezTo>
                      <a:pt x="98708" y="183766"/>
                      <a:pt x="108042" y="188814"/>
                      <a:pt x="109471" y="192910"/>
                    </a:cubicBezTo>
                    <a:lnTo>
                      <a:pt x="108994" y="443703"/>
                    </a:lnTo>
                    <a:lnTo>
                      <a:pt x="108994" y="487708"/>
                    </a:lnTo>
                    <a:cubicBezTo>
                      <a:pt x="109947" y="491899"/>
                      <a:pt x="110900" y="496090"/>
                      <a:pt x="111852" y="500472"/>
                    </a:cubicBezTo>
                    <a:lnTo>
                      <a:pt x="525618" y="488280"/>
                    </a:lnTo>
                    <a:cubicBezTo>
                      <a:pt x="530381" y="499615"/>
                      <a:pt x="543049" y="497710"/>
                      <a:pt x="531809" y="515426"/>
                    </a:cubicBezTo>
                    <a:cubicBezTo>
                      <a:pt x="526190" y="524284"/>
                      <a:pt x="511331" y="539620"/>
                      <a:pt x="511331" y="547811"/>
                    </a:cubicBezTo>
                    <a:lnTo>
                      <a:pt x="570290" y="546668"/>
                    </a:lnTo>
                    <a:cubicBezTo>
                      <a:pt x="578767" y="518665"/>
                      <a:pt x="582101" y="525999"/>
                      <a:pt x="582101" y="489994"/>
                    </a:cubicBezTo>
                    <a:lnTo>
                      <a:pt x="582101" y="480088"/>
                    </a:lnTo>
                    <a:cubicBezTo>
                      <a:pt x="584673" y="477802"/>
                      <a:pt x="587721" y="476088"/>
                      <a:pt x="589626" y="474469"/>
                    </a:cubicBezTo>
                    <a:cubicBezTo>
                      <a:pt x="626774" y="442750"/>
                      <a:pt x="621916" y="428653"/>
                      <a:pt x="609438" y="418747"/>
                    </a:cubicBezTo>
                    <a:cubicBezTo>
                      <a:pt x="598579" y="410080"/>
                      <a:pt x="581816" y="404555"/>
                      <a:pt x="582292" y="393030"/>
                    </a:cubicBezTo>
                    <a:cubicBezTo>
                      <a:pt x="583816" y="353311"/>
                      <a:pt x="582387" y="383695"/>
                      <a:pt x="571624" y="353596"/>
                    </a:cubicBezTo>
                    <a:cubicBezTo>
                      <a:pt x="555526" y="308353"/>
                      <a:pt x="564290" y="337499"/>
                      <a:pt x="536095" y="320926"/>
                    </a:cubicBezTo>
                    <a:cubicBezTo>
                      <a:pt x="515236" y="308638"/>
                      <a:pt x="501806" y="286350"/>
                      <a:pt x="500282" y="285874"/>
                    </a:cubicBezTo>
                    <a:cubicBezTo>
                      <a:pt x="478565" y="278349"/>
                      <a:pt x="526570" y="209674"/>
                      <a:pt x="513045" y="206911"/>
                    </a:cubicBezTo>
                    <a:cubicBezTo>
                      <a:pt x="421033" y="188147"/>
                      <a:pt x="481136" y="178336"/>
                      <a:pt x="454561" y="166335"/>
                    </a:cubicBezTo>
                    <a:cubicBezTo>
                      <a:pt x="414747" y="148333"/>
                      <a:pt x="432368" y="148428"/>
                      <a:pt x="415128" y="133283"/>
                    </a:cubicBezTo>
                    <a:cubicBezTo>
                      <a:pt x="383315" y="105184"/>
                      <a:pt x="395792" y="97564"/>
                      <a:pt x="391125" y="86515"/>
                    </a:cubicBezTo>
                    <a:cubicBezTo>
                      <a:pt x="373504" y="45272"/>
                      <a:pt x="386362" y="64798"/>
                      <a:pt x="385219" y="40033"/>
                    </a:cubicBezTo>
                    <a:lnTo>
                      <a:pt x="361598" y="10125"/>
                    </a:lnTo>
                    <a:close/>
                  </a:path>
                </a:pathLst>
              </a:custGeom>
              <a:grpFill/>
              <a:ln w="6350" cap="flat">
                <a:solidFill>
                  <a:schemeClr val="bg1"/>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2343460-ABCE-466B-AF34-5F64733CB4F4}"/>
                  </a:ext>
                </a:extLst>
              </p:cNvPr>
              <p:cNvSpPr/>
              <p:nvPr/>
            </p:nvSpPr>
            <p:spPr>
              <a:xfrm>
                <a:off x="6220989" y="3349843"/>
                <a:ext cx="810822" cy="745956"/>
              </a:xfrm>
              <a:custGeom>
                <a:avLst/>
                <a:gdLst>
                  <a:gd name="connsiteX0" fmla="*/ 423891 w 476250"/>
                  <a:gd name="connsiteY0" fmla="*/ 10125 h 438150"/>
                  <a:gd name="connsiteX1" fmla="*/ 10125 w 476250"/>
                  <a:gd name="connsiteY1" fmla="*/ 22317 h 438150"/>
                  <a:gd name="connsiteX2" fmla="*/ 29079 w 476250"/>
                  <a:gd name="connsiteY2" fmla="*/ 359597 h 438150"/>
                  <a:gd name="connsiteX3" fmla="*/ 38795 w 476250"/>
                  <a:gd name="connsiteY3" fmla="*/ 366455 h 438150"/>
                  <a:gd name="connsiteX4" fmla="*/ 49177 w 476250"/>
                  <a:gd name="connsiteY4" fmla="*/ 365788 h 438150"/>
                  <a:gd name="connsiteX5" fmla="*/ 71561 w 476250"/>
                  <a:gd name="connsiteY5" fmla="*/ 368741 h 438150"/>
                  <a:gd name="connsiteX6" fmla="*/ 73085 w 476250"/>
                  <a:gd name="connsiteY6" fmla="*/ 430463 h 438150"/>
                  <a:gd name="connsiteX7" fmla="*/ 348738 w 476250"/>
                  <a:gd name="connsiteY7" fmla="*/ 424272 h 438150"/>
                  <a:gd name="connsiteX8" fmla="*/ 353406 w 476250"/>
                  <a:gd name="connsiteY8" fmla="*/ 324259 h 438150"/>
                  <a:gd name="connsiteX9" fmla="*/ 366931 w 476250"/>
                  <a:gd name="connsiteY9" fmla="*/ 298351 h 438150"/>
                  <a:gd name="connsiteX10" fmla="*/ 378647 w 476250"/>
                  <a:gd name="connsiteY10" fmla="*/ 273872 h 438150"/>
                  <a:gd name="connsiteX11" fmla="*/ 396268 w 476250"/>
                  <a:gd name="connsiteY11" fmla="*/ 253584 h 438150"/>
                  <a:gd name="connsiteX12" fmla="*/ 412175 w 476250"/>
                  <a:gd name="connsiteY12" fmla="*/ 206816 h 438150"/>
                  <a:gd name="connsiteX13" fmla="*/ 429701 w 476250"/>
                  <a:gd name="connsiteY13" fmla="*/ 180051 h 438150"/>
                  <a:gd name="connsiteX14" fmla="*/ 431701 w 476250"/>
                  <a:gd name="connsiteY14" fmla="*/ 176336 h 438150"/>
                  <a:gd name="connsiteX15" fmla="*/ 438083 w 476250"/>
                  <a:gd name="connsiteY15" fmla="*/ 139951 h 438150"/>
                  <a:gd name="connsiteX16" fmla="*/ 459133 w 476250"/>
                  <a:gd name="connsiteY16" fmla="*/ 103565 h 438150"/>
                  <a:gd name="connsiteX17" fmla="*/ 468468 w 476250"/>
                  <a:gd name="connsiteY17" fmla="*/ 68323 h 438150"/>
                  <a:gd name="connsiteX18" fmla="*/ 409508 w 476250"/>
                  <a:gd name="connsiteY18" fmla="*/ 69466 h 438150"/>
                  <a:gd name="connsiteX19" fmla="*/ 429987 w 476250"/>
                  <a:gd name="connsiteY19" fmla="*/ 37081 h 438150"/>
                  <a:gd name="connsiteX20" fmla="*/ 423891 w 476250"/>
                  <a:gd name="connsiteY20" fmla="*/ 101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438150">
                    <a:moveTo>
                      <a:pt x="423891" y="10125"/>
                    </a:moveTo>
                    <a:lnTo>
                      <a:pt x="10125" y="22317"/>
                    </a:lnTo>
                    <a:cubicBezTo>
                      <a:pt x="30032" y="118615"/>
                      <a:pt x="29079" y="259489"/>
                      <a:pt x="29079" y="359597"/>
                    </a:cubicBezTo>
                    <a:cubicBezTo>
                      <a:pt x="32032" y="359788"/>
                      <a:pt x="31937" y="358168"/>
                      <a:pt x="38795" y="366455"/>
                    </a:cubicBezTo>
                    <a:cubicBezTo>
                      <a:pt x="40700" y="368836"/>
                      <a:pt x="47558" y="366646"/>
                      <a:pt x="49177" y="365788"/>
                    </a:cubicBezTo>
                    <a:cubicBezTo>
                      <a:pt x="54130" y="363217"/>
                      <a:pt x="70037" y="364074"/>
                      <a:pt x="71561" y="368741"/>
                    </a:cubicBezTo>
                    <a:lnTo>
                      <a:pt x="73085" y="430463"/>
                    </a:lnTo>
                    <a:lnTo>
                      <a:pt x="348738" y="424272"/>
                    </a:lnTo>
                    <a:cubicBezTo>
                      <a:pt x="370170" y="406460"/>
                      <a:pt x="336070" y="348548"/>
                      <a:pt x="353406" y="324259"/>
                    </a:cubicBezTo>
                    <a:cubicBezTo>
                      <a:pt x="354930" y="322164"/>
                      <a:pt x="349310" y="303209"/>
                      <a:pt x="366931" y="298351"/>
                    </a:cubicBezTo>
                    <a:cubicBezTo>
                      <a:pt x="373313" y="296637"/>
                      <a:pt x="362931" y="283302"/>
                      <a:pt x="378647" y="273872"/>
                    </a:cubicBezTo>
                    <a:cubicBezTo>
                      <a:pt x="388363" y="268062"/>
                      <a:pt x="371122" y="270062"/>
                      <a:pt x="396268" y="253584"/>
                    </a:cubicBezTo>
                    <a:cubicBezTo>
                      <a:pt x="401031" y="250441"/>
                      <a:pt x="405888" y="212531"/>
                      <a:pt x="412175" y="206816"/>
                    </a:cubicBezTo>
                    <a:cubicBezTo>
                      <a:pt x="420462" y="199387"/>
                      <a:pt x="429701" y="192624"/>
                      <a:pt x="429701" y="180051"/>
                    </a:cubicBezTo>
                    <a:cubicBezTo>
                      <a:pt x="429796" y="178813"/>
                      <a:pt x="431320" y="177384"/>
                      <a:pt x="431701" y="176336"/>
                    </a:cubicBezTo>
                    <a:cubicBezTo>
                      <a:pt x="440560" y="151381"/>
                      <a:pt x="442083" y="172240"/>
                      <a:pt x="438083" y="139951"/>
                    </a:cubicBezTo>
                    <a:cubicBezTo>
                      <a:pt x="435225" y="116519"/>
                      <a:pt x="455133" y="135950"/>
                      <a:pt x="459133" y="103565"/>
                    </a:cubicBezTo>
                    <a:cubicBezTo>
                      <a:pt x="460943" y="88706"/>
                      <a:pt x="467706" y="73942"/>
                      <a:pt x="468468" y="68323"/>
                    </a:cubicBezTo>
                    <a:lnTo>
                      <a:pt x="409508" y="69466"/>
                    </a:lnTo>
                    <a:cubicBezTo>
                      <a:pt x="409508" y="61274"/>
                      <a:pt x="424367" y="46034"/>
                      <a:pt x="429987" y="37081"/>
                    </a:cubicBezTo>
                    <a:cubicBezTo>
                      <a:pt x="441321" y="19459"/>
                      <a:pt x="428558" y="21460"/>
                      <a:pt x="423891" y="10125"/>
                    </a:cubicBezTo>
                    <a:close/>
                  </a:path>
                </a:pathLst>
              </a:custGeom>
              <a:grpFill/>
              <a:ln w="6350" cap="flat">
                <a:solidFill>
                  <a:schemeClr val="bg1"/>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3DB59FE6-0638-4028-8C0B-E4B3AF5BE8A2}"/>
                  </a:ext>
                </a:extLst>
              </p:cNvPr>
              <p:cNvSpPr/>
              <p:nvPr/>
            </p:nvSpPr>
            <p:spPr>
              <a:xfrm>
                <a:off x="6328179" y="4055097"/>
                <a:ext cx="908120" cy="810822"/>
              </a:xfrm>
              <a:custGeom>
                <a:avLst/>
                <a:gdLst>
                  <a:gd name="connsiteX0" fmla="*/ 285778 w 533400"/>
                  <a:gd name="connsiteY0" fmla="*/ 10125 h 476250"/>
                  <a:gd name="connsiteX1" fmla="*/ 10125 w 533400"/>
                  <a:gd name="connsiteY1" fmla="*/ 16316 h 476250"/>
                  <a:gd name="connsiteX2" fmla="*/ 12982 w 533400"/>
                  <a:gd name="connsiteY2" fmla="*/ 136712 h 476250"/>
                  <a:gd name="connsiteX3" fmla="*/ 24984 w 533400"/>
                  <a:gd name="connsiteY3" fmla="*/ 146999 h 476250"/>
                  <a:gd name="connsiteX4" fmla="*/ 27365 w 533400"/>
                  <a:gd name="connsiteY4" fmla="*/ 150428 h 476250"/>
                  <a:gd name="connsiteX5" fmla="*/ 31937 w 533400"/>
                  <a:gd name="connsiteY5" fmla="*/ 159477 h 476250"/>
                  <a:gd name="connsiteX6" fmla="*/ 41081 w 533400"/>
                  <a:gd name="connsiteY6" fmla="*/ 190242 h 476250"/>
                  <a:gd name="connsiteX7" fmla="*/ 52797 w 533400"/>
                  <a:gd name="connsiteY7" fmla="*/ 208626 h 476250"/>
                  <a:gd name="connsiteX8" fmla="*/ 56131 w 533400"/>
                  <a:gd name="connsiteY8" fmla="*/ 220246 h 476250"/>
                  <a:gd name="connsiteX9" fmla="*/ 64798 w 533400"/>
                  <a:gd name="connsiteY9" fmla="*/ 234915 h 476250"/>
                  <a:gd name="connsiteX10" fmla="*/ 64894 w 533400"/>
                  <a:gd name="connsiteY10" fmla="*/ 249869 h 476250"/>
                  <a:gd name="connsiteX11" fmla="*/ 62036 w 533400"/>
                  <a:gd name="connsiteY11" fmla="*/ 279396 h 476250"/>
                  <a:gd name="connsiteX12" fmla="*/ 48892 w 533400"/>
                  <a:gd name="connsiteY12" fmla="*/ 306447 h 476250"/>
                  <a:gd name="connsiteX13" fmla="*/ 47082 w 533400"/>
                  <a:gd name="connsiteY13" fmla="*/ 327974 h 476250"/>
                  <a:gd name="connsiteX14" fmla="*/ 50987 w 533400"/>
                  <a:gd name="connsiteY14" fmla="*/ 346453 h 476250"/>
                  <a:gd name="connsiteX15" fmla="*/ 41176 w 533400"/>
                  <a:gd name="connsiteY15" fmla="*/ 382171 h 476250"/>
                  <a:gd name="connsiteX16" fmla="*/ 39462 w 533400"/>
                  <a:gd name="connsiteY16" fmla="*/ 403412 h 476250"/>
                  <a:gd name="connsiteX17" fmla="*/ 46987 w 533400"/>
                  <a:gd name="connsiteY17" fmla="*/ 402079 h 476250"/>
                  <a:gd name="connsiteX18" fmla="*/ 84039 w 533400"/>
                  <a:gd name="connsiteY18" fmla="*/ 391125 h 476250"/>
                  <a:gd name="connsiteX19" fmla="*/ 146809 w 533400"/>
                  <a:gd name="connsiteY19" fmla="*/ 406651 h 476250"/>
                  <a:gd name="connsiteX20" fmla="*/ 225771 w 533400"/>
                  <a:gd name="connsiteY20" fmla="*/ 413889 h 476250"/>
                  <a:gd name="connsiteX21" fmla="*/ 234153 w 533400"/>
                  <a:gd name="connsiteY21" fmla="*/ 407413 h 476250"/>
                  <a:gd name="connsiteX22" fmla="*/ 210817 w 533400"/>
                  <a:gd name="connsiteY22" fmla="*/ 392363 h 476250"/>
                  <a:gd name="connsiteX23" fmla="*/ 244250 w 533400"/>
                  <a:gd name="connsiteY23" fmla="*/ 391792 h 476250"/>
                  <a:gd name="connsiteX24" fmla="*/ 273301 w 533400"/>
                  <a:gd name="connsiteY24" fmla="*/ 407508 h 476250"/>
                  <a:gd name="connsiteX25" fmla="*/ 307019 w 533400"/>
                  <a:gd name="connsiteY25" fmla="*/ 428844 h 476250"/>
                  <a:gd name="connsiteX26" fmla="*/ 327879 w 533400"/>
                  <a:gd name="connsiteY26" fmla="*/ 463038 h 476250"/>
                  <a:gd name="connsiteX27" fmla="*/ 368932 w 533400"/>
                  <a:gd name="connsiteY27" fmla="*/ 455704 h 476250"/>
                  <a:gd name="connsiteX28" fmla="*/ 405031 w 533400"/>
                  <a:gd name="connsiteY28" fmla="*/ 454752 h 476250"/>
                  <a:gd name="connsiteX29" fmla="*/ 420367 w 533400"/>
                  <a:gd name="connsiteY29" fmla="*/ 438369 h 476250"/>
                  <a:gd name="connsiteX30" fmla="*/ 426653 w 533400"/>
                  <a:gd name="connsiteY30" fmla="*/ 417700 h 476250"/>
                  <a:gd name="connsiteX31" fmla="*/ 445227 w 533400"/>
                  <a:gd name="connsiteY31" fmla="*/ 411508 h 476250"/>
                  <a:gd name="connsiteX32" fmla="*/ 489232 w 533400"/>
                  <a:gd name="connsiteY32" fmla="*/ 446846 h 476250"/>
                  <a:gd name="connsiteX33" fmla="*/ 520093 w 533400"/>
                  <a:gd name="connsiteY33" fmla="*/ 453418 h 476250"/>
                  <a:gd name="connsiteX34" fmla="*/ 522094 w 533400"/>
                  <a:gd name="connsiteY34" fmla="*/ 432368 h 476250"/>
                  <a:gd name="connsiteX35" fmla="*/ 455704 w 533400"/>
                  <a:gd name="connsiteY35" fmla="*/ 398173 h 476250"/>
                  <a:gd name="connsiteX36" fmla="*/ 477898 w 533400"/>
                  <a:gd name="connsiteY36" fmla="*/ 378266 h 476250"/>
                  <a:gd name="connsiteX37" fmla="*/ 484375 w 533400"/>
                  <a:gd name="connsiteY37" fmla="*/ 340452 h 476250"/>
                  <a:gd name="connsiteX38" fmla="*/ 463801 w 533400"/>
                  <a:gd name="connsiteY38" fmla="*/ 365121 h 476250"/>
                  <a:gd name="connsiteX39" fmla="*/ 464848 w 533400"/>
                  <a:gd name="connsiteY39" fmla="*/ 327021 h 476250"/>
                  <a:gd name="connsiteX40" fmla="*/ 450751 w 533400"/>
                  <a:gd name="connsiteY40" fmla="*/ 294732 h 476250"/>
                  <a:gd name="connsiteX41" fmla="*/ 442179 w 533400"/>
                  <a:gd name="connsiteY41" fmla="*/ 234343 h 476250"/>
                  <a:gd name="connsiteX42" fmla="*/ 256918 w 533400"/>
                  <a:gd name="connsiteY42" fmla="*/ 242535 h 476250"/>
                  <a:gd name="connsiteX43" fmla="*/ 259013 w 533400"/>
                  <a:gd name="connsiteY43" fmla="*/ 189004 h 476250"/>
                  <a:gd name="connsiteX44" fmla="*/ 293970 w 533400"/>
                  <a:gd name="connsiteY44" fmla="*/ 128044 h 476250"/>
                  <a:gd name="connsiteX45" fmla="*/ 303304 w 533400"/>
                  <a:gd name="connsiteY45" fmla="*/ 93564 h 476250"/>
                  <a:gd name="connsiteX46" fmla="*/ 297113 w 533400"/>
                  <a:gd name="connsiteY46" fmla="*/ 67561 h 476250"/>
                  <a:gd name="connsiteX47" fmla="*/ 285778 w 533400"/>
                  <a:gd name="connsiteY47" fmla="*/ 101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476250">
                    <a:moveTo>
                      <a:pt x="285778" y="10125"/>
                    </a:moveTo>
                    <a:lnTo>
                      <a:pt x="10125" y="16316"/>
                    </a:lnTo>
                    <a:lnTo>
                      <a:pt x="12982" y="136712"/>
                    </a:lnTo>
                    <a:cubicBezTo>
                      <a:pt x="15173" y="137474"/>
                      <a:pt x="24888" y="144332"/>
                      <a:pt x="24984" y="146999"/>
                    </a:cubicBezTo>
                    <a:cubicBezTo>
                      <a:pt x="25460" y="146999"/>
                      <a:pt x="26889" y="149761"/>
                      <a:pt x="27365" y="150428"/>
                    </a:cubicBezTo>
                    <a:cubicBezTo>
                      <a:pt x="31461" y="157191"/>
                      <a:pt x="29270" y="154429"/>
                      <a:pt x="31937" y="159477"/>
                    </a:cubicBezTo>
                    <a:cubicBezTo>
                      <a:pt x="38319" y="171383"/>
                      <a:pt x="33080" y="177860"/>
                      <a:pt x="41081" y="190242"/>
                    </a:cubicBezTo>
                    <a:cubicBezTo>
                      <a:pt x="46415" y="198529"/>
                      <a:pt x="52797" y="200815"/>
                      <a:pt x="52797" y="208626"/>
                    </a:cubicBezTo>
                    <a:cubicBezTo>
                      <a:pt x="52797" y="217389"/>
                      <a:pt x="53750" y="215198"/>
                      <a:pt x="56131" y="220246"/>
                    </a:cubicBezTo>
                    <a:cubicBezTo>
                      <a:pt x="58226" y="224628"/>
                      <a:pt x="64036" y="232629"/>
                      <a:pt x="64798" y="234915"/>
                    </a:cubicBezTo>
                    <a:cubicBezTo>
                      <a:pt x="66608" y="240439"/>
                      <a:pt x="68704" y="245773"/>
                      <a:pt x="64894" y="249869"/>
                    </a:cubicBezTo>
                    <a:cubicBezTo>
                      <a:pt x="64132" y="250726"/>
                      <a:pt x="65465" y="272253"/>
                      <a:pt x="62036" y="279396"/>
                    </a:cubicBezTo>
                    <a:cubicBezTo>
                      <a:pt x="61084" y="282921"/>
                      <a:pt x="45082" y="301590"/>
                      <a:pt x="48892" y="306447"/>
                    </a:cubicBezTo>
                    <a:cubicBezTo>
                      <a:pt x="56512" y="316354"/>
                      <a:pt x="44891" y="321878"/>
                      <a:pt x="47082" y="327974"/>
                    </a:cubicBezTo>
                    <a:cubicBezTo>
                      <a:pt x="52225" y="342262"/>
                      <a:pt x="49654" y="328164"/>
                      <a:pt x="50987" y="346453"/>
                    </a:cubicBezTo>
                    <a:cubicBezTo>
                      <a:pt x="52416" y="366360"/>
                      <a:pt x="41081" y="378647"/>
                      <a:pt x="41176" y="382171"/>
                    </a:cubicBezTo>
                    <a:cubicBezTo>
                      <a:pt x="41462" y="391696"/>
                      <a:pt x="39367" y="395887"/>
                      <a:pt x="39462" y="403412"/>
                    </a:cubicBezTo>
                    <a:cubicBezTo>
                      <a:pt x="40033" y="403412"/>
                      <a:pt x="46129" y="402460"/>
                      <a:pt x="46987" y="402079"/>
                    </a:cubicBezTo>
                    <a:cubicBezTo>
                      <a:pt x="70799" y="393220"/>
                      <a:pt x="48892" y="395411"/>
                      <a:pt x="84039" y="391125"/>
                    </a:cubicBezTo>
                    <a:cubicBezTo>
                      <a:pt x="92802" y="390077"/>
                      <a:pt x="138141" y="402269"/>
                      <a:pt x="146809" y="406651"/>
                    </a:cubicBezTo>
                    <a:cubicBezTo>
                      <a:pt x="196720" y="432178"/>
                      <a:pt x="216627" y="407413"/>
                      <a:pt x="225771" y="413889"/>
                    </a:cubicBezTo>
                    <a:cubicBezTo>
                      <a:pt x="253679" y="433797"/>
                      <a:pt x="263871" y="401317"/>
                      <a:pt x="234153" y="407413"/>
                    </a:cubicBezTo>
                    <a:cubicBezTo>
                      <a:pt x="221485" y="409984"/>
                      <a:pt x="201768" y="406460"/>
                      <a:pt x="210817" y="392363"/>
                    </a:cubicBezTo>
                    <a:cubicBezTo>
                      <a:pt x="220627" y="377028"/>
                      <a:pt x="226914" y="404174"/>
                      <a:pt x="244250" y="391792"/>
                    </a:cubicBezTo>
                    <a:cubicBezTo>
                      <a:pt x="255489" y="383790"/>
                      <a:pt x="273396" y="407222"/>
                      <a:pt x="273301" y="407508"/>
                    </a:cubicBezTo>
                    <a:cubicBezTo>
                      <a:pt x="272538" y="426653"/>
                      <a:pt x="315306" y="414747"/>
                      <a:pt x="307019" y="428844"/>
                    </a:cubicBezTo>
                    <a:cubicBezTo>
                      <a:pt x="291588" y="454942"/>
                      <a:pt x="313877" y="450465"/>
                      <a:pt x="327879" y="463038"/>
                    </a:cubicBezTo>
                    <a:cubicBezTo>
                      <a:pt x="333880" y="465229"/>
                      <a:pt x="365121" y="479231"/>
                      <a:pt x="368932" y="455704"/>
                    </a:cubicBezTo>
                    <a:cubicBezTo>
                      <a:pt x="369313" y="453228"/>
                      <a:pt x="405031" y="422748"/>
                      <a:pt x="405031" y="454752"/>
                    </a:cubicBezTo>
                    <a:cubicBezTo>
                      <a:pt x="405031" y="481136"/>
                      <a:pt x="432559" y="440464"/>
                      <a:pt x="420367" y="438369"/>
                    </a:cubicBezTo>
                    <a:cubicBezTo>
                      <a:pt x="413890" y="437226"/>
                      <a:pt x="425320" y="417604"/>
                      <a:pt x="426653" y="417700"/>
                    </a:cubicBezTo>
                    <a:cubicBezTo>
                      <a:pt x="439893" y="418176"/>
                      <a:pt x="445894" y="395125"/>
                      <a:pt x="445227" y="411508"/>
                    </a:cubicBezTo>
                    <a:cubicBezTo>
                      <a:pt x="443703" y="447894"/>
                      <a:pt x="461515" y="421890"/>
                      <a:pt x="489232" y="446846"/>
                    </a:cubicBezTo>
                    <a:cubicBezTo>
                      <a:pt x="496376" y="453228"/>
                      <a:pt x="518188" y="456752"/>
                      <a:pt x="520093" y="453418"/>
                    </a:cubicBezTo>
                    <a:cubicBezTo>
                      <a:pt x="534857" y="428463"/>
                      <a:pt x="526475" y="437607"/>
                      <a:pt x="522094" y="432368"/>
                    </a:cubicBezTo>
                    <a:cubicBezTo>
                      <a:pt x="504472" y="411699"/>
                      <a:pt x="447322" y="417223"/>
                      <a:pt x="455704" y="398173"/>
                    </a:cubicBezTo>
                    <a:cubicBezTo>
                      <a:pt x="469992" y="365598"/>
                      <a:pt x="470754" y="383410"/>
                      <a:pt x="477898" y="378266"/>
                    </a:cubicBezTo>
                    <a:cubicBezTo>
                      <a:pt x="504377" y="359406"/>
                      <a:pt x="484375" y="370075"/>
                      <a:pt x="484375" y="340452"/>
                    </a:cubicBezTo>
                    <a:cubicBezTo>
                      <a:pt x="473135" y="345214"/>
                      <a:pt x="463801" y="350358"/>
                      <a:pt x="463801" y="365121"/>
                    </a:cubicBezTo>
                    <a:cubicBezTo>
                      <a:pt x="415318" y="365121"/>
                      <a:pt x="463515" y="330355"/>
                      <a:pt x="464848" y="327021"/>
                    </a:cubicBezTo>
                    <a:cubicBezTo>
                      <a:pt x="463801" y="323973"/>
                      <a:pt x="452371" y="296161"/>
                      <a:pt x="450751" y="294732"/>
                    </a:cubicBezTo>
                    <a:cubicBezTo>
                      <a:pt x="415509" y="264728"/>
                      <a:pt x="449799" y="259013"/>
                      <a:pt x="442179" y="234343"/>
                    </a:cubicBezTo>
                    <a:lnTo>
                      <a:pt x="256918" y="242535"/>
                    </a:lnTo>
                    <a:lnTo>
                      <a:pt x="259013" y="189004"/>
                    </a:lnTo>
                    <a:cubicBezTo>
                      <a:pt x="267300" y="186147"/>
                      <a:pt x="289969" y="130616"/>
                      <a:pt x="293970" y="128044"/>
                    </a:cubicBezTo>
                    <a:cubicBezTo>
                      <a:pt x="314925" y="114042"/>
                      <a:pt x="288160" y="98326"/>
                      <a:pt x="303304" y="93564"/>
                    </a:cubicBezTo>
                    <a:cubicBezTo>
                      <a:pt x="321592" y="87849"/>
                      <a:pt x="296923" y="73847"/>
                      <a:pt x="297113" y="67561"/>
                    </a:cubicBezTo>
                    <a:cubicBezTo>
                      <a:pt x="297685" y="53463"/>
                      <a:pt x="285778" y="49082"/>
                      <a:pt x="285778" y="10125"/>
                    </a:cubicBezTo>
                    <a:close/>
                  </a:path>
                </a:pathLst>
              </a:custGeom>
              <a:grpFill/>
              <a:ln w="6350" cap="flat">
                <a:solidFill>
                  <a:schemeClr val="bg1"/>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A428E10-801D-402F-8992-EDEE766EC907}"/>
                  </a:ext>
                </a:extLst>
              </p:cNvPr>
              <p:cNvSpPr/>
              <p:nvPr/>
            </p:nvSpPr>
            <p:spPr>
              <a:xfrm>
                <a:off x="6748347" y="3617090"/>
                <a:ext cx="583792" cy="1005419"/>
              </a:xfrm>
              <a:custGeom>
                <a:avLst/>
                <a:gdLst>
                  <a:gd name="connsiteX0" fmla="*/ 50320 w 342900"/>
                  <a:gd name="connsiteY0" fmla="*/ 325021 h 590550"/>
                  <a:gd name="connsiteX1" fmla="*/ 56512 w 342900"/>
                  <a:gd name="connsiteY1" fmla="*/ 351025 h 590550"/>
                  <a:gd name="connsiteX2" fmla="*/ 47177 w 342900"/>
                  <a:gd name="connsiteY2" fmla="*/ 385505 h 590550"/>
                  <a:gd name="connsiteX3" fmla="*/ 12220 w 342900"/>
                  <a:gd name="connsiteY3" fmla="*/ 446465 h 590550"/>
                  <a:gd name="connsiteX4" fmla="*/ 10125 w 342900"/>
                  <a:gd name="connsiteY4" fmla="*/ 499996 h 590550"/>
                  <a:gd name="connsiteX5" fmla="*/ 195386 w 342900"/>
                  <a:gd name="connsiteY5" fmla="*/ 491804 h 590550"/>
                  <a:gd name="connsiteX6" fmla="*/ 203959 w 342900"/>
                  <a:gd name="connsiteY6" fmla="*/ 552193 h 590550"/>
                  <a:gd name="connsiteX7" fmla="*/ 218055 w 342900"/>
                  <a:gd name="connsiteY7" fmla="*/ 584483 h 590550"/>
                  <a:gd name="connsiteX8" fmla="*/ 235201 w 342900"/>
                  <a:gd name="connsiteY8" fmla="*/ 560575 h 590550"/>
                  <a:gd name="connsiteX9" fmla="*/ 281683 w 342900"/>
                  <a:gd name="connsiteY9" fmla="*/ 553050 h 590550"/>
                  <a:gd name="connsiteX10" fmla="*/ 334451 w 342900"/>
                  <a:gd name="connsiteY10" fmla="*/ 554764 h 590550"/>
                  <a:gd name="connsiteX11" fmla="*/ 312544 w 342900"/>
                  <a:gd name="connsiteY11" fmla="*/ 382457 h 590550"/>
                  <a:gd name="connsiteX12" fmla="*/ 319878 w 342900"/>
                  <a:gd name="connsiteY12" fmla="*/ 10125 h 590550"/>
                  <a:gd name="connsiteX13" fmla="*/ 119853 w 342900"/>
                  <a:gd name="connsiteY13" fmla="*/ 23269 h 590550"/>
                  <a:gd name="connsiteX14" fmla="*/ 102327 w 342900"/>
                  <a:gd name="connsiteY14" fmla="*/ 50035 h 590550"/>
                  <a:gd name="connsiteX15" fmla="*/ 86420 w 342900"/>
                  <a:gd name="connsiteY15" fmla="*/ 96802 h 590550"/>
                  <a:gd name="connsiteX16" fmla="*/ 68799 w 342900"/>
                  <a:gd name="connsiteY16" fmla="*/ 117091 h 590550"/>
                  <a:gd name="connsiteX17" fmla="*/ 57083 w 342900"/>
                  <a:gd name="connsiteY17" fmla="*/ 141570 h 590550"/>
                  <a:gd name="connsiteX18" fmla="*/ 43558 w 342900"/>
                  <a:gd name="connsiteY18" fmla="*/ 167478 h 590550"/>
                  <a:gd name="connsiteX19" fmla="*/ 38890 w 342900"/>
                  <a:gd name="connsiteY19" fmla="*/ 267490 h 590550"/>
                  <a:gd name="connsiteX20" fmla="*/ 50320 w 342900"/>
                  <a:gd name="connsiteY20" fmla="*/ 325021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 h="590550">
                    <a:moveTo>
                      <a:pt x="50320" y="325021"/>
                    </a:moveTo>
                    <a:cubicBezTo>
                      <a:pt x="50035" y="331308"/>
                      <a:pt x="74704" y="345310"/>
                      <a:pt x="56512" y="351025"/>
                    </a:cubicBezTo>
                    <a:cubicBezTo>
                      <a:pt x="41367" y="355787"/>
                      <a:pt x="68132" y="371503"/>
                      <a:pt x="47177" y="385505"/>
                    </a:cubicBezTo>
                    <a:cubicBezTo>
                      <a:pt x="43177" y="388172"/>
                      <a:pt x="20602" y="443608"/>
                      <a:pt x="12220" y="446465"/>
                    </a:cubicBezTo>
                    <a:lnTo>
                      <a:pt x="10125" y="499996"/>
                    </a:lnTo>
                    <a:lnTo>
                      <a:pt x="195386" y="491804"/>
                    </a:lnTo>
                    <a:cubicBezTo>
                      <a:pt x="203101" y="516379"/>
                      <a:pt x="168811" y="522189"/>
                      <a:pt x="203959" y="552193"/>
                    </a:cubicBezTo>
                    <a:cubicBezTo>
                      <a:pt x="205578" y="553526"/>
                      <a:pt x="216913" y="581339"/>
                      <a:pt x="218055" y="584483"/>
                    </a:cubicBezTo>
                    <a:cubicBezTo>
                      <a:pt x="225866" y="577243"/>
                      <a:pt x="230724" y="560384"/>
                      <a:pt x="235201" y="560575"/>
                    </a:cubicBezTo>
                    <a:cubicBezTo>
                      <a:pt x="278063" y="562289"/>
                      <a:pt x="257870" y="558003"/>
                      <a:pt x="281683" y="553050"/>
                    </a:cubicBezTo>
                    <a:cubicBezTo>
                      <a:pt x="283778" y="542668"/>
                      <a:pt x="301685" y="569147"/>
                      <a:pt x="334451" y="554764"/>
                    </a:cubicBezTo>
                    <a:lnTo>
                      <a:pt x="312544" y="382457"/>
                    </a:lnTo>
                    <a:lnTo>
                      <a:pt x="319878" y="10125"/>
                    </a:lnTo>
                    <a:lnTo>
                      <a:pt x="119853" y="23269"/>
                    </a:lnTo>
                    <a:cubicBezTo>
                      <a:pt x="119853" y="35842"/>
                      <a:pt x="110613" y="42605"/>
                      <a:pt x="102327" y="50035"/>
                    </a:cubicBezTo>
                    <a:cubicBezTo>
                      <a:pt x="96040" y="55654"/>
                      <a:pt x="91087" y="93659"/>
                      <a:pt x="86420" y="96802"/>
                    </a:cubicBezTo>
                    <a:cubicBezTo>
                      <a:pt x="61179" y="113281"/>
                      <a:pt x="78514" y="111280"/>
                      <a:pt x="68799" y="117091"/>
                    </a:cubicBezTo>
                    <a:cubicBezTo>
                      <a:pt x="53083" y="126520"/>
                      <a:pt x="63465" y="139760"/>
                      <a:pt x="57083" y="141570"/>
                    </a:cubicBezTo>
                    <a:cubicBezTo>
                      <a:pt x="39462" y="146428"/>
                      <a:pt x="45082" y="165382"/>
                      <a:pt x="43558" y="167478"/>
                    </a:cubicBezTo>
                    <a:cubicBezTo>
                      <a:pt x="26317" y="191767"/>
                      <a:pt x="60321" y="249679"/>
                      <a:pt x="38890" y="267490"/>
                    </a:cubicBezTo>
                    <a:cubicBezTo>
                      <a:pt x="38986" y="306352"/>
                      <a:pt x="50892" y="310734"/>
                      <a:pt x="50320" y="325021"/>
                    </a:cubicBezTo>
                    <a:close/>
                  </a:path>
                </a:pathLst>
              </a:custGeom>
              <a:grpFill/>
              <a:ln w="6350" cap="flat">
                <a:solidFill>
                  <a:schemeClr val="bg1"/>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84F6A27-4346-4936-BE9F-ABEFE3F8622C}"/>
                  </a:ext>
                </a:extLst>
              </p:cNvPr>
              <p:cNvSpPr/>
              <p:nvPr/>
            </p:nvSpPr>
            <p:spPr>
              <a:xfrm>
                <a:off x="7263381" y="3586280"/>
                <a:ext cx="616224" cy="1005419"/>
              </a:xfrm>
              <a:custGeom>
                <a:avLst/>
                <a:gdLst>
                  <a:gd name="connsiteX0" fmla="*/ 17459 w 361950"/>
                  <a:gd name="connsiteY0" fmla="*/ 28127 h 590550"/>
                  <a:gd name="connsiteX1" fmla="*/ 10125 w 361950"/>
                  <a:gd name="connsiteY1" fmla="*/ 400459 h 590550"/>
                  <a:gd name="connsiteX2" fmla="*/ 32032 w 361950"/>
                  <a:gd name="connsiteY2" fmla="*/ 572767 h 590550"/>
                  <a:gd name="connsiteX3" fmla="*/ 42891 w 361950"/>
                  <a:gd name="connsiteY3" fmla="*/ 570480 h 590550"/>
                  <a:gd name="connsiteX4" fmla="*/ 68227 w 361950"/>
                  <a:gd name="connsiteY4" fmla="*/ 542287 h 590550"/>
                  <a:gd name="connsiteX5" fmla="*/ 94707 w 361950"/>
                  <a:gd name="connsiteY5" fmla="*/ 561908 h 590550"/>
                  <a:gd name="connsiteX6" fmla="*/ 85848 w 361950"/>
                  <a:gd name="connsiteY6" fmla="*/ 579815 h 590550"/>
                  <a:gd name="connsiteX7" fmla="*/ 90039 w 361950"/>
                  <a:gd name="connsiteY7" fmla="*/ 585054 h 590550"/>
                  <a:gd name="connsiteX8" fmla="*/ 128330 w 361950"/>
                  <a:gd name="connsiteY8" fmla="*/ 573052 h 590550"/>
                  <a:gd name="connsiteX9" fmla="*/ 129187 w 361950"/>
                  <a:gd name="connsiteY9" fmla="*/ 530190 h 590550"/>
                  <a:gd name="connsiteX10" fmla="*/ 103470 w 361950"/>
                  <a:gd name="connsiteY10" fmla="*/ 508759 h 590550"/>
                  <a:gd name="connsiteX11" fmla="*/ 105184 w 361950"/>
                  <a:gd name="connsiteY11" fmla="*/ 491137 h 590550"/>
                  <a:gd name="connsiteX12" fmla="*/ 360454 w 361950"/>
                  <a:gd name="connsiteY12" fmla="*/ 467992 h 590550"/>
                  <a:gd name="connsiteX13" fmla="*/ 350548 w 361950"/>
                  <a:gd name="connsiteY13" fmla="*/ 445322 h 590550"/>
                  <a:gd name="connsiteX14" fmla="*/ 347691 w 361950"/>
                  <a:gd name="connsiteY14" fmla="*/ 435797 h 590550"/>
                  <a:gd name="connsiteX15" fmla="*/ 345500 w 361950"/>
                  <a:gd name="connsiteY15" fmla="*/ 392935 h 590550"/>
                  <a:gd name="connsiteX16" fmla="*/ 344643 w 361950"/>
                  <a:gd name="connsiteY16" fmla="*/ 348739 h 590550"/>
                  <a:gd name="connsiteX17" fmla="*/ 351596 w 361950"/>
                  <a:gd name="connsiteY17" fmla="*/ 330165 h 590550"/>
                  <a:gd name="connsiteX18" fmla="*/ 351691 w 361950"/>
                  <a:gd name="connsiteY18" fmla="*/ 311686 h 590550"/>
                  <a:gd name="connsiteX19" fmla="*/ 337785 w 361950"/>
                  <a:gd name="connsiteY19" fmla="*/ 298256 h 590550"/>
                  <a:gd name="connsiteX20" fmla="*/ 331974 w 361950"/>
                  <a:gd name="connsiteY20" fmla="*/ 277206 h 590550"/>
                  <a:gd name="connsiteX21" fmla="*/ 308162 w 361950"/>
                  <a:gd name="connsiteY21" fmla="*/ 211483 h 590550"/>
                  <a:gd name="connsiteX22" fmla="*/ 300923 w 361950"/>
                  <a:gd name="connsiteY22" fmla="*/ 183099 h 590550"/>
                  <a:gd name="connsiteX23" fmla="*/ 297018 w 361950"/>
                  <a:gd name="connsiteY23" fmla="*/ 169288 h 590550"/>
                  <a:gd name="connsiteX24" fmla="*/ 287207 w 361950"/>
                  <a:gd name="connsiteY24" fmla="*/ 129473 h 590550"/>
                  <a:gd name="connsiteX25" fmla="*/ 269300 w 361950"/>
                  <a:gd name="connsiteY25" fmla="*/ 68513 h 590550"/>
                  <a:gd name="connsiteX26" fmla="*/ 259013 w 361950"/>
                  <a:gd name="connsiteY26" fmla="*/ 39748 h 590550"/>
                  <a:gd name="connsiteX27" fmla="*/ 253488 w 361950"/>
                  <a:gd name="connsiteY27" fmla="*/ 10125 h 590550"/>
                  <a:gd name="connsiteX28" fmla="*/ 17459 w 361950"/>
                  <a:gd name="connsiteY28" fmla="*/ 2812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1950" h="590550">
                    <a:moveTo>
                      <a:pt x="17459" y="28127"/>
                    </a:moveTo>
                    <a:lnTo>
                      <a:pt x="10125" y="400459"/>
                    </a:lnTo>
                    <a:lnTo>
                      <a:pt x="32032" y="572767"/>
                    </a:lnTo>
                    <a:cubicBezTo>
                      <a:pt x="32413" y="572767"/>
                      <a:pt x="39366" y="570480"/>
                      <a:pt x="42891" y="570480"/>
                    </a:cubicBezTo>
                    <a:cubicBezTo>
                      <a:pt x="56512" y="570480"/>
                      <a:pt x="67941" y="550192"/>
                      <a:pt x="68227" y="542287"/>
                    </a:cubicBezTo>
                    <a:cubicBezTo>
                      <a:pt x="69370" y="513616"/>
                      <a:pt x="92897" y="557050"/>
                      <a:pt x="94707" y="561908"/>
                    </a:cubicBezTo>
                    <a:cubicBezTo>
                      <a:pt x="98231" y="571243"/>
                      <a:pt x="92611" y="575910"/>
                      <a:pt x="85848" y="579815"/>
                    </a:cubicBezTo>
                    <a:cubicBezTo>
                      <a:pt x="72704" y="587340"/>
                      <a:pt x="83372" y="585530"/>
                      <a:pt x="90039" y="585054"/>
                    </a:cubicBezTo>
                    <a:cubicBezTo>
                      <a:pt x="107851" y="584006"/>
                      <a:pt x="122424" y="573719"/>
                      <a:pt x="128330" y="573052"/>
                    </a:cubicBezTo>
                    <a:lnTo>
                      <a:pt x="129187" y="530190"/>
                    </a:lnTo>
                    <a:lnTo>
                      <a:pt x="103470" y="508759"/>
                    </a:lnTo>
                    <a:lnTo>
                      <a:pt x="105184" y="491137"/>
                    </a:lnTo>
                    <a:lnTo>
                      <a:pt x="360454" y="467992"/>
                    </a:lnTo>
                    <a:cubicBezTo>
                      <a:pt x="360454" y="447608"/>
                      <a:pt x="354168" y="452275"/>
                      <a:pt x="350548" y="445322"/>
                    </a:cubicBezTo>
                    <a:cubicBezTo>
                      <a:pt x="348738" y="445132"/>
                      <a:pt x="346548" y="438274"/>
                      <a:pt x="347691" y="435797"/>
                    </a:cubicBezTo>
                    <a:cubicBezTo>
                      <a:pt x="352358" y="425701"/>
                      <a:pt x="351215" y="400364"/>
                      <a:pt x="345500" y="392935"/>
                    </a:cubicBezTo>
                    <a:cubicBezTo>
                      <a:pt x="337594" y="382648"/>
                      <a:pt x="339404" y="360264"/>
                      <a:pt x="344643" y="348739"/>
                    </a:cubicBezTo>
                    <a:cubicBezTo>
                      <a:pt x="344643" y="348262"/>
                      <a:pt x="350929" y="331975"/>
                      <a:pt x="351596" y="330165"/>
                    </a:cubicBezTo>
                    <a:cubicBezTo>
                      <a:pt x="357597" y="314925"/>
                      <a:pt x="352930" y="316925"/>
                      <a:pt x="351691" y="311686"/>
                    </a:cubicBezTo>
                    <a:cubicBezTo>
                      <a:pt x="346357" y="310067"/>
                      <a:pt x="337404" y="305114"/>
                      <a:pt x="337785" y="298256"/>
                    </a:cubicBezTo>
                    <a:cubicBezTo>
                      <a:pt x="338642" y="280825"/>
                      <a:pt x="334832" y="285016"/>
                      <a:pt x="331974" y="277206"/>
                    </a:cubicBezTo>
                    <a:cubicBezTo>
                      <a:pt x="324259" y="256060"/>
                      <a:pt x="310257" y="234153"/>
                      <a:pt x="308162" y="211483"/>
                    </a:cubicBezTo>
                    <a:cubicBezTo>
                      <a:pt x="307305" y="202149"/>
                      <a:pt x="302542" y="190528"/>
                      <a:pt x="300923" y="183099"/>
                    </a:cubicBezTo>
                    <a:cubicBezTo>
                      <a:pt x="299971" y="181384"/>
                      <a:pt x="297018" y="169573"/>
                      <a:pt x="297018" y="169288"/>
                    </a:cubicBezTo>
                    <a:cubicBezTo>
                      <a:pt x="295970" y="152619"/>
                      <a:pt x="288540" y="141189"/>
                      <a:pt x="287207" y="129473"/>
                    </a:cubicBezTo>
                    <a:cubicBezTo>
                      <a:pt x="285302" y="112900"/>
                      <a:pt x="269776" y="74704"/>
                      <a:pt x="269300" y="68513"/>
                    </a:cubicBezTo>
                    <a:cubicBezTo>
                      <a:pt x="268157" y="55083"/>
                      <a:pt x="257203" y="52416"/>
                      <a:pt x="259013" y="39748"/>
                    </a:cubicBezTo>
                    <a:lnTo>
                      <a:pt x="253488" y="10125"/>
                    </a:lnTo>
                    <a:lnTo>
                      <a:pt x="17459" y="28127"/>
                    </a:lnTo>
                    <a:close/>
                  </a:path>
                </a:pathLst>
              </a:custGeom>
              <a:grpFill/>
              <a:ln w="6350" cap="flat">
                <a:solidFill>
                  <a:schemeClr val="bg1"/>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03EAB18-CC5C-4991-9508-FE03CA9DDA81}"/>
                  </a:ext>
                </a:extLst>
              </p:cNvPr>
              <p:cNvSpPr/>
              <p:nvPr/>
            </p:nvSpPr>
            <p:spPr>
              <a:xfrm>
                <a:off x="6934999" y="3179633"/>
                <a:ext cx="1345964" cy="486493"/>
              </a:xfrm>
              <a:custGeom>
                <a:avLst/>
                <a:gdLst>
                  <a:gd name="connsiteX0" fmla="*/ 210340 w 790575"/>
                  <a:gd name="connsiteY0" fmla="*/ 266978 h 285750"/>
                  <a:gd name="connsiteX1" fmla="*/ 446084 w 790575"/>
                  <a:gd name="connsiteY1" fmla="*/ 248881 h 285750"/>
                  <a:gd name="connsiteX2" fmla="*/ 562575 w 790575"/>
                  <a:gd name="connsiteY2" fmla="*/ 234212 h 285750"/>
                  <a:gd name="connsiteX3" fmla="*/ 588006 w 790575"/>
                  <a:gd name="connsiteY3" fmla="*/ 187254 h 285750"/>
                  <a:gd name="connsiteX4" fmla="*/ 623058 w 790575"/>
                  <a:gd name="connsiteY4" fmla="*/ 157631 h 285750"/>
                  <a:gd name="connsiteX5" fmla="*/ 654491 w 790575"/>
                  <a:gd name="connsiteY5" fmla="*/ 138867 h 285750"/>
                  <a:gd name="connsiteX6" fmla="*/ 682590 w 790575"/>
                  <a:gd name="connsiteY6" fmla="*/ 110387 h 285750"/>
                  <a:gd name="connsiteX7" fmla="*/ 705640 w 790575"/>
                  <a:gd name="connsiteY7" fmla="*/ 87813 h 285750"/>
                  <a:gd name="connsiteX8" fmla="*/ 720975 w 790575"/>
                  <a:gd name="connsiteY8" fmla="*/ 93242 h 285750"/>
                  <a:gd name="connsiteX9" fmla="*/ 762028 w 790575"/>
                  <a:gd name="connsiteY9" fmla="*/ 69525 h 285750"/>
                  <a:gd name="connsiteX10" fmla="*/ 783840 w 790575"/>
                  <a:gd name="connsiteY10" fmla="*/ 18661 h 285750"/>
                  <a:gd name="connsiteX11" fmla="*/ 783364 w 790575"/>
                  <a:gd name="connsiteY11" fmla="*/ 13709 h 285750"/>
                  <a:gd name="connsiteX12" fmla="*/ 757075 w 790575"/>
                  <a:gd name="connsiteY12" fmla="*/ 22186 h 285750"/>
                  <a:gd name="connsiteX13" fmla="*/ 654110 w 790575"/>
                  <a:gd name="connsiteY13" fmla="*/ 33425 h 285750"/>
                  <a:gd name="connsiteX14" fmla="*/ 594293 w 790575"/>
                  <a:gd name="connsiteY14" fmla="*/ 38569 h 285750"/>
                  <a:gd name="connsiteX15" fmla="*/ 203863 w 790575"/>
                  <a:gd name="connsiteY15" fmla="*/ 72478 h 285750"/>
                  <a:gd name="connsiteX16" fmla="*/ 204244 w 790575"/>
                  <a:gd name="connsiteY16" fmla="*/ 95528 h 285750"/>
                  <a:gd name="connsiteX17" fmla="*/ 60703 w 790575"/>
                  <a:gd name="connsiteY17" fmla="*/ 101719 h 285750"/>
                  <a:gd name="connsiteX18" fmla="*/ 60703 w 790575"/>
                  <a:gd name="connsiteY18" fmla="*/ 111626 h 285750"/>
                  <a:gd name="connsiteX19" fmla="*/ 48891 w 790575"/>
                  <a:gd name="connsiteY19" fmla="*/ 168299 h 285750"/>
                  <a:gd name="connsiteX20" fmla="*/ 39557 w 790575"/>
                  <a:gd name="connsiteY20" fmla="*/ 203542 h 285750"/>
                  <a:gd name="connsiteX21" fmla="*/ 18507 w 790575"/>
                  <a:gd name="connsiteY21" fmla="*/ 239927 h 285750"/>
                  <a:gd name="connsiteX22" fmla="*/ 12125 w 790575"/>
                  <a:gd name="connsiteY22" fmla="*/ 276313 h 285750"/>
                  <a:gd name="connsiteX23" fmla="*/ 10125 w 790575"/>
                  <a:gd name="connsiteY23" fmla="*/ 280027 h 285750"/>
                  <a:gd name="connsiteX24" fmla="*/ 210340 w 790575"/>
                  <a:gd name="connsiteY24" fmla="*/ 2669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0575" h="285750">
                    <a:moveTo>
                      <a:pt x="210340" y="266978"/>
                    </a:moveTo>
                    <a:lnTo>
                      <a:pt x="446084" y="248881"/>
                    </a:lnTo>
                    <a:lnTo>
                      <a:pt x="562575" y="234212"/>
                    </a:lnTo>
                    <a:cubicBezTo>
                      <a:pt x="562575" y="182492"/>
                      <a:pt x="588006" y="212590"/>
                      <a:pt x="588006" y="187254"/>
                    </a:cubicBezTo>
                    <a:cubicBezTo>
                      <a:pt x="588006" y="170585"/>
                      <a:pt x="615153" y="157441"/>
                      <a:pt x="623058" y="157631"/>
                    </a:cubicBezTo>
                    <a:cubicBezTo>
                      <a:pt x="632679" y="157917"/>
                      <a:pt x="647633" y="146487"/>
                      <a:pt x="654491" y="138867"/>
                    </a:cubicBezTo>
                    <a:cubicBezTo>
                      <a:pt x="664683" y="127437"/>
                      <a:pt x="688686" y="125056"/>
                      <a:pt x="682590" y="110387"/>
                    </a:cubicBezTo>
                    <a:cubicBezTo>
                      <a:pt x="680971" y="106577"/>
                      <a:pt x="705450" y="87813"/>
                      <a:pt x="705640" y="87813"/>
                    </a:cubicBezTo>
                    <a:cubicBezTo>
                      <a:pt x="706783" y="87813"/>
                      <a:pt x="717165" y="100957"/>
                      <a:pt x="720975" y="93242"/>
                    </a:cubicBezTo>
                    <a:cubicBezTo>
                      <a:pt x="740406" y="54094"/>
                      <a:pt x="758218" y="83717"/>
                      <a:pt x="762028" y="69525"/>
                    </a:cubicBezTo>
                    <a:cubicBezTo>
                      <a:pt x="770791" y="37045"/>
                      <a:pt x="783840" y="55428"/>
                      <a:pt x="783840" y="18661"/>
                    </a:cubicBezTo>
                    <a:cubicBezTo>
                      <a:pt x="783840" y="16566"/>
                      <a:pt x="783650" y="14947"/>
                      <a:pt x="783364" y="13709"/>
                    </a:cubicBezTo>
                    <a:cubicBezTo>
                      <a:pt x="780507" y="2088"/>
                      <a:pt x="765172" y="22472"/>
                      <a:pt x="757075" y="22186"/>
                    </a:cubicBezTo>
                    <a:cubicBezTo>
                      <a:pt x="731929" y="21138"/>
                      <a:pt x="675160" y="23234"/>
                      <a:pt x="654110" y="33425"/>
                    </a:cubicBezTo>
                    <a:lnTo>
                      <a:pt x="594293" y="38569"/>
                    </a:lnTo>
                    <a:lnTo>
                      <a:pt x="203863" y="72478"/>
                    </a:lnTo>
                    <a:lnTo>
                      <a:pt x="204244" y="95528"/>
                    </a:lnTo>
                    <a:lnTo>
                      <a:pt x="60703" y="101719"/>
                    </a:lnTo>
                    <a:lnTo>
                      <a:pt x="60703" y="111626"/>
                    </a:lnTo>
                    <a:cubicBezTo>
                      <a:pt x="60703" y="147630"/>
                      <a:pt x="57273" y="140296"/>
                      <a:pt x="48891" y="168299"/>
                    </a:cubicBezTo>
                    <a:cubicBezTo>
                      <a:pt x="48129" y="173919"/>
                      <a:pt x="41367" y="188683"/>
                      <a:pt x="39557" y="203542"/>
                    </a:cubicBezTo>
                    <a:cubicBezTo>
                      <a:pt x="35556" y="235927"/>
                      <a:pt x="15649" y="216401"/>
                      <a:pt x="18507" y="239927"/>
                    </a:cubicBezTo>
                    <a:cubicBezTo>
                      <a:pt x="22507" y="272122"/>
                      <a:pt x="20983" y="251262"/>
                      <a:pt x="12125" y="276313"/>
                    </a:cubicBezTo>
                    <a:cubicBezTo>
                      <a:pt x="11744" y="277456"/>
                      <a:pt x="10220" y="278885"/>
                      <a:pt x="10125" y="280027"/>
                    </a:cubicBezTo>
                    <a:lnTo>
                      <a:pt x="210340" y="266978"/>
                    </a:lnTo>
                    <a:close/>
                  </a:path>
                </a:pathLst>
              </a:custGeom>
              <a:grpFill/>
              <a:ln w="6350" cap="flat">
                <a:solidFill>
                  <a:schemeClr val="bg1"/>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7E8FD05-18CC-4C2D-803A-50BB2B6BA276}"/>
                  </a:ext>
                </a:extLst>
              </p:cNvPr>
              <p:cNvSpPr/>
              <p:nvPr/>
            </p:nvSpPr>
            <p:spPr>
              <a:xfrm>
                <a:off x="7021270" y="2754730"/>
                <a:ext cx="1167583" cy="600008"/>
              </a:xfrm>
              <a:custGeom>
                <a:avLst/>
                <a:gdLst>
                  <a:gd name="connsiteX0" fmla="*/ 153381 w 685800"/>
                  <a:gd name="connsiteY0" fmla="*/ 322243 h 352425"/>
                  <a:gd name="connsiteX1" fmla="*/ 543811 w 685800"/>
                  <a:gd name="connsiteY1" fmla="*/ 288333 h 352425"/>
                  <a:gd name="connsiteX2" fmla="*/ 550764 w 685800"/>
                  <a:gd name="connsiteY2" fmla="*/ 284143 h 352425"/>
                  <a:gd name="connsiteX3" fmla="*/ 603914 w 685800"/>
                  <a:gd name="connsiteY3" fmla="*/ 252329 h 352425"/>
                  <a:gd name="connsiteX4" fmla="*/ 683257 w 685800"/>
                  <a:gd name="connsiteY4" fmla="*/ 163080 h 352425"/>
                  <a:gd name="connsiteX5" fmla="*/ 638966 w 685800"/>
                  <a:gd name="connsiteY5" fmla="*/ 114216 h 352425"/>
                  <a:gd name="connsiteX6" fmla="*/ 622868 w 685800"/>
                  <a:gd name="connsiteY6" fmla="*/ 64782 h 352425"/>
                  <a:gd name="connsiteX7" fmla="*/ 591817 w 685800"/>
                  <a:gd name="connsiteY7" fmla="*/ 40588 h 352425"/>
                  <a:gd name="connsiteX8" fmla="*/ 577720 w 685800"/>
                  <a:gd name="connsiteY8" fmla="*/ 38588 h 352425"/>
                  <a:gd name="connsiteX9" fmla="*/ 550383 w 685800"/>
                  <a:gd name="connsiteY9" fmla="*/ 50970 h 352425"/>
                  <a:gd name="connsiteX10" fmla="*/ 510092 w 685800"/>
                  <a:gd name="connsiteY10" fmla="*/ 51542 h 352425"/>
                  <a:gd name="connsiteX11" fmla="*/ 470373 w 685800"/>
                  <a:gd name="connsiteY11" fmla="*/ 34302 h 352425"/>
                  <a:gd name="connsiteX12" fmla="*/ 408842 w 685800"/>
                  <a:gd name="connsiteY12" fmla="*/ 12966 h 352425"/>
                  <a:gd name="connsiteX13" fmla="*/ 398650 w 685800"/>
                  <a:gd name="connsiteY13" fmla="*/ 56209 h 352425"/>
                  <a:gd name="connsiteX14" fmla="*/ 343309 w 685800"/>
                  <a:gd name="connsiteY14" fmla="*/ 112502 h 352425"/>
                  <a:gd name="connsiteX15" fmla="*/ 315687 w 685800"/>
                  <a:gd name="connsiteY15" fmla="*/ 149173 h 352425"/>
                  <a:gd name="connsiteX16" fmla="*/ 291398 w 685800"/>
                  <a:gd name="connsiteY16" fmla="*/ 140410 h 352425"/>
                  <a:gd name="connsiteX17" fmla="*/ 255775 w 685800"/>
                  <a:gd name="connsiteY17" fmla="*/ 172890 h 352425"/>
                  <a:gd name="connsiteX18" fmla="*/ 222533 w 685800"/>
                  <a:gd name="connsiteY18" fmla="*/ 183654 h 352425"/>
                  <a:gd name="connsiteX19" fmla="*/ 138046 w 685800"/>
                  <a:gd name="connsiteY19" fmla="*/ 180225 h 352425"/>
                  <a:gd name="connsiteX20" fmla="*/ 129378 w 685800"/>
                  <a:gd name="connsiteY20" fmla="*/ 209562 h 352425"/>
                  <a:gd name="connsiteX21" fmla="*/ 102232 w 685800"/>
                  <a:gd name="connsiteY21" fmla="*/ 264331 h 352425"/>
                  <a:gd name="connsiteX22" fmla="*/ 37462 w 685800"/>
                  <a:gd name="connsiteY22" fmla="*/ 290048 h 352425"/>
                  <a:gd name="connsiteX23" fmla="*/ 17650 w 685800"/>
                  <a:gd name="connsiteY23" fmla="*/ 345769 h 352425"/>
                  <a:gd name="connsiteX24" fmla="*/ 10125 w 685800"/>
                  <a:gd name="connsiteY24" fmla="*/ 351389 h 352425"/>
                  <a:gd name="connsiteX25" fmla="*/ 153667 w 685800"/>
                  <a:gd name="connsiteY25" fmla="*/ 345198 h 352425"/>
                  <a:gd name="connsiteX26" fmla="*/ 153381 w 685800"/>
                  <a:gd name="connsiteY26" fmla="*/ 32224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5800" h="352425">
                    <a:moveTo>
                      <a:pt x="153381" y="322243"/>
                    </a:moveTo>
                    <a:lnTo>
                      <a:pt x="543811" y="288333"/>
                    </a:lnTo>
                    <a:cubicBezTo>
                      <a:pt x="547907" y="286143"/>
                      <a:pt x="548954" y="286524"/>
                      <a:pt x="550764" y="284143"/>
                    </a:cubicBezTo>
                    <a:cubicBezTo>
                      <a:pt x="566671" y="280809"/>
                      <a:pt x="590102" y="261664"/>
                      <a:pt x="603914" y="252329"/>
                    </a:cubicBezTo>
                    <a:cubicBezTo>
                      <a:pt x="606866" y="250329"/>
                      <a:pt x="681637" y="166699"/>
                      <a:pt x="683257" y="163080"/>
                    </a:cubicBezTo>
                    <a:cubicBezTo>
                      <a:pt x="670684" y="158698"/>
                      <a:pt x="639156" y="114407"/>
                      <a:pt x="638966" y="114216"/>
                    </a:cubicBezTo>
                    <a:cubicBezTo>
                      <a:pt x="604675" y="84975"/>
                      <a:pt x="622868" y="81450"/>
                      <a:pt x="622868" y="64782"/>
                    </a:cubicBezTo>
                    <a:cubicBezTo>
                      <a:pt x="619534" y="55257"/>
                      <a:pt x="606866" y="59543"/>
                      <a:pt x="591817" y="40588"/>
                    </a:cubicBezTo>
                    <a:cubicBezTo>
                      <a:pt x="587721" y="28777"/>
                      <a:pt x="579053" y="32016"/>
                      <a:pt x="577720" y="38588"/>
                    </a:cubicBezTo>
                    <a:cubicBezTo>
                      <a:pt x="564575" y="41350"/>
                      <a:pt x="557241" y="56114"/>
                      <a:pt x="550383" y="50970"/>
                    </a:cubicBezTo>
                    <a:cubicBezTo>
                      <a:pt x="524856" y="31730"/>
                      <a:pt x="523618" y="66591"/>
                      <a:pt x="510092" y="51542"/>
                    </a:cubicBezTo>
                    <a:cubicBezTo>
                      <a:pt x="487137" y="26015"/>
                      <a:pt x="475802" y="40588"/>
                      <a:pt x="470373" y="34302"/>
                    </a:cubicBezTo>
                    <a:cubicBezTo>
                      <a:pt x="432940" y="-9609"/>
                      <a:pt x="452942" y="21443"/>
                      <a:pt x="408842" y="12966"/>
                    </a:cubicBezTo>
                    <a:cubicBezTo>
                      <a:pt x="408842" y="20586"/>
                      <a:pt x="418652" y="52875"/>
                      <a:pt x="398650" y="56209"/>
                    </a:cubicBezTo>
                    <a:cubicBezTo>
                      <a:pt x="335499" y="66877"/>
                      <a:pt x="386267" y="76212"/>
                      <a:pt x="343309" y="112502"/>
                    </a:cubicBezTo>
                    <a:cubicBezTo>
                      <a:pt x="318354" y="133648"/>
                      <a:pt x="324926" y="149173"/>
                      <a:pt x="315687" y="149173"/>
                    </a:cubicBezTo>
                    <a:cubicBezTo>
                      <a:pt x="298637" y="149173"/>
                      <a:pt x="292351" y="140124"/>
                      <a:pt x="291398" y="140410"/>
                    </a:cubicBezTo>
                    <a:cubicBezTo>
                      <a:pt x="265204" y="146792"/>
                      <a:pt x="280064" y="187273"/>
                      <a:pt x="255775" y="172890"/>
                    </a:cubicBezTo>
                    <a:cubicBezTo>
                      <a:pt x="223009" y="153460"/>
                      <a:pt x="238820" y="183654"/>
                      <a:pt x="222533" y="183654"/>
                    </a:cubicBezTo>
                    <a:cubicBezTo>
                      <a:pt x="206626" y="183654"/>
                      <a:pt x="215960" y="160603"/>
                      <a:pt x="138046" y="180225"/>
                    </a:cubicBezTo>
                    <a:cubicBezTo>
                      <a:pt x="138046" y="207752"/>
                      <a:pt x="129092" y="202418"/>
                      <a:pt x="129378" y="209562"/>
                    </a:cubicBezTo>
                    <a:cubicBezTo>
                      <a:pt x="131092" y="252043"/>
                      <a:pt x="80515" y="230517"/>
                      <a:pt x="102232" y="264331"/>
                    </a:cubicBezTo>
                    <a:cubicBezTo>
                      <a:pt x="128140" y="304716"/>
                      <a:pt x="53654" y="244519"/>
                      <a:pt x="37462" y="290048"/>
                    </a:cubicBezTo>
                    <a:cubicBezTo>
                      <a:pt x="49940" y="299954"/>
                      <a:pt x="54797" y="314051"/>
                      <a:pt x="17650" y="345769"/>
                    </a:cubicBezTo>
                    <a:cubicBezTo>
                      <a:pt x="15745" y="347389"/>
                      <a:pt x="12697" y="349103"/>
                      <a:pt x="10125" y="351389"/>
                    </a:cubicBezTo>
                    <a:lnTo>
                      <a:pt x="153667" y="345198"/>
                    </a:lnTo>
                    <a:lnTo>
                      <a:pt x="153381" y="322243"/>
                    </a:lnTo>
                    <a:close/>
                  </a:path>
                </a:pathLst>
              </a:custGeom>
              <a:grpFill/>
              <a:ln w="6350" cap="flat">
                <a:solidFill>
                  <a:schemeClr val="bg1"/>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505CCC96-0770-474D-A557-00730FF83399}"/>
                  </a:ext>
                </a:extLst>
              </p:cNvPr>
              <p:cNvSpPr/>
              <p:nvPr/>
            </p:nvSpPr>
            <p:spPr>
              <a:xfrm>
                <a:off x="6440901" y="1277870"/>
                <a:ext cx="843255" cy="891904"/>
              </a:xfrm>
              <a:custGeom>
                <a:avLst/>
                <a:gdLst>
                  <a:gd name="connsiteX0" fmla="*/ 450170 w 495300"/>
                  <a:gd name="connsiteY0" fmla="*/ 506663 h 523875"/>
                  <a:gd name="connsiteX1" fmla="*/ 441407 w 495300"/>
                  <a:gd name="connsiteY1" fmla="*/ 433987 h 523875"/>
                  <a:gd name="connsiteX2" fmla="*/ 448741 w 495300"/>
                  <a:gd name="connsiteY2" fmla="*/ 369122 h 523875"/>
                  <a:gd name="connsiteX3" fmla="*/ 456075 w 495300"/>
                  <a:gd name="connsiteY3" fmla="*/ 300256 h 523875"/>
                  <a:gd name="connsiteX4" fmla="*/ 489413 w 495300"/>
                  <a:gd name="connsiteY4" fmla="*/ 180337 h 523875"/>
                  <a:gd name="connsiteX5" fmla="*/ 443217 w 495300"/>
                  <a:gd name="connsiteY5" fmla="*/ 241392 h 523875"/>
                  <a:gd name="connsiteX6" fmla="*/ 411117 w 495300"/>
                  <a:gd name="connsiteY6" fmla="*/ 267205 h 523875"/>
                  <a:gd name="connsiteX7" fmla="*/ 441693 w 495300"/>
                  <a:gd name="connsiteY7" fmla="*/ 202339 h 523875"/>
                  <a:gd name="connsiteX8" fmla="*/ 424548 w 495300"/>
                  <a:gd name="connsiteY8" fmla="*/ 132521 h 523875"/>
                  <a:gd name="connsiteX9" fmla="*/ 398830 w 495300"/>
                  <a:gd name="connsiteY9" fmla="*/ 120234 h 523875"/>
                  <a:gd name="connsiteX10" fmla="*/ 363302 w 495300"/>
                  <a:gd name="connsiteY10" fmla="*/ 104232 h 523875"/>
                  <a:gd name="connsiteX11" fmla="*/ 303294 w 495300"/>
                  <a:gd name="connsiteY11" fmla="*/ 87182 h 523875"/>
                  <a:gd name="connsiteX12" fmla="*/ 226142 w 495300"/>
                  <a:gd name="connsiteY12" fmla="*/ 74895 h 523875"/>
                  <a:gd name="connsiteX13" fmla="*/ 211473 w 495300"/>
                  <a:gd name="connsiteY13" fmla="*/ 51654 h 523875"/>
                  <a:gd name="connsiteX14" fmla="*/ 183279 w 495300"/>
                  <a:gd name="connsiteY14" fmla="*/ 47939 h 523875"/>
                  <a:gd name="connsiteX15" fmla="*/ 174516 w 495300"/>
                  <a:gd name="connsiteY15" fmla="*/ 10125 h 523875"/>
                  <a:gd name="connsiteX16" fmla="*/ 64598 w 495300"/>
                  <a:gd name="connsiteY16" fmla="*/ 38128 h 523875"/>
                  <a:gd name="connsiteX17" fmla="*/ 56025 w 495300"/>
                  <a:gd name="connsiteY17" fmla="*/ 52797 h 523875"/>
                  <a:gd name="connsiteX18" fmla="*/ 22593 w 495300"/>
                  <a:gd name="connsiteY18" fmla="*/ 135760 h 523875"/>
                  <a:gd name="connsiteX19" fmla="*/ 30022 w 495300"/>
                  <a:gd name="connsiteY19" fmla="*/ 192338 h 523875"/>
                  <a:gd name="connsiteX20" fmla="*/ 21735 w 495300"/>
                  <a:gd name="connsiteY20" fmla="*/ 256060 h 523875"/>
                  <a:gd name="connsiteX21" fmla="*/ 86315 w 495300"/>
                  <a:gd name="connsiteY21" fmla="*/ 309781 h 523875"/>
                  <a:gd name="connsiteX22" fmla="*/ 157276 w 495300"/>
                  <a:gd name="connsiteY22" fmla="*/ 411223 h 523875"/>
                  <a:gd name="connsiteX23" fmla="*/ 164896 w 495300"/>
                  <a:gd name="connsiteY23" fmla="*/ 454657 h 523875"/>
                  <a:gd name="connsiteX24" fmla="*/ 195662 w 495300"/>
                  <a:gd name="connsiteY24" fmla="*/ 503139 h 523875"/>
                  <a:gd name="connsiteX25" fmla="*/ 210521 w 495300"/>
                  <a:gd name="connsiteY25" fmla="*/ 520760 h 523875"/>
                  <a:gd name="connsiteX26" fmla="*/ 450170 w 495300"/>
                  <a:gd name="connsiteY26" fmla="*/ 506663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5300" h="523875">
                    <a:moveTo>
                      <a:pt x="450170" y="506663"/>
                    </a:moveTo>
                    <a:cubicBezTo>
                      <a:pt x="451122" y="496281"/>
                      <a:pt x="441883" y="434749"/>
                      <a:pt x="441407" y="433987"/>
                    </a:cubicBezTo>
                    <a:cubicBezTo>
                      <a:pt x="426167" y="413890"/>
                      <a:pt x="452646" y="374647"/>
                      <a:pt x="448741" y="369122"/>
                    </a:cubicBezTo>
                    <a:cubicBezTo>
                      <a:pt x="437978" y="353977"/>
                      <a:pt x="456837" y="301971"/>
                      <a:pt x="456075" y="300256"/>
                    </a:cubicBezTo>
                    <a:cubicBezTo>
                      <a:pt x="442550" y="267490"/>
                      <a:pt x="489413" y="214150"/>
                      <a:pt x="489413" y="180337"/>
                    </a:cubicBezTo>
                    <a:cubicBezTo>
                      <a:pt x="489413" y="173764"/>
                      <a:pt x="451122" y="231581"/>
                      <a:pt x="443217" y="241392"/>
                    </a:cubicBezTo>
                    <a:cubicBezTo>
                      <a:pt x="442169" y="242725"/>
                      <a:pt x="409974" y="294065"/>
                      <a:pt x="411117" y="267205"/>
                    </a:cubicBezTo>
                    <a:cubicBezTo>
                      <a:pt x="412356" y="236439"/>
                      <a:pt x="425310" y="224437"/>
                      <a:pt x="441693" y="202339"/>
                    </a:cubicBezTo>
                    <a:cubicBezTo>
                      <a:pt x="427691" y="164620"/>
                      <a:pt x="424548" y="185956"/>
                      <a:pt x="424548" y="132521"/>
                    </a:cubicBezTo>
                    <a:cubicBezTo>
                      <a:pt x="418928" y="130235"/>
                      <a:pt x="398830" y="124806"/>
                      <a:pt x="398830" y="120234"/>
                    </a:cubicBezTo>
                    <a:cubicBezTo>
                      <a:pt x="398830" y="114995"/>
                      <a:pt x="371208" y="104708"/>
                      <a:pt x="363302" y="104232"/>
                    </a:cubicBezTo>
                    <a:cubicBezTo>
                      <a:pt x="337394" y="102517"/>
                      <a:pt x="307771" y="87373"/>
                      <a:pt x="303294" y="87182"/>
                    </a:cubicBezTo>
                    <a:lnTo>
                      <a:pt x="226142" y="74895"/>
                    </a:lnTo>
                    <a:lnTo>
                      <a:pt x="211473" y="51654"/>
                    </a:lnTo>
                    <a:cubicBezTo>
                      <a:pt x="185565" y="60607"/>
                      <a:pt x="193376" y="47558"/>
                      <a:pt x="183279" y="47939"/>
                    </a:cubicBezTo>
                    <a:cubicBezTo>
                      <a:pt x="129939" y="50225"/>
                      <a:pt x="177945" y="19364"/>
                      <a:pt x="174516" y="10125"/>
                    </a:cubicBezTo>
                    <a:cubicBezTo>
                      <a:pt x="161848" y="10125"/>
                      <a:pt x="84791" y="64703"/>
                      <a:pt x="64598" y="38128"/>
                    </a:cubicBezTo>
                    <a:cubicBezTo>
                      <a:pt x="61455" y="39176"/>
                      <a:pt x="55930" y="49654"/>
                      <a:pt x="56025" y="52797"/>
                    </a:cubicBezTo>
                    <a:cubicBezTo>
                      <a:pt x="60026" y="145475"/>
                      <a:pt x="45738" y="106423"/>
                      <a:pt x="22593" y="135760"/>
                    </a:cubicBezTo>
                    <a:cubicBezTo>
                      <a:pt x="-11031" y="178146"/>
                      <a:pt x="34499" y="181670"/>
                      <a:pt x="30022" y="192338"/>
                    </a:cubicBezTo>
                    <a:cubicBezTo>
                      <a:pt x="10210" y="240344"/>
                      <a:pt x="23926" y="210436"/>
                      <a:pt x="21735" y="256060"/>
                    </a:cubicBezTo>
                    <a:cubicBezTo>
                      <a:pt x="20116" y="289779"/>
                      <a:pt x="76885" y="292351"/>
                      <a:pt x="86315" y="309781"/>
                    </a:cubicBezTo>
                    <a:cubicBezTo>
                      <a:pt x="112890" y="359121"/>
                      <a:pt x="168897" y="355978"/>
                      <a:pt x="157276" y="411223"/>
                    </a:cubicBezTo>
                    <a:cubicBezTo>
                      <a:pt x="157276" y="443322"/>
                      <a:pt x="185089" y="420557"/>
                      <a:pt x="164896" y="454657"/>
                    </a:cubicBezTo>
                    <a:cubicBezTo>
                      <a:pt x="159467" y="463801"/>
                      <a:pt x="164229" y="504187"/>
                      <a:pt x="195662" y="503139"/>
                    </a:cubicBezTo>
                    <a:cubicBezTo>
                      <a:pt x="201758" y="502948"/>
                      <a:pt x="210521" y="511711"/>
                      <a:pt x="210521" y="520760"/>
                    </a:cubicBezTo>
                    <a:lnTo>
                      <a:pt x="450170" y="506663"/>
                    </a:lnTo>
                    <a:close/>
                  </a:path>
                </a:pathLst>
              </a:custGeom>
              <a:grpFill/>
              <a:ln w="6350" cap="flat">
                <a:solidFill>
                  <a:schemeClr val="bg1"/>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27008076-55A1-4EAF-BFEB-09D18F58B51E}"/>
                  </a:ext>
                </a:extLst>
              </p:cNvPr>
              <p:cNvSpPr/>
              <p:nvPr/>
            </p:nvSpPr>
            <p:spPr>
              <a:xfrm>
                <a:off x="6784023" y="1139258"/>
                <a:ext cx="908120" cy="486493"/>
              </a:xfrm>
              <a:custGeom>
                <a:avLst/>
                <a:gdLst>
                  <a:gd name="connsiteX0" fmla="*/ 161858 w 533400"/>
                  <a:gd name="connsiteY0" fmla="*/ 185744 h 285750"/>
                  <a:gd name="connsiteX1" fmla="*/ 197386 w 533400"/>
                  <a:gd name="connsiteY1" fmla="*/ 201746 h 285750"/>
                  <a:gd name="connsiteX2" fmla="*/ 223104 w 533400"/>
                  <a:gd name="connsiteY2" fmla="*/ 214033 h 285750"/>
                  <a:gd name="connsiteX3" fmla="*/ 240249 w 533400"/>
                  <a:gd name="connsiteY3" fmla="*/ 283851 h 285750"/>
                  <a:gd name="connsiteX4" fmla="*/ 271396 w 533400"/>
                  <a:gd name="connsiteY4" fmla="*/ 214890 h 285750"/>
                  <a:gd name="connsiteX5" fmla="*/ 285302 w 533400"/>
                  <a:gd name="connsiteY5" fmla="*/ 194888 h 285750"/>
                  <a:gd name="connsiteX6" fmla="*/ 311686 w 533400"/>
                  <a:gd name="connsiteY6" fmla="*/ 190792 h 285750"/>
                  <a:gd name="connsiteX7" fmla="*/ 331022 w 533400"/>
                  <a:gd name="connsiteY7" fmla="*/ 194888 h 285750"/>
                  <a:gd name="connsiteX8" fmla="*/ 387315 w 533400"/>
                  <a:gd name="connsiteY8" fmla="*/ 168027 h 285750"/>
                  <a:gd name="connsiteX9" fmla="*/ 471802 w 533400"/>
                  <a:gd name="connsiteY9" fmla="*/ 159836 h 285750"/>
                  <a:gd name="connsiteX10" fmla="*/ 524761 w 533400"/>
                  <a:gd name="connsiteY10" fmla="*/ 154120 h 285750"/>
                  <a:gd name="connsiteX11" fmla="*/ 512854 w 533400"/>
                  <a:gd name="connsiteY11" fmla="*/ 135452 h 285750"/>
                  <a:gd name="connsiteX12" fmla="*/ 505806 w 533400"/>
                  <a:gd name="connsiteY12" fmla="*/ 103447 h 285750"/>
                  <a:gd name="connsiteX13" fmla="*/ 461133 w 533400"/>
                  <a:gd name="connsiteY13" fmla="*/ 104400 h 285750"/>
                  <a:gd name="connsiteX14" fmla="*/ 445227 w 533400"/>
                  <a:gd name="connsiteY14" fmla="*/ 107353 h 285750"/>
                  <a:gd name="connsiteX15" fmla="*/ 431320 w 533400"/>
                  <a:gd name="connsiteY15" fmla="*/ 99352 h 285750"/>
                  <a:gd name="connsiteX16" fmla="*/ 431320 w 533400"/>
                  <a:gd name="connsiteY16" fmla="*/ 72491 h 285750"/>
                  <a:gd name="connsiteX17" fmla="*/ 386553 w 533400"/>
                  <a:gd name="connsiteY17" fmla="*/ 88398 h 285750"/>
                  <a:gd name="connsiteX18" fmla="*/ 316925 w 533400"/>
                  <a:gd name="connsiteY18" fmla="*/ 110020 h 285750"/>
                  <a:gd name="connsiteX19" fmla="*/ 279111 w 533400"/>
                  <a:gd name="connsiteY19" fmla="*/ 119259 h 285750"/>
                  <a:gd name="connsiteX20" fmla="*/ 238344 w 533400"/>
                  <a:gd name="connsiteY20" fmla="*/ 109448 h 285750"/>
                  <a:gd name="connsiteX21" fmla="*/ 210531 w 533400"/>
                  <a:gd name="connsiteY21" fmla="*/ 83731 h 285750"/>
                  <a:gd name="connsiteX22" fmla="*/ 165573 w 533400"/>
                  <a:gd name="connsiteY22" fmla="*/ 90493 h 285750"/>
                  <a:gd name="connsiteX23" fmla="*/ 163858 w 533400"/>
                  <a:gd name="connsiteY23" fmla="*/ 62776 h 285750"/>
                  <a:gd name="connsiteX24" fmla="*/ 193576 w 533400"/>
                  <a:gd name="connsiteY24" fmla="*/ 26771 h 285750"/>
                  <a:gd name="connsiteX25" fmla="*/ 172812 w 533400"/>
                  <a:gd name="connsiteY25" fmla="*/ 17627 h 285750"/>
                  <a:gd name="connsiteX26" fmla="*/ 132807 w 533400"/>
                  <a:gd name="connsiteY26" fmla="*/ 52298 h 285750"/>
                  <a:gd name="connsiteX27" fmla="*/ 87944 w 533400"/>
                  <a:gd name="connsiteY27" fmla="*/ 86969 h 285750"/>
                  <a:gd name="connsiteX28" fmla="*/ 47558 w 533400"/>
                  <a:gd name="connsiteY28" fmla="*/ 102114 h 285750"/>
                  <a:gd name="connsiteX29" fmla="*/ 10125 w 533400"/>
                  <a:gd name="connsiteY29" fmla="*/ 133166 h 285750"/>
                  <a:gd name="connsiteX30" fmla="*/ 24793 w 533400"/>
                  <a:gd name="connsiteY30" fmla="*/ 156407 h 285750"/>
                  <a:gd name="connsiteX31" fmla="*/ 101946 w 533400"/>
                  <a:gd name="connsiteY31" fmla="*/ 168694 h 285750"/>
                  <a:gd name="connsiteX32" fmla="*/ 161858 w 533400"/>
                  <a:gd name="connsiteY32" fmla="*/ 18574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400" h="285750">
                    <a:moveTo>
                      <a:pt x="161858" y="185744"/>
                    </a:moveTo>
                    <a:cubicBezTo>
                      <a:pt x="169764" y="186220"/>
                      <a:pt x="197386" y="196507"/>
                      <a:pt x="197386" y="201746"/>
                    </a:cubicBezTo>
                    <a:cubicBezTo>
                      <a:pt x="197386" y="206317"/>
                      <a:pt x="217484" y="211747"/>
                      <a:pt x="223104" y="214033"/>
                    </a:cubicBezTo>
                    <a:cubicBezTo>
                      <a:pt x="223104" y="267373"/>
                      <a:pt x="226247" y="246132"/>
                      <a:pt x="240249" y="283851"/>
                    </a:cubicBezTo>
                    <a:cubicBezTo>
                      <a:pt x="244630" y="279470"/>
                      <a:pt x="270919" y="223367"/>
                      <a:pt x="271396" y="214890"/>
                    </a:cubicBezTo>
                    <a:cubicBezTo>
                      <a:pt x="272348" y="198221"/>
                      <a:pt x="284349" y="181457"/>
                      <a:pt x="285302" y="194888"/>
                    </a:cubicBezTo>
                    <a:cubicBezTo>
                      <a:pt x="286445" y="210890"/>
                      <a:pt x="306352" y="191554"/>
                      <a:pt x="311686" y="190792"/>
                    </a:cubicBezTo>
                    <a:cubicBezTo>
                      <a:pt x="313591" y="190601"/>
                      <a:pt x="330355" y="211366"/>
                      <a:pt x="331022" y="194888"/>
                    </a:cubicBezTo>
                    <a:cubicBezTo>
                      <a:pt x="332451" y="159550"/>
                      <a:pt x="381028" y="175933"/>
                      <a:pt x="387315" y="168027"/>
                    </a:cubicBezTo>
                    <a:cubicBezTo>
                      <a:pt x="415413" y="132880"/>
                      <a:pt x="456752" y="170504"/>
                      <a:pt x="471802" y="159836"/>
                    </a:cubicBezTo>
                    <a:cubicBezTo>
                      <a:pt x="488470" y="148025"/>
                      <a:pt x="505520" y="153263"/>
                      <a:pt x="524761" y="154120"/>
                    </a:cubicBezTo>
                    <a:cubicBezTo>
                      <a:pt x="534476" y="154502"/>
                      <a:pt x="515712" y="138023"/>
                      <a:pt x="512854" y="135452"/>
                    </a:cubicBezTo>
                    <a:cubicBezTo>
                      <a:pt x="491995" y="116687"/>
                      <a:pt x="509044" y="119450"/>
                      <a:pt x="505806" y="103447"/>
                    </a:cubicBezTo>
                    <a:cubicBezTo>
                      <a:pt x="500853" y="79254"/>
                      <a:pt x="492756" y="104400"/>
                      <a:pt x="461133" y="104400"/>
                    </a:cubicBezTo>
                    <a:lnTo>
                      <a:pt x="445227" y="107353"/>
                    </a:lnTo>
                    <a:lnTo>
                      <a:pt x="431320" y="99352"/>
                    </a:lnTo>
                    <a:lnTo>
                      <a:pt x="431320" y="72491"/>
                    </a:lnTo>
                    <a:cubicBezTo>
                      <a:pt x="419795" y="72491"/>
                      <a:pt x="395982" y="88779"/>
                      <a:pt x="386553" y="88398"/>
                    </a:cubicBezTo>
                    <a:cubicBezTo>
                      <a:pt x="333403" y="86303"/>
                      <a:pt x="352072" y="86969"/>
                      <a:pt x="316925" y="110020"/>
                    </a:cubicBezTo>
                    <a:cubicBezTo>
                      <a:pt x="279396" y="134594"/>
                      <a:pt x="287112" y="118878"/>
                      <a:pt x="279111" y="119259"/>
                    </a:cubicBezTo>
                    <a:cubicBezTo>
                      <a:pt x="237391" y="121069"/>
                      <a:pt x="255203" y="117164"/>
                      <a:pt x="238344" y="109448"/>
                    </a:cubicBezTo>
                    <a:cubicBezTo>
                      <a:pt x="225199" y="103447"/>
                      <a:pt x="226056" y="88112"/>
                      <a:pt x="210531" y="83731"/>
                    </a:cubicBezTo>
                    <a:cubicBezTo>
                      <a:pt x="157096" y="68491"/>
                      <a:pt x="181003" y="89446"/>
                      <a:pt x="165573" y="90493"/>
                    </a:cubicBezTo>
                    <a:cubicBezTo>
                      <a:pt x="133855" y="92780"/>
                      <a:pt x="164049" y="72872"/>
                      <a:pt x="163858" y="62776"/>
                    </a:cubicBezTo>
                    <a:cubicBezTo>
                      <a:pt x="163477" y="46964"/>
                      <a:pt x="179479" y="31248"/>
                      <a:pt x="193576" y="26771"/>
                    </a:cubicBezTo>
                    <a:cubicBezTo>
                      <a:pt x="223675" y="17342"/>
                      <a:pt x="210721" y="196"/>
                      <a:pt x="172812" y="17627"/>
                    </a:cubicBezTo>
                    <a:cubicBezTo>
                      <a:pt x="140808" y="32296"/>
                      <a:pt x="147380" y="44107"/>
                      <a:pt x="132807" y="52298"/>
                    </a:cubicBezTo>
                    <a:cubicBezTo>
                      <a:pt x="105279" y="68015"/>
                      <a:pt x="142998" y="70205"/>
                      <a:pt x="87944" y="86969"/>
                    </a:cubicBezTo>
                    <a:cubicBezTo>
                      <a:pt x="83086" y="99828"/>
                      <a:pt x="48415" y="96780"/>
                      <a:pt x="47558" y="102114"/>
                    </a:cubicBezTo>
                    <a:cubicBezTo>
                      <a:pt x="43557" y="125736"/>
                      <a:pt x="25174" y="107829"/>
                      <a:pt x="10125" y="133166"/>
                    </a:cubicBezTo>
                    <a:lnTo>
                      <a:pt x="24793" y="156407"/>
                    </a:lnTo>
                    <a:lnTo>
                      <a:pt x="101946" y="168694"/>
                    </a:lnTo>
                    <a:cubicBezTo>
                      <a:pt x="106327" y="168884"/>
                      <a:pt x="135950" y="184029"/>
                      <a:pt x="161858" y="185744"/>
                    </a:cubicBezTo>
                    <a:close/>
                  </a:path>
                </a:pathLst>
              </a:custGeom>
              <a:grpFill/>
              <a:ln w="6350" cap="flat">
                <a:solidFill>
                  <a:schemeClr val="bg1"/>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BDEAB6F-F680-4D7B-B106-8515E7A0666C}"/>
                  </a:ext>
                </a:extLst>
              </p:cNvPr>
              <p:cNvSpPr/>
              <p:nvPr/>
            </p:nvSpPr>
            <p:spPr>
              <a:xfrm>
                <a:off x="6680502" y="2123232"/>
                <a:ext cx="648657" cy="1135150"/>
              </a:xfrm>
              <a:custGeom>
                <a:avLst/>
                <a:gdLst>
                  <a:gd name="connsiteX0" fmla="*/ 309435 w 381000"/>
                  <a:gd name="connsiteY0" fmla="*/ 10125 h 666750"/>
                  <a:gd name="connsiteX1" fmla="*/ 69882 w 381000"/>
                  <a:gd name="connsiteY1" fmla="*/ 24508 h 666750"/>
                  <a:gd name="connsiteX2" fmla="*/ 87408 w 381000"/>
                  <a:gd name="connsiteY2" fmla="*/ 45177 h 666750"/>
                  <a:gd name="connsiteX3" fmla="*/ 111887 w 381000"/>
                  <a:gd name="connsiteY3" fmla="*/ 104518 h 666750"/>
                  <a:gd name="connsiteX4" fmla="*/ 58642 w 381000"/>
                  <a:gd name="connsiteY4" fmla="*/ 153857 h 666750"/>
                  <a:gd name="connsiteX5" fmla="*/ 52356 w 381000"/>
                  <a:gd name="connsiteY5" fmla="*/ 192148 h 666750"/>
                  <a:gd name="connsiteX6" fmla="*/ 43974 w 381000"/>
                  <a:gd name="connsiteY6" fmla="*/ 247774 h 666750"/>
                  <a:gd name="connsiteX7" fmla="*/ 13589 w 381000"/>
                  <a:gd name="connsiteY7" fmla="*/ 282254 h 666750"/>
                  <a:gd name="connsiteX8" fmla="*/ 19494 w 381000"/>
                  <a:gd name="connsiteY8" fmla="*/ 328736 h 666750"/>
                  <a:gd name="connsiteX9" fmla="*/ 43497 w 381000"/>
                  <a:gd name="connsiteY9" fmla="*/ 375504 h 666750"/>
                  <a:gd name="connsiteX10" fmla="*/ 82931 w 381000"/>
                  <a:gd name="connsiteY10" fmla="*/ 408556 h 666750"/>
                  <a:gd name="connsiteX11" fmla="*/ 141414 w 381000"/>
                  <a:gd name="connsiteY11" fmla="*/ 449132 h 666750"/>
                  <a:gd name="connsiteX12" fmla="*/ 128651 w 381000"/>
                  <a:gd name="connsiteY12" fmla="*/ 528094 h 666750"/>
                  <a:gd name="connsiteX13" fmla="*/ 164465 w 381000"/>
                  <a:gd name="connsiteY13" fmla="*/ 563146 h 666750"/>
                  <a:gd name="connsiteX14" fmla="*/ 199993 w 381000"/>
                  <a:gd name="connsiteY14" fmla="*/ 595817 h 666750"/>
                  <a:gd name="connsiteX15" fmla="*/ 210661 w 381000"/>
                  <a:gd name="connsiteY15" fmla="*/ 635251 h 666750"/>
                  <a:gd name="connsiteX16" fmla="*/ 237807 w 381000"/>
                  <a:gd name="connsiteY16" fmla="*/ 660968 h 666750"/>
                  <a:gd name="connsiteX17" fmla="*/ 302577 w 381000"/>
                  <a:gd name="connsiteY17" fmla="*/ 635251 h 666750"/>
                  <a:gd name="connsiteX18" fmla="*/ 329724 w 381000"/>
                  <a:gd name="connsiteY18" fmla="*/ 580482 h 666750"/>
                  <a:gd name="connsiteX19" fmla="*/ 338391 w 381000"/>
                  <a:gd name="connsiteY19" fmla="*/ 551145 h 666750"/>
                  <a:gd name="connsiteX20" fmla="*/ 347250 w 381000"/>
                  <a:gd name="connsiteY20" fmla="*/ 501424 h 666750"/>
                  <a:gd name="connsiteX21" fmla="*/ 364204 w 381000"/>
                  <a:gd name="connsiteY21" fmla="*/ 451228 h 666750"/>
                  <a:gd name="connsiteX22" fmla="*/ 358965 w 381000"/>
                  <a:gd name="connsiteY22" fmla="*/ 406079 h 666750"/>
                  <a:gd name="connsiteX23" fmla="*/ 363728 w 381000"/>
                  <a:gd name="connsiteY23" fmla="*/ 343786 h 666750"/>
                  <a:gd name="connsiteX24" fmla="*/ 346202 w 381000"/>
                  <a:gd name="connsiteY24" fmla="*/ 99374 h 666750"/>
                  <a:gd name="connsiteX25" fmla="*/ 334867 w 381000"/>
                  <a:gd name="connsiteY25" fmla="*/ 86611 h 666750"/>
                  <a:gd name="connsiteX26" fmla="*/ 309435 w 381000"/>
                  <a:gd name="connsiteY26" fmla="*/ 101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0" h="666750">
                    <a:moveTo>
                      <a:pt x="309435" y="10125"/>
                    </a:moveTo>
                    <a:lnTo>
                      <a:pt x="69882" y="24508"/>
                    </a:lnTo>
                    <a:cubicBezTo>
                      <a:pt x="69882" y="35176"/>
                      <a:pt x="84455" y="33652"/>
                      <a:pt x="87408" y="45177"/>
                    </a:cubicBezTo>
                    <a:cubicBezTo>
                      <a:pt x="93599" y="68418"/>
                      <a:pt x="128079" y="72418"/>
                      <a:pt x="111887" y="104518"/>
                    </a:cubicBezTo>
                    <a:cubicBezTo>
                      <a:pt x="100933" y="126235"/>
                      <a:pt x="89694" y="156334"/>
                      <a:pt x="58642" y="153857"/>
                    </a:cubicBezTo>
                    <a:cubicBezTo>
                      <a:pt x="33401" y="151857"/>
                      <a:pt x="43878" y="189957"/>
                      <a:pt x="52356" y="192148"/>
                    </a:cubicBezTo>
                    <a:cubicBezTo>
                      <a:pt x="58356" y="193767"/>
                      <a:pt x="45307" y="243868"/>
                      <a:pt x="43974" y="247774"/>
                    </a:cubicBezTo>
                    <a:cubicBezTo>
                      <a:pt x="11017" y="259204"/>
                      <a:pt x="39211" y="243487"/>
                      <a:pt x="13589" y="282254"/>
                    </a:cubicBezTo>
                    <a:cubicBezTo>
                      <a:pt x="14732" y="307019"/>
                      <a:pt x="1873" y="287493"/>
                      <a:pt x="19494" y="328736"/>
                    </a:cubicBezTo>
                    <a:cubicBezTo>
                      <a:pt x="24257" y="339785"/>
                      <a:pt x="11779" y="347310"/>
                      <a:pt x="43497" y="375504"/>
                    </a:cubicBezTo>
                    <a:cubicBezTo>
                      <a:pt x="60642" y="390744"/>
                      <a:pt x="43021" y="390649"/>
                      <a:pt x="82931" y="408556"/>
                    </a:cubicBezTo>
                    <a:cubicBezTo>
                      <a:pt x="109506" y="420557"/>
                      <a:pt x="49403" y="430368"/>
                      <a:pt x="141414" y="449132"/>
                    </a:cubicBezTo>
                    <a:cubicBezTo>
                      <a:pt x="154940" y="451894"/>
                      <a:pt x="106934" y="520570"/>
                      <a:pt x="128651" y="528094"/>
                    </a:cubicBezTo>
                    <a:cubicBezTo>
                      <a:pt x="130175" y="528666"/>
                      <a:pt x="143700" y="550859"/>
                      <a:pt x="164465" y="563146"/>
                    </a:cubicBezTo>
                    <a:cubicBezTo>
                      <a:pt x="192564" y="579815"/>
                      <a:pt x="183896" y="550573"/>
                      <a:pt x="199993" y="595817"/>
                    </a:cubicBezTo>
                    <a:cubicBezTo>
                      <a:pt x="210661" y="625916"/>
                      <a:pt x="212185" y="595531"/>
                      <a:pt x="210661" y="635251"/>
                    </a:cubicBezTo>
                    <a:cubicBezTo>
                      <a:pt x="210185" y="646681"/>
                      <a:pt x="226949" y="652205"/>
                      <a:pt x="237807" y="660968"/>
                    </a:cubicBezTo>
                    <a:cubicBezTo>
                      <a:pt x="254000" y="615439"/>
                      <a:pt x="328581" y="675637"/>
                      <a:pt x="302577" y="635251"/>
                    </a:cubicBezTo>
                    <a:cubicBezTo>
                      <a:pt x="280860" y="601437"/>
                      <a:pt x="331438" y="622963"/>
                      <a:pt x="329724" y="580482"/>
                    </a:cubicBezTo>
                    <a:cubicBezTo>
                      <a:pt x="329438" y="573433"/>
                      <a:pt x="338391" y="578672"/>
                      <a:pt x="338391" y="551145"/>
                    </a:cubicBezTo>
                    <a:cubicBezTo>
                      <a:pt x="338391" y="539715"/>
                      <a:pt x="337915" y="509330"/>
                      <a:pt x="347250" y="501424"/>
                    </a:cubicBezTo>
                    <a:cubicBezTo>
                      <a:pt x="364966" y="486280"/>
                      <a:pt x="363918" y="451704"/>
                      <a:pt x="364204" y="451228"/>
                    </a:cubicBezTo>
                    <a:cubicBezTo>
                      <a:pt x="383445" y="424177"/>
                      <a:pt x="361918" y="414556"/>
                      <a:pt x="358965" y="406079"/>
                    </a:cubicBezTo>
                    <a:cubicBezTo>
                      <a:pt x="350393" y="381409"/>
                      <a:pt x="360394" y="366646"/>
                      <a:pt x="363728" y="343786"/>
                    </a:cubicBezTo>
                    <a:lnTo>
                      <a:pt x="346202" y="99374"/>
                    </a:lnTo>
                    <a:cubicBezTo>
                      <a:pt x="342868" y="89754"/>
                      <a:pt x="336296" y="98231"/>
                      <a:pt x="334867" y="86611"/>
                    </a:cubicBezTo>
                    <a:cubicBezTo>
                      <a:pt x="328962" y="38700"/>
                      <a:pt x="309435" y="61655"/>
                      <a:pt x="309435" y="10125"/>
                    </a:cubicBezTo>
                    <a:close/>
                  </a:path>
                </a:pathLst>
              </a:custGeom>
              <a:grpFill/>
              <a:ln w="6350" cap="flat">
                <a:solidFill>
                  <a:schemeClr val="bg1"/>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6AC0D6-D0B6-41CE-865E-9CBCF80214D8}"/>
                  </a:ext>
                </a:extLst>
              </p:cNvPr>
              <p:cNvSpPr/>
              <p:nvPr/>
            </p:nvSpPr>
            <p:spPr>
              <a:xfrm>
                <a:off x="7239374" y="2224099"/>
                <a:ext cx="486493" cy="859471"/>
              </a:xfrm>
              <a:custGeom>
                <a:avLst/>
                <a:gdLst>
                  <a:gd name="connsiteX0" fmla="*/ 17939 w 285750"/>
                  <a:gd name="connsiteY0" fmla="*/ 40319 h 504825"/>
                  <a:gd name="connsiteX1" fmla="*/ 35465 w 285750"/>
                  <a:gd name="connsiteY1" fmla="*/ 284731 h 504825"/>
                  <a:gd name="connsiteX2" fmla="*/ 30703 w 285750"/>
                  <a:gd name="connsiteY2" fmla="*/ 347024 h 504825"/>
                  <a:gd name="connsiteX3" fmla="*/ 35942 w 285750"/>
                  <a:gd name="connsiteY3" fmla="*/ 392173 h 504825"/>
                  <a:gd name="connsiteX4" fmla="*/ 18987 w 285750"/>
                  <a:gd name="connsiteY4" fmla="*/ 442369 h 504825"/>
                  <a:gd name="connsiteX5" fmla="*/ 10129 w 285750"/>
                  <a:gd name="connsiteY5" fmla="*/ 492090 h 504825"/>
                  <a:gd name="connsiteX6" fmla="*/ 94616 w 285750"/>
                  <a:gd name="connsiteY6" fmla="*/ 495519 h 504825"/>
                  <a:gd name="connsiteX7" fmla="*/ 127858 w 285750"/>
                  <a:gd name="connsiteY7" fmla="*/ 484756 h 504825"/>
                  <a:gd name="connsiteX8" fmla="*/ 163481 w 285750"/>
                  <a:gd name="connsiteY8" fmla="*/ 452275 h 504825"/>
                  <a:gd name="connsiteX9" fmla="*/ 187770 w 285750"/>
                  <a:gd name="connsiteY9" fmla="*/ 461038 h 504825"/>
                  <a:gd name="connsiteX10" fmla="*/ 215393 w 285750"/>
                  <a:gd name="connsiteY10" fmla="*/ 424367 h 504825"/>
                  <a:gd name="connsiteX11" fmla="*/ 270733 w 285750"/>
                  <a:gd name="connsiteY11" fmla="*/ 368074 h 504825"/>
                  <a:gd name="connsiteX12" fmla="*/ 280925 w 285750"/>
                  <a:gd name="connsiteY12" fmla="*/ 324831 h 504825"/>
                  <a:gd name="connsiteX13" fmla="*/ 250445 w 285750"/>
                  <a:gd name="connsiteY13" fmla="*/ 19745 h 504825"/>
                  <a:gd name="connsiteX14" fmla="*/ 249492 w 285750"/>
                  <a:gd name="connsiteY14" fmla="*/ 10125 h 504825"/>
                  <a:gd name="connsiteX15" fmla="*/ 76994 w 285750"/>
                  <a:gd name="connsiteY15" fmla="*/ 27651 h 504825"/>
                  <a:gd name="connsiteX16" fmla="*/ 17939 w 285750"/>
                  <a:gd name="connsiteY16" fmla="*/ 403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504825">
                    <a:moveTo>
                      <a:pt x="17939" y="40319"/>
                    </a:moveTo>
                    <a:lnTo>
                      <a:pt x="35465" y="284731"/>
                    </a:lnTo>
                    <a:cubicBezTo>
                      <a:pt x="32132" y="307591"/>
                      <a:pt x="22131" y="322354"/>
                      <a:pt x="30703" y="347024"/>
                    </a:cubicBezTo>
                    <a:cubicBezTo>
                      <a:pt x="33656" y="355501"/>
                      <a:pt x="55182" y="365122"/>
                      <a:pt x="35942" y="392173"/>
                    </a:cubicBezTo>
                    <a:cubicBezTo>
                      <a:pt x="35656" y="392554"/>
                      <a:pt x="36704" y="427225"/>
                      <a:pt x="18987" y="442369"/>
                    </a:cubicBezTo>
                    <a:cubicBezTo>
                      <a:pt x="9653" y="450275"/>
                      <a:pt x="10129" y="480660"/>
                      <a:pt x="10129" y="492090"/>
                    </a:cubicBezTo>
                    <a:cubicBezTo>
                      <a:pt x="88043" y="472468"/>
                      <a:pt x="78709" y="495519"/>
                      <a:pt x="94616" y="495519"/>
                    </a:cubicBezTo>
                    <a:cubicBezTo>
                      <a:pt x="110903" y="495519"/>
                      <a:pt x="95092" y="465325"/>
                      <a:pt x="127858" y="484756"/>
                    </a:cubicBezTo>
                    <a:cubicBezTo>
                      <a:pt x="152147" y="499138"/>
                      <a:pt x="137383" y="458657"/>
                      <a:pt x="163481" y="452275"/>
                    </a:cubicBezTo>
                    <a:cubicBezTo>
                      <a:pt x="164434" y="451990"/>
                      <a:pt x="170720" y="461038"/>
                      <a:pt x="187770" y="461038"/>
                    </a:cubicBezTo>
                    <a:cubicBezTo>
                      <a:pt x="196914" y="461038"/>
                      <a:pt x="190437" y="445513"/>
                      <a:pt x="215393" y="424367"/>
                    </a:cubicBezTo>
                    <a:cubicBezTo>
                      <a:pt x="258446" y="387982"/>
                      <a:pt x="207582" y="378742"/>
                      <a:pt x="270733" y="368074"/>
                    </a:cubicBezTo>
                    <a:cubicBezTo>
                      <a:pt x="290735" y="364645"/>
                      <a:pt x="280925" y="332451"/>
                      <a:pt x="280925" y="324831"/>
                    </a:cubicBezTo>
                    <a:lnTo>
                      <a:pt x="250445" y="19745"/>
                    </a:lnTo>
                    <a:lnTo>
                      <a:pt x="249492" y="10125"/>
                    </a:lnTo>
                    <a:lnTo>
                      <a:pt x="76994" y="27651"/>
                    </a:lnTo>
                    <a:cubicBezTo>
                      <a:pt x="56325" y="25936"/>
                      <a:pt x="64802" y="67370"/>
                      <a:pt x="17939" y="40319"/>
                    </a:cubicBezTo>
                    <a:close/>
                  </a:path>
                </a:pathLst>
              </a:custGeom>
              <a:grpFill/>
              <a:ln w="6350" cap="flat">
                <a:solidFill>
                  <a:schemeClr val="bg1"/>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D4B58214-069F-4D6C-903F-0508A26FA038}"/>
                  </a:ext>
                </a:extLst>
              </p:cNvPr>
              <p:cNvSpPr/>
              <p:nvPr/>
            </p:nvSpPr>
            <p:spPr>
              <a:xfrm>
                <a:off x="7353219" y="1436759"/>
                <a:ext cx="616224" cy="843255"/>
              </a:xfrm>
              <a:custGeom>
                <a:avLst/>
                <a:gdLst>
                  <a:gd name="connsiteX0" fmla="*/ 10125 w 361950"/>
                  <a:gd name="connsiteY0" fmla="*/ 490014 h 495300"/>
                  <a:gd name="connsiteX1" fmla="*/ 182623 w 361950"/>
                  <a:gd name="connsiteY1" fmla="*/ 472488 h 495300"/>
                  <a:gd name="connsiteX2" fmla="*/ 183575 w 361950"/>
                  <a:gd name="connsiteY2" fmla="*/ 482108 h 495300"/>
                  <a:gd name="connsiteX3" fmla="*/ 302447 w 361950"/>
                  <a:gd name="connsiteY3" fmla="*/ 464487 h 495300"/>
                  <a:gd name="connsiteX4" fmla="*/ 314639 w 361950"/>
                  <a:gd name="connsiteY4" fmla="*/ 422005 h 495300"/>
                  <a:gd name="connsiteX5" fmla="*/ 331022 w 361950"/>
                  <a:gd name="connsiteY5" fmla="*/ 384572 h 495300"/>
                  <a:gd name="connsiteX6" fmla="*/ 359121 w 361950"/>
                  <a:gd name="connsiteY6" fmla="*/ 341233 h 495300"/>
                  <a:gd name="connsiteX7" fmla="*/ 357978 w 361950"/>
                  <a:gd name="connsiteY7" fmla="*/ 303705 h 495300"/>
                  <a:gd name="connsiteX8" fmla="*/ 350929 w 361950"/>
                  <a:gd name="connsiteY8" fmla="*/ 281416 h 495300"/>
                  <a:gd name="connsiteX9" fmla="*/ 313401 w 361950"/>
                  <a:gd name="connsiteY9" fmla="*/ 187690 h 495300"/>
                  <a:gd name="connsiteX10" fmla="*/ 278063 w 361950"/>
                  <a:gd name="connsiteY10" fmla="*/ 208455 h 495300"/>
                  <a:gd name="connsiteX11" fmla="*/ 255203 w 361950"/>
                  <a:gd name="connsiteY11" fmla="*/ 244269 h 495300"/>
                  <a:gd name="connsiteX12" fmla="*/ 230152 w 361950"/>
                  <a:gd name="connsiteY12" fmla="*/ 205978 h 495300"/>
                  <a:gd name="connsiteX13" fmla="*/ 251584 w 361950"/>
                  <a:gd name="connsiteY13" fmla="*/ 169116 h 495300"/>
                  <a:gd name="connsiteX14" fmla="*/ 265395 w 361950"/>
                  <a:gd name="connsiteY14" fmla="*/ 125682 h 495300"/>
                  <a:gd name="connsiteX15" fmla="*/ 249298 w 361950"/>
                  <a:gd name="connsiteY15" fmla="*/ 78724 h 495300"/>
                  <a:gd name="connsiteX16" fmla="*/ 247869 w 361950"/>
                  <a:gd name="connsiteY16" fmla="*/ 61293 h 495300"/>
                  <a:gd name="connsiteX17" fmla="*/ 211865 w 361950"/>
                  <a:gd name="connsiteY17" fmla="*/ 38529 h 495300"/>
                  <a:gd name="connsiteX18" fmla="*/ 147094 w 361950"/>
                  <a:gd name="connsiteY18" fmla="*/ 16335 h 495300"/>
                  <a:gd name="connsiteX19" fmla="*/ 106232 w 361950"/>
                  <a:gd name="connsiteY19" fmla="*/ 36528 h 495300"/>
                  <a:gd name="connsiteX20" fmla="*/ 101279 w 361950"/>
                  <a:gd name="connsiteY20" fmla="*/ 62341 h 495300"/>
                  <a:gd name="connsiteX21" fmla="*/ 85182 w 361950"/>
                  <a:gd name="connsiteY21" fmla="*/ 126825 h 495300"/>
                  <a:gd name="connsiteX22" fmla="*/ 71275 w 361950"/>
                  <a:gd name="connsiteY22" fmla="*/ 98631 h 495300"/>
                  <a:gd name="connsiteX23" fmla="*/ 60322 w 361950"/>
                  <a:gd name="connsiteY23" fmla="*/ 99584 h 495300"/>
                  <a:gd name="connsiteX24" fmla="*/ 39367 w 361950"/>
                  <a:gd name="connsiteY24" fmla="*/ 138255 h 495300"/>
                  <a:gd name="connsiteX25" fmla="*/ 22984 w 361950"/>
                  <a:gd name="connsiteY25" fmla="*/ 201787 h 495300"/>
                  <a:gd name="connsiteX26" fmla="*/ 16983 w 361950"/>
                  <a:gd name="connsiteY26" fmla="*/ 254079 h 495300"/>
                  <a:gd name="connsiteX27" fmla="*/ 17459 w 361950"/>
                  <a:gd name="connsiteY27" fmla="*/ 291608 h 495300"/>
                  <a:gd name="connsiteX28" fmla="*/ 52702 w 361950"/>
                  <a:gd name="connsiteY28" fmla="*/ 359521 h 495300"/>
                  <a:gd name="connsiteX29" fmla="*/ 42224 w 361950"/>
                  <a:gd name="connsiteY29" fmla="*/ 434007 h 495300"/>
                  <a:gd name="connsiteX30" fmla="*/ 10125 w 361950"/>
                  <a:gd name="connsiteY30" fmla="*/ 49001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950" h="495300">
                    <a:moveTo>
                      <a:pt x="10125" y="490014"/>
                    </a:moveTo>
                    <a:lnTo>
                      <a:pt x="182623" y="472488"/>
                    </a:lnTo>
                    <a:lnTo>
                      <a:pt x="183575" y="482108"/>
                    </a:lnTo>
                    <a:lnTo>
                      <a:pt x="302447" y="464487"/>
                    </a:lnTo>
                    <a:cubicBezTo>
                      <a:pt x="295589" y="442008"/>
                      <a:pt x="313020" y="424386"/>
                      <a:pt x="314639" y="422005"/>
                    </a:cubicBezTo>
                    <a:cubicBezTo>
                      <a:pt x="314639" y="407527"/>
                      <a:pt x="311020" y="386096"/>
                      <a:pt x="331022" y="384572"/>
                    </a:cubicBezTo>
                    <a:cubicBezTo>
                      <a:pt x="339976" y="349615"/>
                      <a:pt x="325212" y="361331"/>
                      <a:pt x="359121" y="341233"/>
                    </a:cubicBezTo>
                    <a:lnTo>
                      <a:pt x="357978" y="303705"/>
                    </a:lnTo>
                    <a:cubicBezTo>
                      <a:pt x="357978" y="288655"/>
                      <a:pt x="350834" y="285131"/>
                      <a:pt x="350929" y="281416"/>
                    </a:cubicBezTo>
                    <a:cubicBezTo>
                      <a:pt x="351501" y="267129"/>
                      <a:pt x="321783" y="187023"/>
                      <a:pt x="313401" y="187690"/>
                    </a:cubicBezTo>
                    <a:cubicBezTo>
                      <a:pt x="274158" y="191024"/>
                      <a:pt x="281683" y="204168"/>
                      <a:pt x="278063" y="208455"/>
                    </a:cubicBezTo>
                    <a:cubicBezTo>
                      <a:pt x="273586" y="213789"/>
                      <a:pt x="255775" y="243888"/>
                      <a:pt x="255203" y="244269"/>
                    </a:cubicBezTo>
                    <a:cubicBezTo>
                      <a:pt x="233200" y="263033"/>
                      <a:pt x="212722" y="214836"/>
                      <a:pt x="230152" y="205978"/>
                    </a:cubicBezTo>
                    <a:cubicBezTo>
                      <a:pt x="260633" y="190452"/>
                      <a:pt x="244916" y="201311"/>
                      <a:pt x="251584" y="169116"/>
                    </a:cubicBezTo>
                    <a:cubicBezTo>
                      <a:pt x="281778" y="162163"/>
                      <a:pt x="265300" y="127968"/>
                      <a:pt x="265395" y="125682"/>
                    </a:cubicBezTo>
                    <a:cubicBezTo>
                      <a:pt x="268157" y="90059"/>
                      <a:pt x="243202" y="95964"/>
                      <a:pt x="249298" y="78724"/>
                    </a:cubicBezTo>
                    <a:cubicBezTo>
                      <a:pt x="250917" y="69675"/>
                      <a:pt x="262252" y="73866"/>
                      <a:pt x="247869" y="61293"/>
                    </a:cubicBezTo>
                    <a:cubicBezTo>
                      <a:pt x="238153" y="30242"/>
                      <a:pt x="227866" y="51483"/>
                      <a:pt x="211865" y="38529"/>
                    </a:cubicBezTo>
                    <a:cubicBezTo>
                      <a:pt x="197101" y="26622"/>
                      <a:pt x="147666" y="16812"/>
                      <a:pt x="147094" y="16335"/>
                    </a:cubicBezTo>
                    <a:cubicBezTo>
                      <a:pt x="128902" y="2619"/>
                      <a:pt x="106232" y="12621"/>
                      <a:pt x="106232" y="36528"/>
                    </a:cubicBezTo>
                    <a:cubicBezTo>
                      <a:pt x="106232" y="48530"/>
                      <a:pt x="149381" y="62341"/>
                      <a:pt x="101279" y="62341"/>
                    </a:cubicBezTo>
                    <a:cubicBezTo>
                      <a:pt x="77562" y="62341"/>
                      <a:pt x="104899" y="125206"/>
                      <a:pt x="85182" y="126825"/>
                    </a:cubicBezTo>
                    <a:cubicBezTo>
                      <a:pt x="50035" y="129778"/>
                      <a:pt x="68990" y="116919"/>
                      <a:pt x="71275" y="98631"/>
                    </a:cubicBezTo>
                    <a:cubicBezTo>
                      <a:pt x="76514" y="56340"/>
                      <a:pt x="72037" y="91583"/>
                      <a:pt x="60322" y="99584"/>
                    </a:cubicBezTo>
                    <a:cubicBezTo>
                      <a:pt x="26413" y="122920"/>
                      <a:pt x="49654" y="108442"/>
                      <a:pt x="39367" y="138255"/>
                    </a:cubicBezTo>
                    <a:cubicBezTo>
                      <a:pt x="16697" y="143494"/>
                      <a:pt x="32890" y="184833"/>
                      <a:pt x="22984" y="201787"/>
                    </a:cubicBezTo>
                    <a:cubicBezTo>
                      <a:pt x="9553" y="224742"/>
                      <a:pt x="21936" y="245888"/>
                      <a:pt x="16983" y="254079"/>
                    </a:cubicBezTo>
                    <a:cubicBezTo>
                      <a:pt x="10316" y="265319"/>
                      <a:pt x="16411" y="290370"/>
                      <a:pt x="17459" y="291608"/>
                    </a:cubicBezTo>
                    <a:cubicBezTo>
                      <a:pt x="30508" y="306562"/>
                      <a:pt x="51559" y="358473"/>
                      <a:pt x="52702" y="359521"/>
                    </a:cubicBezTo>
                    <a:cubicBezTo>
                      <a:pt x="59465" y="366284"/>
                      <a:pt x="44225" y="432387"/>
                      <a:pt x="42224" y="434007"/>
                    </a:cubicBezTo>
                    <a:cubicBezTo>
                      <a:pt x="23555" y="450009"/>
                      <a:pt x="39557" y="478107"/>
                      <a:pt x="10125" y="490014"/>
                    </a:cubicBezTo>
                    <a:close/>
                  </a:path>
                </a:pathLst>
              </a:custGeom>
              <a:grpFill/>
              <a:ln w="6350" cap="flat">
                <a:solidFill>
                  <a:schemeClr val="bg1"/>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7136E8FC-1505-4C76-BD2B-AC826B9C8A37}"/>
                  </a:ext>
                </a:extLst>
              </p:cNvPr>
              <p:cNvSpPr/>
              <p:nvPr/>
            </p:nvSpPr>
            <p:spPr>
              <a:xfrm>
                <a:off x="7648522" y="2098908"/>
                <a:ext cx="681090" cy="778389"/>
              </a:xfrm>
              <a:custGeom>
                <a:avLst/>
                <a:gdLst>
                  <a:gd name="connsiteX0" fmla="*/ 10125 w 400050"/>
                  <a:gd name="connsiteY0" fmla="*/ 93183 h 457200"/>
                  <a:gd name="connsiteX1" fmla="*/ 40605 w 400050"/>
                  <a:gd name="connsiteY1" fmla="*/ 398269 h 457200"/>
                  <a:gd name="connsiteX2" fmla="*/ 102136 w 400050"/>
                  <a:gd name="connsiteY2" fmla="*/ 419605 h 457200"/>
                  <a:gd name="connsiteX3" fmla="*/ 141855 w 400050"/>
                  <a:gd name="connsiteY3" fmla="*/ 436845 h 457200"/>
                  <a:gd name="connsiteX4" fmla="*/ 182146 w 400050"/>
                  <a:gd name="connsiteY4" fmla="*/ 436273 h 457200"/>
                  <a:gd name="connsiteX5" fmla="*/ 209483 w 400050"/>
                  <a:gd name="connsiteY5" fmla="*/ 423891 h 457200"/>
                  <a:gd name="connsiteX6" fmla="*/ 223580 w 400050"/>
                  <a:gd name="connsiteY6" fmla="*/ 425891 h 457200"/>
                  <a:gd name="connsiteX7" fmla="*/ 254631 w 400050"/>
                  <a:gd name="connsiteY7" fmla="*/ 450085 h 457200"/>
                  <a:gd name="connsiteX8" fmla="*/ 274158 w 400050"/>
                  <a:gd name="connsiteY8" fmla="*/ 426367 h 457200"/>
                  <a:gd name="connsiteX9" fmla="*/ 277587 w 400050"/>
                  <a:gd name="connsiteY9" fmla="*/ 406746 h 457200"/>
                  <a:gd name="connsiteX10" fmla="*/ 288540 w 400050"/>
                  <a:gd name="connsiteY10" fmla="*/ 372265 h 457200"/>
                  <a:gd name="connsiteX11" fmla="*/ 313020 w 400050"/>
                  <a:gd name="connsiteY11" fmla="*/ 384553 h 457200"/>
                  <a:gd name="connsiteX12" fmla="*/ 308924 w 400050"/>
                  <a:gd name="connsiteY12" fmla="*/ 351882 h 457200"/>
                  <a:gd name="connsiteX13" fmla="*/ 339499 w 400050"/>
                  <a:gd name="connsiteY13" fmla="*/ 318163 h 457200"/>
                  <a:gd name="connsiteX14" fmla="*/ 385410 w 400050"/>
                  <a:gd name="connsiteY14" fmla="*/ 267395 h 457200"/>
                  <a:gd name="connsiteX15" fmla="*/ 383600 w 400050"/>
                  <a:gd name="connsiteY15" fmla="*/ 179098 h 457200"/>
                  <a:gd name="connsiteX16" fmla="*/ 395602 w 400050"/>
                  <a:gd name="connsiteY16" fmla="*/ 166049 h 457200"/>
                  <a:gd name="connsiteX17" fmla="*/ 373313 w 400050"/>
                  <a:gd name="connsiteY17" fmla="*/ 10125 h 457200"/>
                  <a:gd name="connsiteX18" fmla="*/ 351405 w 400050"/>
                  <a:gd name="connsiteY18" fmla="*/ 21269 h 457200"/>
                  <a:gd name="connsiteX19" fmla="*/ 304638 w 400050"/>
                  <a:gd name="connsiteY19" fmla="*/ 50035 h 457200"/>
                  <a:gd name="connsiteX20" fmla="*/ 206816 w 400050"/>
                  <a:gd name="connsiteY20" fmla="*/ 99946 h 457200"/>
                  <a:gd name="connsiteX21" fmla="*/ 128997 w 400050"/>
                  <a:gd name="connsiteY21" fmla="*/ 75562 h 457200"/>
                  <a:gd name="connsiteX22" fmla="*/ 10125 w 400050"/>
                  <a:gd name="connsiteY22" fmla="*/ 931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050" h="457200">
                    <a:moveTo>
                      <a:pt x="10125" y="93183"/>
                    </a:moveTo>
                    <a:lnTo>
                      <a:pt x="40605" y="398269"/>
                    </a:lnTo>
                    <a:cubicBezTo>
                      <a:pt x="84705" y="406746"/>
                      <a:pt x="64608" y="375599"/>
                      <a:pt x="102136" y="419605"/>
                    </a:cubicBezTo>
                    <a:cubicBezTo>
                      <a:pt x="107470" y="425891"/>
                      <a:pt x="118805" y="411318"/>
                      <a:pt x="141855" y="436845"/>
                    </a:cubicBezTo>
                    <a:cubicBezTo>
                      <a:pt x="155381" y="451799"/>
                      <a:pt x="156619" y="417033"/>
                      <a:pt x="182146" y="436273"/>
                    </a:cubicBezTo>
                    <a:cubicBezTo>
                      <a:pt x="189004" y="441417"/>
                      <a:pt x="196338" y="426653"/>
                      <a:pt x="209483" y="423891"/>
                    </a:cubicBezTo>
                    <a:cubicBezTo>
                      <a:pt x="210816" y="417319"/>
                      <a:pt x="219484" y="414080"/>
                      <a:pt x="223580" y="425891"/>
                    </a:cubicBezTo>
                    <a:cubicBezTo>
                      <a:pt x="238630" y="444751"/>
                      <a:pt x="251298" y="440560"/>
                      <a:pt x="254631" y="450085"/>
                    </a:cubicBezTo>
                    <a:cubicBezTo>
                      <a:pt x="271967" y="434559"/>
                      <a:pt x="272348" y="452085"/>
                      <a:pt x="274158" y="426367"/>
                    </a:cubicBezTo>
                    <a:cubicBezTo>
                      <a:pt x="274348" y="423415"/>
                      <a:pt x="289588" y="425320"/>
                      <a:pt x="277587" y="406746"/>
                    </a:cubicBezTo>
                    <a:cubicBezTo>
                      <a:pt x="270824" y="396173"/>
                      <a:pt x="289874" y="387696"/>
                      <a:pt x="288540" y="372265"/>
                    </a:cubicBezTo>
                    <a:cubicBezTo>
                      <a:pt x="312544" y="372265"/>
                      <a:pt x="286445" y="384553"/>
                      <a:pt x="313020" y="384553"/>
                    </a:cubicBezTo>
                    <a:cubicBezTo>
                      <a:pt x="313020" y="355978"/>
                      <a:pt x="309781" y="372361"/>
                      <a:pt x="308924" y="351882"/>
                    </a:cubicBezTo>
                    <a:cubicBezTo>
                      <a:pt x="308924" y="351691"/>
                      <a:pt x="331974" y="312544"/>
                      <a:pt x="339499" y="318163"/>
                    </a:cubicBezTo>
                    <a:cubicBezTo>
                      <a:pt x="350548" y="326545"/>
                      <a:pt x="385410" y="282921"/>
                      <a:pt x="385410" y="267395"/>
                    </a:cubicBezTo>
                    <a:cubicBezTo>
                      <a:pt x="385410" y="242059"/>
                      <a:pt x="396840" y="197577"/>
                      <a:pt x="383600" y="179098"/>
                    </a:cubicBezTo>
                    <a:cubicBezTo>
                      <a:pt x="378171" y="171478"/>
                      <a:pt x="386553" y="166049"/>
                      <a:pt x="395602" y="166049"/>
                    </a:cubicBezTo>
                    <a:lnTo>
                      <a:pt x="373313" y="10125"/>
                    </a:lnTo>
                    <a:cubicBezTo>
                      <a:pt x="369503" y="12697"/>
                      <a:pt x="351501" y="21174"/>
                      <a:pt x="351405" y="21269"/>
                    </a:cubicBezTo>
                    <a:cubicBezTo>
                      <a:pt x="343976" y="31270"/>
                      <a:pt x="310829" y="32128"/>
                      <a:pt x="304638" y="50035"/>
                    </a:cubicBezTo>
                    <a:cubicBezTo>
                      <a:pt x="293970" y="80991"/>
                      <a:pt x="207197" y="100231"/>
                      <a:pt x="206816" y="99946"/>
                    </a:cubicBezTo>
                    <a:cubicBezTo>
                      <a:pt x="155476" y="63370"/>
                      <a:pt x="158334" y="112328"/>
                      <a:pt x="128997" y="75562"/>
                    </a:cubicBezTo>
                    <a:lnTo>
                      <a:pt x="10125" y="93183"/>
                    </a:lnTo>
                    <a:close/>
                  </a:path>
                </a:pathLst>
              </a:custGeom>
              <a:grpFill/>
              <a:ln w="6350" cap="flat">
                <a:solidFill>
                  <a:schemeClr val="bg1"/>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F1DC47E0-D25A-4A86-A662-E6B5716712D5}"/>
                  </a:ext>
                </a:extLst>
              </p:cNvPr>
              <p:cNvSpPr/>
              <p:nvPr/>
            </p:nvSpPr>
            <p:spPr>
              <a:xfrm>
                <a:off x="8056425" y="2364209"/>
                <a:ext cx="729739" cy="729740"/>
              </a:xfrm>
              <a:custGeom>
                <a:avLst/>
                <a:gdLst>
                  <a:gd name="connsiteX0" fmla="*/ 69239 w 428625"/>
                  <a:gd name="connsiteY0" fmla="*/ 195958 h 428625"/>
                  <a:gd name="connsiteX1" fmla="*/ 73335 w 428625"/>
                  <a:gd name="connsiteY1" fmla="*/ 228628 h 428625"/>
                  <a:gd name="connsiteX2" fmla="*/ 48856 w 428625"/>
                  <a:gd name="connsiteY2" fmla="*/ 216341 h 428625"/>
                  <a:gd name="connsiteX3" fmla="*/ 37902 w 428625"/>
                  <a:gd name="connsiteY3" fmla="*/ 250822 h 428625"/>
                  <a:gd name="connsiteX4" fmla="*/ 34473 w 428625"/>
                  <a:gd name="connsiteY4" fmla="*/ 270443 h 428625"/>
                  <a:gd name="connsiteX5" fmla="*/ 14947 w 428625"/>
                  <a:gd name="connsiteY5" fmla="*/ 294160 h 428625"/>
                  <a:gd name="connsiteX6" fmla="*/ 31044 w 428625"/>
                  <a:gd name="connsiteY6" fmla="*/ 343595 h 428625"/>
                  <a:gd name="connsiteX7" fmla="*/ 75335 w 428625"/>
                  <a:gd name="connsiteY7" fmla="*/ 392458 h 428625"/>
                  <a:gd name="connsiteX8" fmla="*/ 107149 w 428625"/>
                  <a:gd name="connsiteY8" fmla="*/ 419414 h 428625"/>
                  <a:gd name="connsiteX9" fmla="*/ 141725 w 428625"/>
                  <a:gd name="connsiteY9" fmla="*/ 406270 h 428625"/>
                  <a:gd name="connsiteX10" fmla="*/ 185635 w 428625"/>
                  <a:gd name="connsiteY10" fmla="*/ 384838 h 428625"/>
                  <a:gd name="connsiteX11" fmla="*/ 225449 w 428625"/>
                  <a:gd name="connsiteY11" fmla="*/ 376647 h 428625"/>
                  <a:gd name="connsiteX12" fmla="*/ 231831 w 428625"/>
                  <a:gd name="connsiteY12" fmla="*/ 347786 h 428625"/>
                  <a:gd name="connsiteX13" fmla="*/ 266311 w 428625"/>
                  <a:gd name="connsiteY13" fmla="*/ 247774 h 428625"/>
                  <a:gd name="connsiteX14" fmla="*/ 280504 w 428625"/>
                  <a:gd name="connsiteY14" fmla="*/ 236915 h 428625"/>
                  <a:gd name="connsiteX15" fmla="*/ 312222 w 428625"/>
                  <a:gd name="connsiteY15" fmla="*/ 219389 h 428625"/>
                  <a:gd name="connsiteX16" fmla="*/ 335653 w 428625"/>
                  <a:gd name="connsiteY16" fmla="*/ 188719 h 428625"/>
                  <a:gd name="connsiteX17" fmla="*/ 367276 w 428625"/>
                  <a:gd name="connsiteY17" fmla="*/ 111280 h 428625"/>
                  <a:gd name="connsiteX18" fmla="*/ 420331 w 428625"/>
                  <a:gd name="connsiteY18" fmla="*/ 140903 h 428625"/>
                  <a:gd name="connsiteX19" fmla="*/ 426998 w 428625"/>
                  <a:gd name="connsiteY19" fmla="*/ 116900 h 428625"/>
                  <a:gd name="connsiteX20" fmla="*/ 400138 w 428625"/>
                  <a:gd name="connsiteY20" fmla="*/ 91564 h 428625"/>
                  <a:gd name="connsiteX21" fmla="*/ 350893 w 428625"/>
                  <a:gd name="connsiteY21" fmla="*/ 105089 h 428625"/>
                  <a:gd name="connsiteX22" fmla="*/ 325367 w 428625"/>
                  <a:gd name="connsiteY22" fmla="*/ 102041 h 428625"/>
                  <a:gd name="connsiteX23" fmla="*/ 313079 w 428625"/>
                  <a:gd name="connsiteY23" fmla="*/ 122425 h 428625"/>
                  <a:gd name="connsiteX24" fmla="*/ 300792 w 428625"/>
                  <a:gd name="connsiteY24" fmla="*/ 122425 h 428625"/>
                  <a:gd name="connsiteX25" fmla="*/ 272217 w 428625"/>
                  <a:gd name="connsiteY25" fmla="*/ 162239 h 428625"/>
                  <a:gd name="connsiteX26" fmla="*/ 260977 w 428625"/>
                  <a:gd name="connsiteY26" fmla="*/ 97945 h 428625"/>
                  <a:gd name="connsiteX27" fmla="*/ 173157 w 428625"/>
                  <a:gd name="connsiteY27" fmla="*/ 112233 h 428625"/>
                  <a:gd name="connsiteX28" fmla="*/ 155821 w 428625"/>
                  <a:gd name="connsiteY28" fmla="*/ 10125 h 428625"/>
                  <a:gd name="connsiteX29" fmla="*/ 143820 w 428625"/>
                  <a:gd name="connsiteY29" fmla="*/ 23174 h 428625"/>
                  <a:gd name="connsiteX30" fmla="*/ 145630 w 428625"/>
                  <a:gd name="connsiteY30" fmla="*/ 111471 h 428625"/>
                  <a:gd name="connsiteX31" fmla="*/ 99719 w 428625"/>
                  <a:gd name="connsiteY31" fmla="*/ 162239 h 428625"/>
                  <a:gd name="connsiteX32" fmla="*/ 69239 w 428625"/>
                  <a:gd name="connsiteY32" fmla="*/ 19595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8625" h="428625">
                    <a:moveTo>
                      <a:pt x="69239" y="195958"/>
                    </a:moveTo>
                    <a:cubicBezTo>
                      <a:pt x="70096" y="216436"/>
                      <a:pt x="73335" y="200053"/>
                      <a:pt x="73335" y="228628"/>
                    </a:cubicBezTo>
                    <a:cubicBezTo>
                      <a:pt x="46665" y="228628"/>
                      <a:pt x="72763" y="216341"/>
                      <a:pt x="48856" y="216341"/>
                    </a:cubicBezTo>
                    <a:cubicBezTo>
                      <a:pt x="50189" y="231772"/>
                      <a:pt x="31044" y="240154"/>
                      <a:pt x="37902" y="250822"/>
                    </a:cubicBezTo>
                    <a:cubicBezTo>
                      <a:pt x="49903" y="269491"/>
                      <a:pt x="34759" y="267490"/>
                      <a:pt x="34473" y="270443"/>
                    </a:cubicBezTo>
                    <a:cubicBezTo>
                      <a:pt x="32568" y="296161"/>
                      <a:pt x="32187" y="278539"/>
                      <a:pt x="14947" y="294160"/>
                    </a:cubicBezTo>
                    <a:cubicBezTo>
                      <a:pt x="14947" y="310829"/>
                      <a:pt x="-3246" y="314353"/>
                      <a:pt x="31044" y="343595"/>
                    </a:cubicBezTo>
                    <a:cubicBezTo>
                      <a:pt x="31234" y="343786"/>
                      <a:pt x="62762" y="388172"/>
                      <a:pt x="75335" y="392458"/>
                    </a:cubicBezTo>
                    <a:cubicBezTo>
                      <a:pt x="83241" y="399412"/>
                      <a:pt x="97909" y="417509"/>
                      <a:pt x="107149" y="419414"/>
                    </a:cubicBezTo>
                    <a:cubicBezTo>
                      <a:pt x="134104" y="424939"/>
                      <a:pt x="134866" y="405698"/>
                      <a:pt x="141725" y="406270"/>
                    </a:cubicBezTo>
                    <a:cubicBezTo>
                      <a:pt x="169252" y="414842"/>
                      <a:pt x="170204" y="410556"/>
                      <a:pt x="185635" y="384838"/>
                    </a:cubicBezTo>
                    <a:cubicBezTo>
                      <a:pt x="208971" y="392077"/>
                      <a:pt x="192683" y="376647"/>
                      <a:pt x="225449" y="376647"/>
                    </a:cubicBezTo>
                    <a:cubicBezTo>
                      <a:pt x="225735" y="376647"/>
                      <a:pt x="241166" y="363598"/>
                      <a:pt x="231831" y="347786"/>
                    </a:cubicBezTo>
                    <a:cubicBezTo>
                      <a:pt x="231641" y="347405"/>
                      <a:pt x="266692" y="263204"/>
                      <a:pt x="266311" y="247774"/>
                    </a:cubicBezTo>
                    <a:cubicBezTo>
                      <a:pt x="265930" y="232438"/>
                      <a:pt x="276789" y="218627"/>
                      <a:pt x="280504" y="236915"/>
                    </a:cubicBezTo>
                    <a:cubicBezTo>
                      <a:pt x="280789" y="238439"/>
                      <a:pt x="314508" y="267205"/>
                      <a:pt x="312222" y="219389"/>
                    </a:cubicBezTo>
                    <a:cubicBezTo>
                      <a:pt x="311174" y="195958"/>
                      <a:pt x="330796" y="204435"/>
                      <a:pt x="335653" y="188719"/>
                    </a:cubicBezTo>
                    <a:cubicBezTo>
                      <a:pt x="341845" y="169002"/>
                      <a:pt x="367276" y="182432"/>
                      <a:pt x="367276" y="111280"/>
                    </a:cubicBezTo>
                    <a:cubicBezTo>
                      <a:pt x="374992" y="122520"/>
                      <a:pt x="406424" y="129283"/>
                      <a:pt x="420331" y="140903"/>
                    </a:cubicBezTo>
                    <a:cubicBezTo>
                      <a:pt x="419950" y="127092"/>
                      <a:pt x="422902" y="119948"/>
                      <a:pt x="426998" y="116900"/>
                    </a:cubicBezTo>
                    <a:cubicBezTo>
                      <a:pt x="424045" y="106518"/>
                      <a:pt x="406805" y="95659"/>
                      <a:pt x="400138" y="91564"/>
                    </a:cubicBezTo>
                    <a:cubicBezTo>
                      <a:pt x="368229" y="72228"/>
                      <a:pt x="373658" y="94993"/>
                      <a:pt x="350893" y="105089"/>
                    </a:cubicBezTo>
                    <a:lnTo>
                      <a:pt x="325367" y="102041"/>
                    </a:lnTo>
                    <a:lnTo>
                      <a:pt x="313079" y="122425"/>
                    </a:lnTo>
                    <a:lnTo>
                      <a:pt x="300792" y="122425"/>
                    </a:lnTo>
                    <a:lnTo>
                      <a:pt x="272217" y="162239"/>
                    </a:lnTo>
                    <a:lnTo>
                      <a:pt x="260977" y="97945"/>
                    </a:lnTo>
                    <a:lnTo>
                      <a:pt x="173157" y="112233"/>
                    </a:lnTo>
                    <a:lnTo>
                      <a:pt x="155821" y="10125"/>
                    </a:lnTo>
                    <a:cubicBezTo>
                      <a:pt x="146868" y="10125"/>
                      <a:pt x="138391" y="15554"/>
                      <a:pt x="143820" y="23174"/>
                    </a:cubicBezTo>
                    <a:cubicBezTo>
                      <a:pt x="156964" y="41653"/>
                      <a:pt x="145630" y="86134"/>
                      <a:pt x="145630" y="111471"/>
                    </a:cubicBezTo>
                    <a:cubicBezTo>
                      <a:pt x="145630" y="126997"/>
                      <a:pt x="110768" y="170621"/>
                      <a:pt x="99719" y="162239"/>
                    </a:cubicBezTo>
                    <a:cubicBezTo>
                      <a:pt x="92385" y="156524"/>
                      <a:pt x="69239" y="195767"/>
                      <a:pt x="69239" y="195958"/>
                    </a:cubicBezTo>
                    <a:close/>
                  </a:path>
                </a:pathLst>
              </a:custGeom>
              <a:grpFill/>
              <a:ln w="6350" cap="flat">
                <a:solidFill>
                  <a:schemeClr val="bg1"/>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38A99309-98E0-4752-A51B-5521ACA72D43}"/>
                  </a:ext>
                </a:extLst>
              </p:cNvPr>
              <p:cNvSpPr/>
              <p:nvPr/>
            </p:nvSpPr>
            <p:spPr>
              <a:xfrm>
                <a:off x="8266854" y="1947122"/>
                <a:ext cx="924337" cy="616224"/>
              </a:xfrm>
              <a:custGeom>
                <a:avLst/>
                <a:gdLst>
                  <a:gd name="connsiteX0" fmla="*/ 49749 w 542925"/>
                  <a:gd name="connsiteY0" fmla="*/ 357216 h 361950"/>
                  <a:gd name="connsiteX1" fmla="*/ 137569 w 542925"/>
                  <a:gd name="connsiteY1" fmla="*/ 342928 h 361950"/>
                  <a:gd name="connsiteX2" fmla="*/ 459229 w 542925"/>
                  <a:gd name="connsiteY2" fmla="*/ 280159 h 361950"/>
                  <a:gd name="connsiteX3" fmla="*/ 487899 w 542925"/>
                  <a:gd name="connsiteY3" fmla="*/ 265490 h 361950"/>
                  <a:gd name="connsiteX4" fmla="*/ 499234 w 542925"/>
                  <a:gd name="connsiteY4" fmla="*/ 260156 h 361950"/>
                  <a:gd name="connsiteX5" fmla="*/ 535905 w 542925"/>
                  <a:gd name="connsiteY5" fmla="*/ 214722 h 361950"/>
                  <a:gd name="connsiteX6" fmla="*/ 518474 w 542925"/>
                  <a:gd name="connsiteY6" fmla="*/ 190528 h 361950"/>
                  <a:gd name="connsiteX7" fmla="*/ 501043 w 542925"/>
                  <a:gd name="connsiteY7" fmla="*/ 171669 h 361950"/>
                  <a:gd name="connsiteX8" fmla="*/ 496948 w 542925"/>
                  <a:gd name="connsiteY8" fmla="*/ 132997 h 361950"/>
                  <a:gd name="connsiteX9" fmla="*/ 502758 w 542925"/>
                  <a:gd name="connsiteY9" fmla="*/ 93945 h 361950"/>
                  <a:gd name="connsiteX10" fmla="*/ 510568 w 542925"/>
                  <a:gd name="connsiteY10" fmla="*/ 71275 h 361950"/>
                  <a:gd name="connsiteX11" fmla="*/ 478183 w 542925"/>
                  <a:gd name="connsiteY11" fmla="*/ 53845 h 361950"/>
                  <a:gd name="connsiteX12" fmla="*/ 438941 w 542925"/>
                  <a:gd name="connsiteY12" fmla="*/ 10125 h 361950"/>
                  <a:gd name="connsiteX13" fmla="*/ 66132 w 542925"/>
                  <a:gd name="connsiteY13" fmla="*/ 85182 h 361950"/>
                  <a:gd name="connsiteX14" fmla="*/ 65275 w 542925"/>
                  <a:gd name="connsiteY14" fmla="*/ 52321 h 361950"/>
                  <a:gd name="connsiteX15" fmla="*/ 64417 w 542925"/>
                  <a:gd name="connsiteY15" fmla="*/ 53178 h 361950"/>
                  <a:gd name="connsiteX16" fmla="*/ 63275 w 542925"/>
                  <a:gd name="connsiteY16" fmla="*/ 54321 h 361950"/>
                  <a:gd name="connsiteX17" fmla="*/ 38795 w 542925"/>
                  <a:gd name="connsiteY17" fmla="*/ 77943 h 361950"/>
                  <a:gd name="connsiteX18" fmla="*/ 10125 w 542925"/>
                  <a:gd name="connsiteY18" fmla="*/ 99184 h 361950"/>
                  <a:gd name="connsiteX19" fmla="*/ 32414 w 542925"/>
                  <a:gd name="connsiteY19" fmla="*/ 255108 h 361950"/>
                  <a:gd name="connsiteX20" fmla="*/ 49749 w 542925"/>
                  <a:gd name="connsiteY20" fmla="*/ 3572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925" h="361950">
                    <a:moveTo>
                      <a:pt x="49749" y="357216"/>
                    </a:moveTo>
                    <a:lnTo>
                      <a:pt x="137569" y="342928"/>
                    </a:lnTo>
                    <a:lnTo>
                      <a:pt x="459229" y="280159"/>
                    </a:lnTo>
                    <a:cubicBezTo>
                      <a:pt x="464753" y="269586"/>
                      <a:pt x="476755" y="265490"/>
                      <a:pt x="487899" y="265490"/>
                    </a:cubicBezTo>
                    <a:cubicBezTo>
                      <a:pt x="490375" y="265681"/>
                      <a:pt x="496948" y="261299"/>
                      <a:pt x="499234" y="260156"/>
                    </a:cubicBezTo>
                    <a:cubicBezTo>
                      <a:pt x="517617" y="251488"/>
                      <a:pt x="521903" y="219675"/>
                      <a:pt x="535905" y="214722"/>
                    </a:cubicBezTo>
                    <a:cubicBezTo>
                      <a:pt x="547335" y="210626"/>
                      <a:pt x="524666" y="194338"/>
                      <a:pt x="518474" y="190528"/>
                    </a:cubicBezTo>
                    <a:cubicBezTo>
                      <a:pt x="501901" y="180337"/>
                      <a:pt x="506949" y="172336"/>
                      <a:pt x="501043" y="171669"/>
                    </a:cubicBezTo>
                    <a:cubicBezTo>
                      <a:pt x="462753" y="167002"/>
                      <a:pt x="502186" y="137474"/>
                      <a:pt x="496948" y="132997"/>
                    </a:cubicBezTo>
                    <a:cubicBezTo>
                      <a:pt x="475517" y="114709"/>
                      <a:pt x="503139" y="107756"/>
                      <a:pt x="502758" y="93945"/>
                    </a:cubicBezTo>
                    <a:cubicBezTo>
                      <a:pt x="502186" y="74514"/>
                      <a:pt x="513235" y="78800"/>
                      <a:pt x="510568" y="71275"/>
                    </a:cubicBezTo>
                    <a:cubicBezTo>
                      <a:pt x="504663" y="54226"/>
                      <a:pt x="481327" y="69085"/>
                      <a:pt x="478183" y="53845"/>
                    </a:cubicBezTo>
                    <a:cubicBezTo>
                      <a:pt x="468563" y="6696"/>
                      <a:pt x="452180" y="29270"/>
                      <a:pt x="438941" y="10125"/>
                    </a:cubicBezTo>
                    <a:lnTo>
                      <a:pt x="66132" y="85182"/>
                    </a:lnTo>
                    <a:lnTo>
                      <a:pt x="65275" y="52321"/>
                    </a:lnTo>
                    <a:cubicBezTo>
                      <a:pt x="64989" y="52606"/>
                      <a:pt x="64703" y="52987"/>
                      <a:pt x="64417" y="53178"/>
                    </a:cubicBezTo>
                    <a:cubicBezTo>
                      <a:pt x="64036" y="53654"/>
                      <a:pt x="63560" y="54226"/>
                      <a:pt x="63275" y="54321"/>
                    </a:cubicBezTo>
                    <a:cubicBezTo>
                      <a:pt x="48511" y="61655"/>
                      <a:pt x="40319" y="77181"/>
                      <a:pt x="38795" y="77943"/>
                    </a:cubicBezTo>
                    <a:cubicBezTo>
                      <a:pt x="18793" y="87849"/>
                      <a:pt x="24317" y="88801"/>
                      <a:pt x="10125" y="99184"/>
                    </a:cubicBezTo>
                    <a:lnTo>
                      <a:pt x="32414" y="255108"/>
                    </a:lnTo>
                    <a:lnTo>
                      <a:pt x="49749" y="357216"/>
                    </a:lnTo>
                    <a:close/>
                  </a:path>
                </a:pathLst>
              </a:custGeom>
              <a:grpFill/>
              <a:ln w="6350" cap="flat">
                <a:solidFill>
                  <a:schemeClr val="bg1"/>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816E336-7B44-4EE6-8632-DBC3F6E72F9E}"/>
                  </a:ext>
                </a:extLst>
              </p:cNvPr>
              <p:cNvSpPr/>
              <p:nvPr/>
            </p:nvSpPr>
            <p:spPr>
              <a:xfrm>
                <a:off x="8360909" y="1300249"/>
                <a:ext cx="1167583" cy="891904"/>
              </a:xfrm>
              <a:custGeom>
                <a:avLst/>
                <a:gdLst>
                  <a:gd name="connsiteX0" fmla="*/ 10887 w 685800"/>
                  <a:gd name="connsiteY0" fmla="*/ 465134 h 523875"/>
                  <a:gd name="connsiteX1" fmla="*/ 383695 w 685800"/>
                  <a:gd name="connsiteY1" fmla="*/ 390077 h 523875"/>
                  <a:gd name="connsiteX2" fmla="*/ 422938 w 685800"/>
                  <a:gd name="connsiteY2" fmla="*/ 433797 h 523875"/>
                  <a:gd name="connsiteX3" fmla="*/ 455323 w 685800"/>
                  <a:gd name="connsiteY3" fmla="*/ 451228 h 523875"/>
                  <a:gd name="connsiteX4" fmla="*/ 533333 w 685800"/>
                  <a:gd name="connsiteY4" fmla="*/ 477136 h 523875"/>
                  <a:gd name="connsiteX5" fmla="*/ 535333 w 685800"/>
                  <a:gd name="connsiteY5" fmla="*/ 521427 h 523875"/>
                  <a:gd name="connsiteX6" fmla="*/ 578767 w 685800"/>
                  <a:gd name="connsiteY6" fmla="*/ 511997 h 523875"/>
                  <a:gd name="connsiteX7" fmla="*/ 616201 w 685800"/>
                  <a:gd name="connsiteY7" fmla="*/ 493042 h 523875"/>
                  <a:gd name="connsiteX8" fmla="*/ 632869 w 685800"/>
                  <a:gd name="connsiteY8" fmla="*/ 482946 h 523875"/>
                  <a:gd name="connsiteX9" fmla="*/ 647728 w 685800"/>
                  <a:gd name="connsiteY9" fmla="*/ 472849 h 523875"/>
                  <a:gd name="connsiteX10" fmla="*/ 665540 w 685800"/>
                  <a:gd name="connsiteY10" fmla="*/ 459895 h 523875"/>
                  <a:gd name="connsiteX11" fmla="*/ 678589 w 685800"/>
                  <a:gd name="connsiteY11" fmla="*/ 447037 h 523875"/>
                  <a:gd name="connsiteX12" fmla="*/ 662206 w 685800"/>
                  <a:gd name="connsiteY12" fmla="*/ 433130 h 523875"/>
                  <a:gd name="connsiteX13" fmla="*/ 633346 w 685800"/>
                  <a:gd name="connsiteY13" fmla="*/ 456657 h 523875"/>
                  <a:gd name="connsiteX14" fmla="*/ 594864 w 685800"/>
                  <a:gd name="connsiteY14" fmla="*/ 473516 h 523875"/>
                  <a:gd name="connsiteX15" fmla="*/ 577339 w 685800"/>
                  <a:gd name="connsiteY15" fmla="*/ 471706 h 523875"/>
                  <a:gd name="connsiteX16" fmla="*/ 546192 w 685800"/>
                  <a:gd name="connsiteY16" fmla="*/ 494185 h 523875"/>
                  <a:gd name="connsiteX17" fmla="*/ 552669 w 685800"/>
                  <a:gd name="connsiteY17" fmla="*/ 478374 h 523875"/>
                  <a:gd name="connsiteX18" fmla="*/ 552383 w 685800"/>
                  <a:gd name="connsiteY18" fmla="*/ 468087 h 523875"/>
                  <a:gd name="connsiteX19" fmla="*/ 548668 w 685800"/>
                  <a:gd name="connsiteY19" fmla="*/ 462562 h 523875"/>
                  <a:gd name="connsiteX20" fmla="*/ 536762 w 685800"/>
                  <a:gd name="connsiteY20" fmla="*/ 351025 h 523875"/>
                  <a:gd name="connsiteX21" fmla="*/ 536286 w 685800"/>
                  <a:gd name="connsiteY21" fmla="*/ 342833 h 523875"/>
                  <a:gd name="connsiteX22" fmla="*/ 535143 w 685800"/>
                  <a:gd name="connsiteY22" fmla="*/ 262918 h 523875"/>
                  <a:gd name="connsiteX23" fmla="*/ 530761 w 685800"/>
                  <a:gd name="connsiteY23" fmla="*/ 215865 h 523875"/>
                  <a:gd name="connsiteX24" fmla="*/ 500472 w 685800"/>
                  <a:gd name="connsiteY24" fmla="*/ 156810 h 523875"/>
                  <a:gd name="connsiteX25" fmla="*/ 487994 w 685800"/>
                  <a:gd name="connsiteY25" fmla="*/ 120996 h 523875"/>
                  <a:gd name="connsiteX26" fmla="*/ 475516 w 685800"/>
                  <a:gd name="connsiteY26" fmla="*/ 10125 h 523875"/>
                  <a:gd name="connsiteX27" fmla="*/ 416461 w 685800"/>
                  <a:gd name="connsiteY27" fmla="*/ 28032 h 523875"/>
                  <a:gd name="connsiteX28" fmla="*/ 346738 w 685800"/>
                  <a:gd name="connsiteY28" fmla="*/ 40510 h 523875"/>
                  <a:gd name="connsiteX29" fmla="*/ 318735 w 685800"/>
                  <a:gd name="connsiteY29" fmla="*/ 78514 h 523875"/>
                  <a:gd name="connsiteX30" fmla="*/ 290064 w 685800"/>
                  <a:gd name="connsiteY30" fmla="*/ 123377 h 523875"/>
                  <a:gd name="connsiteX31" fmla="*/ 278444 w 685800"/>
                  <a:gd name="connsiteY31" fmla="*/ 178527 h 523875"/>
                  <a:gd name="connsiteX32" fmla="*/ 273872 w 685800"/>
                  <a:gd name="connsiteY32" fmla="*/ 209959 h 523875"/>
                  <a:gd name="connsiteX33" fmla="*/ 237487 w 685800"/>
                  <a:gd name="connsiteY33" fmla="*/ 262347 h 523875"/>
                  <a:gd name="connsiteX34" fmla="*/ 167668 w 685800"/>
                  <a:gd name="connsiteY34" fmla="*/ 283969 h 523875"/>
                  <a:gd name="connsiteX35" fmla="*/ 49749 w 685800"/>
                  <a:gd name="connsiteY35" fmla="*/ 301685 h 523875"/>
                  <a:gd name="connsiteX36" fmla="*/ 71561 w 685800"/>
                  <a:gd name="connsiteY36" fmla="*/ 344357 h 523875"/>
                  <a:gd name="connsiteX37" fmla="*/ 10125 w 685800"/>
                  <a:gd name="connsiteY37" fmla="*/ 432273 h 523875"/>
                  <a:gd name="connsiteX38" fmla="*/ 10887 w 685800"/>
                  <a:gd name="connsiteY38" fmla="*/ 46513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5800" h="523875">
                    <a:moveTo>
                      <a:pt x="10887" y="465134"/>
                    </a:moveTo>
                    <a:lnTo>
                      <a:pt x="383695" y="390077"/>
                    </a:lnTo>
                    <a:cubicBezTo>
                      <a:pt x="396840" y="409222"/>
                      <a:pt x="413318" y="386648"/>
                      <a:pt x="422938" y="433797"/>
                    </a:cubicBezTo>
                    <a:cubicBezTo>
                      <a:pt x="426081" y="449037"/>
                      <a:pt x="449418" y="434083"/>
                      <a:pt x="455323" y="451228"/>
                    </a:cubicBezTo>
                    <a:lnTo>
                      <a:pt x="533333" y="477136"/>
                    </a:lnTo>
                    <a:lnTo>
                      <a:pt x="535333" y="521427"/>
                    </a:lnTo>
                    <a:cubicBezTo>
                      <a:pt x="543334" y="521427"/>
                      <a:pt x="574767" y="515521"/>
                      <a:pt x="578767" y="511997"/>
                    </a:cubicBezTo>
                    <a:cubicBezTo>
                      <a:pt x="585339" y="506187"/>
                      <a:pt x="614391" y="501329"/>
                      <a:pt x="616201" y="493042"/>
                    </a:cubicBezTo>
                    <a:cubicBezTo>
                      <a:pt x="616867" y="489899"/>
                      <a:pt x="630012" y="483994"/>
                      <a:pt x="632869" y="482946"/>
                    </a:cubicBezTo>
                    <a:cubicBezTo>
                      <a:pt x="640966" y="479803"/>
                      <a:pt x="643252" y="473802"/>
                      <a:pt x="647728" y="472849"/>
                    </a:cubicBezTo>
                    <a:cubicBezTo>
                      <a:pt x="656587" y="471135"/>
                      <a:pt x="659825" y="463134"/>
                      <a:pt x="665540" y="459895"/>
                    </a:cubicBezTo>
                    <a:cubicBezTo>
                      <a:pt x="665635" y="459895"/>
                      <a:pt x="678494" y="447132"/>
                      <a:pt x="678589" y="447037"/>
                    </a:cubicBezTo>
                    <a:cubicBezTo>
                      <a:pt x="690114" y="439512"/>
                      <a:pt x="664778" y="431511"/>
                      <a:pt x="662206" y="433130"/>
                    </a:cubicBezTo>
                    <a:cubicBezTo>
                      <a:pt x="650681" y="440464"/>
                      <a:pt x="650014" y="451418"/>
                      <a:pt x="633346" y="456657"/>
                    </a:cubicBezTo>
                    <a:cubicBezTo>
                      <a:pt x="617153" y="461800"/>
                      <a:pt x="611533" y="470944"/>
                      <a:pt x="594864" y="473516"/>
                    </a:cubicBezTo>
                    <a:cubicBezTo>
                      <a:pt x="586768" y="474754"/>
                      <a:pt x="584197" y="471706"/>
                      <a:pt x="577339" y="471706"/>
                    </a:cubicBezTo>
                    <a:cubicBezTo>
                      <a:pt x="569814" y="471706"/>
                      <a:pt x="555812" y="500662"/>
                      <a:pt x="546192" y="494185"/>
                    </a:cubicBezTo>
                    <a:cubicBezTo>
                      <a:pt x="539048" y="489423"/>
                      <a:pt x="550288" y="481327"/>
                      <a:pt x="552669" y="478374"/>
                    </a:cubicBezTo>
                    <a:cubicBezTo>
                      <a:pt x="558289" y="471325"/>
                      <a:pt x="555145" y="471325"/>
                      <a:pt x="552383" y="468087"/>
                    </a:cubicBezTo>
                    <a:cubicBezTo>
                      <a:pt x="550002" y="467230"/>
                      <a:pt x="548002" y="465420"/>
                      <a:pt x="548668" y="462562"/>
                    </a:cubicBezTo>
                    <a:cubicBezTo>
                      <a:pt x="562194" y="407508"/>
                      <a:pt x="540572" y="375694"/>
                      <a:pt x="536762" y="351025"/>
                    </a:cubicBezTo>
                    <a:cubicBezTo>
                      <a:pt x="536381" y="348262"/>
                      <a:pt x="536095" y="345500"/>
                      <a:pt x="536286" y="342833"/>
                    </a:cubicBezTo>
                    <a:cubicBezTo>
                      <a:pt x="537905" y="305400"/>
                      <a:pt x="537143" y="285778"/>
                      <a:pt x="535143" y="262918"/>
                    </a:cubicBezTo>
                    <a:cubicBezTo>
                      <a:pt x="534000" y="249679"/>
                      <a:pt x="532476" y="235391"/>
                      <a:pt x="530761" y="215865"/>
                    </a:cubicBezTo>
                    <a:cubicBezTo>
                      <a:pt x="527428" y="177574"/>
                      <a:pt x="500186" y="164049"/>
                      <a:pt x="500472" y="156810"/>
                    </a:cubicBezTo>
                    <a:cubicBezTo>
                      <a:pt x="501901" y="124330"/>
                      <a:pt x="487613" y="130426"/>
                      <a:pt x="487994" y="120996"/>
                    </a:cubicBezTo>
                    <a:cubicBezTo>
                      <a:pt x="490375" y="59369"/>
                      <a:pt x="475516" y="58226"/>
                      <a:pt x="475516" y="10125"/>
                    </a:cubicBezTo>
                    <a:lnTo>
                      <a:pt x="416461" y="28032"/>
                    </a:lnTo>
                    <a:lnTo>
                      <a:pt x="346738" y="40510"/>
                    </a:lnTo>
                    <a:cubicBezTo>
                      <a:pt x="345405" y="44415"/>
                      <a:pt x="323116" y="72990"/>
                      <a:pt x="318735" y="78514"/>
                    </a:cubicBezTo>
                    <a:cubicBezTo>
                      <a:pt x="301780" y="99946"/>
                      <a:pt x="296637" y="115757"/>
                      <a:pt x="290064" y="123377"/>
                    </a:cubicBezTo>
                    <a:cubicBezTo>
                      <a:pt x="272634" y="143856"/>
                      <a:pt x="221675" y="158905"/>
                      <a:pt x="278444" y="178527"/>
                    </a:cubicBezTo>
                    <a:cubicBezTo>
                      <a:pt x="280444" y="184242"/>
                      <a:pt x="269110" y="203292"/>
                      <a:pt x="273872" y="209959"/>
                    </a:cubicBezTo>
                    <a:cubicBezTo>
                      <a:pt x="301495" y="248726"/>
                      <a:pt x="240725" y="225485"/>
                      <a:pt x="237487" y="262347"/>
                    </a:cubicBezTo>
                    <a:cubicBezTo>
                      <a:pt x="237010" y="268252"/>
                      <a:pt x="170050" y="284445"/>
                      <a:pt x="167668" y="283969"/>
                    </a:cubicBezTo>
                    <a:cubicBezTo>
                      <a:pt x="130330" y="276349"/>
                      <a:pt x="85563" y="287112"/>
                      <a:pt x="49749" y="301685"/>
                    </a:cubicBezTo>
                    <a:cubicBezTo>
                      <a:pt x="53178" y="311686"/>
                      <a:pt x="70228" y="338071"/>
                      <a:pt x="71561" y="344357"/>
                    </a:cubicBezTo>
                    <a:cubicBezTo>
                      <a:pt x="94993" y="349215"/>
                      <a:pt x="23936" y="418366"/>
                      <a:pt x="10125" y="432273"/>
                    </a:cubicBezTo>
                    <a:lnTo>
                      <a:pt x="10887" y="465134"/>
                    </a:lnTo>
                    <a:close/>
                  </a:path>
                </a:pathLst>
              </a:custGeom>
              <a:grpFill/>
              <a:ln w="6350" cap="flat">
                <a:solidFill>
                  <a:schemeClr val="bg1"/>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7C9C9F06-D998-4D06-B08B-2A11B867E38F}"/>
                  </a:ext>
                </a:extLst>
              </p:cNvPr>
              <p:cNvSpPr/>
              <p:nvPr/>
            </p:nvSpPr>
            <p:spPr>
              <a:xfrm>
                <a:off x="9153243" y="1237491"/>
                <a:ext cx="275679" cy="518926"/>
              </a:xfrm>
              <a:custGeom>
                <a:avLst/>
                <a:gdLst>
                  <a:gd name="connsiteX0" fmla="*/ 35176 w 161925"/>
                  <a:gd name="connsiteY0" fmla="*/ 193767 h 304800"/>
                  <a:gd name="connsiteX1" fmla="*/ 65465 w 161925"/>
                  <a:gd name="connsiteY1" fmla="*/ 252822 h 304800"/>
                  <a:gd name="connsiteX2" fmla="*/ 69847 w 161925"/>
                  <a:gd name="connsiteY2" fmla="*/ 299875 h 304800"/>
                  <a:gd name="connsiteX3" fmla="*/ 138712 w 161925"/>
                  <a:gd name="connsiteY3" fmla="*/ 286826 h 304800"/>
                  <a:gd name="connsiteX4" fmla="*/ 133378 w 161925"/>
                  <a:gd name="connsiteY4" fmla="*/ 277111 h 304800"/>
                  <a:gd name="connsiteX5" fmla="*/ 128807 w 161925"/>
                  <a:gd name="connsiteY5" fmla="*/ 238630 h 304800"/>
                  <a:gd name="connsiteX6" fmla="*/ 130521 w 161925"/>
                  <a:gd name="connsiteY6" fmla="*/ 108804 h 304800"/>
                  <a:gd name="connsiteX7" fmla="*/ 159286 w 161925"/>
                  <a:gd name="connsiteY7" fmla="*/ 70418 h 304800"/>
                  <a:gd name="connsiteX8" fmla="*/ 149476 w 161925"/>
                  <a:gd name="connsiteY8" fmla="*/ 10125 h 304800"/>
                  <a:gd name="connsiteX9" fmla="*/ 10125 w 161925"/>
                  <a:gd name="connsiteY9" fmla="*/ 46891 h 304800"/>
                  <a:gd name="connsiteX10" fmla="*/ 22603 w 161925"/>
                  <a:gd name="connsiteY10" fmla="*/ 157762 h 304800"/>
                  <a:gd name="connsiteX11" fmla="*/ 35176 w 161925"/>
                  <a:gd name="connsiteY11" fmla="*/ 19376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304800">
                    <a:moveTo>
                      <a:pt x="35176" y="193767"/>
                    </a:moveTo>
                    <a:cubicBezTo>
                      <a:pt x="34890" y="201006"/>
                      <a:pt x="62132" y="214531"/>
                      <a:pt x="65465" y="252822"/>
                    </a:cubicBezTo>
                    <a:cubicBezTo>
                      <a:pt x="67180" y="272348"/>
                      <a:pt x="68704" y="286636"/>
                      <a:pt x="69847" y="299875"/>
                    </a:cubicBezTo>
                    <a:lnTo>
                      <a:pt x="138712" y="286826"/>
                    </a:lnTo>
                    <a:cubicBezTo>
                      <a:pt x="138046" y="284826"/>
                      <a:pt x="133569" y="277777"/>
                      <a:pt x="133378" y="277111"/>
                    </a:cubicBezTo>
                    <a:cubicBezTo>
                      <a:pt x="126711" y="257775"/>
                      <a:pt x="145856" y="258156"/>
                      <a:pt x="128807" y="238630"/>
                    </a:cubicBezTo>
                    <a:cubicBezTo>
                      <a:pt x="114709" y="222532"/>
                      <a:pt x="144808" y="120996"/>
                      <a:pt x="130521" y="108804"/>
                    </a:cubicBezTo>
                    <a:cubicBezTo>
                      <a:pt x="113566" y="94326"/>
                      <a:pt x="155667" y="99755"/>
                      <a:pt x="159286" y="70418"/>
                    </a:cubicBezTo>
                    <a:cubicBezTo>
                      <a:pt x="163192" y="38890"/>
                      <a:pt x="149476" y="60322"/>
                      <a:pt x="149476" y="10125"/>
                    </a:cubicBezTo>
                    <a:lnTo>
                      <a:pt x="10125" y="46891"/>
                    </a:lnTo>
                    <a:cubicBezTo>
                      <a:pt x="10125" y="94993"/>
                      <a:pt x="25079" y="96231"/>
                      <a:pt x="22603" y="157762"/>
                    </a:cubicBezTo>
                    <a:cubicBezTo>
                      <a:pt x="22222" y="167383"/>
                      <a:pt x="36509" y="161287"/>
                      <a:pt x="35176" y="193767"/>
                    </a:cubicBezTo>
                    <a:close/>
                  </a:path>
                </a:pathLst>
              </a:custGeom>
              <a:grpFill/>
              <a:ln w="6350" cap="flat">
                <a:solidFill>
                  <a:schemeClr val="bg1"/>
                </a:solid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CDC10E7-DB42-48AD-B286-D1B97028A9FF}"/>
                  </a:ext>
                </a:extLst>
              </p:cNvPr>
              <p:cNvSpPr/>
              <p:nvPr/>
            </p:nvSpPr>
            <p:spPr>
              <a:xfrm>
                <a:off x="9348561" y="1169382"/>
                <a:ext cx="275679" cy="567575"/>
              </a:xfrm>
              <a:custGeom>
                <a:avLst/>
                <a:gdLst>
                  <a:gd name="connsiteX0" fmla="*/ 15703 w 161925"/>
                  <a:gd name="connsiteY0" fmla="*/ 148904 h 333375"/>
                  <a:gd name="connsiteX1" fmla="*/ 13988 w 161925"/>
                  <a:gd name="connsiteY1" fmla="*/ 278730 h 333375"/>
                  <a:gd name="connsiteX2" fmla="*/ 18560 w 161925"/>
                  <a:gd name="connsiteY2" fmla="*/ 317211 h 333375"/>
                  <a:gd name="connsiteX3" fmla="*/ 23894 w 161925"/>
                  <a:gd name="connsiteY3" fmla="*/ 326926 h 333375"/>
                  <a:gd name="connsiteX4" fmla="*/ 122954 w 161925"/>
                  <a:gd name="connsiteY4" fmla="*/ 304066 h 333375"/>
                  <a:gd name="connsiteX5" fmla="*/ 125240 w 161925"/>
                  <a:gd name="connsiteY5" fmla="*/ 301590 h 333375"/>
                  <a:gd name="connsiteX6" fmla="*/ 133908 w 161925"/>
                  <a:gd name="connsiteY6" fmla="*/ 291684 h 333375"/>
                  <a:gd name="connsiteX7" fmla="*/ 154863 w 161925"/>
                  <a:gd name="connsiteY7" fmla="*/ 276539 h 333375"/>
                  <a:gd name="connsiteX8" fmla="*/ 159911 w 161925"/>
                  <a:gd name="connsiteY8" fmla="*/ 249393 h 333375"/>
                  <a:gd name="connsiteX9" fmla="*/ 133813 w 161925"/>
                  <a:gd name="connsiteY9" fmla="*/ 227009 h 333375"/>
                  <a:gd name="connsiteX10" fmla="*/ 124097 w 161925"/>
                  <a:gd name="connsiteY10" fmla="*/ 201863 h 333375"/>
                  <a:gd name="connsiteX11" fmla="*/ 62756 w 161925"/>
                  <a:gd name="connsiteY11" fmla="*/ 10125 h 333375"/>
                  <a:gd name="connsiteX12" fmla="*/ 46850 w 161925"/>
                  <a:gd name="connsiteY12" fmla="*/ 13173 h 333375"/>
                  <a:gd name="connsiteX13" fmla="*/ 34562 w 161925"/>
                  <a:gd name="connsiteY13" fmla="*/ 50416 h 333375"/>
                  <a:gd name="connsiteX14" fmla="*/ 44373 w 161925"/>
                  <a:gd name="connsiteY14" fmla="*/ 110709 h 333375"/>
                  <a:gd name="connsiteX15" fmla="*/ 15703 w 161925"/>
                  <a:gd name="connsiteY15" fmla="*/ 14890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25" h="333375">
                    <a:moveTo>
                      <a:pt x="15703" y="148904"/>
                    </a:moveTo>
                    <a:cubicBezTo>
                      <a:pt x="29990" y="161096"/>
                      <a:pt x="-109" y="262633"/>
                      <a:pt x="13988" y="278730"/>
                    </a:cubicBezTo>
                    <a:cubicBezTo>
                      <a:pt x="31038" y="298256"/>
                      <a:pt x="11893" y="297780"/>
                      <a:pt x="18560" y="317211"/>
                    </a:cubicBezTo>
                    <a:cubicBezTo>
                      <a:pt x="18751" y="317782"/>
                      <a:pt x="23228" y="324831"/>
                      <a:pt x="23894" y="326926"/>
                    </a:cubicBezTo>
                    <a:lnTo>
                      <a:pt x="122954" y="304066"/>
                    </a:lnTo>
                    <a:cubicBezTo>
                      <a:pt x="122859" y="303495"/>
                      <a:pt x="124954" y="301685"/>
                      <a:pt x="125240" y="301590"/>
                    </a:cubicBezTo>
                    <a:cubicBezTo>
                      <a:pt x="125240" y="301495"/>
                      <a:pt x="133432" y="292732"/>
                      <a:pt x="133908" y="291684"/>
                    </a:cubicBezTo>
                    <a:cubicBezTo>
                      <a:pt x="136956" y="285683"/>
                      <a:pt x="151529" y="274063"/>
                      <a:pt x="154863" y="276539"/>
                    </a:cubicBezTo>
                    <a:lnTo>
                      <a:pt x="159911" y="249393"/>
                    </a:lnTo>
                    <a:cubicBezTo>
                      <a:pt x="136194" y="249679"/>
                      <a:pt x="164769" y="225771"/>
                      <a:pt x="133813" y="227009"/>
                    </a:cubicBezTo>
                    <a:cubicBezTo>
                      <a:pt x="120192" y="227581"/>
                      <a:pt x="126764" y="201577"/>
                      <a:pt x="124097" y="201863"/>
                    </a:cubicBezTo>
                    <a:lnTo>
                      <a:pt x="62756" y="10125"/>
                    </a:lnTo>
                    <a:cubicBezTo>
                      <a:pt x="51421" y="19174"/>
                      <a:pt x="60470" y="28222"/>
                      <a:pt x="46850" y="13173"/>
                    </a:cubicBezTo>
                    <a:cubicBezTo>
                      <a:pt x="41992" y="7839"/>
                      <a:pt x="34562" y="47749"/>
                      <a:pt x="34562" y="50416"/>
                    </a:cubicBezTo>
                    <a:cubicBezTo>
                      <a:pt x="34562" y="100517"/>
                      <a:pt x="48183" y="79086"/>
                      <a:pt x="44373" y="110709"/>
                    </a:cubicBezTo>
                    <a:cubicBezTo>
                      <a:pt x="40849" y="139855"/>
                      <a:pt x="-1252" y="134426"/>
                      <a:pt x="15703" y="148904"/>
                    </a:cubicBezTo>
                    <a:close/>
                  </a:path>
                </a:pathLst>
              </a:custGeom>
              <a:grpFill/>
              <a:ln w="6350" cap="flat">
                <a:solidFill>
                  <a:schemeClr val="bg1"/>
                </a:solid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BBB54B7E-E46F-4006-8446-5D838D34DD81}"/>
                  </a:ext>
                </a:extLst>
              </p:cNvPr>
              <p:cNvSpPr/>
              <p:nvPr/>
            </p:nvSpPr>
            <p:spPr>
              <a:xfrm>
                <a:off x="9438329" y="672444"/>
                <a:ext cx="600008" cy="924337"/>
              </a:xfrm>
              <a:custGeom>
                <a:avLst/>
                <a:gdLst>
                  <a:gd name="connsiteX0" fmla="*/ 10125 w 352425"/>
                  <a:gd name="connsiteY0" fmla="*/ 301915 h 542925"/>
                  <a:gd name="connsiteX1" fmla="*/ 71466 w 352425"/>
                  <a:gd name="connsiteY1" fmla="*/ 493653 h 542925"/>
                  <a:gd name="connsiteX2" fmla="*/ 81181 w 352425"/>
                  <a:gd name="connsiteY2" fmla="*/ 518799 h 542925"/>
                  <a:gd name="connsiteX3" fmla="*/ 107280 w 352425"/>
                  <a:gd name="connsiteY3" fmla="*/ 541183 h 542925"/>
                  <a:gd name="connsiteX4" fmla="*/ 118805 w 352425"/>
                  <a:gd name="connsiteY4" fmla="*/ 482890 h 542925"/>
                  <a:gd name="connsiteX5" fmla="*/ 124520 w 352425"/>
                  <a:gd name="connsiteY5" fmla="*/ 465364 h 542925"/>
                  <a:gd name="connsiteX6" fmla="*/ 140713 w 352425"/>
                  <a:gd name="connsiteY6" fmla="*/ 442504 h 542925"/>
                  <a:gd name="connsiteX7" fmla="*/ 182242 w 352425"/>
                  <a:gd name="connsiteY7" fmla="*/ 423835 h 542925"/>
                  <a:gd name="connsiteX8" fmla="*/ 205197 w 352425"/>
                  <a:gd name="connsiteY8" fmla="*/ 391354 h 542925"/>
                  <a:gd name="connsiteX9" fmla="*/ 208816 w 352425"/>
                  <a:gd name="connsiteY9" fmla="*/ 357445 h 542925"/>
                  <a:gd name="connsiteX10" fmla="*/ 198529 w 352425"/>
                  <a:gd name="connsiteY10" fmla="*/ 350111 h 542925"/>
                  <a:gd name="connsiteX11" fmla="*/ 211102 w 352425"/>
                  <a:gd name="connsiteY11" fmla="*/ 342777 h 542925"/>
                  <a:gd name="connsiteX12" fmla="*/ 215007 w 352425"/>
                  <a:gd name="connsiteY12" fmla="*/ 345730 h 542925"/>
                  <a:gd name="connsiteX13" fmla="*/ 231676 w 352425"/>
                  <a:gd name="connsiteY13" fmla="*/ 374495 h 542925"/>
                  <a:gd name="connsiteX14" fmla="*/ 251488 w 352425"/>
                  <a:gd name="connsiteY14" fmla="*/ 334204 h 542925"/>
                  <a:gd name="connsiteX15" fmla="*/ 271586 w 352425"/>
                  <a:gd name="connsiteY15" fmla="*/ 328013 h 542925"/>
                  <a:gd name="connsiteX16" fmla="*/ 293113 w 352425"/>
                  <a:gd name="connsiteY16" fmla="*/ 320869 h 542925"/>
                  <a:gd name="connsiteX17" fmla="*/ 325402 w 352425"/>
                  <a:gd name="connsiteY17" fmla="*/ 288199 h 542925"/>
                  <a:gd name="connsiteX18" fmla="*/ 327593 w 352425"/>
                  <a:gd name="connsiteY18" fmla="*/ 224000 h 542925"/>
                  <a:gd name="connsiteX19" fmla="*/ 315211 w 352425"/>
                  <a:gd name="connsiteY19" fmla="*/ 230287 h 542925"/>
                  <a:gd name="connsiteX20" fmla="*/ 288445 w 352425"/>
                  <a:gd name="connsiteY20" fmla="*/ 218857 h 542925"/>
                  <a:gd name="connsiteX21" fmla="*/ 287683 w 352425"/>
                  <a:gd name="connsiteY21" fmla="*/ 185710 h 542925"/>
                  <a:gd name="connsiteX22" fmla="*/ 253012 w 352425"/>
                  <a:gd name="connsiteY22" fmla="*/ 186472 h 542925"/>
                  <a:gd name="connsiteX23" fmla="*/ 204339 w 352425"/>
                  <a:gd name="connsiteY23" fmla="*/ 26452 h 542925"/>
                  <a:gd name="connsiteX24" fmla="*/ 179860 w 352425"/>
                  <a:gd name="connsiteY24" fmla="*/ 17117 h 542925"/>
                  <a:gd name="connsiteX25" fmla="*/ 132807 w 352425"/>
                  <a:gd name="connsiteY25" fmla="*/ 30833 h 542925"/>
                  <a:gd name="connsiteX26" fmla="*/ 126901 w 352425"/>
                  <a:gd name="connsiteY26" fmla="*/ 41882 h 542925"/>
                  <a:gd name="connsiteX27" fmla="*/ 97374 w 352425"/>
                  <a:gd name="connsiteY27" fmla="*/ 19784 h 542925"/>
                  <a:gd name="connsiteX28" fmla="*/ 88515 w 352425"/>
                  <a:gd name="connsiteY28" fmla="*/ 22737 h 542925"/>
                  <a:gd name="connsiteX29" fmla="*/ 56035 w 352425"/>
                  <a:gd name="connsiteY29" fmla="*/ 109795 h 542925"/>
                  <a:gd name="connsiteX30" fmla="*/ 55940 w 352425"/>
                  <a:gd name="connsiteY30" fmla="*/ 128941 h 542925"/>
                  <a:gd name="connsiteX31" fmla="*/ 47939 w 352425"/>
                  <a:gd name="connsiteY31" fmla="*/ 172470 h 542925"/>
                  <a:gd name="connsiteX32" fmla="*/ 60512 w 352425"/>
                  <a:gd name="connsiteY32" fmla="*/ 212284 h 542925"/>
                  <a:gd name="connsiteX33" fmla="*/ 37652 w 352425"/>
                  <a:gd name="connsiteY33" fmla="*/ 257242 h 542925"/>
                  <a:gd name="connsiteX34" fmla="*/ 33271 w 352425"/>
                  <a:gd name="connsiteY34" fmla="*/ 302962 h 542925"/>
                  <a:gd name="connsiteX35" fmla="*/ 10125 w 352425"/>
                  <a:gd name="connsiteY35" fmla="*/ 30191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2425" h="542925">
                    <a:moveTo>
                      <a:pt x="10125" y="301915"/>
                    </a:moveTo>
                    <a:lnTo>
                      <a:pt x="71466" y="493653"/>
                    </a:lnTo>
                    <a:cubicBezTo>
                      <a:pt x="74133" y="493462"/>
                      <a:pt x="67561" y="519370"/>
                      <a:pt x="81181" y="518799"/>
                    </a:cubicBezTo>
                    <a:cubicBezTo>
                      <a:pt x="112138" y="517561"/>
                      <a:pt x="83563" y="541468"/>
                      <a:pt x="107280" y="541183"/>
                    </a:cubicBezTo>
                    <a:cubicBezTo>
                      <a:pt x="118519" y="524419"/>
                      <a:pt x="115090" y="494891"/>
                      <a:pt x="118805" y="482890"/>
                    </a:cubicBezTo>
                    <a:cubicBezTo>
                      <a:pt x="118805" y="476698"/>
                      <a:pt x="128997" y="472412"/>
                      <a:pt x="124520" y="465364"/>
                    </a:cubicBezTo>
                    <a:cubicBezTo>
                      <a:pt x="117281" y="454124"/>
                      <a:pt x="137188" y="435646"/>
                      <a:pt x="140713" y="442504"/>
                    </a:cubicBezTo>
                    <a:cubicBezTo>
                      <a:pt x="146809" y="454315"/>
                      <a:pt x="182242" y="425740"/>
                      <a:pt x="182242" y="423835"/>
                    </a:cubicBezTo>
                    <a:cubicBezTo>
                      <a:pt x="181003" y="393450"/>
                      <a:pt x="208721" y="420596"/>
                      <a:pt x="205197" y="391354"/>
                    </a:cubicBezTo>
                    <a:cubicBezTo>
                      <a:pt x="201196" y="358588"/>
                      <a:pt x="208816" y="375733"/>
                      <a:pt x="208816" y="357445"/>
                    </a:cubicBezTo>
                    <a:lnTo>
                      <a:pt x="198529" y="350111"/>
                    </a:lnTo>
                    <a:lnTo>
                      <a:pt x="211102" y="342777"/>
                    </a:lnTo>
                    <a:cubicBezTo>
                      <a:pt x="213007" y="343253"/>
                      <a:pt x="214246" y="343920"/>
                      <a:pt x="215007" y="345730"/>
                    </a:cubicBezTo>
                    <a:cubicBezTo>
                      <a:pt x="226056" y="370209"/>
                      <a:pt x="231676" y="345253"/>
                      <a:pt x="231676" y="374495"/>
                    </a:cubicBezTo>
                    <a:cubicBezTo>
                      <a:pt x="258537" y="374495"/>
                      <a:pt x="222437" y="344110"/>
                      <a:pt x="251488" y="334204"/>
                    </a:cubicBezTo>
                    <a:cubicBezTo>
                      <a:pt x="254536" y="333157"/>
                      <a:pt x="270062" y="315535"/>
                      <a:pt x="271586" y="328013"/>
                    </a:cubicBezTo>
                    <a:cubicBezTo>
                      <a:pt x="274063" y="348587"/>
                      <a:pt x="286350" y="325632"/>
                      <a:pt x="293113" y="320869"/>
                    </a:cubicBezTo>
                    <a:cubicBezTo>
                      <a:pt x="300352" y="315821"/>
                      <a:pt x="324164" y="288103"/>
                      <a:pt x="325402" y="288199"/>
                    </a:cubicBezTo>
                    <a:cubicBezTo>
                      <a:pt x="352548" y="289246"/>
                      <a:pt x="346929" y="237335"/>
                      <a:pt x="327593" y="224000"/>
                    </a:cubicBezTo>
                    <a:cubicBezTo>
                      <a:pt x="321497" y="221905"/>
                      <a:pt x="317592" y="224286"/>
                      <a:pt x="315211" y="230287"/>
                    </a:cubicBezTo>
                    <a:cubicBezTo>
                      <a:pt x="310638" y="242383"/>
                      <a:pt x="292160" y="224381"/>
                      <a:pt x="288445" y="218857"/>
                    </a:cubicBezTo>
                    <a:lnTo>
                      <a:pt x="287683" y="185710"/>
                    </a:lnTo>
                    <a:lnTo>
                      <a:pt x="253012" y="186472"/>
                    </a:lnTo>
                    <a:lnTo>
                      <a:pt x="204339" y="26452"/>
                    </a:lnTo>
                    <a:cubicBezTo>
                      <a:pt x="196720" y="18165"/>
                      <a:pt x="180527" y="17784"/>
                      <a:pt x="179860" y="17117"/>
                    </a:cubicBezTo>
                    <a:cubicBezTo>
                      <a:pt x="157286" y="-3266"/>
                      <a:pt x="147094" y="27023"/>
                      <a:pt x="132807" y="30833"/>
                    </a:cubicBezTo>
                    <a:cubicBezTo>
                      <a:pt x="131283" y="31500"/>
                      <a:pt x="131283" y="40644"/>
                      <a:pt x="126901" y="41882"/>
                    </a:cubicBezTo>
                    <a:cubicBezTo>
                      <a:pt x="104137" y="48454"/>
                      <a:pt x="103279" y="32738"/>
                      <a:pt x="97374" y="19784"/>
                    </a:cubicBezTo>
                    <a:lnTo>
                      <a:pt x="88515" y="22737"/>
                    </a:lnTo>
                    <a:lnTo>
                      <a:pt x="56035" y="109795"/>
                    </a:lnTo>
                    <a:cubicBezTo>
                      <a:pt x="56035" y="114558"/>
                      <a:pt x="55654" y="124845"/>
                      <a:pt x="55940" y="128941"/>
                    </a:cubicBezTo>
                    <a:cubicBezTo>
                      <a:pt x="59464" y="169327"/>
                      <a:pt x="47939" y="155134"/>
                      <a:pt x="47939" y="172470"/>
                    </a:cubicBezTo>
                    <a:cubicBezTo>
                      <a:pt x="47939" y="213046"/>
                      <a:pt x="60893" y="195997"/>
                      <a:pt x="60512" y="212284"/>
                    </a:cubicBezTo>
                    <a:lnTo>
                      <a:pt x="37652" y="257242"/>
                    </a:lnTo>
                    <a:lnTo>
                      <a:pt x="33271" y="302962"/>
                    </a:lnTo>
                    <a:cubicBezTo>
                      <a:pt x="30318" y="303343"/>
                      <a:pt x="17935" y="296390"/>
                      <a:pt x="10125" y="301915"/>
                    </a:cubicBezTo>
                    <a:close/>
                  </a:path>
                </a:pathLst>
              </a:custGeom>
              <a:grpFill/>
              <a:ln w="6350" cap="flat">
                <a:solidFill>
                  <a:schemeClr val="bg1"/>
                </a:solid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B50F45BE-83F1-425B-BDAC-E198988E28F9}"/>
                  </a:ext>
                </a:extLst>
              </p:cNvPr>
              <p:cNvSpPr/>
              <p:nvPr/>
            </p:nvSpPr>
            <p:spPr>
              <a:xfrm>
                <a:off x="9254759" y="1622578"/>
                <a:ext cx="551359" cy="291896"/>
              </a:xfrm>
              <a:custGeom>
                <a:avLst/>
                <a:gdLst>
                  <a:gd name="connsiteX0" fmla="*/ 178051 w 323850"/>
                  <a:gd name="connsiteY0" fmla="*/ 37874 h 171450"/>
                  <a:gd name="connsiteX1" fmla="*/ 78991 w 323850"/>
                  <a:gd name="connsiteY1" fmla="*/ 60734 h 171450"/>
                  <a:gd name="connsiteX2" fmla="*/ 10125 w 323850"/>
                  <a:gd name="connsiteY2" fmla="*/ 73783 h 171450"/>
                  <a:gd name="connsiteX3" fmla="*/ 11268 w 323850"/>
                  <a:gd name="connsiteY3" fmla="*/ 153698 h 171450"/>
                  <a:gd name="connsiteX4" fmla="*/ 11744 w 323850"/>
                  <a:gd name="connsiteY4" fmla="*/ 161889 h 171450"/>
                  <a:gd name="connsiteX5" fmla="*/ 158620 w 323850"/>
                  <a:gd name="connsiteY5" fmla="*/ 128647 h 171450"/>
                  <a:gd name="connsiteX6" fmla="*/ 189671 w 323850"/>
                  <a:gd name="connsiteY6" fmla="*/ 119694 h 171450"/>
                  <a:gd name="connsiteX7" fmla="*/ 228152 w 323850"/>
                  <a:gd name="connsiteY7" fmla="*/ 169509 h 171450"/>
                  <a:gd name="connsiteX8" fmla="*/ 239963 w 323850"/>
                  <a:gd name="connsiteY8" fmla="*/ 164937 h 171450"/>
                  <a:gd name="connsiteX9" fmla="*/ 255775 w 323850"/>
                  <a:gd name="connsiteY9" fmla="*/ 140172 h 171450"/>
                  <a:gd name="connsiteX10" fmla="*/ 269681 w 323850"/>
                  <a:gd name="connsiteY10" fmla="*/ 153888 h 171450"/>
                  <a:gd name="connsiteX11" fmla="*/ 274729 w 323850"/>
                  <a:gd name="connsiteY11" fmla="*/ 149031 h 171450"/>
                  <a:gd name="connsiteX12" fmla="*/ 295494 w 323850"/>
                  <a:gd name="connsiteY12" fmla="*/ 136839 h 171450"/>
                  <a:gd name="connsiteX13" fmla="*/ 307591 w 323850"/>
                  <a:gd name="connsiteY13" fmla="*/ 133410 h 171450"/>
                  <a:gd name="connsiteX14" fmla="*/ 320545 w 323850"/>
                  <a:gd name="connsiteY14" fmla="*/ 127599 h 171450"/>
                  <a:gd name="connsiteX15" fmla="*/ 309972 w 323850"/>
                  <a:gd name="connsiteY15" fmla="*/ 93309 h 171450"/>
                  <a:gd name="connsiteX16" fmla="*/ 295113 w 323850"/>
                  <a:gd name="connsiteY16" fmla="*/ 123885 h 171450"/>
                  <a:gd name="connsiteX17" fmla="*/ 268919 w 323850"/>
                  <a:gd name="connsiteY17" fmla="*/ 120456 h 171450"/>
                  <a:gd name="connsiteX18" fmla="*/ 251965 w 323850"/>
                  <a:gd name="connsiteY18" fmla="*/ 95214 h 171450"/>
                  <a:gd name="connsiteX19" fmla="*/ 226914 w 323850"/>
                  <a:gd name="connsiteY19" fmla="*/ 78260 h 171450"/>
                  <a:gd name="connsiteX20" fmla="*/ 221389 w 323850"/>
                  <a:gd name="connsiteY20" fmla="*/ 81689 h 171450"/>
                  <a:gd name="connsiteX21" fmla="*/ 219675 w 323850"/>
                  <a:gd name="connsiteY21" fmla="*/ 45399 h 171450"/>
                  <a:gd name="connsiteX22" fmla="*/ 214817 w 323850"/>
                  <a:gd name="connsiteY22" fmla="*/ 18443 h 171450"/>
                  <a:gd name="connsiteX23" fmla="*/ 209769 w 323850"/>
                  <a:gd name="connsiteY23" fmla="*/ 10442 h 171450"/>
                  <a:gd name="connsiteX24" fmla="*/ 188814 w 323850"/>
                  <a:gd name="connsiteY24" fmla="*/ 25587 h 171450"/>
                  <a:gd name="connsiteX25" fmla="*/ 180146 w 323850"/>
                  <a:gd name="connsiteY25" fmla="*/ 35493 h 171450"/>
                  <a:gd name="connsiteX26" fmla="*/ 178051 w 323850"/>
                  <a:gd name="connsiteY26" fmla="*/ 3787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71450">
                    <a:moveTo>
                      <a:pt x="178051" y="37874"/>
                    </a:moveTo>
                    <a:lnTo>
                      <a:pt x="78991" y="60734"/>
                    </a:lnTo>
                    <a:lnTo>
                      <a:pt x="10125" y="73783"/>
                    </a:lnTo>
                    <a:cubicBezTo>
                      <a:pt x="12125" y="96643"/>
                      <a:pt x="12887" y="116265"/>
                      <a:pt x="11268" y="153698"/>
                    </a:cubicBezTo>
                    <a:cubicBezTo>
                      <a:pt x="11173" y="156365"/>
                      <a:pt x="11363" y="159032"/>
                      <a:pt x="11744" y="161889"/>
                    </a:cubicBezTo>
                    <a:lnTo>
                      <a:pt x="158620" y="128647"/>
                    </a:lnTo>
                    <a:lnTo>
                      <a:pt x="189671" y="119694"/>
                    </a:lnTo>
                    <a:lnTo>
                      <a:pt x="228152" y="169509"/>
                    </a:lnTo>
                    <a:cubicBezTo>
                      <a:pt x="229009" y="170271"/>
                      <a:pt x="238630" y="170557"/>
                      <a:pt x="239963" y="164937"/>
                    </a:cubicBezTo>
                    <a:cubicBezTo>
                      <a:pt x="243583" y="149507"/>
                      <a:pt x="233677" y="148269"/>
                      <a:pt x="255775" y="140172"/>
                    </a:cubicBezTo>
                    <a:cubicBezTo>
                      <a:pt x="267300" y="135981"/>
                      <a:pt x="258537" y="161413"/>
                      <a:pt x="269681" y="153888"/>
                    </a:cubicBezTo>
                    <a:cubicBezTo>
                      <a:pt x="271777" y="152460"/>
                      <a:pt x="269110" y="151317"/>
                      <a:pt x="274729" y="149031"/>
                    </a:cubicBezTo>
                    <a:cubicBezTo>
                      <a:pt x="275872" y="148554"/>
                      <a:pt x="290636" y="137696"/>
                      <a:pt x="295494" y="136839"/>
                    </a:cubicBezTo>
                    <a:cubicBezTo>
                      <a:pt x="298637" y="136267"/>
                      <a:pt x="299304" y="133981"/>
                      <a:pt x="307591" y="133410"/>
                    </a:cubicBezTo>
                    <a:cubicBezTo>
                      <a:pt x="307686" y="133410"/>
                      <a:pt x="320545" y="129504"/>
                      <a:pt x="320545" y="127599"/>
                    </a:cubicBezTo>
                    <a:cubicBezTo>
                      <a:pt x="320545" y="122456"/>
                      <a:pt x="314925" y="95024"/>
                      <a:pt x="309972" y="93309"/>
                    </a:cubicBezTo>
                    <a:cubicBezTo>
                      <a:pt x="309972" y="110550"/>
                      <a:pt x="309877" y="114931"/>
                      <a:pt x="295113" y="123885"/>
                    </a:cubicBezTo>
                    <a:cubicBezTo>
                      <a:pt x="290731" y="126552"/>
                      <a:pt x="270824" y="126171"/>
                      <a:pt x="268919" y="120456"/>
                    </a:cubicBezTo>
                    <a:cubicBezTo>
                      <a:pt x="264252" y="119789"/>
                      <a:pt x="258632" y="100834"/>
                      <a:pt x="251965" y="95214"/>
                    </a:cubicBezTo>
                    <a:cubicBezTo>
                      <a:pt x="240058" y="85308"/>
                      <a:pt x="245107" y="77212"/>
                      <a:pt x="226914" y="78260"/>
                    </a:cubicBezTo>
                    <a:cubicBezTo>
                      <a:pt x="226438" y="78260"/>
                      <a:pt x="223294" y="81403"/>
                      <a:pt x="221389" y="81689"/>
                    </a:cubicBezTo>
                    <a:cubicBezTo>
                      <a:pt x="210245" y="75307"/>
                      <a:pt x="214341" y="54162"/>
                      <a:pt x="219675" y="45399"/>
                    </a:cubicBezTo>
                    <a:cubicBezTo>
                      <a:pt x="226342" y="32921"/>
                      <a:pt x="230343" y="34064"/>
                      <a:pt x="214817" y="18443"/>
                    </a:cubicBezTo>
                    <a:cubicBezTo>
                      <a:pt x="214627" y="18252"/>
                      <a:pt x="209864" y="10728"/>
                      <a:pt x="209769" y="10442"/>
                    </a:cubicBezTo>
                    <a:cubicBezTo>
                      <a:pt x="206435" y="8061"/>
                      <a:pt x="191862" y="19681"/>
                      <a:pt x="188814" y="25587"/>
                    </a:cubicBezTo>
                    <a:cubicBezTo>
                      <a:pt x="188338" y="26634"/>
                      <a:pt x="180146" y="35397"/>
                      <a:pt x="180146" y="35493"/>
                    </a:cubicBezTo>
                    <a:cubicBezTo>
                      <a:pt x="180146" y="35493"/>
                      <a:pt x="178051" y="37207"/>
                      <a:pt x="178051" y="37874"/>
                    </a:cubicBezTo>
                    <a:close/>
                  </a:path>
                </a:pathLst>
              </a:custGeom>
              <a:grpFill/>
              <a:ln w="6350" cap="flat">
                <a:solidFill>
                  <a:schemeClr val="bg1"/>
                </a:solid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39C6C139-15F3-4EF7-B05F-D976D9874AB2}"/>
                  </a:ext>
                </a:extLst>
              </p:cNvPr>
              <p:cNvSpPr/>
              <p:nvPr/>
            </p:nvSpPr>
            <p:spPr>
              <a:xfrm>
                <a:off x="9507735" y="1808797"/>
                <a:ext cx="145948" cy="162164"/>
              </a:xfrm>
              <a:custGeom>
                <a:avLst/>
                <a:gdLst>
                  <a:gd name="connsiteX0" fmla="*/ 41176 w 85725"/>
                  <a:gd name="connsiteY0" fmla="*/ 10125 h 95250"/>
                  <a:gd name="connsiteX1" fmla="*/ 10125 w 85725"/>
                  <a:gd name="connsiteY1" fmla="*/ 19078 h 95250"/>
                  <a:gd name="connsiteX2" fmla="*/ 24127 w 85725"/>
                  <a:gd name="connsiteY2" fmla="*/ 94421 h 95250"/>
                  <a:gd name="connsiteX3" fmla="*/ 30127 w 85725"/>
                  <a:gd name="connsiteY3" fmla="*/ 93373 h 95250"/>
                  <a:gd name="connsiteX4" fmla="*/ 41748 w 85725"/>
                  <a:gd name="connsiteY4" fmla="*/ 87182 h 95250"/>
                  <a:gd name="connsiteX5" fmla="*/ 54797 w 85725"/>
                  <a:gd name="connsiteY5" fmla="*/ 74895 h 95250"/>
                  <a:gd name="connsiteX6" fmla="*/ 65179 w 85725"/>
                  <a:gd name="connsiteY6" fmla="*/ 69561 h 95250"/>
                  <a:gd name="connsiteX7" fmla="*/ 79657 w 85725"/>
                  <a:gd name="connsiteY7" fmla="*/ 60036 h 95250"/>
                  <a:gd name="connsiteX8" fmla="*/ 41176 w 85725"/>
                  <a:gd name="connsiteY8" fmla="*/ 101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95250">
                    <a:moveTo>
                      <a:pt x="41176" y="10125"/>
                    </a:moveTo>
                    <a:lnTo>
                      <a:pt x="10125" y="19078"/>
                    </a:lnTo>
                    <a:lnTo>
                      <a:pt x="24127" y="94421"/>
                    </a:lnTo>
                    <a:cubicBezTo>
                      <a:pt x="24603" y="94421"/>
                      <a:pt x="29556" y="93469"/>
                      <a:pt x="30127" y="93373"/>
                    </a:cubicBezTo>
                    <a:cubicBezTo>
                      <a:pt x="38414" y="91087"/>
                      <a:pt x="34985" y="90897"/>
                      <a:pt x="41748" y="87182"/>
                    </a:cubicBezTo>
                    <a:cubicBezTo>
                      <a:pt x="47653" y="83944"/>
                      <a:pt x="50892" y="79753"/>
                      <a:pt x="54797" y="74895"/>
                    </a:cubicBezTo>
                    <a:cubicBezTo>
                      <a:pt x="59274" y="69180"/>
                      <a:pt x="57940" y="70894"/>
                      <a:pt x="65179" y="69561"/>
                    </a:cubicBezTo>
                    <a:cubicBezTo>
                      <a:pt x="73752" y="68037"/>
                      <a:pt x="72609" y="63560"/>
                      <a:pt x="79657" y="60036"/>
                    </a:cubicBezTo>
                    <a:lnTo>
                      <a:pt x="41176" y="10125"/>
                    </a:lnTo>
                    <a:close/>
                  </a:path>
                </a:pathLst>
              </a:custGeom>
              <a:grpFill/>
              <a:ln w="6350" cap="flat">
                <a:solidFill>
                  <a:schemeClr val="bg1"/>
                </a:solid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E3C9302F-349E-43C3-AE4A-8549195A048C}"/>
                  </a:ext>
                </a:extLst>
              </p:cNvPr>
              <p:cNvSpPr/>
              <p:nvPr/>
            </p:nvSpPr>
            <p:spPr>
              <a:xfrm>
                <a:off x="9257677" y="1824039"/>
                <a:ext cx="308112" cy="275679"/>
              </a:xfrm>
              <a:custGeom>
                <a:avLst/>
                <a:gdLst>
                  <a:gd name="connsiteX0" fmla="*/ 171002 w 180975"/>
                  <a:gd name="connsiteY0" fmla="*/ 85468 h 161925"/>
                  <a:gd name="connsiteX1" fmla="*/ 157000 w 180975"/>
                  <a:gd name="connsiteY1" fmla="*/ 10125 h 161925"/>
                  <a:gd name="connsiteX2" fmla="*/ 10125 w 180975"/>
                  <a:gd name="connsiteY2" fmla="*/ 43367 h 161925"/>
                  <a:gd name="connsiteX3" fmla="*/ 22031 w 180975"/>
                  <a:gd name="connsiteY3" fmla="*/ 154905 h 161925"/>
                  <a:gd name="connsiteX4" fmla="*/ 25746 w 180975"/>
                  <a:gd name="connsiteY4" fmla="*/ 160429 h 161925"/>
                  <a:gd name="connsiteX5" fmla="*/ 65275 w 180975"/>
                  <a:gd name="connsiteY5" fmla="*/ 133855 h 161925"/>
                  <a:gd name="connsiteX6" fmla="*/ 91087 w 180975"/>
                  <a:gd name="connsiteY6" fmla="*/ 119567 h 161925"/>
                  <a:gd name="connsiteX7" fmla="*/ 124425 w 180975"/>
                  <a:gd name="connsiteY7" fmla="*/ 106899 h 161925"/>
                  <a:gd name="connsiteX8" fmla="*/ 171002 w 180975"/>
                  <a:gd name="connsiteY8" fmla="*/ 8546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61925">
                    <a:moveTo>
                      <a:pt x="171002" y="85468"/>
                    </a:moveTo>
                    <a:lnTo>
                      <a:pt x="157000" y="10125"/>
                    </a:lnTo>
                    <a:lnTo>
                      <a:pt x="10125" y="43367"/>
                    </a:lnTo>
                    <a:cubicBezTo>
                      <a:pt x="13840" y="68037"/>
                      <a:pt x="35461" y="99946"/>
                      <a:pt x="22031" y="154905"/>
                    </a:cubicBezTo>
                    <a:cubicBezTo>
                      <a:pt x="21365" y="157762"/>
                      <a:pt x="23365" y="159572"/>
                      <a:pt x="25746" y="160429"/>
                    </a:cubicBezTo>
                    <a:cubicBezTo>
                      <a:pt x="27270" y="160525"/>
                      <a:pt x="65179" y="133950"/>
                      <a:pt x="65275" y="133855"/>
                    </a:cubicBezTo>
                    <a:cubicBezTo>
                      <a:pt x="90135" y="102136"/>
                      <a:pt x="81943" y="124996"/>
                      <a:pt x="91087" y="119567"/>
                    </a:cubicBezTo>
                    <a:cubicBezTo>
                      <a:pt x="95850" y="116805"/>
                      <a:pt x="124044" y="107566"/>
                      <a:pt x="124425" y="106899"/>
                    </a:cubicBezTo>
                    <a:cubicBezTo>
                      <a:pt x="131569" y="96802"/>
                      <a:pt x="170050" y="93945"/>
                      <a:pt x="171002" y="85468"/>
                    </a:cubicBezTo>
                    <a:close/>
                  </a:path>
                </a:pathLst>
              </a:custGeom>
              <a:grpFill/>
              <a:ln w="6350" cap="flat">
                <a:solidFill>
                  <a:schemeClr val="bg1"/>
                </a:solid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D3B95F7-C3BC-462D-96CC-0AD245F94D2A}"/>
                  </a:ext>
                </a:extLst>
              </p:cNvPr>
              <p:cNvSpPr/>
              <p:nvPr/>
            </p:nvSpPr>
            <p:spPr>
              <a:xfrm>
                <a:off x="9074012" y="2051231"/>
                <a:ext cx="243246" cy="502709"/>
              </a:xfrm>
              <a:custGeom>
                <a:avLst/>
                <a:gdLst>
                  <a:gd name="connsiteX0" fmla="*/ 132959 w 142875"/>
                  <a:gd name="connsiteY0" fmla="*/ 169954 h 295275"/>
                  <a:gd name="connsiteX1" fmla="*/ 129149 w 142875"/>
                  <a:gd name="connsiteY1" fmla="*/ 126235 h 295275"/>
                  <a:gd name="connsiteX2" fmla="*/ 123052 w 142875"/>
                  <a:gd name="connsiteY2" fmla="*/ 102517 h 295275"/>
                  <a:gd name="connsiteX3" fmla="*/ 111527 w 142875"/>
                  <a:gd name="connsiteY3" fmla="*/ 102803 h 295275"/>
                  <a:gd name="connsiteX4" fmla="*/ 101050 w 142875"/>
                  <a:gd name="connsiteY4" fmla="*/ 97088 h 295275"/>
                  <a:gd name="connsiteX5" fmla="*/ 116576 w 142875"/>
                  <a:gd name="connsiteY5" fmla="*/ 80324 h 295275"/>
                  <a:gd name="connsiteX6" fmla="*/ 114575 w 142875"/>
                  <a:gd name="connsiteY6" fmla="*/ 36033 h 295275"/>
                  <a:gd name="connsiteX7" fmla="*/ 36566 w 142875"/>
                  <a:gd name="connsiteY7" fmla="*/ 10125 h 295275"/>
                  <a:gd name="connsiteX8" fmla="*/ 28755 w 142875"/>
                  <a:gd name="connsiteY8" fmla="*/ 32794 h 295275"/>
                  <a:gd name="connsiteX9" fmla="*/ 22945 w 142875"/>
                  <a:gd name="connsiteY9" fmla="*/ 71847 h 295275"/>
                  <a:gd name="connsiteX10" fmla="*/ 27041 w 142875"/>
                  <a:gd name="connsiteY10" fmla="*/ 110518 h 295275"/>
                  <a:gd name="connsiteX11" fmla="*/ 44471 w 142875"/>
                  <a:gd name="connsiteY11" fmla="*/ 129378 h 295275"/>
                  <a:gd name="connsiteX12" fmla="*/ 61902 w 142875"/>
                  <a:gd name="connsiteY12" fmla="*/ 153571 h 295275"/>
                  <a:gd name="connsiteX13" fmla="*/ 25231 w 142875"/>
                  <a:gd name="connsiteY13" fmla="*/ 199006 h 295275"/>
                  <a:gd name="connsiteX14" fmla="*/ 13896 w 142875"/>
                  <a:gd name="connsiteY14" fmla="*/ 204340 h 295275"/>
                  <a:gd name="connsiteX15" fmla="*/ 11419 w 142875"/>
                  <a:gd name="connsiteY15" fmla="*/ 222247 h 295275"/>
                  <a:gd name="connsiteX16" fmla="*/ 12753 w 142875"/>
                  <a:gd name="connsiteY16" fmla="*/ 228724 h 295275"/>
                  <a:gd name="connsiteX17" fmla="*/ 22278 w 142875"/>
                  <a:gd name="connsiteY17" fmla="*/ 241297 h 295275"/>
                  <a:gd name="connsiteX18" fmla="*/ 48662 w 142875"/>
                  <a:gd name="connsiteY18" fmla="*/ 259204 h 295275"/>
                  <a:gd name="connsiteX19" fmla="*/ 78380 w 142875"/>
                  <a:gd name="connsiteY19" fmla="*/ 264157 h 295275"/>
                  <a:gd name="connsiteX20" fmla="*/ 78285 w 142875"/>
                  <a:gd name="connsiteY20" fmla="*/ 279492 h 295275"/>
                  <a:gd name="connsiteX21" fmla="*/ 82571 w 142875"/>
                  <a:gd name="connsiteY21" fmla="*/ 291779 h 295275"/>
                  <a:gd name="connsiteX22" fmla="*/ 98383 w 142875"/>
                  <a:gd name="connsiteY22" fmla="*/ 251869 h 295275"/>
                  <a:gd name="connsiteX23" fmla="*/ 125148 w 142875"/>
                  <a:gd name="connsiteY23" fmla="*/ 204911 h 295275"/>
                  <a:gd name="connsiteX24" fmla="*/ 132959 w 142875"/>
                  <a:gd name="connsiteY24" fmla="*/ 169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295275">
                    <a:moveTo>
                      <a:pt x="132959" y="169954"/>
                    </a:moveTo>
                    <a:cubicBezTo>
                      <a:pt x="126672" y="160715"/>
                      <a:pt x="129149" y="138141"/>
                      <a:pt x="129149" y="126235"/>
                    </a:cubicBezTo>
                    <a:cubicBezTo>
                      <a:pt x="129149" y="106137"/>
                      <a:pt x="130101" y="116519"/>
                      <a:pt x="123052" y="102517"/>
                    </a:cubicBezTo>
                    <a:cubicBezTo>
                      <a:pt x="119433" y="95374"/>
                      <a:pt x="116480" y="102898"/>
                      <a:pt x="111527" y="102803"/>
                    </a:cubicBezTo>
                    <a:cubicBezTo>
                      <a:pt x="100764" y="102517"/>
                      <a:pt x="99240" y="104994"/>
                      <a:pt x="101050" y="97088"/>
                    </a:cubicBezTo>
                    <a:cubicBezTo>
                      <a:pt x="104384" y="96421"/>
                      <a:pt x="116671" y="83086"/>
                      <a:pt x="116576" y="80324"/>
                    </a:cubicBezTo>
                    <a:lnTo>
                      <a:pt x="114575" y="36033"/>
                    </a:lnTo>
                    <a:lnTo>
                      <a:pt x="36566" y="10125"/>
                    </a:lnTo>
                    <a:cubicBezTo>
                      <a:pt x="39137" y="17650"/>
                      <a:pt x="28088" y="13268"/>
                      <a:pt x="28755" y="32794"/>
                    </a:cubicBezTo>
                    <a:cubicBezTo>
                      <a:pt x="29136" y="46606"/>
                      <a:pt x="1514" y="53559"/>
                      <a:pt x="22945" y="71847"/>
                    </a:cubicBezTo>
                    <a:cubicBezTo>
                      <a:pt x="28184" y="76324"/>
                      <a:pt x="-11250" y="105756"/>
                      <a:pt x="27041" y="110518"/>
                    </a:cubicBezTo>
                    <a:cubicBezTo>
                      <a:pt x="32946" y="111280"/>
                      <a:pt x="27898" y="119186"/>
                      <a:pt x="44471" y="129378"/>
                    </a:cubicBezTo>
                    <a:cubicBezTo>
                      <a:pt x="50663" y="133188"/>
                      <a:pt x="73427" y="149476"/>
                      <a:pt x="61902" y="153571"/>
                    </a:cubicBezTo>
                    <a:cubicBezTo>
                      <a:pt x="47900" y="158524"/>
                      <a:pt x="43614" y="190338"/>
                      <a:pt x="25231" y="199006"/>
                    </a:cubicBezTo>
                    <a:cubicBezTo>
                      <a:pt x="22945" y="200053"/>
                      <a:pt x="16373" y="204530"/>
                      <a:pt x="13896" y="204340"/>
                    </a:cubicBezTo>
                    <a:cubicBezTo>
                      <a:pt x="12182" y="209769"/>
                      <a:pt x="12563" y="218913"/>
                      <a:pt x="11419" y="222247"/>
                    </a:cubicBezTo>
                    <a:cubicBezTo>
                      <a:pt x="11419" y="225295"/>
                      <a:pt x="12277" y="226438"/>
                      <a:pt x="12753" y="228724"/>
                    </a:cubicBezTo>
                    <a:cubicBezTo>
                      <a:pt x="14563" y="237582"/>
                      <a:pt x="19420" y="237772"/>
                      <a:pt x="22278" y="241297"/>
                    </a:cubicBezTo>
                    <a:cubicBezTo>
                      <a:pt x="30851" y="251584"/>
                      <a:pt x="35708" y="255394"/>
                      <a:pt x="48662" y="259204"/>
                    </a:cubicBezTo>
                    <a:cubicBezTo>
                      <a:pt x="61711" y="263014"/>
                      <a:pt x="64093" y="265300"/>
                      <a:pt x="78380" y="264157"/>
                    </a:cubicBezTo>
                    <a:cubicBezTo>
                      <a:pt x="87524" y="263395"/>
                      <a:pt x="78285" y="275968"/>
                      <a:pt x="78285" y="279492"/>
                    </a:cubicBezTo>
                    <a:cubicBezTo>
                      <a:pt x="78285" y="283969"/>
                      <a:pt x="75142" y="296923"/>
                      <a:pt x="82571" y="291779"/>
                    </a:cubicBezTo>
                    <a:cubicBezTo>
                      <a:pt x="99240" y="280444"/>
                      <a:pt x="92287" y="256060"/>
                      <a:pt x="98383" y="251869"/>
                    </a:cubicBezTo>
                    <a:cubicBezTo>
                      <a:pt x="103907" y="248059"/>
                      <a:pt x="123910" y="211864"/>
                      <a:pt x="125148" y="204911"/>
                    </a:cubicBezTo>
                    <a:cubicBezTo>
                      <a:pt x="127339" y="198720"/>
                      <a:pt x="135816" y="174145"/>
                      <a:pt x="132959" y="169954"/>
                    </a:cubicBezTo>
                    <a:close/>
                  </a:path>
                </a:pathLst>
              </a:custGeom>
              <a:grpFill/>
              <a:ln w="6350" cap="flat">
                <a:solidFill>
                  <a:schemeClr val="bg1"/>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8F74B933-FF18-4A5C-88AE-FF20974A0992}"/>
                  </a:ext>
                </a:extLst>
              </p:cNvPr>
              <p:cNvSpPr/>
              <p:nvPr/>
            </p:nvSpPr>
            <p:spPr>
              <a:xfrm>
                <a:off x="9031621" y="2381885"/>
                <a:ext cx="194597" cy="291896"/>
              </a:xfrm>
              <a:custGeom>
                <a:avLst/>
                <a:gdLst>
                  <a:gd name="connsiteX0" fmla="*/ 79753 w 114300"/>
                  <a:gd name="connsiteY0" fmla="*/ 112614 h 171450"/>
                  <a:gd name="connsiteX1" fmla="*/ 59655 w 114300"/>
                  <a:gd name="connsiteY1" fmla="*/ 84896 h 171450"/>
                  <a:gd name="connsiteX2" fmla="*/ 43272 w 114300"/>
                  <a:gd name="connsiteY2" fmla="*/ 58131 h 171450"/>
                  <a:gd name="connsiteX3" fmla="*/ 36319 w 114300"/>
                  <a:gd name="connsiteY3" fmla="*/ 28032 h 171450"/>
                  <a:gd name="connsiteX4" fmla="*/ 38795 w 114300"/>
                  <a:gd name="connsiteY4" fmla="*/ 10125 h 171450"/>
                  <a:gd name="connsiteX5" fmla="*/ 10125 w 114300"/>
                  <a:gd name="connsiteY5" fmla="*/ 24793 h 171450"/>
                  <a:gd name="connsiteX6" fmla="*/ 48987 w 114300"/>
                  <a:gd name="connsiteY6" fmla="*/ 166430 h 171450"/>
                  <a:gd name="connsiteX7" fmla="*/ 106327 w 114300"/>
                  <a:gd name="connsiteY7" fmla="*/ 156429 h 171450"/>
                  <a:gd name="connsiteX8" fmla="*/ 94612 w 114300"/>
                  <a:gd name="connsiteY8" fmla="*/ 117757 h 171450"/>
                  <a:gd name="connsiteX9" fmla="*/ 79753 w 114300"/>
                  <a:gd name="connsiteY9" fmla="*/ 1126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71450">
                    <a:moveTo>
                      <a:pt x="79753" y="112614"/>
                    </a:moveTo>
                    <a:cubicBezTo>
                      <a:pt x="74990" y="110233"/>
                      <a:pt x="60417" y="91183"/>
                      <a:pt x="59655" y="84896"/>
                    </a:cubicBezTo>
                    <a:cubicBezTo>
                      <a:pt x="57750" y="69656"/>
                      <a:pt x="55274" y="64798"/>
                      <a:pt x="43272" y="58131"/>
                    </a:cubicBezTo>
                    <a:cubicBezTo>
                      <a:pt x="31651" y="51559"/>
                      <a:pt x="21174" y="28032"/>
                      <a:pt x="36319" y="28032"/>
                    </a:cubicBezTo>
                    <a:cubicBezTo>
                      <a:pt x="37462" y="24698"/>
                      <a:pt x="37176" y="15459"/>
                      <a:pt x="38795" y="10125"/>
                    </a:cubicBezTo>
                    <a:cubicBezTo>
                      <a:pt x="27651" y="10125"/>
                      <a:pt x="15554" y="14221"/>
                      <a:pt x="10125" y="24793"/>
                    </a:cubicBezTo>
                    <a:lnTo>
                      <a:pt x="48987" y="166430"/>
                    </a:lnTo>
                    <a:lnTo>
                      <a:pt x="106327" y="156429"/>
                    </a:lnTo>
                    <a:lnTo>
                      <a:pt x="94612" y="117757"/>
                    </a:lnTo>
                    <a:cubicBezTo>
                      <a:pt x="86992" y="115090"/>
                      <a:pt x="92135" y="118900"/>
                      <a:pt x="79753" y="112614"/>
                    </a:cubicBezTo>
                    <a:close/>
                  </a:path>
                </a:pathLst>
              </a:custGeom>
              <a:grpFill/>
              <a:ln w="6350" cap="flat">
                <a:solidFill>
                  <a:schemeClr val="bg1"/>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1DB67C50-A310-4098-9EF1-2D1C864836FB}"/>
                  </a:ext>
                </a:extLst>
              </p:cNvPr>
              <p:cNvSpPr/>
              <p:nvPr/>
            </p:nvSpPr>
            <p:spPr>
              <a:xfrm>
                <a:off x="8483992" y="2406859"/>
                <a:ext cx="745956" cy="356762"/>
              </a:xfrm>
              <a:custGeom>
                <a:avLst/>
                <a:gdLst>
                  <a:gd name="connsiteX0" fmla="*/ 370646 w 438150"/>
                  <a:gd name="connsiteY0" fmla="*/ 151762 h 209550"/>
                  <a:gd name="connsiteX1" fmla="*/ 331784 w 438150"/>
                  <a:gd name="connsiteY1" fmla="*/ 10125 h 209550"/>
                  <a:gd name="connsiteX2" fmla="*/ 10125 w 438150"/>
                  <a:gd name="connsiteY2" fmla="*/ 72895 h 209550"/>
                  <a:gd name="connsiteX3" fmla="*/ 21364 w 438150"/>
                  <a:gd name="connsiteY3" fmla="*/ 137188 h 209550"/>
                  <a:gd name="connsiteX4" fmla="*/ 49939 w 438150"/>
                  <a:gd name="connsiteY4" fmla="*/ 97374 h 209550"/>
                  <a:gd name="connsiteX5" fmla="*/ 62227 w 438150"/>
                  <a:gd name="connsiteY5" fmla="*/ 97374 h 209550"/>
                  <a:gd name="connsiteX6" fmla="*/ 74514 w 438150"/>
                  <a:gd name="connsiteY6" fmla="*/ 76990 h 209550"/>
                  <a:gd name="connsiteX7" fmla="*/ 100041 w 438150"/>
                  <a:gd name="connsiteY7" fmla="*/ 80038 h 209550"/>
                  <a:gd name="connsiteX8" fmla="*/ 149285 w 438150"/>
                  <a:gd name="connsiteY8" fmla="*/ 66513 h 209550"/>
                  <a:gd name="connsiteX9" fmla="*/ 176146 w 438150"/>
                  <a:gd name="connsiteY9" fmla="*/ 91849 h 209550"/>
                  <a:gd name="connsiteX10" fmla="*/ 197291 w 438150"/>
                  <a:gd name="connsiteY10" fmla="*/ 105851 h 209550"/>
                  <a:gd name="connsiteX11" fmla="*/ 246059 w 438150"/>
                  <a:gd name="connsiteY11" fmla="*/ 126997 h 209550"/>
                  <a:gd name="connsiteX12" fmla="*/ 236915 w 438150"/>
                  <a:gd name="connsiteY12" fmla="*/ 184147 h 209550"/>
                  <a:gd name="connsiteX13" fmla="*/ 254727 w 438150"/>
                  <a:gd name="connsiteY13" fmla="*/ 196053 h 209550"/>
                  <a:gd name="connsiteX14" fmla="*/ 264061 w 438150"/>
                  <a:gd name="connsiteY14" fmla="*/ 195291 h 209550"/>
                  <a:gd name="connsiteX15" fmla="*/ 295113 w 438150"/>
                  <a:gd name="connsiteY15" fmla="*/ 195958 h 209550"/>
                  <a:gd name="connsiteX16" fmla="*/ 317401 w 438150"/>
                  <a:gd name="connsiteY16" fmla="*/ 189100 h 209550"/>
                  <a:gd name="connsiteX17" fmla="*/ 308638 w 438150"/>
                  <a:gd name="connsiteY17" fmla="*/ 169764 h 209550"/>
                  <a:gd name="connsiteX18" fmla="*/ 291493 w 438150"/>
                  <a:gd name="connsiteY18" fmla="*/ 148333 h 209550"/>
                  <a:gd name="connsiteX19" fmla="*/ 292732 w 438150"/>
                  <a:gd name="connsiteY19" fmla="*/ 108423 h 209550"/>
                  <a:gd name="connsiteX20" fmla="*/ 291779 w 438150"/>
                  <a:gd name="connsiteY20" fmla="*/ 79467 h 209550"/>
                  <a:gd name="connsiteX21" fmla="*/ 300161 w 438150"/>
                  <a:gd name="connsiteY21" fmla="*/ 60417 h 209550"/>
                  <a:gd name="connsiteX22" fmla="*/ 314544 w 438150"/>
                  <a:gd name="connsiteY22" fmla="*/ 50035 h 209550"/>
                  <a:gd name="connsiteX23" fmla="*/ 307591 w 438150"/>
                  <a:gd name="connsiteY23" fmla="*/ 76419 h 209550"/>
                  <a:gd name="connsiteX24" fmla="*/ 320068 w 438150"/>
                  <a:gd name="connsiteY24" fmla="*/ 109375 h 209550"/>
                  <a:gd name="connsiteX25" fmla="*/ 318068 w 438150"/>
                  <a:gd name="connsiteY25" fmla="*/ 119758 h 209550"/>
                  <a:gd name="connsiteX26" fmla="*/ 316258 w 438150"/>
                  <a:gd name="connsiteY26" fmla="*/ 132902 h 209550"/>
                  <a:gd name="connsiteX27" fmla="*/ 325402 w 438150"/>
                  <a:gd name="connsiteY27" fmla="*/ 143189 h 209550"/>
                  <a:gd name="connsiteX28" fmla="*/ 319306 w 438150"/>
                  <a:gd name="connsiteY28" fmla="*/ 165763 h 209550"/>
                  <a:gd name="connsiteX29" fmla="*/ 341976 w 438150"/>
                  <a:gd name="connsiteY29" fmla="*/ 182718 h 209550"/>
                  <a:gd name="connsiteX30" fmla="*/ 361883 w 438150"/>
                  <a:gd name="connsiteY30" fmla="*/ 180337 h 209550"/>
                  <a:gd name="connsiteX31" fmla="*/ 386458 w 438150"/>
                  <a:gd name="connsiteY31" fmla="*/ 207102 h 209550"/>
                  <a:gd name="connsiteX32" fmla="*/ 423510 w 438150"/>
                  <a:gd name="connsiteY32" fmla="*/ 191386 h 209550"/>
                  <a:gd name="connsiteX33" fmla="*/ 427320 w 438150"/>
                  <a:gd name="connsiteY33" fmla="*/ 175098 h 209550"/>
                  <a:gd name="connsiteX34" fmla="*/ 428368 w 438150"/>
                  <a:gd name="connsiteY34" fmla="*/ 141760 h 209550"/>
                  <a:gd name="connsiteX35" fmla="*/ 370646 w 438150"/>
                  <a:gd name="connsiteY35" fmla="*/ 15176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8150" h="209550">
                    <a:moveTo>
                      <a:pt x="370646" y="151762"/>
                    </a:moveTo>
                    <a:lnTo>
                      <a:pt x="331784" y="10125"/>
                    </a:lnTo>
                    <a:lnTo>
                      <a:pt x="10125" y="72895"/>
                    </a:lnTo>
                    <a:lnTo>
                      <a:pt x="21364" y="137188"/>
                    </a:lnTo>
                    <a:lnTo>
                      <a:pt x="49939" y="97374"/>
                    </a:lnTo>
                    <a:lnTo>
                      <a:pt x="62227" y="97374"/>
                    </a:lnTo>
                    <a:lnTo>
                      <a:pt x="74514" y="76990"/>
                    </a:lnTo>
                    <a:lnTo>
                      <a:pt x="100041" y="80038"/>
                    </a:lnTo>
                    <a:cubicBezTo>
                      <a:pt x="122805" y="69942"/>
                      <a:pt x="117376" y="47177"/>
                      <a:pt x="149285" y="66513"/>
                    </a:cubicBezTo>
                    <a:cubicBezTo>
                      <a:pt x="155953" y="70513"/>
                      <a:pt x="173193" y="81372"/>
                      <a:pt x="176146" y="91849"/>
                    </a:cubicBezTo>
                    <a:cubicBezTo>
                      <a:pt x="185766" y="84896"/>
                      <a:pt x="201672" y="99660"/>
                      <a:pt x="197291" y="105851"/>
                    </a:cubicBezTo>
                    <a:cubicBezTo>
                      <a:pt x="186337" y="121186"/>
                      <a:pt x="246059" y="122139"/>
                      <a:pt x="246059" y="126997"/>
                    </a:cubicBezTo>
                    <a:cubicBezTo>
                      <a:pt x="246059" y="137284"/>
                      <a:pt x="230819" y="182051"/>
                      <a:pt x="236915" y="184147"/>
                    </a:cubicBezTo>
                    <a:cubicBezTo>
                      <a:pt x="239201" y="184909"/>
                      <a:pt x="247107" y="191767"/>
                      <a:pt x="254727" y="196053"/>
                    </a:cubicBezTo>
                    <a:cubicBezTo>
                      <a:pt x="256727" y="195100"/>
                      <a:pt x="263776" y="195100"/>
                      <a:pt x="264061" y="195291"/>
                    </a:cubicBezTo>
                    <a:cubicBezTo>
                      <a:pt x="272253" y="201101"/>
                      <a:pt x="289303" y="192148"/>
                      <a:pt x="295113" y="195958"/>
                    </a:cubicBezTo>
                    <a:cubicBezTo>
                      <a:pt x="317687" y="210817"/>
                      <a:pt x="319592" y="191671"/>
                      <a:pt x="317401" y="189100"/>
                    </a:cubicBezTo>
                    <a:cubicBezTo>
                      <a:pt x="308162" y="178813"/>
                      <a:pt x="311305" y="171955"/>
                      <a:pt x="308638" y="169764"/>
                    </a:cubicBezTo>
                    <a:cubicBezTo>
                      <a:pt x="302161" y="164525"/>
                      <a:pt x="295780" y="156238"/>
                      <a:pt x="291493" y="148333"/>
                    </a:cubicBezTo>
                    <a:cubicBezTo>
                      <a:pt x="287112" y="140236"/>
                      <a:pt x="289588" y="112995"/>
                      <a:pt x="292732" y="108423"/>
                    </a:cubicBezTo>
                    <a:cubicBezTo>
                      <a:pt x="300542" y="97374"/>
                      <a:pt x="283778" y="86420"/>
                      <a:pt x="291779" y="79467"/>
                    </a:cubicBezTo>
                    <a:cubicBezTo>
                      <a:pt x="298161" y="73847"/>
                      <a:pt x="294827" y="62227"/>
                      <a:pt x="300161" y="60417"/>
                    </a:cubicBezTo>
                    <a:cubicBezTo>
                      <a:pt x="315401" y="55178"/>
                      <a:pt x="311020" y="52321"/>
                      <a:pt x="314544" y="50035"/>
                    </a:cubicBezTo>
                    <a:cubicBezTo>
                      <a:pt x="325593" y="42986"/>
                      <a:pt x="308067" y="72037"/>
                      <a:pt x="307591" y="76419"/>
                    </a:cubicBezTo>
                    <a:cubicBezTo>
                      <a:pt x="304257" y="103660"/>
                      <a:pt x="320068" y="70990"/>
                      <a:pt x="320068" y="109375"/>
                    </a:cubicBezTo>
                    <a:cubicBezTo>
                      <a:pt x="320068" y="111471"/>
                      <a:pt x="318735" y="119281"/>
                      <a:pt x="318068" y="119758"/>
                    </a:cubicBezTo>
                    <a:cubicBezTo>
                      <a:pt x="302923" y="130235"/>
                      <a:pt x="313782" y="137665"/>
                      <a:pt x="316258" y="132902"/>
                    </a:cubicBezTo>
                    <a:cubicBezTo>
                      <a:pt x="321592" y="122329"/>
                      <a:pt x="329688" y="141094"/>
                      <a:pt x="325402" y="143189"/>
                    </a:cubicBezTo>
                    <a:cubicBezTo>
                      <a:pt x="316449" y="147666"/>
                      <a:pt x="317401" y="163477"/>
                      <a:pt x="319306" y="165763"/>
                    </a:cubicBezTo>
                    <a:cubicBezTo>
                      <a:pt x="329022" y="177574"/>
                      <a:pt x="326069" y="182718"/>
                      <a:pt x="341976" y="182718"/>
                    </a:cubicBezTo>
                    <a:cubicBezTo>
                      <a:pt x="345024" y="182718"/>
                      <a:pt x="361407" y="180146"/>
                      <a:pt x="361883" y="180337"/>
                    </a:cubicBezTo>
                    <a:cubicBezTo>
                      <a:pt x="375123" y="188147"/>
                      <a:pt x="366360" y="211483"/>
                      <a:pt x="386458" y="207102"/>
                    </a:cubicBezTo>
                    <a:lnTo>
                      <a:pt x="423510" y="191386"/>
                    </a:lnTo>
                    <a:cubicBezTo>
                      <a:pt x="425224" y="186052"/>
                      <a:pt x="426558" y="180527"/>
                      <a:pt x="427320" y="175098"/>
                    </a:cubicBezTo>
                    <a:cubicBezTo>
                      <a:pt x="430177" y="156048"/>
                      <a:pt x="428368" y="160048"/>
                      <a:pt x="428368" y="141760"/>
                    </a:cubicBezTo>
                    <a:lnTo>
                      <a:pt x="370646" y="151762"/>
                    </a:lnTo>
                    <a:close/>
                  </a:path>
                </a:pathLst>
              </a:custGeom>
              <a:grpFill/>
              <a:ln w="6350" cap="flat">
                <a:solidFill>
                  <a:schemeClr val="bg1"/>
                </a:solid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B5DE60E-4B66-4A77-BEB9-55A612A65147}"/>
                  </a:ext>
                </a:extLst>
              </p:cNvPr>
              <p:cNvSpPr/>
              <p:nvPr/>
            </p:nvSpPr>
            <p:spPr>
              <a:xfrm>
                <a:off x="7930201" y="2536427"/>
                <a:ext cx="1281098" cy="713523"/>
              </a:xfrm>
              <a:custGeom>
                <a:avLst/>
                <a:gdLst>
                  <a:gd name="connsiteX0" fmla="*/ 664111 w 752475"/>
                  <a:gd name="connsiteY0" fmla="*/ 181194 h 419100"/>
                  <a:gd name="connsiteX1" fmla="*/ 657920 w 752475"/>
                  <a:gd name="connsiteY1" fmla="*/ 150142 h 419100"/>
                  <a:gd name="connsiteX2" fmla="*/ 627345 w 752475"/>
                  <a:gd name="connsiteY2" fmla="*/ 133378 h 419100"/>
                  <a:gd name="connsiteX3" fmla="*/ 589626 w 752475"/>
                  <a:gd name="connsiteY3" fmla="*/ 123377 h 419100"/>
                  <a:gd name="connsiteX4" fmla="*/ 579815 w 752475"/>
                  <a:gd name="connsiteY4" fmla="*/ 119948 h 419100"/>
                  <a:gd name="connsiteX5" fmla="*/ 562003 w 752475"/>
                  <a:gd name="connsiteY5" fmla="*/ 108042 h 419100"/>
                  <a:gd name="connsiteX6" fmla="*/ 571147 w 752475"/>
                  <a:gd name="connsiteY6" fmla="*/ 50892 h 419100"/>
                  <a:gd name="connsiteX7" fmla="*/ 522379 w 752475"/>
                  <a:gd name="connsiteY7" fmla="*/ 29746 h 419100"/>
                  <a:gd name="connsiteX8" fmla="*/ 501234 w 752475"/>
                  <a:gd name="connsiteY8" fmla="*/ 15745 h 419100"/>
                  <a:gd name="connsiteX9" fmla="*/ 494566 w 752475"/>
                  <a:gd name="connsiteY9" fmla="*/ 39748 h 419100"/>
                  <a:gd name="connsiteX10" fmla="*/ 441512 w 752475"/>
                  <a:gd name="connsiteY10" fmla="*/ 10125 h 419100"/>
                  <a:gd name="connsiteX11" fmla="*/ 409889 w 752475"/>
                  <a:gd name="connsiteY11" fmla="*/ 87563 h 419100"/>
                  <a:gd name="connsiteX12" fmla="*/ 386457 w 752475"/>
                  <a:gd name="connsiteY12" fmla="*/ 118234 h 419100"/>
                  <a:gd name="connsiteX13" fmla="*/ 354739 w 752475"/>
                  <a:gd name="connsiteY13" fmla="*/ 135760 h 419100"/>
                  <a:gd name="connsiteX14" fmla="*/ 340547 w 752475"/>
                  <a:gd name="connsiteY14" fmla="*/ 146618 h 419100"/>
                  <a:gd name="connsiteX15" fmla="*/ 306067 w 752475"/>
                  <a:gd name="connsiteY15" fmla="*/ 246631 h 419100"/>
                  <a:gd name="connsiteX16" fmla="*/ 299685 w 752475"/>
                  <a:gd name="connsiteY16" fmla="*/ 275491 h 419100"/>
                  <a:gd name="connsiteX17" fmla="*/ 259870 w 752475"/>
                  <a:gd name="connsiteY17" fmla="*/ 283683 h 419100"/>
                  <a:gd name="connsiteX18" fmla="*/ 215960 w 752475"/>
                  <a:gd name="connsiteY18" fmla="*/ 305114 h 419100"/>
                  <a:gd name="connsiteX19" fmla="*/ 181384 w 752475"/>
                  <a:gd name="connsiteY19" fmla="*/ 318259 h 419100"/>
                  <a:gd name="connsiteX20" fmla="*/ 149571 w 752475"/>
                  <a:gd name="connsiteY20" fmla="*/ 291303 h 419100"/>
                  <a:gd name="connsiteX21" fmla="*/ 70228 w 752475"/>
                  <a:gd name="connsiteY21" fmla="*/ 380552 h 419100"/>
                  <a:gd name="connsiteX22" fmla="*/ 17078 w 752475"/>
                  <a:gd name="connsiteY22" fmla="*/ 412366 h 419100"/>
                  <a:gd name="connsiteX23" fmla="*/ 10125 w 752475"/>
                  <a:gd name="connsiteY23" fmla="*/ 416557 h 419100"/>
                  <a:gd name="connsiteX24" fmla="*/ 69942 w 752475"/>
                  <a:gd name="connsiteY24" fmla="*/ 411413 h 419100"/>
                  <a:gd name="connsiteX25" fmla="*/ 172907 w 752475"/>
                  <a:gd name="connsiteY25" fmla="*/ 400174 h 419100"/>
                  <a:gd name="connsiteX26" fmla="*/ 199196 w 752475"/>
                  <a:gd name="connsiteY26" fmla="*/ 391696 h 419100"/>
                  <a:gd name="connsiteX27" fmla="*/ 727738 w 752475"/>
                  <a:gd name="connsiteY27" fmla="*/ 297589 h 419100"/>
                  <a:gd name="connsiteX28" fmla="*/ 706021 w 752475"/>
                  <a:gd name="connsiteY28" fmla="*/ 260156 h 419100"/>
                  <a:gd name="connsiteX29" fmla="*/ 689734 w 752475"/>
                  <a:gd name="connsiteY29" fmla="*/ 264252 h 419100"/>
                  <a:gd name="connsiteX30" fmla="*/ 671731 w 752475"/>
                  <a:gd name="connsiteY30" fmla="*/ 236439 h 419100"/>
                  <a:gd name="connsiteX31" fmla="*/ 666302 w 752475"/>
                  <a:gd name="connsiteY31" fmla="*/ 208150 h 419100"/>
                  <a:gd name="connsiteX32" fmla="*/ 664111 w 752475"/>
                  <a:gd name="connsiteY32" fmla="*/ 181194 h 419100"/>
                  <a:gd name="connsiteX33" fmla="*/ 664111 w 752475"/>
                  <a:gd name="connsiteY33" fmla="*/ 181194 h 419100"/>
                  <a:gd name="connsiteX34" fmla="*/ 711355 w 752475"/>
                  <a:gd name="connsiteY34" fmla="*/ 130997 h 419100"/>
                  <a:gd name="connsiteX35" fmla="*/ 748407 w 752475"/>
                  <a:gd name="connsiteY35" fmla="*/ 115281 h 419100"/>
                  <a:gd name="connsiteX36" fmla="*/ 728405 w 752475"/>
                  <a:gd name="connsiteY36" fmla="*/ 152047 h 419100"/>
                  <a:gd name="connsiteX37" fmla="*/ 716785 w 752475"/>
                  <a:gd name="connsiteY37" fmla="*/ 219199 h 419100"/>
                  <a:gd name="connsiteX38" fmla="*/ 698306 w 752475"/>
                  <a:gd name="connsiteY38" fmla="*/ 205768 h 419100"/>
                  <a:gd name="connsiteX39" fmla="*/ 703354 w 752475"/>
                  <a:gd name="connsiteY39" fmla="*/ 173098 h 419100"/>
                  <a:gd name="connsiteX40" fmla="*/ 711355 w 752475"/>
                  <a:gd name="connsiteY40" fmla="*/ 13099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2475" h="419100">
                    <a:moveTo>
                      <a:pt x="664111" y="181194"/>
                    </a:moveTo>
                    <a:cubicBezTo>
                      <a:pt x="647728" y="172907"/>
                      <a:pt x="671350" y="154238"/>
                      <a:pt x="657920" y="150142"/>
                    </a:cubicBezTo>
                    <a:cubicBezTo>
                      <a:pt x="649633" y="147666"/>
                      <a:pt x="627916" y="133474"/>
                      <a:pt x="627345" y="133378"/>
                    </a:cubicBezTo>
                    <a:cubicBezTo>
                      <a:pt x="600770" y="128425"/>
                      <a:pt x="617153" y="140141"/>
                      <a:pt x="589626" y="123377"/>
                    </a:cubicBezTo>
                    <a:cubicBezTo>
                      <a:pt x="586864" y="123377"/>
                      <a:pt x="583339" y="121948"/>
                      <a:pt x="579815" y="119948"/>
                    </a:cubicBezTo>
                    <a:cubicBezTo>
                      <a:pt x="572195" y="115662"/>
                      <a:pt x="564289" y="108804"/>
                      <a:pt x="562003" y="108042"/>
                    </a:cubicBezTo>
                    <a:cubicBezTo>
                      <a:pt x="555907" y="105946"/>
                      <a:pt x="571147" y="61084"/>
                      <a:pt x="571147" y="50892"/>
                    </a:cubicBezTo>
                    <a:cubicBezTo>
                      <a:pt x="571147" y="45939"/>
                      <a:pt x="511521" y="45082"/>
                      <a:pt x="522379" y="29746"/>
                    </a:cubicBezTo>
                    <a:cubicBezTo>
                      <a:pt x="526761" y="23555"/>
                      <a:pt x="510854" y="8696"/>
                      <a:pt x="501234" y="15745"/>
                    </a:cubicBezTo>
                    <a:cubicBezTo>
                      <a:pt x="497043" y="18793"/>
                      <a:pt x="494090" y="25936"/>
                      <a:pt x="494566" y="39748"/>
                    </a:cubicBezTo>
                    <a:cubicBezTo>
                      <a:pt x="480564" y="28127"/>
                      <a:pt x="449227" y="21364"/>
                      <a:pt x="441512" y="10125"/>
                    </a:cubicBezTo>
                    <a:cubicBezTo>
                      <a:pt x="441512" y="81277"/>
                      <a:pt x="415985" y="67942"/>
                      <a:pt x="409889" y="87563"/>
                    </a:cubicBezTo>
                    <a:cubicBezTo>
                      <a:pt x="405031" y="103184"/>
                      <a:pt x="385314" y="94802"/>
                      <a:pt x="386457" y="118234"/>
                    </a:cubicBezTo>
                    <a:cubicBezTo>
                      <a:pt x="388744" y="166049"/>
                      <a:pt x="355025" y="137284"/>
                      <a:pt x="354739" y="135760"/>
                    </a:cubicBezTo>
                    <a:cubicBezTo>
                      <a:pt x="351025" y="117472"/>
                      <a:pt x="340166" y="131283"/>
                      <a:pt x="340547" y="146618"/>
                    </a:cubicBezTo>
                    <a:cubicBezTo>
                      <a:pt x="340928" y="162049"/>
                      <a:pt x="305876" y="246250"/>
                      <a:pt x="306067" y="246631"/>
                    </a:cubicBezTo>
                    <a:cubicBezTo>
                      <a:pt x="315401" y="262347"/>
                      <a:pt x="299971" y="275491"/>
                      <a:pt x="299685" y="275491"/>
                    </a:cubicBezTo>
                    <a:cubicBezTo>
                      <a:pt x="266919" y="275491"/>
                      <a:pt x="283206" y="290922"/>
                      <a:pt x="259870" y="283683"/>
                    </a:cubicBezTo>
                    <a:cubicBezTo>
                      <a:pt x="244535" y="309400"/>
                      <a:pt x="243487" y="313687"/>
                      <a:pt x="215960" y="305114"/>
                    </a:cubicBezTo>
                    <a:cubicBezTo>
                      <a:pt x="209007" y="304543"/>
                      <a:pt x="208340" y="323783"/>
                      <a:pt x="181384" y="318259"/>
                    </a:cubicBezTo>
                    <a:cubicBezTo>
                      <a:pt x="172050" y="316354"/>
                      <a:pt x="157477" y="298351"/>
                      <a:pt x="149571" y="291303"/>
                    </a:cubicBezTo>
                    <a:cubicBezTo>
                      <a:pt x="147952" y="294922"/>
                      <a:pt x="73180" y="378647"/>
                      <a:pt x="70228" y="380552"/>
                    </a:cubicBezTo>
                    <a:cubicBezTo>
                      <a:pt x="56321" y="389791"/>
                      <a:pt x="32985" y="409032"/>
                      <a:pt x="17078" y="412366"/>
                    </a:cubicBezTo>
                    <a:cubicBezTo>
                      <a:pt x="15173" y="414747"/>
                      <a:pt x="14221" y="414366"/>
                      <a:pt x="10125" y="416557"/>
                    </a:cubicBezTo>
                    <a:lnTo>
                      <a:pt x="69942" y="411413"/>
                    </a:lnTo>
                    <a:cubicBezTo>
                      <a:pt x="90992" y="401126"/>
                      <a:pt x="147761" y="399031"/>
                      <a:pt x="172907" y="400174"/>
                    </a:cubicBezTo>
                    <a:cubicBezTo>
                      <a:pt x="181003" y="400555"/>
                      <a:pt x="196338" y="380076"/>
                      <a:pt x="199196" y="391696"/>
                    </a:cubicBezTo>
                    <a:cubicBezTo>
                      <a:pt x="393506" y="372361"/>
                      <a:pt x="565147" y="337975"/>
                      <a:pt x="727738" y="297589"/>
                    </a:cubicBezTo>
                    <a:lnTo>
                      <a:pt x="706021" y="260156"/>
                    </a:lnTo>
                    <a:cubicBezTo>
                      <a:pt x="695925" y="260156"/>
                      <a:pt x="696972" y="264252"/>
                      <a:pt x="689734" y="264252"/>
                    </a:cubicBezTo>
                    <a:cubicBezTo>
                      <a:pt x="635727" y="264252"/>
                      <a:pt x="690972" y="263871"/>
                      <a:pt x="671731" y="236439"/>
                    </a:cubicBezTo>
                    <a:cubicBezTo>
                      <a:pt x="646776" y="200815"/>
                      <a:pt x="642775" y="208150"/>
                      <a:pt x="666302" y="208150"/>
                    </a:cubicBezTo>
                    <a:cubicBezTo>
                      <a:pt x="674970" y="208054"/>
                      <a:pt x="664397" y="181384"/>
                      <a:pt x="664111" y="181194"/>
                    </a:cubicBezTo>
                    <a:lnTo>
                      <a:pt x="664111" y="181194"/>
                    </a:lnTo>
                    <a:close/>
                    <a:moveTo>
                      <a:pt x="711355" y="130997"/>
                    </a:moveTo>
                    <a:lnTo>
                      <a:pt x="748407" y="115281"/>
                    </a:lnTo>
                    <a:cubicBezTo>
                      <a:pt x="744026" y="128711"/>
                      <a:pt x="737073" y="141665"/>
                      <a:pt x="728405" y="152047"/>
                    </a:cubicBezTo>
                    <a:cubicBezTo>
                      <a:pt x="724023" y="157286"/>
                      <a:pt x="731739" y="205578"/>
                      <a:pt x="716785" y="219199"/>
                    </a:cubicBezTo>
                    <a:cubicBezTo>
                      <a:pt x="715642" y="220246"/>
                      <a:pt x="706307" y="260823"/>
                      <a:pt x="698306" y="205768"/>
                    </a:cubicBezTo>
                    <a:cubicBezTo>
                      <a:pt x="697163" y="197672"/>
                      <a:pt x="696115" y="177193"/>
                      <a:pt x="703354" y="173098"/>
                    </a:cubicBezTo>
                    <a:cubicBezTo>
                      <a:pt x="709450" y="169669"/>
                      <a:pt x="714403" y="138712"/>
                      <a:pt x="711355" y="130997"/>
                    </a:cubicBezTo>
                    <a:close/>
                  </a:path>
                </a:pathLst>
              </a:custGeom>
              <a:grpFill/>
              <a:ln w="6350" cap="flat">
                <a:solidFill>
                  <a:schemeClr val="bg1"/>
                </a:solid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CCC57587-438F-4AF8-99A5-BDBEA4F64CAB}"/>
                  </a:ext>
                </a:extLst>
              </p:cNvPr>
              <p:cNvSpPr/>
              <p:nvPr/>
            </p:nvSpPr>
            <p:spPr>
              <a:xfrm>
                <a:off x="7875875" y="3025678"/>
                <a:ext cx="1378397" cy="632441"/>
              </a:xfrm>
              <a:custGeom>
                <a:avLst/>
                <a:gdLst>
                  <a:gd name="connsiteX0" fmla="*/ 759457 w 809625"/>
                  <a:gd name="connsiteY0" fmla="*/ 10125 h 371475"/>
                  <a:gd name="connsiteX1" fmla="*/ 230914 w 809625"/>
                  <a:gd name="connsiteY1" fmla="*/ 104232 h 371475"/>
                  <a:gd name="connsiteX2" fmla="*/ 231391 w 809625"/>
                  <a:gd name="connsiteY2" fmla="*/ 109185 h 371475"/>
                  <a:gd name="connsiteX3" fmla="*/ 209578 w 809625"/>
                  <a:gd name="connsiteY3" fmla="*/ 160048 h 371475"/>
                  <a:gd name="connsiteX4" fmla="*/ 168526 w 809625"/>
                  <a:gd name="connsiteY4" fmla="*/ 183766 h 371475"/>
                  <a:gd name="connsiteX5" fmla="*/ 153190 w 809625"/>
                  <a:gd name="connsiteY5" fmla="*/ 178336 h 371475"/>
                  <a:gd name="connsiteX6" fmla="*/ 130140 w 809625"/>
                  <a:gd name="connsiteY6" fmla="*/ 200911 h 371475"/>
                  <a:gd name="connsiteX7" fmla="*/ 102041 w 809625"/>
                  <a:gd name="connsiteY7" fmla="*/ 229390 h 371475"/>
                  <a:gd name="connsiteX8" fmla="*/ 70609 w 809625"/>
                  <a:gd name="connsiteY8" fmla="*/ 248155 h 371475"/>
                  <a:gd name="connsiteX9" fmla="*/ 35557 w 809625"/>
                  <a:gd name="connsiteY9" fmla="*/ 277777 h 371475"/>
                  <a:gd name="connsiteX10" fmla="*/ 10125 w 809625"/>
                  <a:gd name="connsiteY10" fmla="*/ 324736 h 371475"/>
                  <a:gd name="connsiteX11" fmla="*/ 125663 w 809625"/>
                  <a:gd name="connsiteY11" fmla="*/ 310162 h 371475"/>
                  <a:gd name="connsiteX12" fmla="*/ 205197 w 809625"/>
                  <a:gd name="connsiteY12" fmla="*/ 272920 h 371475"/>
                  <a:gd name="connsiteX13" fmla="*/ 327403 w 809625"/>
                  <a:gd name="connsiteY13" fmla="*/ 265871 h 371475"/>
                  <a:gd name="connsiteX14" fmla="*/ 346167 w 809625"/>
                  <a:gd name="connsiteY14" fmla="*/ 294827 h 371475"/>
                  <a:gd name="connsiteX15" fmla="*/ 447227 w 809625"/>
                  <a:gd name="connsiteY15" fmla="*/ 282254 h 371475"/>
                  <a:gd name="connsiteX16" fmla="*/ 570195 w 809625"/>
                  <a:gd name="connsiteY16" fmla="*/ 368360 h 371475"/>
                  <a:gd name="connsiteX17" fmla="*/ 594198 w 809625"/>
                  <a:gd name="connsiteY17" fmla="*/ 361597 h 371475"/>
                  <a:gd name="connsiteX18" fmla="*/ 627440 w 809625"/>
                  <a:gd name="connsiteY18" fmla="*/ 354644 h 371475"/>
                  <a:gd name="connsiteX19" fmla="*/ 644871 w 809625"/>
                  <a:gd name="connsiteY19" fmla="*/ 302542 h 371475"/>
                  <a:gd name="connsiteX20" fmla="*/ 730977 w 809625"/>
                  <a:gd name="connsiteY20" fmla="*/ 241582 h 371475"/>
                  <a:gd name="connsiteX21" fmla="*/ 760504 w 809625"/>
                  <a:gd name="connsiteY21" fmla="*/ 210531 h 371475"/>
                  <a:gd name="connsiteX22" fmla="*/ 739835 w 809625"/>
                  <a:gd name="connsiteY22" fmla="*/ 204149 h 371475"/>
                  <a:gd name="connsiteX23" fmla="*/ 733549 w 809625"/>
                  <a:gd name="connsiteY23" fmla="*/ 170145 h 371475"/>
                  <a:gd name="connsiteX24" fmla="*/ 722785 w 809625"/>
                  <a:gd name="connsiteY24" fmla="*/ 154048 h 371475"/>
                  <a:gd name="connsiteX25" fmla="*/ 779554 w 809625"/>
                  <a:gd name="connsiteY25" fmla="*/ 138522 h 371475"/>
                  <a:gd name="connsiteX26" fmla="*/ 788222 w 809625"/>
                  <a:gd name="connsiteY26" fmla="*/ 90992 h 371475"/>
                  <a:gd name="connsiteX27" fmla="*/ 802795 w 809625"/>
                  <a:gd name="connsiteY27" fmla="*/ 85182 h 371475"/>
                  <a:gd name="connsiteX28" fmla="*/ 759457 w 809625"/>
                  <a:gd name="connsiteY28" fmla="*/ 101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625" h="371475">
                    <a:moveTo>
                      <a:pt x="759457" y="10125"/>
                    </a:moveTo>
                    <a:cubicBezTo>
                      <a:pt x="596865" y="50606"/>
                      <a:pt x="425224" y="84896"/>
                      <a:pt x="230914" y="104232"/>
                    </a:cubicBezTo>
                    <a:cubicBezTo>
                      <a:pt x="231200" y="105470"/>
                      <a:pt x="231391" y="107089"/>
                      <a:pt x="231391" y="109185"/>
                    </a:cubicBezTo>
                    <a:cubicBezTo>
                      <a:pt x="231391" y="145951"/>
                      <a:pt x="218341" y="127568"/>
                      <a:pt x="209578" y="160048"/>
                    </a:cubicBezTo>
                    <a:cubicBezTo>
                      <a:pt x="205673" y="174336"/>
                      <a:pt x="187957" y="144618"/>
                      <a:pt x="168526" y="183766"/>
                    </a:cubicBezTo>
                    <a:cubicBezTo>
                      <a:pt x="164716" y="191386"/>
                      <a:pt x="154333" y="178336"/>
                      <a:pt x="153190" y="178336"/>
                    </a:cubicBezTo>
                    <a:cubicBezTo>
                      <a:pt x="153000" y="178336"/>
                      <a:pt x="128521" y="197101"/>
                      <a:pt x="130140" y="200911"/>
                    </a:cubicBezTo>
                    <a:cubicBezTo>
                      <a:pt x="136141" y="215579"/>
                      <a:pt x="112138" y="217960"/>
                      <a:pt x="102041" y="229390"/>
                    </a:cubicBezTo>
                    <a:cubicBezTo>
                      <a:pt x="95183" y="237106"/>
                      <a:pt x="80229" y="248440"/>
                      <a:pt x="70609" y="248155"/>
                    </a:cubicBezTo>
                    <a:cubicBezTo>
                      <a:pt x="62703" y="247869"/>
                      <a:pt x="35557" y="261109"/>
                      <a:pt x="35557" y="277777"/>
                    </a:cubicBezTo>
                    <a:cubicBezTo>
                      <a:pt x="35557" y="303114"/>
                      <a:pt x="10125" y="273015"/>
                      <a:pt x="10125" y="324736"/>
                    </a:cubicBezTo>
                    <a:lnTo>
                      <a:pt x="125663" y="310162"/>
                    </a:lnTo>
                    <a:lnTo>
                      <a:pt x="205197" y="272920"/>
                    </a:lnTo>
                    <a:lnTo>
                      <a:pt x="327403" y="265871"/>
                    </a:lnTo>
                    <a:cubicBezTo>
                      <a:pt x="348072" y="278825"/>
                      <a:pt x="340452" y="279968"/>
                      <a:pt x="346167" y="294827"/>
                    </a:cubicBezTo>
                    <a:lnTo>
                      <a:pt x="447227" y="282254"/>
                    </a:lnTo>
                    <a:lnTo>
                      <a:pt x="570195" y="368360"/>
                    </a:lnTo>
                    <a:cubicBezTo>
                      <a:pt x="571147" y="368455"/>
                      <a:pt x="592484" y="362264"/>
                      <a:pt x="594198" y="361597"/>
                    </a:cubicBezTo>
                    <a:cubicBezTo>
                      <a:pt x="609628" y="355216"/>
                      <a:pt x="613629" y="357311"/>
                      <a:pt x="627440" y="354644"/>
                    </a:cubicBezTo>
                    <a:cubicBezTo>
                      <a:pt x="634203" y="335213"/>
                      <a:pt x="632012" y="324926"/>
                      <a:pt x="644871" y="302542"/>
                    </a:cubicBezTo>
                    <a:cubicBezTo>
                      <a:pt x="653920" y="286731"/>
                      <a:pt x="716213" y="231010"/>
                      <a:pt x="730977" y="241582"/>
                    </a:cubicBezTo>
                    <a:cubicBezTo>
                      <a:pt x="753265" y="257489"/>
                      <a:pt x="771839" y="201101"/>
                      <a:pt x="760504" y="210531"/>
                    </a:cubicBezTo>
                    <a:cubicBezTo>
                      <a:pt x="747836" y="221104"/>
                      <a:pt x="755647" y="200434"/>
                      <a:pt x="739835" y="204149"/>
                    </a:cubicBezTo>
                    <a:cubicBezTo>
                      <a:pt x="710498" y="211007"/>
                      <a:pt x="749741" y="169478"/>
                      <a:pt x="733549" y="170145"/>
                    </a:cubicBezTo>
                    <a:cubicBezTo>
                      <a:pt x="716022" y="170812"/>
                      <a:pt x="721071" y="152047"/>
                      <a:pt x="722785" y="154048"/>
                    </a:cubicBezTo>
                    <a:cubicBezTo>
                      <a:pt x="739359" y="173479"/>
                      <a:pt x="777935" y="156048"/>
                      <a:pt x="779554" y="138522"/>
                    </a:cubicBezTo>
                    <a:cubicBezTo>
                      <a:pt x="781555" y="117948"/>
                      <a:pt x="812511" y="115376"/>
                      <a:pt x="788222" y="90992"/>
                    </a:cubicBezTo>
                    <a:cubicBezTo>
                      <a:pt x="794032" y="93659"/>
                      <a:pt x="806415" y="88325"/>
                      <a:pt x="802795" y="85182"/>
                    </a:cubicBezTo>
                    <a:cubicBezTo>
                      <a:pt x="788603" y="73180"/>
                      <a:pt x="771839" y="30318"/>
                      <a:pt x="759457" y="10125"/>
                    </a:cubicBezTo>
                    <a:close/>
                  </a:path>
                </a:pathLst>
              </a:custGeom>
              <a:grpFill/>
              <a:ln w="6350" cap="flat">
                <a:solidFill>
                  <a:schemeClr val="bg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11E3D722-9F03-43D5-BD7A-58ED4822B99B}"/>
                  </a:ext>
                </a:extLst>
              </p:cNvPr>
              <p:cNvSpPr/>
              <p:nvPr/>
            </p:nvSpPr>
            <p:spPr>
              <a:xfrm>
                <a:off x="8042774" y="3461089"/>
                <a:ext cx="810822" cy="632441"/>
              </a:xfrm>
              <a:custGeom>
                <a:avLst/>
                <a:gdLst>
                  <a:gd name="connsiteX0" fmla="*/ 348910 w 476250"/>
                  <a:gd name="connsiteY0" fmla="*/ 26508 h 371475"/>
                  <a:gd name="connsiteX1" fmla="*/ 247850 w 476250"/>
                  <a:gd name="connsiteY1" fmla="*/ 39081 h 371475"/>
                  <a:gd name="connsiteX2" fmla="*/ 229086 w 476250"/>
                  <a:gd name="connsiteY2" fmla="*/ 10125 h 371475"/>
                  <a:gd name="connsiteX3" fmla="*/ 106880 w 476250"/>
                  <a:gd name="connsiteY3" fmla="*/ 17173 h 371475"/>
                  <a:gd name="connsiteX4" fmla="*/ 27346 w 476250"/>
                  <a:gd name="connsiteY4" fmla="*/ 54416 h 371475"/>
                  <a:gd name="connsiteX5" fmla="*/ 15154 w 476250"/>
                  <a:gd name="connsiteY5" fmla="*/ 76419 h 371475"/>
                  <a:gd name="connsiteX6" fmla="*/ 31442 w 476250"/>
                  <a:gd name="connsiteY6" fmla="*/ 105375 h 371475"/>
                  <a:gd name="connsiteX7" fmla="*/ 52778 w 476250"/>
                  <a:gd name="connsiteY7" fmla="*/ 110995 h 371475"/>
                  <a:gd name="connsiteX8" fmla="*/ 72019 w 476250"/>
                  <a:gd name="connsiteY8" fmla="*/ 133188 h 371475"/>
                  <a:gd name="connsiteX9" fmla="*/ 87068 w 476250"/>
                  <a:gd name="connsiteY9" fmla="*/ 153952 h 371475"/>
                  <a:gd name="connsiteX10" fmla="*/ 100689 w 476250"/>
                  <a:gd name="connsiteY10" fmla="*/ 170431 h 371475"/>
                  <a:gd name="connsiteX11" fmla="*/ 112881 w 476250"/>
                  <a:gd name="connsiteY11" fmla="*/ 176717 h 371475"/>
                  <a:gd name="connsiteX12" fmla="*/ 132026 w 476250"/>
                  <a:gd name="connsiteY12" fmla="*/ 194338 h 371475"/>
                  <a:gd name="connsiteX13" fmla="*/ 169745 w 476250"/>
                  <a:gd name="connsiteY13" fmla="*/ 225961 h 371475"/>
                  <a:gd name="connsiteX14" fmla="*/ 181651 w 476250"/>
                  <a:gd name="connsiteY14" fmla="*/ 241297 h 371475"/>
                  <a:gd name="connsiteX15" fmla="*/ 203273 w 476250"/>
                  <a:gd name="connsiteY15" fmla="*/ 251298 h 371475"/>
                  <a:gd name="connsiteX16" fmla="*/ 223752 w 476250"/>
                  <a:gd name="connsiteY16" fmla="*/ 285778 h 371475"/>
                  <a:gd name="connsiteX17" fmla="*/ 235087 w 476250"/>
                  <a:gd name="connsiteY17" fmla="*/ 313401 h 371475"/>
                  <a:gd name="connsiteX18" fmla="*/ 256804 w 476250"/>
                  <a:gd name="connsiteY18" fmla="*/ 328736 h 371475"/>
                  <a:gd name="connsiteX19" fmla="*/ 261662 w 476250"/>
                  <a:gd name="connsiteY19" fmla="*/ 345500 h 371475"/>
                  <a:gd name="connsiteX20" fmla="*/ 282331 w 476250"/>
                  <a:gd name="connsiteY20" fmla="*/ 362169 h 371475"/>
                  <a:gd name="connsiteX21" fmla="*/ 292808 w 476250"/>
                  <a:gd name="connsiteY21" fmla="*/ 362264 h 371475"/>
                  <a:gd name="connsiteX22" fmla="*/ 304810 w 476250"/>
                  <a:gd name="connsiteY22" fmla="*/ 349977 h 371475"/>
                  <a:gd name="connsiteX23" fmla="*/ 319859 w 476250"/>
                  <a:gd name="connsiteY23" fmla="*/ 306162 h 371475"/>
                  <a:gd name="connsiteX24" fmla="*/ 362817 w 476250"/>
                  <a:gd name="connsiteY24" fmla="*/ 286540 h 371475"/>
                  <a:gd name="connsiteX25" fmla="*/ 389487 w 476250"/>
                  <a:gd name="connsiteY25" fmla="*/ 253679 h 371475"/>
                  <a:gd name="connsiteX26" fmla="*/ 413966 w 476250"/>
                  <a:gd name="connsiteY26" fmla="*/ 229390 h 371475"/>
                  <a:gd name="connsiteX27" fmla="*/ 431778 w 476250"/>
                  <a:gd name="connsiteY27" fmla="*/ 190433 h 371475"/>
                  <a:gd name="connsiteX28" fmla="*/ 441303 w 476250"/>
                  <a:gd name="connsiteY28" fmla="*/ 152047 h 371475"/>
                  <a:gd name="connsiteX29" fmla="*/ 457400 w 476250"/>
                  <a:gd name="connsiteY29" fmla="*/ 125949 h 371475"/>
                  <a:gd name="connsiteX30" fmla="*/ 471688 w 476250"/>
                  <a:gd name="connsiteY30" fmla="*/ 112709 h 371475"/>
                  <a:gd name="connsiteX31" fmla="*/ 348910 w 476250"/>
                  <a:gd name="connsiteY31" fmla="*/ 265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6250" h="371475">
                    <a:moveTo>
                      <a:pt x="348910" y="26508"/>
                    </a:moveTo>
                    <a:lnTo>
                      <a:pt x="247850" y="39081"/>
                    </a:lnTo>
                    <a:cubicBezTo>
                      <a:pt x="242135" y="24222"/>
                      <a:pt x="249660" y="23079"/>
                      <a:pt x="229086" y="10125"/>
                    </a:cubicBezTo>
                    <a:lnTo>
                      <a:pt x="106880" y="17173"/>
                    </a:lnTo>
                    <a:lnTo>
                      <a:pt x="27346" y="54416"/>
                    </a:lnTo>
                    <a:cubicBezTo>
                      <a:pt x="27346" y="72037"/>
                      <a:pt x="24775" y="60036"/>
                      <a:pt x="15154" y="76419"/>
                    </a:cubicBezTo>
                    <a:cubicBezTo>
                      <a:pt x="3248" y="96898"/>
                      <a:pt x="14012" y="91183"/>
                      <a:pt x="31442" y="105375"/>
                    </a:cubicBezTo>
                    <a:cubicBezTo>
                      <a:pt x="36681" y="109661"/>
                      <a:pt x="45634" y="112519"/>
                      <a:pt x="52778" y="110995"/>
                    </a:cubicBezTo>
                    <a:cubicBezTo>
                      <a:pt x="63827" y="108709"/>
                      <a:pt x="62017" y="123758"/>
                      <a:pt x="72019" y="133188"/>
                    </a:cubicBezTo>
                    <a:cubicBezTo>
                      <a:pt x="73352" y="134426"/>
                      <a:pt x="75638" y="145380"/>
                      <a:pt x="87068" y="153952"/>
                    </a:cubicBezTo>
                    <a:cubicBezTo>
                      <a:pt x="97641" y="161858"/>
                      <a:pt x="84211" y="167097"/>
                      <a:pt x="100689" y="170431"/>
                    </a:cubicBezTo>
                    <a:cubicBezTo>
                      <a:pt x="103928" y="171097"/>
                      <a:pt x="111738" y="176527"/>
                      <a:pt x="112881" y="176717"/>
                    </a:cubicBezTo>
                    <a:cubicBezTo>
                      <a:pt x="127264" y="183385"/>
                      <a:pt x="130597" y="193481"/>
                      <a:pt x="132026" y="194338"/>
                    </a:cubicBezTo>
                    <a:cubicBezTo>
                      <a:pt x="145742" y="202054"/>
                      <a:pt x="163840" y="210721"/>
                      <a:pt x="169745" y="225961"/>
                    </a:cubicBezTo>
                    <a:cubicBezTo>
                      <a:pt x="170507" y="227866"/>
                      <a:pt x="177937" y="239677"/>
                      <a:pt x="181651" y="241297"/>
                    </a:cubicBezTo>
                    <a:cubicBezTo>
                      <a:pt x="189748" y="244726"/>
                      <a:pt x="192891" y="248345"/>
                      <a:pt x="203273" y="251298"/>
                    </a:cubicBezTo>
                    <a:cubicBezTo>
                      <a:pt x="213179" y="254060"/>
                      <a:pt x="217180" y="276539"/>
                      <a:pt x="223752" y="285778"/>
                    </a:cubicBezTo>
                    <a:cubicBezTo>
                      <a:pt x="227848" y="291589"/>
                      <a:pt x="229943" y="313401"/>
                      <a:pt x="235087" y="313401"/>
                    </a:cubicBezTo>
                    <a:cubicBezTo>
                      <a:pt x="243373" y="313401"/>
                      <a:pt x="254804" y="321497"/>
                      <a:pt x="256804" y="328736"/>
                    </a:cubicBezTo>
                    <a:cubicBezTo>
                      <a:pt x="261566" y="336070"/>
                      <a:pt x="262423" y="329879"/>
                      <a:pt x="261662" y="345500"/>
                    </a:cubicBezTo>
                    <a:cubicBezTo>
                      <a:pt x="261090" y="357121"/>
                      <a:pt x="274139" y="358835"/>
                      <a:pt x="282331" y="362169"/>
                    </a:cubicBezTo>
                    <a:cubicBezTo>
                      <a:pt x="282902" y="362455"/>
                      <a:pt x="291379" y="362264"/>
                      <a:pt x="292808" y="362264"/>
                    </a:cubicBezTo>
                    <a:cubicBezTo>
                      <a:pt x="293475" y="361312"/>
                      <a:pt x="303476" y="351406"/>
                      <a:pt x="304810" y="349977"/>
                    </a:cubicBezTo>
                    <a:cubicBezTo>
                      <a:pt x="337957" y="313306"/>
                      <a:pt x="319859" y="332356"/>
                      <a:pt x="319859" y="306162"/>
                    </a:cubicBezTo>
                    <a:cubicBezTo>
                      <a:pt x="362055" y="306162"/>
                      <a:pt x="339100" y="291398"/>
                      <a:pt x="362817" y="286540"/>
                    </a:cubicBezTo>
                    <a:cubicBezTo>
                      <a:pt x="363103" y="286445"/>
                      <a:pt x="388725" y="256156"/>
                      <a:pt x="389487" y="253679"/>
                    </a:cubicBezTo>
                    <a:cubicBezTo>
                      <a:pt x="398345" y="228057"/>
                      <a:pt x="413014" y="232057"/>
                      <a:pt x="413966" y="229390"/>
                    </a:cubicBezTo>
                    <a:cubicBezTo>
                      <a:pt x="423205" y="203482"/>
                      <a:pt x="431778" y="216722"/>
                      <a:pt x="431778" y="190433"/>
                    </a:cubicBezTo>
                    <a:cubicBezTo>
                      <a:pt x="431778" y="183480"/>
                      <a:pt x="438064" y="155953"/>
                      <a:pt x="441303" y="152047"/>
                    </a:cubicBezTo>
                    <a:cubicBezTo>
                      <a:pt x="444922" y="147666"/>
                      <a:pt x="457305" y="125949"/>
                      <a:pt x="457400" y="125949"/>
                    </a:cubicBezTo>
                    <a:cubicBezTo>
                      <a:pt x="459781" y="121567"/>
                      <a:pt x="466735" y="112995"/>
                      <a:pt x="471688" y="112709"/>
                    </a:cubicBezTo>
                    <a:lnTo>
                      <a:pt x="348910" y="26508"/>
                    </a:lnTo>
                    <a:close/>
                  </a:path>
                </a:pathLst>
              </a:custGeom>
              <a:grpFill/>
              <a:ln w="6350" cap="flat">
                <a:solidFill>
                  <a:schemeClr val="bg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5A5C5BFD-6704-4198-B033-B289330AE068}"/>
                  </a:ext>
                </a:extLst>
              </p:cNvPr>
              <p:cNvSpPr/>
              <p:nvPr/>
            </p:nvSpPr>
            <p:spPr>
              <a:xfrm>
                <a:off x="7422302" y="4332157"/>
                <a:ext cx="1459479" cy="1102717"/>
              </a:xfrm>
              <a:custGeom>
                <a:avLst/>
                <a:gdLst>
                  <a:gd name="connsiteX0" fmla="*/ 648776 w 857250"/>
                  <a:gd name="connsiteY0" fmla="*/ 90657 h 647700"/>
                  <a:gd name="connsiteX1" fmla="*/ 622678 w 857250"/>
                  <a:gd name="connsiteY1" fmla="*/ 24934 h 647700"/>
                  <a:gd name="connsiteX2" fmla="*/ 619439 w 857250"/>
                  <a:gd name="connsiteY2" fmla="*/ 12933 h 647700"/>
                  <a:gd name="connsiteX3" fmla="*/ 578958 w 857250"/>
                  <a:gd name="connsiteY3" fmla="*/ 10456 h 647700"/>
                  <a:gd name="connsiteX4" fmla="*/ 569528 w 857250"/>
                  <a:gd name="connsiteY4" fmla="*/ 42270 h 647700"/>
                  <a:gd name="connsiteX5" fmla="*/ 548859 w 857250"/>
                  <a:gd name="connsiteY5" fmla="*/ 43889 h 647700"/>
                  <a:gd name="connsiteX6" fmla="*/ 285588 w 857250"/>
                  <a:gd name="connsiteY6" fmla="*/ 58938 h 647700"/>
                  <a:gd name="connsiteX7" fmla="*/ 267109 w 857250"/>
                  <a:gd name="connsiteY7" fmla="*/ 29792 h 647700"/>
                  <a:gd name="connsiteX8" fmla="*/ 11839 w 857250"/>
                  <a:gd name="connsiteY8" fmla="*/ 52938 h 647700"/>
                  <a:gd name="connsiteX9" fmla="*/ 10125 w 857250"/>
                  <a:gd name="connsiteY9" fmla="*/ 70559 h 647700"/>
                  <a:gd name="connsiteX10" fmla="*/ 35842 w 857250"/>
                  <a:gd name="connsiteY10" fmla="*/ 91990 h 647700"/>
                  <a:gd name="connsiteX11" fmla="*/ 34985 w 857250"/>
                  <a:gd name="connsiteY11" fmla="*/ 134853 h 647700"/>
                  <a:gd name="connsiteX12" fmla="*/ 93183 w 857250"/>
                  <a:gd name="connsiteY12" fmla="*/ 119898 h 647700"/>
                  <a:gd name="connsiteX13" fmla="*/ 156334 w 857250"/>
                  <a:gd name="connsiteY13" fmla="*/ 119041 h 647700"/>
                  <a:gd name="connsiteX14" fmla="*/ 211674 w 857250"/>
                  <a:gd name="connsiteY14" fmla="*/ 137615 h 647700"/>
                  <a:gd name="connsiteX15" fmla="*/ 253870 w 857250"/>
                  <a:gd name="connsiteY15" fmla="*/ 183335 h 647700"/>
                  <a:gd name="connsiteX16" fmla="*/ 305209 w 857250"/>
                  <a:gd name="connsiteY16" fmla="*/ 168762 h 647700"/>
                  <a:gd name="connsiteX17" fmla="*/ 343500 w 857250"/>
                  <a:gd name="connsiteY17" fmla="*/ 146092 h 647700"/>
                  <a:gd name="connsiteX18" fmla="*/ 396459 w 857250"/>
                  <a:gd name="connsiteY18" fmla="*/ 126852 h 647700"/>
                  <a:gd name="connsiteX19" fmla="*/ 443417 w 857250"/>
                  <a:gd name="connsiteY19" fmla="*/ 158951 h 647700"/>
                  <a:gd name="connsiteX20" fmla="*/ 459038 w 857250"/>
                  <a:gd name="connsiteY20" fmla="*/ 183526 h 647700"/>
                  <a:gd name="connsiteX21" fmla="*/ 513997 w 857250"/>
                  <a:gd name="connsiteY21" fmla="*/ 211053 h 647700"/>
                  <a:gd name="connsiteX22" fmla="*/ 537619 w 857250"/>
                  <a:gd name="connsiteY22" fmla="*/ 245247 h 647700"/>
                  <a:gd name="connsiteX23" fmla="*/ 539048 w 857250"/>
                  <a:gd name="connsiteY23" fmla="*/ 305350 h 647700"/>
                  <a:gd name="connsiteX24" fmla="*/ 552764 w 857250"/>
                  <a:gd name="connsiteY24" fmla="*/ 381455 h 647700"/>
                  <a:gd name="connsiteX25" fmla="*/ 546573 w 857250"/>
                  <a:gd name="connsiteY25" fmla="*/ 354309 h 647700"/>
                  <a:gd name="connsiteX26" fmla="*/ 561718 w 857250"/>
                  <a:gd name="connsiteY26" fmla="*/ 389646 h 647700"/>
                  <a:gd name="connsiteX27" fmla="*/ 551240 w 857250"/>
                  <a:gd name="connsiteY27" fmla="*/ 400505 h 647700"/>
                  <a:gd name="connsiteX28" fmla="*/ 606199 w 857250"/>
                  <a:gd name="connsiteY28" fmla="*/ 476895 h 647700"/>
                  <a:gd name="connsiteX29" fmla="*/ 639251 w 857250"/>
                  <a:gd name="connsiteY29" fmla="*/ 509947 h 647700"/>
                  <a:gd name="connsiteX30" fmla="*/ 667826 w 857250"/>
                  <a:gd name="connsiteY30" fmla="*/ 548047 h 647700"/>
                  <a:gd name="connsiteX31" fmla="*/ 687067 w 857250"/>
                  <a:gd name="connsiteY31" fmla="*/ 568716 h 647700"/>
                  <a:gd name="connsiteX32" fmla="*/ 739168 w 857250"/>
                  <a:gd name="connsiteY32" fmla="*/ 596434 h 647700"/>
                  <a:gd name="connsiteX33" fmla="*/ 751932 w 857250"/>
                  <a:gd name="connsiteY33" fmla="*/ 636249 h 647700"/>
                  <a:gd name="connsiteX34" fmla="*/ 796128 w 857250"/>
                  <a:gd name="connsiteY34" fmla="*/ 633772 h 647700"/>
                  <a:gd name="connsiteX35" fmla="*/ 832799 w 857250"/>
                  <a:gd name="connsiteY35" fmla="*/ 605007 h 647700"/>
                  <a:gd name="connsiteX36" fmla="*/ 835276 w 857250"/>
                  <a:gd name="connsiteY36" fmla="*/ 574241 h 647700"/>
                  <a:gd name="connsiteX37" fmla="*/ 843181 w 857250"/>
                  <a:gd name="connsiteY37" fmla="*/ 560239 h 647700"/>
                  <a:gd name="connsiteX38" fmla="*/ 843086 w 857250"/>
                  <a:gd name="connsiteY38" fmla="*/ 526426 h 647700"/>
                  <a:gd name="connsiteX39" fmla="*/ 826417 w 857250"/>
                  <a:gd name="connsiteY39" fmla="*/ 414316 h 647700"/>
                  <a:gd name="connsiteX40" fmla="*/ 808987 w 857250"/>
                  <a:gd name="connsiteY40" fmla="*/ 382312 h 647700"/>
                  <a:gd name="connsiteX41" fmla="*/ 786222 w 857250"/>
                  <a:gd name="connsiteY41" fmla="*/ 343164 h 647700"/>
                  <a:gd name="connsiteX42" fmla="*/ 776792 w 857250"/>
                  <a:gd name="connsiteY42" fmla="*/ 321257 h 647700"/>
                  <a:gd name="connsiteX43" fmla="*/ 752027 w 857250"/>
                  <a:gd name="connsiteY43" fmla="*/ 276013 h 647700"/>
                  <a:gd name="connsiteX44" fmla="*/ 750694 w 857250"/>
                  <a:gd name="connsiteY44" fmla="*/ 241628 h 647700"/>
                  <a:gd name="connsiteX45" fmla="*/ 720595 w 857250"/>
                  <a:gd name="connsiteY45" fmla="*/ 212291 h 647700"/>
                  <a:gd name="connsiteX46" fmla="*/ 693925 w 857250"/>
                  <a:gd name="connsiteY46" fmla="*/ 176096 h 647700"/>
                  <a:gd name="connsiteX47" fmla="*/ 648776 w 857250"/>
                  <a:gd name="connsiteY47" fmla="*/ 90657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50" h="647700">
                    <a:moveTo>
                      <a:pt x="648776" y="90657"/>
                    </a:moveTo>
                    <a:cubicBezTo>
                      <a:pt x="644585" y="77226"/>
                      <a:pt x="622963" y="35602"/>
                      <a:pt x="622678" y="24934"/>
                    </a:cubicBezTo>
                    <a:cubicBezTo>
                      <a:pt x="622582" y="22077"/>
                      <a:pt x="620392" y="15695"/>
                      <a:pt x="619439" y="12933"/>
                    </a:cubicBezTo>
                    <a:cubicBezTo>
                      <a:pt x="595341" y="14742"/>
                      <a:pt x="599151" y="12933"/>
                      <a:pt x="578958" y="10456"/>
                    </a:cubicBezTo>
                    <a:cubicBezTo>
                      <a:pt x="549621" y="6837"/>
                      <a:pt x="568385" y="33888"/>
                      <a:pt x="569528" y="42270"/>
                    </a:cubicBezTo>
                    <a:cubicBezTo>
                      <a:pt x="574195" y="76083"/>
                      <a:pt x="548859" y="68082"/>
                      <a:pt x="548859" y="43889"/>
                    </a:cubicBezTo>
                    <a:lnTo>
                      <a:pt x="285588" y="58938"/>
                    </a:lnTo>
                    <a:cubicBezTo>
                      <a:pt x="278825" y="56176"/>
                      <a:pt x="269776" y="30935"/>
                      <a:pt x="267109" y="29792"/>
                    </a:cubicBezTo>
                    <a:lnTo>
                      <a:pt x="11839" y="52938"/>
                    </a:lnTo>
                    <a:lnTo>
                      <a:pt x="10125" y="70559"/>
                    </a:lnTo>
                    <a:lnTo>
                      <a:pt x="35842" y="91990"/>
                    </a:lnTo>
                    <a:lnTo>
                      <a:pt x="34985" y="134853"/>
                    </a:lnTo>
                    <a:cubicBezTo>
                      <a:pt x="65179" y="121708"/>
                      <a:pt x="62608" y="126280"/>
                      <a:pt x="93183" y="119898"/>
                    </a:cubicBezTo>
                    <a:cubicBezTo>
                      <a:pt x="105565" y="117327"/>
                      <a:pt x="145285" y="112755"/>
                      <a:pt x="156334" y="119041"/>
                    </a:cubicBezTo>
                    <a:cubicBezTo>
                      <a:pt x="166335" y="124661"/>
                      <a:pt x="182718" y="119994"/>
                      <a:pt x="211674" y="137615"/>
                    </a:cubicBezTo>
                    <a:cubicBezTo>
                      <a:pt x="234248" y="151331"/>
                      <a:pt x="253870" y="151712"/>
                      <a:pt x="253870" y="183335"/>
                    </a:cubicBezTo>
                    <a:cubicBezTo>
                      <a:pt x="262918" y="165999"/>
                      <a:pt x="285874" y="186954"/>
                      <a:pt x="305209" y="168762"/>
                    </a:cubicBezTo>
                    <a:cubicBezTo>
                      <a:pt x="311401" y="162856"/>
                      <a:pt x="334261" y="145711"/>
                      <a:pt x="343500" y="146092"/>
                    </a:cubicBezTo>
                    <a:cubicBezTo>
                      <a:pt x="352834" y="146473"/>
                      <a:pt x="322354" y="105325"/>
                      <a:pt x="396459" y="126852"/>
                    </a:cubicBezTo>
                    <a:cubicBezTo>
                      <a:pt x="431035" y="136853"/>
                      <a:pt x="411127" y="148950"/>
                      <a:pt x="443417" y="158951"/>
                    </a:cubicBezTo>
                    <a:cubicBezTo>
                      <a:pt x="453704" y="162189"/>
                      <a:pt x="444179" y="175810"/>
                      <a:pt x="459038" y="183526"/>
                    </a:cubicBezTo>
                    <a:cubicBezTo>
                      <a:pt x="489232" y="199242"/>
                      <a:pt x="456657" y="197813"/>
                      <a:pt x="513997" y="211053"/>
                    </a:cubicBezTo>
                    <a:cubicBezTo>
                      <a:pt x="517807" y="211910"/>
                      <a:pt x="526475" y="242676"/>
                      <a:pt x="537619" y="245247"/>
                    </a:cubicBezTo>
                    <a:cubicBezTo>
                      <a:pt x="540667" y="254201"/>
                      <a:pt x="542763" y="297444"/>
                      <a:pt x="539048" y="305350"/>
                    </a:cubicBezTo>
                    <a:cubicBezTo>
                      <a:pt x="520379" y="345260"/>
                      <a:pt x="551240" y="390123"/>
                      <a:pt x="552764" y="381455"/>
                    </a:cubicBezTo>
                    <a:cubicBezTo>
                      <a:pt x="556574" y="359071"/>
                      <a:pt x="569242" y="367739"/>
                      <a:pt x="546573" y="354309"/>
                    </a:cubicBezTo>
                    <a:cubicBezTo>
                      <a:pt x="529618" y="344212"/>
                      <a:pt x="609628" y="329829"/>
                      <a:pt x="561718" y="389646"/>
                    </a:cubicBezTo>
                    <a:cubicBezTo>
                      <a:pt x="560955" y="390599"/>
                      <a:pt x="552097" y="400219"/>
                      <a:pt x="551240" y="400505"/>
                    </a:cubicBezTo>
                    <a:cubicBezTo>
                      <a:pt x="552955" y="409363"/>
                      <a:pt x="599437" y="452797"/>
                      <a:pt x="606199" y="476895"/>
                    </a:cubicBezTo>
                    <a:cubicBezTo>
                      <a:pt x="607533" y="481468"/>
                      <a:pt x="632012" y="536331"/>
                      <a:pt x="639251" y="509947"/>
                    </a:cubicBezTo>
                    <a:cubicBezTo>
                      <a:pt x="645252" y="488230"/>
                      <a:pt x="668684" y="526426"/>
                      <a:pt x="667826" y="548047"/>
                    </a:cubicBezTo>
                    <a:cubicBezTo>
                      <a:pt x="667731" y="550714"/>
                      <a:pt x="684209" y="577670"/>
                      <a:pt x="687067" y="568716"/>
                    </a:cubicBezTo>
                    <a:cubicBezTo>
                      <a:pt x="689734" y="560144"/>
                      <a:pt x="729358" y="573098"/>
                      <a:pt x="739168" y="596434"/>
                    </a:cubicBezTo>
                    <a:cubicBezTo>
                      <a:pt x="748884" y="619485"/>
                      <a:pt x="746312" y="612436"/>
                      <a:pt x="751932" y="636249"/>
                    </a:cubicBezTo>
                    <a:cubicBezTo>
                      <a:pt x="757361" y="659109"/>
                      <a:pt x="792794" y="633772"/>
                      <a:pt x="796128" y="633772"/>
                    </a:cubicBezTo>
                    <a:cubicBezTo>
                      <a:pt x="809368" y="633772"/>
                      <a:pt x="833656" y="619961"/>
                      <a:pt x="832799" y="605007"/>
                    </a:cubicBezTo>
                    <a:cubicBezTo>
                      <a:pt x="832323" y="596148"/>
                      <a:pt x="834228" y="582909"/>
                      <a:pt x="835276" y="574241"/>
                    </a:cubicBezTo>
                    <a:cubicBezTo>
                      <a:pt x="836895" y="561096"/>
                      <a:pt x="829180" y="568145"/>
                      <a:pt x="843181" y="560239"/>
                    </a:cubicBezTo>
                    <a:cubicBezTo>
                      <a:pt x="853849" y="554143"/>
                      <a:pt x="843086" y="531664"/>
                      <a:pt x="843086" y="526426"/>
                    </a:cubicBezTo>
                    <a:cubicBezTo>
                      <a:pt x="843086" y="494421"/>
                      <a:pt x="842800" y="440415"/>
                      <a:pt x="826417" y="414316"/>
                    </a:cubicBezTo>
                    <a:cubicBezTo>
                      <a:pt x="818893" y="402315"/>
                      <a:pt x="820036" y="396695"/>
                      <a:pt x="808987" y="382312"/>
                    </a:cubicBezTo>
                    <a:cubicBezTo>
                      <a:pt x="802129" y="373454"/>
                      <a:pt x="794509" y="348403"/>
                      <a:pt x="786222" y="343164"/>
                    </a:cubicBezTo>
                    <a:cubicBezTo>
                      <a:pt x="785174" y="334878"/>
                      <a:pt x="782507" y="327639"/>
                      <a:pt x="776792" y="321257"/>
                    </a:cubicBezTo>
                    <a:cubicBezTo>
                      <a:pt x="764410" y="307541"/>
                      <a:pt x="756980" y="296016"/>
                      <a:pt x="752027" y="276013"/>
                    </a:cubicBezTo>
                    <a:cubicBezTo>
                      <a:pt x="752027" y="248867"/>
                      <a:pt x="773173" y="264107"/>
                      <a:pt x="750694" y="241628"/>
                    </a:cubicBezTo>
                    <a:cubicBezTo>
                      <a:pt x="741835" y="232770"/>
                      <a:pt x="729739" y="226674"/>
                      <a:pt x="720595" y="212291"/>
                    </a:cubicBezTo>
                    <a:cubicBezTo>
                      <a:pt x="714308" y="202480"/>
                      <a:pt x="697354" y="187240"/>
                      <a:pt x="693925" y="176096"/>
                    </a:cubicBezTo>
                    <a:cubicBezTo>
                      <a:pt x="690591" y="165714"/>
                      <a:pt x="656205" y="114469"/>
                      <a:pt x="648776" y="90657"/>
                    </a:cubicBezTo>
                    <a:close/>
                  </a:path>
                </a:pathLst>
              </a:custGeom>
              <a:grpFill/>
              <a:ln w="6350" cap="flat">
                <a:solidFill>
                  <a:schemeClr val="bg1"/>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D44BB84-A8D1-4160-9050-04A2933B1511}"/>
                  </a:ext>
                </a:extLst>
              </p:cNvPr>
              <p:cNvSpPr/>
              <p:nvPr/>
            </p:nvSpPr>
            <p:spPr>
              <a:xfrm>
                <a:off x="7677224" y="3536656"/>
                <a:ext cx="875687" cy="908120"/>
              </a:xfrm>
              <a:custGeom>
                <a:avLst/>
                <a:gdLst>
                  <a:gd name="connsiteX0" fmla="*/ 429225 w 514350"/>
                  <a:gd name="connsiteY0" fmla="*/ 477802 h 533400"/>
                  <a:gd name="connsiteX1" fmla="*/ 469706 w 514350"/>
                  <a:gd name="connsiteY1" fmla="*/ 480279 h 533400"/>
                  <a:gd name="connsiteX2" fmla="*/ 469896 w 514350"/>
                  <a:gd name="connsiteY2" fmla="*/ 474088 h 533400"/>
                  <a:gd name="connsiteX3" fmla="*/ 473516 w 514350"/>
                  <a:gd name="connsiteY3" fmla="*/ 440179 h 533400"/>
                  <a:gd name="connsiteX4" fmla="*/ 478945 w 514350"/>
                  <a:gd name="connsiteY4" fmla="*/ 409127 h 533400"/>
                  <a:gd name="connsiteX5" fmla="*/ 488566 w 514350"/>
                  <a:gd name="connsiteY5" fmla="*/ 376456 h 533400"/>
                  <a:gd name="connsiteX6" fmla="*/ 487422 w 514350"/>
                  <a:gd name="connsiteY6" fmla="*/ 356835 h 533400"/>
                  <a:gd name="connsiteX7" fmla="*/ 495805 w 514350"/>
                  <a:gd name="connsiteY7" fmla="*/ 342166 h 533400"/>
                  <a:gd name="connsiteX8" fmla="*/ 507616 w 514350"/>
                  <a:gd name="connsiteY8" fmla="*/ 317973 h 533400"/>
                  <a:gd name="connsiteX9" fmla="*/ 497138 w 514350"/>
                  <a:gd name="connsiteY9" fmla="*/ 317878 h 533400"/>
                  <a:gd name="connsiteX10" fmla="*/ 476469 w 514350"/>
                  <a:gd name="connsiteY10" fmla="*/ 301209 h 533400"/>
                  <a:gd name="connsiteX11" fmla="*/ 471611 w 514350"/>
                  <a:gd name="connsiteY11" fmla="*/ 284445 h 533400"/>
                  <a:gd name="connsiteX12" fmla="*/ 449894 w 514350"/>
                  <a:gd name="connsiteY12" fmla="*/ 269110 h 533400"/>
                  <a:gd name="connsiteX13" fmla="*/ 438559 w 514350"/>
                  <a:gd name="connsiteY13" fmla="*/ 241487 h 533400"/>
                  <a:gd name="connsiteX14" fmla="*/ 418080 w 514350"/>
                  <a:gd name="connsiteY14" fmla="*/ 207007 h 533400"/>
                  <a:gd name="connsiteX15" fmla="*/ 396459 w 514350"/>
                  <a:gd name="connsiteY15" fmla="*/ 197005 h 533400"/>
                  <a:gd name="connsiteX16" fmla="*/ 384553 w 514350"/>
                  <a:gd name="connsiteY16" fmla="*/ 181670 h 533400"/>
                  <a:gd name="connsiteX17" fmla="*/ 346834 w 514350"/>
                  <a:gd name="connsiteY17" fmla="*/ 150047 h 533400"/>
                  <a:gd name="connsiteX18" fmla="*/ 327688 w 514350"/>
                  <a:gd name="connsiteY18" fmla="*/ 132426 h 533400"/>
                  <a:gd name="connsiteX19" fmla="*/ 315496 w 514350"/>
                  <a:gd name="connsiteY19" fmla="*/ 126139 h 533400"/>
                  <a:gd name="connsiteX20" fmla="*/ 301876 w 514350"/>
                  <a:gd name="connsiteY20" fmla="*/ 109661 h 533400"/>
                  <a:gd name="connsiteX21" fmla="*/ 286826 w 514350"/>
                  <a:gd name="connsiteY21" fmla="*/ 88896 h 533400"/>
                  <a:gd name="connsiteX22" fmla="*/ 267586 w 514350"/>
                  <a:gd name="connsiteY22" fmla="*/ 66703 h 533400"/>
                  <a:gd name="connsiteX23" fmla="*/ 246250 w 514350"/>
                  <a:gd name="connsiteY23" fmla="*/ 61084 h 533400"/>
                  <a:gd name="connsiteX24" fmla="*/ 229962 w 514350"/>
                  <a:gd name="connsiteY24" fmla="*/ 32128 h 533400"/>
                  <a:gd name="connsiteX25" fmla="*/ 242154 w 514350"/>
                  <a:gd name="connsiteY25" fmla="*/ 10125 h 533400"/>
                  <a:gd name="connsiteX26" fmla="*/ 126616 w 514350"/>
                  <a:gd name="connsiteY26" fmla="*/ 24698 h 533400"/>
                  <a:gd name="connsiteX27" fmla="*/ 10125 w 514350"/>
                  <a:gd name="connsiteY27" fmla="*/ 39367 h 533400"/>
                  <a:gd name="connsiteX28" fmla="*/ 15649 w 514350"/>
                  <a:gd name="connsiteY28" fmla="*/ 68989 h 533400"/>
                  <a:gd name="connsiteX29" fmla="*/ 25936 w 514350"/>
                  <a:gd name="connsiteY29" fmla="*/ 97755 h 533400"/>
                  <a:gd name="connsiteX30" fmla="*/ 43843 w 514350"/>
                  <a:gd name="connsiteY30" fmla="*/ 158715 h 533400"/>
                  <a:gd name="connsiteX31" fmla="*/ 53654 w 514350"/>
                  <a:gd name="connsiteY31" fmla="*/ 198529 h 533400"/>
                  <a:gd name="connsiteX32" fmla="*/ 57559 w 514350"/>
                  <a:gd name="connsiteY32" fmla="*/ 212341 h 533400"/>
                  <a:gd name="connsiteX33" fmla="*/ 64798 w 514350"/>
                  <a:gd name="connsiteY33" fmla="*/ 240725 h 533400"/>
                  <a:gd name="connsiteX34" fmla="*/ 88611 w 514350"/>
                  <a:gd name="connsiteY34" fmla="*/ 306448 h 533400"/>
                  <a:gd name="connsiteX35" fmla="*/ 94421 w 514350"/>
                  <a:gd name="connsiteY35" fmla="*/ 327498 h 533400"/>
                  <a:gd name="connsiteX36" fmla="*/ 108328 w 514350"/>
                  <a:gd name="connsiteY36" fmla="*/ 340928 h 533400"/>
                  <a:gd name="connsiteX37" fmla="*/ 108232 w 514350"/>
                  <a:gd name="connsiteY37" fmla="*/ 359407 h 533400"/>
                  <a:gd name="connsiteX38" fmla="*/ 101279 w 514350"/>
                  <a:gd name="connsiteY38" fmla="*/ 377980 h 533400"/>
                  <a:gd name="connsiteX39" fmla="*/ 102136 w 514350"/>
                  <a:gd name="connsiteY39" fmla="*/ 422176 h 533400"/>
                  <a:gd name="connsiteX40" fmla="*/ 104327 w 514350"/>
                  <a:gd name="connsiteY40" fmla="*/ 465039 h 533400"/>
                  <a:gd name="connsiteX41" fmla="*/ 107185 w 514350"/>
                  <a:gd name="connsiteY41" fmla="*/ 474564 h 533400"/>
                  <a:gd name="connsiteX42" fmla="*/ 117091 w 514350"/>
                  <a:gd name="connsiteY42" fmla="*/ 497233 h 533400"/>
                  <a:gd name="connsiteX43" fmla="*/ 135569 w 514350"/>
                  <a:gd name="connsiteY43" fmla="*/ 526380 h 533400"/>
                  <a:gd name="connsiteX44" fmla="*/ 398840 w 514350"/>
                  <a:gd name="connsiteY44" fmla="*/ 511330 h 533400"/>
                  <a:gd name="connsiteX45" fmla="*/ 419509 w 514350"/>
                  <a:gd name="connsiteY45" fmla="*/ 509711 h 533400"/>
                  <a:gd name="connsiteX46" fmla="*/ 429225 w 514350"/>
                  <a:gd name="connsiteY46" fmla="*/ 477802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4350" h="533400">
                    <a:moveTo>
                      <a:pt x="429225" y="477802"/>
                    </a:moveTo>
                    <a:cubicBezTo>
                      <a:pt x="449418" y="480279"/>
                      <a:pt x="445608" y="481993"/>
                      <a:pt x="469706" y="480279"/>
                    </a:cubicBezTo>
                    <a:lnTo>
                      <a:pt x="469896" y="474088"/>
                    </a:lnTo>
                    <a:cubicBezTo>
                      <a:pt x="472563" y="462562"/>
                      <a:pt x="471611" y="452466"/>
                      <a:pt x="473516" y="440179"/>
                    </a:cubicBezTo>
                    <a:cubicBezTo>
                      <a:pt x="475230" y="429034"/>
                      <a:pt x="477326" y="419605"/>
                      <a:pt x="478945" y="409127"/>
                    </a:cubicBezTo>
                    <a:cubicBezTo>
                      <a:pt x="478945" y="409032"/>
                      <a:pt x="488470" y="376552"/>
                      <a:pt x="488566" y="376456"/>
                    </a:cubicBezTo>
                    <a:cubicBezTo>
                      <a:pt x="492947" y="367789"/>
                      <a:pt x="484946" y="360169"/>
                      <a:pt x="487422" y="356835"/>
                    </a:cubicBezTo>
                    <a:cubicBezTo>
                      <a:pt x="492280" y="350358"/>
                      <a:pt x="493328" y="345976"/>
                      <a:pt x="495805" y="342166"/>
                    </a:cubicBezTo>
                    <a:cubicBezTo>
                      <a:pt x="504187" y="329022"/>
                      <a:pt x="504282" y="335594"/>
                      <a:pt x="507616" y="317973"/>
                    </a:cubicBezTo>
                    <a:cubicBezTo>
                      <a:pt x="506187" y="317973"/>
                      <a:pt x="497710" y="318163"/>
                      <a:pt x="497138" y="317878"/>
                    </a:cubicBezTo>
                    <a:cubicBezTo>
                      <a:pt x="488946" y="314544"/>
                      <a:pt x="475993" y="312829"/>
                      <a:pt x="476469" y="301209"/>
                    </a:cubicBezTo>
                    <a:cubicBezTo>
                      <a:pt x="477231" y="285493"/>
                      <a:pt x="476374" y="291684"/>
                      <a:pt x="471611" y="284445"/>
                    </a:cubicBezTo>
                    <a:cubicBezTo>
                      <a:pt x="469516" y="277111"/>
                      <a:pt x="458086" y="269110"/>
                      <a:pt x="449894" y="269110"/>
                    </a:cubicBezTo>
                    <a:cubicBezTo>
                      <a:pt x="444751" y="269110"/>
                      <a:pt x="442655" y="247297"/>
                      <a:pt x="438559" y="241487"/>
                    </a:cubicBezTo>
                    <a:cubicBezTo>
                      <a:pt x="431987" y="232248"/>
                      <a:pt x="428082" y="209769"/>
                      <a:pt x="418080" y="207007"/>
                    </a:cubicBezTo>
                    <a:cubicBezTo>
                      <a:pt x="407794" y="204149"/>
                      <a:pt x="404555" y="200434"/>
                      <a:pt x="396459" y="197005"/>
                    </a:cubicBezTo>
                    <a:cubicBezTo>
                      <a:pt x="392744" y="195481"/>
                      <a:pt x="385219" y="183575"/>
                      <a:pt x="384553" y="181670"/>
                    </a:cubicBezTo>
                    <a:cubicBezTo>
                      <a:pt x="378647" y="166430"/>
                      <a:pt x="360550" y="157762"/>
                      <a:pt x="346834" y="150047"/>
                    </a:cubicBezTo>
                    <a:cubicBezTo>
                      <a:pt x="345310" y="149190"/>
                      <a:pt x="341976" y="139093"/>
                      <a:pt x="327688" y="132426"/>
                    </a:cubicBezTo>
                    <a:cubicBezTo>
                      <a:pt x="326545" y="132235"/>
                      <a:pt x="318735" y="126806"/>
                      <a:pt x="315496" y="126139"/>
                    </a:cubicBezTo>
                    <a:cubicBezTo>
                      <a:pt x="299018" y="122806"/>
                      <a:pt x="312353" y="117567"/>
                      <a:pt x="301876" y="109661"/>
                    </a:cubicBezTo>
                    <a:cubicBezTo>
                      <a:pt x="290541" y="101184"/>
                      <a:pt x="288160" y="90135"/>
                      <a:pt x="286826" y="88896"/>
                    </a:cubicBezTo>
                    <a:cubicBezTo>
                      <a:pt x="276825" y="79467"/>
                      <a:pt x="278539" y="64513"/>
                      <a:pt x="267586" y="66703"/>
                    </a:cubicBezTo>
                    <a:cubicBezTo>
                      <a:pt x="260442" y="68132"/>
                      <a:pt x="251488" y="65275"/>
                      <a:pt x="246250" y="61084"/>
                    </a:cubicBezTo>
                    <a:cubicBezTo>
                      <a:pt x="228724" y="46987"/>
                      <a:pt x="217960" y="52606"/>
                      <a:pt x="229962" y="32128"/>
                    </a:cubicBezTo>
                    <a:cubicBezTo>
                      <a:pt x="239487" y="15745"/>
                      <a:pt x="242154" y="27746"/>
                      <a:pt x="242154" y="10125"/>
                    </a:cubicBezTo>
                    <a:lnTo>
                      <a:pt x="126616" y="24698"/>
                    </a:lnTo>
                    <a:lnTo>
                      <a:pt x="10125" y="39367"/>
                    </a:lnTo>
                    <a:lnTo>
                      <a:pt x="15649" y="68989"/>
                    </a:lnTo>
                    <a:cubicBezTo>
                      <a:pt x="13935" y="81658"/>
                      <a:pt x="24888" y="84325"/>
                      <a:pt x="25936" y="97755"/>
                    </a:cubicBezTo>
                    <a:cubicBezTo>
                      <a:pt x="26413" y="103946"/>
                      <a:pt x="41938" y="142141"/>
                      <a:pt x="43843" y="158715"/>
                    </a:cubicBezTo>
                    <a:cubicBezTo>
                      <a:pt x="45177" y="170431"/>
                      <a:pt x="52606" y="181765"/>
                      <a:pt x="53654" y="198529"/>
                    </a:cubicBezTo>
                    <a:cubicBezTo>
                      <a:pt x="53654" y="198815"/>
                      <a:pt x="56702" y="210626"/>
                      <a:pt x="57559" y="212341"/>
                    </a:cubicBezTo>
                    <a:cubicBezTo>
                      <a:pt x="59179" y="219770"/>
                      <a:pt x="63941" y="231391"/>
                      <a:pt x="64798" y="240725"/>
                    </a:cubicBezTo>
                    <a:cubicBezTo>
                      <a:pt x="66894" y="263395"/>
                      <a:pt x="80896" y="285302"/>
                      <a:pt x="88611" y="306448"/>
                    </a:cubicBezTo>
                    <a:cubicBezTo>
                      <a:pt x="91468" y="314258"/>
                      <a:pt x="95278" y="309972"/>
                      <a:pt x="94421" y="327498"/>
                    </a:cubicBezTo>
                    <a:cubicBezTo>
                      <a:pt x="94040" y="334356"/>
                      <a:pt x="102994" y="339309"/>
                      <a:pt x="108328" y="340928"/>
                    </a:cubicBezTo>
                    <a:cubicBezTo>
                      <a:pt x="109566" y="346167"/>
                      <a:pt x="114233" y="344167"/>
                      <a:pt x="108232" y="359407"/>
                    </a:cubicBezTo>
                    <a:cubicBezTo>
                      <a:pt x="107470" y="361216"/>
                      <a:pt x="101279" y="377504"/>
                      <a:pt x="101279" y="377980"/>
                    </a:cubicBezTo>
                    <a:cubicBezTo>
                      <a:pt x="96040" y="389601"/>
                      <a:pt x="94230" y="411985"/>
                      <a:pt x="102136" y="422176"/>
                    </a:cubicBezTo>
                    <a:cubicBezTo>
                      <a:pt x="107851" y="429606"/>
                      <a:pt x="108994" y="454942"/>
                      <a:pt x="104327" y="465039"/>
                    </a:cubicBezTo>
                    <a:cubicBezTo>
                      <a:pt x="103184" y="467420"/>
                      <a:pt x="105375" y="474373"/>
                      <a:pt x="107185" y="474564"/>
                    </a:cubicBezTo>
                    <a:cubicBezTo>
                      <a:pt x="110804" y="481517"/>
                      <a:pt x="117091" y="476850"/>
                      <a:pt x="117091" y="497233"/>
                    </a:cubicBezTo>
                    <a:cubicBezTo>
                      <a:pt x="119758" y="498376"/>
                      <a:pt x="128711" y="523618"/>
                      <a:pt x="135569" y="526380"/>
                    </a:cubicBezTo>
                    <a:lnTo>
                      <a:pt x="398840" y="511330"/>
                    </a:lnTo>
                    <a:cubicBezTo>
                      <a:pt x="398840" y="535619"/>
                      <a:pt x="424177" y="543525"/>
                      <a:pt x="419509" y="509711"/>
                    </a:cubicBezTo>
                    <a:cubicBezTo>
                      <a:pt x="418652" y="501234"/>
                      <a:pt x="399983" y="474183"/>
                      <a:pt x="429225" y="477802"/>
                    </a:cubicBezTo>
                    <a:close/>
                  </a:path>
                </a:pathLst>
              </a:custGeom>
              <a:grpFill/>
              <a:ln w="6350" cap="flat">
                <a:solidFill>
                  <a:schemeClr val="bg1"/>
                </a:solidFill>
                <a:prstDash val="solid"/>
                <a:miter/>
              </a:ln>
            </p:spPr>
            <p:txBody>
              <a:bodyPr rtlCol="0" anchor="ctr"/>
              <a:lstStyle/>
              <a:p>
                <a:endParaRPr lang="en-US" dirty="0"/>
              </a:p>
            </p:txBody>
          </p:sp>
        </p:grpSp>
      </p:grpSp>
      <p:graphicFrame>
        <p:nvGraphicFramePr>
          <p:cNvPr id="164" name="Table 163">
            <a:extLst>
              <a:ext uri="{FF2B5EF4-FFF2-40B4-BE49-F238E27FC236}">
                <a16:creationId xmlns:a16="http://schemas.microsoft.com/office/drawing/2014/main" id="{9522FC22-7256-4E6E-B50D-264D6B13563D}"/>
              </a:ext>
            </a:extLst>
          </p:cNvPr>
          <p:cNvGraphicFramePr>
            <a:graphicFrameLocks noGrp="1"/>
          </p:cNvGraphicFramePr>
          <p:nvPr>
            <p:extLst>
              <p:ext uri="{D42A27DB-BD31-4B8C-83A1-F6EECF244321}">
                <p14:modId xmlns:p14="http://schemas.microsoft.com/office/powerpoint/2010/main" val="2970215289"/>
              </p:ext>
            </p:extLst>
          </p:nvPr>
        </p:nvGraphicFramePr>
        <p:xfrm>
          <a:off x="7068704" y="5148543"/>
          <a:ext cx="4206246" cy="768096"/>
        </p:xfrm>
        <a:graphic>
          <a:graphicData uri="http://schemas.openxmlformats.org/drawingml/2006/table">
            <a:tbl>
              <a:tblPr firstRow="1" bandRow="1">
                <a:tableStyleId>{5C22544A-7EE6-4342-B048-85BDC9FD1C3A}</a:tableStyleId>
              </a:tblPr>
              <a:tblGrid>
                <a:gridCol w="423571">
                  <a:extLst>
                    <a:ext uri="{9D8B030D-6E8A-4147-A177-3AD203B41FA5}">
                      <a16:colId xmlns:a16="http://schemas.microsoft.com/office/drawing/2014/main" val="3920471064"/>
                    </a:ext>
                  </a:extLst>
                </a:gridCol>
                <a:gridCol w="419888">
                  <a:extLst>
                    <a:ext uri="{9D8B030D-6E8A-4147-A177-3AD203B41FA5}">
                      <a16:colId xmlns:a16="http://schemas.microsoft.com/office/drawing/2014/main" val="2556165446"/>
                    </a:ext>
                  </a:extLst>
                </a:gridCol>
                <a:gridCol w="419888">
                  <a:extLst>
                    <a:ext uri="{9D8B030D-6E8A-4147-A177-3AD203B41FA5}">
                      <a16:colId xmlns:a16="http://schemas.microsoft.com/office/drawing/2014/main" val="834878762"/>
                    </a:ext>
                  </a:extLst>
                </a:gridCol>
                <a:gridCol w="419888">
                  <a:extLst>
                    <a:ext uri="{9D8B030D-6E8A-4147-A177-3AD203B41FA5}">
                      <a16:colId xmlns:a16="http://schemas.microsoft.com/office/drawing/2014/main" val="2109834508"/>
                    </a:ext>
                  </a:extLst>
                </a:gridCol>
                <a:gridCol w="419888">
                  <a:extLst>
                    <a:ext uri="{9D8B030D-6E8A-4147-A177-3AD203B41FA5}">
                      <a16:colId xmlns:a16="http://schemas.microsoft.com/office/drawing/2014/main" val="1817277321"/>
                    </a:ext>
                  </a:extLst>
                </a:gridCol>
                <a:gridCol w="419888">
                  <a:extLst>
                    <a:ext uri="{9D8B030D-6E8A-4147-A177-3AD203B41FA5}">
                      <a16:colId xmlns:a16="http://schemas.microsoft.com/office/drawing/2014/main" val="3577733558"/>
                    </a:ext>
                  </a:extLst>
                </a:gridCol>
                <a:gridCol w="419888">
                  <a:extLst>
                    <a:ext uri="{9D8B030D-6E8A-4147-A177-3AD203B41FA5}">
                      <a16:colId xmlns:a16="http://schemas.microsoft.com/office/drawing/2014/main" val="2956129063"/>
                    </a:ext>
                  </a:extLst>
                </a:gridCol>
                <a:gridCol w="419888">
                  <a:extLst>
                    <a:ext uri="{9D8B030D-6E8A-4147-A177-3AD203B41FA5}">
                      <a16:colId xmlns:a16="http://schemas.microsoft.com/office/drawing/2014/main" val="596847332"/>
                    </a:ext>
                  </a:extLst>
                </a:gridCol>
                <a:gridCol w="419888">
                  <a:extLst>
                    <a:ext uri="{9D8B030D-6E8A-4147-A177-3AD203B41FA5}">
                      <a16:colId xmlns:a16="http://schemas.microsoft.com/office/drawing/2014/main" val="1869540370"/>
                    </a:ext>
                  </a:extLst>
                </a:gridCol>
                <a:gridCol w="423571">
                  <a:extLst>
                    <a:ext uri="{9D8B030D-6E8A-4147-A177-3AD203B41FA5}">
                      <a16:colId xmlns:a16="http://schemas.microsoft.com/office/drawing/2014/main" val="934208001"/>
                    </a:ext>
                  </a:extLst>
                </a:gridCol>
              </a:tblGrid>
              <a:tr h="274320">
                <a:tc gridSpan="2">
                  <a:txBody>
                    <a:bodyPr/>
                    <a:lstStyle/>
                    <a:p>
                      <a:pPr algn="ctr"/>
                      <a:r>
                        <a:rPr lang="en-US" sz="1200" dirty="0"/>
                        <a:t>1.26</a:t>
                      </a:r>
                    </a:p>
                  </a:txBody>
                  <a:tcPr anchor="ctr">
                    <a:solidFill>
                      <a:srgbClr val="6FC4D1"/>
                    </a:solidFill>
                  </a:tcPr>
                </a:tc>
                <a:tc hMerge="1">
                  <a:txBody>
                    <a:bodyPr/>
                    <a:lstStyle/>
                    <a:p>
                      <a:endParaRPr lang="en-US"/>
                    </a:p>
                  </a:txBody>
                  <a:tcPr/>
                </a:tc>
                <a:tc gridSpan="2">
                  <a:txBody>
                    <a:bodyPr/>
                    <a:lstStyle/>
                    <a:p>
                      <a:pPr algn="ctr"/>
                      <a:endParaRPr lang="en-US" sz="1200" dirty="0"/>
                    </a:p>
                  </a:txBody>
                  <a:tcPr anchor="ctr">
                    <a:solidFill>
                      <a:srgbClr val="429DC5"/>
                    </a:solidFill>
                  </a:tcPr>
                </a:tc>
                <a:tc hMerge="1">
                  <a:txBody>
                    <a:bodyPr/>
                    <a:lstStyle/>
                    <a:p>
                      <a:endParaRPr lang="en-US"/>
                    </a:p>
                  </a:txBody>
                  <a:tcPr/>
                </a:tc>
                <a:tc gridSpan="2">
                  <a:txBody>
                    <a:bodyPr/>
                    <a:lstStyle/>
                    <a:p>
                      <a:pPr algn="ctr"/>
                      <a:endParaRPr lang="en-US" sz="1200" dirty="0"/>
                    </a:p>
                  </a:txBody>
                  <a:tcPr anchor="ctr">
                    <a:solidFill>
                      <a:srgbClr val="336BA8"/>
                    </a:solidFill>
                  </a:tcPr>
                </a:tc>
                <a:tc hMerge="1">
                  <a:txBody>
                    <a:bodyPr/>
                    <a:lstStyle/>
                    <a:p>
                      <a:endParaRPr lang="en-US"/>
                    </a:p>
                  </a:txBody>
                  <a:tcPr/>
                </a:tc>
                <a:tc gridSpan="2">
                  <a:txBody>
                    <a:bodyPr/>
                    <a:lstStyle/>
                    <a:p>
                      <a:pPr algn="ctr"/>
                      <a:endParaRPr lang="en-US" sz="1200" dirty="0"/>
                    </a:p>
                  </a:txBody>
                  <a:tcPr anchor="ctr">
                    <a:solidFill>
                      <a:srgbClr val="253B88"/>
                    </a:solidFill>
                  </a:tcPr>
                </a:tc>
                <a:tc hMerge="1">
                  <a:txBody>
                    <a:bodyPr/>
                    <a:lstStyle/>
                    <a:p>
                      <a:endParaRPr lang="en-US"/>
                    </a:p>
                  </a:txBody>
                  <a:tcPr/>
                </a:tc>
                <a:tc gridSpan="2">
                  <a:txBody>
                    <a:bodyPr/>
                    <a:lstStyle/>
                    <a:p>
                      <a:pPr algn="ctr"/>
                      <a:r>
                        <a:rPr lang="en-US" sz="1200" dirty="0"/>
                        <a:t>10.52</a:t>
                      </a:r>
                    </a:p>
                  </a:txBody>
                  <a:tcPr anchor="ctr">
                    <a:solidFill>
                      <a:srgbClr val="19205D"/>
                    </a:solidFill>
                  </a:tcPr>
                </a:tc>
                <a:tc hMerge="1">
                  <a:txBody>
                    <a:bodyPr/>
                    <a:lstStyle/>
                    <a:p>
                      <a:endParaRPr lang="en-US"/>
                    </a:p>
                  </a:txBody>
                  <a:tcPr/>
                </a:tc>
                <a:extLst>
                  <a:ext uri="{0D108BD9-81ED-4DB2-BD59-A6C34878D82A}">
                    <a16:rowId xmlns:a16="http://schemas.microsoft.com/office/drawing/2014/main" val="4207453512"/>
                  </a:ext>
                </a:extLst>
              </a:tr>
              <a:tr h="182880">
                <a:tc>
                  <a:txBody>
                    <a:bodyPr/>
                    <a:lstStyle/>
                    <a:p>
                      <a:pPr algn="ctr"/>
                      <a:endParaRPr lang="en-US" sz="1200" dirty="0"/>
                    </a:p>
                  </a:txBody>
                  <a:tcPr marT="18288" marB="18288" anchor="ctr">
                    <a:solidFill>
                      <a:schemeClr val="bg1"/>
                    </a:solidFill>
                  </a:tcPr>
                </a:tc>
                <a:tc gridSpan="2">
                  <a:txBody>
                    <a:bodyPr/>
                    <a:lstStyle/>
                    <a:p>
                      <a:pPr algn="ctr"/>
                      <a:r>
                        <a:rPr lang="en-US" sz="1200" dirty="0"/>
                        <a:t>2.47</a:t>
                      </a:r>
                    </a:p>
                  </a:txBody>
                  <a:tcPr marT="18288" marB="18288" anchor="ctr">
                    <a:solidFill>
                      <a:schemeClr val="bg1"/>
                    </a:solidFill>
                  </a:tcPr>
                </a:tc>
                <a:tc hMerge="1">
                  <a:txBody>
                    <a:bodyPr/>
                    <a:lstStyle/>
                    <a:p>
                      <a:endParaRPr lang="en-US" dirty="0"/>
                    </a:p>
                  </a:txBody>
                  <a:tcPr/>
                </a:tc>
                <a:tc gridSpan="2">
                  <a:txBody>
                    <a:bodyPr/>
                    <a:lstStyle/>
                    <a:p>
                      <a:pPr algn="ctr"/>
                      <a:r>
                        <a:rPr lang="en-US" sz="1200" dirty="0"/>
                        <a:t>3.18</a:t>
                      </a:r>
                    </a:p>
                  </a:txBody>
                  <a:tcPr marT="18288" marB="18288" anchor="ctr">
                    <a:solidFill>
                      <a:schemeClr val="bg1"/>
                    </a:solidFill>
                  </a:tcPr>
                </a:tc>
                <a:tc hMerge="1">
                  <a:txBody>
                    <a:bodyPr/>
                    <a:lstStyle/>
                    <a:p>
                      <a:endParaRPr lang="en-US" dirty="0"/>
                    </a:p>
                  </a:txBody>
                  <a:tcPr/>
                </a:tc>
                <a:tc gridSpan="2">
                  <a:txBody>
                    <a:bodyPr/>
                    <a:lstStyle/>
                    <a:p>
                      <a:pPr algn="ctr"/>
                      <a:r>
                        <a:rPr lang="en-US" sz="1200" dirty="0"/>
                        <a:t>4.58</a:t>
                      </a:r>
                    </a:p>
                  </a:txBody>
                  <a:tcPr marT="18288" marB="18288" anchor="ctr">
                    <a:solidFill>
                      <a:schemeClr val="bg1"/>
                    </a:solidFill>
                  </a:tcPr>
                </a:tc>
                <a:tc hMerge="1">
                  <a:txBody>
                    <a:bodyPr/>
                    <a:lstStyle/>
                    <a:p>
                      <a:endParaRPr lang="en-US" dirty="0"/>
                    </a:p>
                  </a:txBody>
                  <a:tcPr/>
                </a:tc>
                <a:tc gridSpan="2">
                  <a:txBody>
                    <a:bodyPr/>
                    <a:lstStyle/>
                    <a:p>
                      <a:pPr algn="ctr"/>
                      <a:r>
                        <a:rPr lang="en-US" sz="1200" dirty="0"/>
                        <a:t>5.72</a:t>
                      </a:r>
                    </a:p>
                  </a:txBody>
                  <a:tcPr anchor="ctr">
                    <a:solidFill>
                      <a:schemeClr val="bg1"/>
                    </a:solidFill>
                  </a:tcPr>
                </a:tc>
                <a:tc hMerge="1">
                  <a:txBody>
                    <a:bodyPr/>
                    <a:lstStyle/>
                    <a:p>
                      <a:endParaRPr lang="en-US" dirty="0"/>
                    </a:p>
                  </a:txBody>
                  <a:tcPr/>
                </a:tc>
                <a:tc>
                  <a:txBody>
                    <a:bodyPr/>
                    <a:lstStyle/>
                    <a:p>
                      <a:pPr algn="ctr"/>
                      <a:endParaRPr lang="en-US" sz="1200" dirty="0"/>
                    </a:p>
                  </a:txBody>
                  <a:tcPr anchor="ctr">
                    <a:solidFill>
                      <a:schemeClr val="bg1"/>
                    </a:solidFill>
                  </a:tcPr>
                </a:tc>
                <a:extLst>
                  <a:ext uri="{0D108BD9-81ED-4DB2-BD59-A6C34878D82A}">
                    <a16:rowId xmlns:a16="http://schemas.microsoft.com/office/drawing/2014/main" val="80353024"/>
                  </a:ext>
                </a:extLst>
              </a:tr>
              <a:tr h="182880">
                <a:tc gridSpan="10">
                  <a:txBody>
                    <a:bodyPr/>
                    <a:lstStyle/>
                    <a:p>
                      <a:pPr algn="ctr"/>
                      <a:r>
                        <a:rPr lang="en-US" sz="1200" b="1" dirty="0"/>
                        <a:t>Years</a:t>
                      </a:r>
                    </a:p>
                  </a:txBody>
                  <a:tcPr marT="18288" marB="18288" anchor="ctr">
                    <a:solidFill>
                      <a:schemeClr val="bg1"/>
                    </a:solidFill>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extLst>
                  <a:ext uri="{0D108BD9-81ED-4DB2-BD59-A6C34878D82A}">
                    <a16:rowId xmlns:a16="http://schemas.microsoft.com/office/drawing/2014/main" val="4251876367"/>
                  </a:ext>
                </a:extLst>
              </a:tr>
            </a:tbl>
          </a:graphicData>
        </a:graphic>
      </p:graphicFrame>
      <p:grpSp>
        <p:nvGrpSpPr>
          <p:cNvPr id="166" name="Group 165">
            <a:extLst>
              <a:ext uri="{FF2B5EF4-FFF2-40B4-BE49-F238E27FC236}">
                <a16:creationId xmlns:a16="http://schemas.microsoft.com/office/drawing/2014/main" id="{1A06A802-FB60-4A0A-815A-6826ACC7A2FD}"/>
              </a:ext>
            </a:extLst>
          </p:cNvPr>
          <p:cNvGrpSpPr/>
          <p:nvPr/>
        </p:nvGrpSpPr>
        <p:grpSpPr>
          <a:xfrm>
            <a:off x="946234" y="4705846"/>
            <a:ext cx="5064729" cy="1048447"/>
            <a:chOff x="1002483" y="5362854"/>
            <a:chExt cx="5064729" cy="1048447"/>
          </a:xfrm>
        </p:grpSpPr>
        <p:sp>
          <p:nvSpPr>
            <p:cNvPr id="167" name="Rectangle: Rounded Corners 166">
              <a:extLst>
                <a:ext uri="{FF2B5EF4-FFF2-40B4-BE49-F238E27FC236}">
                  <a16:creationId xmlns:a16="http://schemas.microsoft.com/office/drawing/2014/main" id="{42BFA5EA-CC51-4AE8-AB41-DDA73B8154B9}"/>
                </a:ext>
              </a:extLst>
            </p:cNvPr>
            <p:cNvSpPr/>
            <p:nvPr/>
          </p:nvSpPr>
          <p:spPr>
            <a:xfrm>
              <a:off x="1454686" y="5447814"/>
              <a:ext cx="4612526" cy="963487"/>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ea typeface="Arial" charset="0"/>
                  <a:cs typeface="Arial" charset="0"/>
                </a:rPr>
                <a:t>Did waiting times at your center affect your organ acceptance policies?</a:t>
              </a:r>
            </a:p>
          </p:txBody>
        </p:sp>
        <p:sp>
          <p:nvSpPr>
            <p:cNvPr id="168" name="Speech Bubble: Oval 167">
              <a:extLst>
                <a:ext uri="{FF2B5EF4-FFF2-40B4-BE49-F238E27FC236}">
                  <a16:creationId xmlns:a16="http://schemas.microsoft.com/office/drawing/2014/main" id="{81EFB2D0-A48B-48D2-9A45-19106EE7CDE1}"/>
                </a:ext>
              </a:extLst>
            </p:cNvPr>
            <p:cNvSpPr/>
            <p:nvPr/>
          </p:nvSpPr>
          <p:spPr>
            <a:xfrm>
              <a:off x="1002483" y="5362854"/>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sp>
        <p:nvSpPr>
          <p:cNvPr id="165" name="Rectangle 164">
            <a:extLst>
              <a:ext uri="{FF2B5EF4-FFF2-40B4-BE49-F238E27FC236}">
                <a16:creationId xmlns:a16="http://schemas.microsoft.com/office/drawing/2014/main" id="{40ED1316-40A1-48B0-8D5C-B6340AFE2012}"/>
              </a:ext>
            </a:extLst>
          </p:cNvPr>
          <p:cNvSpPr/>
          <p:nvPr/>
        </p:nvSpPr>
        <p:spPr>
          <a:xfrm>
            <a:off x="666124" y="6153447"/>
            <a:ext cx="9099082" cy="707886"/>
          </a:xfrm>
          <a:prstGeom prst="rect">
            <a:avLst/>
          </a:prstGeom>
        </p:spPr>
        <p:txBody>
          <a:bodyPr wrap="square" anchor="b">
            <a:spAutoFit/>
          </a:bodyPr>
          <a:lstStyle/>
          <a:p>
            <a:pPr lvl="0">
              <a:defRPr/>
            </a:pPr>
            <a:b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b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lang="en-US" sz="800" kern="0" dirty="0">
                <a:latin typeface="Arial" panose="020B0604020202020204" pitchFamily="34" charset="0"/>
                <a:cs typeface="Arial" pitchFamily="34" charset="0"/>
              </a:rPr>
              <a:t>OPTN Kidney Transplantation Committee. Briefing to the OPTN Board of Directors: </a:t>
            </a:r>
            <a:r>
              <a:rPr lang="en-US" sz="800" dirty="0"/>
              <a:t>Elimination of DSA and region from Kidney Allocation Policy.</a:t>
            </a:r>
            <a:r>
              <a:rPr lang="en-US" sz="800" kern="0" dirty="0">
                <a:latin typeface="Arial" panose="020B0604020202020204" pitchFamily="34" charset="0"/>
                <a:cs typeface="Arial" pitchFamily="34" charset="0"/>
              </a:rPr>
              <a:t> Organ Procurement and Transplantation Network website. https://optn.transplant.hrsa.gov/media/3406/kidney_bp-update-121019.pdf. Accessed October 4, 2021. </a:t>
            </a:r>
            <a:r>
              <a:rPr kumimoji="0" lang="en-US" sz="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2.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Mohan S, Chiles MC. </a:t>
            </a:r>
            <a:r>
              <a:rPr kumimoji="0" lang="en-US" sz="800" b="0" i="1"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Clin J Am Soc Nephrol</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2017;12(8):1212-1214.</a:t>
            </a:r>
            <a:r>
              <a:rPr kumimoji="0" lang="en-US" sz="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3. </a:t>
            </a:r>
            <a:r>
              <a:rPr lang="en-US" sz="800" kern="0" dirty="0"/>
              <a:t>Proposal at a glance: </a:t>
            </a:r>
            <a:r>
              <a:rPr lang="en-US" sz="800" dirty="0"/>
              <a:t>Eliminate the use of DSA and region in Kidney Allocation Policy.</a:t>
            </a:r>
            <a:r>
              <a:rPr lang="en-US" sz="800" kern="0" dirty="0"/>
              <a:t> Organ Procurement and Transplantation Network website. https://optn.transplant.hrsa.gov/media/3104/kidney_publiccomment_201908.pdf. Accessed October 13, 2021.</a:t>
            </a:r>
            <a:endParaRPr kumimoji="0" lang="en-US" sz="800" b="1" i="0" u="none" strike="noStrike" kern="0" cap="none" spc="0" normalizeH="0" baseline="0" noProof="0" dirty="0">
              <a:ln>
                <a:noFill/>
              </a:ln>
              <a:effectLst/>
              <a:uLnTx/>
              <a:uFillTx/>
              <a:latin typeface="Arial"/>
            </a:endParaRPr>
          </a:p>
        </p:txBody>
      </p:sp>
    </p:spTree>
    <p:custDataLst>
      <p:tags r:id="rId1"/>
    </p:custDataLst>
    <p:extLst>
      <p:ext uri="{BB962C8B-B14F-4D97-AF65-F5344CB8AC3E}">
        <p14:creationId xmlns:p14="http://schemas.microsoft.com/office/powerpoint/2010/main" val="340582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E471-5BD2-45B6-8128-C60C776AA02A}"/>
              </a:ext>
            </a:extLst>
          </p:cNvPr>
          <p:cNvSpPr>
            <a:spLocks noGrp="1"/>
          </p:cNvSpPr>
          <p:nvPr>
            <p:ph type="title"/>
          </p:nvPr>
        </p:nvSpPr>
        <p:spPr>
          <a:xfrm>
            <a:off x="762000" y="1"/>
            <a:ext cx="11066208" cy="963487"/>
          </a:xfrm>
        </p:spPr>
        <p:txBody>
          <a:bodyPr/>
          <a:lstStyle/>
          <a:p>
            <a:r>
              <a:rPr lang="en-US" dirty="0"/>
              <a:t>Intended Outcomes of the 2021 Updated Allocation Policy</a:t>
            </a:r>
          </a:p>
        </p:txBody>
      </p:sp>
      <p:sp>
        <p:nvSpPr>
          <p:cNvPr id="4" name="Content Placeholder 3">
            <a:extLst>
              <a:ext uri="{FF2B5EF4-FFF2-40B4-BE49-F238E27FC236}">
                <a16:creationId xmlns:a16="http://schemas.microsoft.com/office/drawing/2014/main" id="{579CEE44-63CA-4301-B9E0-9B830EEA26F2}"/>
              </a:ext>
            </a:extLst>
          </p:cNvPr>
          <p:cNvSpPr>
            <a:spLocks noGrp="1"/>
          </p:cNvSpPr>
          <p:nvPr>
            <p:ph idx="1"/>
          </p:nvPr>
        </p:nvSpPr>
        <p:spPr>
          <a:xfrm>
            <a:off x="762000" y="1423988"/>
            <a:ext cx="6553200" cy="4384675"/>
          </a:xfrm>
        </p:spPr>
        <p:txBody>
          <a:bodyPr/>
          <a:lstStyle/>
          <a:p>
            <a:pPr marL="0" indent="0">
              <a:buNone/>
            </a:pPr>
            <a:r>
              <a:rPr lang="en-US" sz="2000" dirty="0"/>
              <a:t>To address these disparities, the OPTN instituted a new policy aimed to</a:t>
            </a:r>
            <a:r>
              <a:rPr lang="en-US" sz="2000" baseline="30000" dirty="0"/>
              <a:t>1</a:t>
            </a:r>
          </a:p>
          <a:p>
            <a:pPr>
              <a:buFont typeface="Wingdings" pitchFamily="2" charset="2"/>
              <a:buChar char="ü"/>
            </a:pPr>
            <a:r>
              <a:rPr lang="en-US" sz="2000" dirty="0"/>
              <a:t>Broaden and optimize organ distribution</a:t>
            </a:r>
          </a:p>
          <a:p>
            <a:pPr>
              <a:buFont typeface="Wingdings" pitchFamily="2" charset="2"/>
              <a:buChar char="ü"/>
            </a:pPr>
            <a:r>
              <a:rPr lang="en-US" sz="2000" dirty="0"/>
              <a:t>Ensure prioritization of the most urgent candidates</a:t>
            </a:r>
          </a:p>
          <a:p>
            <a:pPr>
              <a:buFont typeface="Wingdings" pitchFamily="2" charset="2"/>
              <a:buChar char="ü"/>
            </a:pPr>
            <a:r>
              <a:rPr lang="en-US" sz="2000" dirty="0"/>
              <a:t>Create a proximity point system </a:t>
            </a:r>
          </a:p>
          <a:p>
            <a:pPr>
              <a:buFont typeface="Wingdings" pitchFamily="2" charset="2"/>
              <a:buChar char="ü"/>
            </a:pPr>
            <a:r>
              <a:rPr lang="en-US" sz="2000" dirty="0"/>
              <a:t>Reduce impact of location on transplant access</a:t>
            </a:r>
          </a:p>
          <a:p>
            <a:pPr>
              <a:buFont typeface="Wingdings" pitchFamily="2" charset="2"/>
              <a:buChar char="ü"/>
            </a:pPr>
            <a:r>
              <a:rPr lang="en-US" sz="2000" dirty="0"/>
              <a:t>Improve equity in kidney allocation</a:t>
            </a:r>
          </a:p>
        </p:txBody>
      </p:sp>
      <p:sp>
        <p:nvSpPr>
          <p:cNvPr id="41" name="Rectangle: Rounded Corners 40">
            <a:extLst>
              <a:ext uri="{FF2B5EF4-FFF2-40B4-BE49-F238E27FC236}">
                <a16:creationId xmlns:a16="http://schemas.microsoft.com/office/drawing/2014/main" id="{0CFE1295-B3F6-4FC9-9DE7-D5F8EC1EBA79}"/>
              </a:ext>
            </a:extLst>
          </p:cNvPr>
          <p:cNvSpPr/>
          <p:nvPr/>
        </p:nvSpPr>
        <p:spPr>
          <a:xfrm>
            <a:off x="3156717" y="4900816"/>
            <a:ext cx="8023951" cy="963487"/>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sz="2000" dirty="0">
                <a:solidFill>
                  <a:schemeClr val="tx1"/>
                </a:solidFill>
              </a:rPr>
              <a:t>The KAS policy update was approved by OPTN in December 2019 and implemented in March 2021</a:t>
            </a:r>
            <a:r>
              <a:rPr lang="en-US" sz="2000" baseline="30000" dirty="0">
                <a:solidFill>
                  <a:schemeClr val="tx1"/>
                </a:solidFill>
              </a:rPr>
              <a:t>2,3</a:t>
            </a:r>
            <a:endParaRPr lang="en-US" sz="2000" dirty="0">
              <a:solidFill>
                <a:schemeClr val="tx1"/>
              </a:solidFill>
            </a:endParaRPr>
          </a:p>
        </p:txBody>
      </p:sp>
      <p:sp>
        <p:nvSpPr>
          <p:cNvPr id="20" name="TextBox 19">
            <a:extLst>
              <a:ext uri="{FF2B5EF4-FFF2-40B4-BE49-F238E27FC236}">
                <a16:creationId xmlns:a16="http://schemas.microsoft.com/office/drawing/2014/main" id="{3E5EFAB6-BE48-4270-A9A0-848A8E3D82B6}"/>
              </a:ext>
            </a:extLst>
          </p:cNvPr>
          <p:cNvSpPr txBox="1"/>
          <p:nvPr/>
        </p:nvSpPr>
        <p:spPr>
          <a:xfrm>
            <a:off x="7989530" y="1145751"/>
            <a:ext cx="3450065" cy="369332"/>
          </a:xfrm>
          <a:prstGeom prst="rect">
            <a:avLst/>
          </a:prstGeom>
          <a:noFill/>
        </p:spPr>
        <p:txBody>
          <a:bodyPr wrap="square" rtlCol="0">
            <a:spAutoFit/>
          </a:bodyPr>
          <a:lstStyle/>
          <a:p>
            <a:pPr algn="ctr"/>
            <a:r>
              <a:rPr lang="en-US" b="1" dirty="0">
                <a:solidFill>
                  <a:schemeClr val="accent3"/>
                </a:solidFill>
              </a:rPr>
              <a:t>Summary of Policy Changes</a:t>
            </a:r>
            <a:r>
              <a:rPr lang="en-US" b="1" baseline="30000" dirty="0">
                <a:solidFill>
                  <a:schemeClr val="accent3"/>
                </a:solidFill>
              </a:rPr>
              <a:t>2</a:t>
            </a:r>
            <a:endParaRPr lang="en-US" b="1" dirty="0">
              <a:solidFill>
                <a:schemeClr val="accent3"/>
              </a:solidFill>
            </a:endParaRPr>
          </a:p>
        </p:txBody>
      </p:sp>
      <p:grpSp>
        <p:nvGrpSpPr>
          <p:cNvPr id="5" name="Group 4">
            <a:extLst>
              <a:ext uri="{FF2B5EF4-FFF2-40B4-BE49-F238E27FC236}">
                <a16:creationId xmlns:a16="http://schemas.microsoft.com/office/drawing/2014/main" id="{71F571B9-D385-EC42-9F68-0EAA9274F32E}"/>
              </a:ext>
            </a:extLst>
          </p:cNvPr>
          <p:cNvGrpSpPr/>
          <p:nvPr/>
        </p:nvGrpSpPr>
        <p:grpSpPr>
          <a:xfrm>
            <a:off x="7823746" y="3074910"/>
            <a:ext cx="3552961" cy="1361114"/>
            <a:chOff x="8261896" y="3089424"/>
            <a:chExt cx="3552961" cy="1361114"/>
          </a:xfrm>
        </p:grpSpPr>
        <p:sp>
          <p:nvSpPr>
            <p:cNvPr id="19" name="Rectangle: Rounded Corners 18">
              <a:extLst>
                <a:ext uri="{FF2B5EF4-FFF2-40B4-BE49-F238E27FC236}">
                  <a16:creationId xmlns:a16="http://schemas.microsoft.com/office/drawing/2014/main" id="{2093C75D-50DB-402C-B65B-1E74111B313F}"/>
                </a:ext>
              </a:extLst>
            </p:cNvPr>
            <p:cNvSpPr/>
            <p:nvPr/>
          </p:nvSpPr>
          <p:spPr>
            <a:xfrm>
              <a:off x="8490569" y="3233113"/>
              <a:ext cx="3324288" cy="1217425"/>
            </a:xfrm>
            <a:prstGeom prst="round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Addressed medically urgent candidates in the new kidney allocation system</a:t>
              </a:r>
            </a:p>
          </p:txBody>
        </p:sp>
        <p:grpSp>
          <p:nvGrpSpPr>
            <p:cNvPr id="24" name="Group 23">
              <a:extLst>
                <a:ext uri="{FF2B5EF4-FFF2-40B4-BE49-F238E27FC236}">
                  <a16:creationId xmlns:a16="http://schemas.microsoft.com/office/drawing/2014/main" id="{1BE62EB1-E3AC-4BCB-9F4B-30A28DA9384D}"/>
                </a:ext>
              </a:extLst>
            </p:cNvPr>
            <p:cNvGrpSpPr/>
            <p:nvPr/>
          </p:nvGrpSpPr>
          <p:grpSpPr>
            <a:xfrm>
              <a:off x="8261896" y="3089424"/>
              <a:ext cx="515122" cy="471481"/>
              <a:chOff x="7755118" y="2947184"/>
              <a:chExt cx="515122" cy="471481"/>
            </a:xfrm>
          </p:grpSpPr>
          <p:sp>
            <p:nvSpPr>
              <p:cNvPr id="25" name="Oval 24">
                <a:extLst>
                  <a:ext uri="{FF2B5EF4-FFF2-40B4-BE49-F238E27FC236}">
                    <a16:creationId xmlns:a16="http://schemas.microsoft.com/office/drawing/2014/main" id="{119C3447-05C3-4988-94A5-227A2A038100}"/>
                  </a:ext>
                </a:extLst>
              </p:cNvPr>
              <p:cNvSpPr/>
              <p:nvPr/>
            </p:nvSpPr>
            <p:spPr>
              <a:xfrm>
                <a:off x="7755118" y="2959020"/>
                <a:ext cx="457346" cy="45964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599AC0F-9165-4077-8B43-FE9C9D662982}"/>
                  </a:ext>
                </a:extLst>
              </p:cNvPr>
              <p:cNvSpPr txBox="1"/>
              <p:nvPr/>
            </p:nvSpPr>
            <p:spPr>
              <a:xfrm>
                <a:off x="7858015" y="2947184"/>
                <a:ext cx="412225" cy="391421"/>
              </a:xfrm>
              <a:custGeom>
                <a:avLst/>
                <a:gdLst/>
                <a:ahLst/>
                <a:cxnLst/>
                <a:rect l="l" t="t" r="r" b="b"/>
                <a:pathLst>
                  <a:path w="1425620" h="1353671">
                    <a:moveTo>
                      <a:pt x="1389646" y="0"/>
                    </a:moveTo>
                    <a:lnTo>
                      <a:pt x="1425620" y="51393"/>
                    </a:lnTo>
                    <a:cubicBezTo>
                      <a:pt x="1278981" y="161715"/>
                      <a:pt x="1115896" y="331651"/>
                      <a:pt x="936366" y="561203"/>
                    </a:cubicBezTo>
                    <a:cubicBezTo>
                      <a:pt x="756836" y="790755"/>
                      <a:pt x="619790" y="1005232"/>
                      <a:pt x="525229" y="1204634"/>
                    </a:cubicBezTo>
                    <a:lnTo>
                      <a:pt x="449168" y="1256026"/>
                    </a:lnTo>
                    <a:cubicBezTo>
                      <a:pt x="386127" y="1299881"/>
                      <a:pt x="343300" y="1332429"/>
                      <a:pt x="320688" y="1353671"/>
                    </a:cubicBezTo>
                    <a:cubicBezTo>
                      <a:pt x="311780" y="1321465"/>
                      <a:pt x="292251" y="1268703"/>
                      <a:pt x="262100" y="1195383"/>
                    </a:cubicBezTo>
                    <a:lnTo>
                      <a:pt x="233321" y="1128573"/>
                    </a:lnTo>
                    <a:cubicBezTo>
                      <a:pt x="192207" y="1032641"/>
                      <a:pt x="154006" y="961720"/>
                      <a:pt x="118716" y="915810"/>
                    </a:cubicBezTo>
                    <a:cubicBezTo>
                      <a:pt x="83427" y="869899"/>
                      <a:pt x="43855" y="839407"/>
                      <a:pt x="0" y="824332"/>
                    </a:cubicBezTo>
                    <a:cubicBezTo>
                      <a:pt x="74005" y="746215"/>
                      <a:pt x="141843" y="707157"/>
                      <a:pt x="203513" y="707157"/>
                    </a:cubicBezTo>
                    <a:cubicBezTo>
                      <a:pt x="256276" y="707157"/>
                      <a:pt x="314863" y="778764"/>
                      <a:pt x="379275" y="921977"/>
                    </a:cubicBezTo>
                    <a:lnTo>
                      <a:pt x="411138" y="993926"/>
                    </a:lnTo>
                    <a:cubicBezTo>
                      <a:pt x="526942" y="798635"/>
                      <a:pt x="675636" y="608827"/>
                      <a:pt x="857222" y="424500"/>
                    </a:cubicBezTo>
                    <a:cubicBezTo>
                      <a:pt x="1038808" y="240173"/>
                      <a:pt x="1216283" y="98673"/>
                      <a:pt x="138964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600" dirty="0"/>
              </a:p>
            </p:txBody>
          </p:sp>
        </p:grpSp>
      </p:grpSp>
      <p:grpSp>
        <p:nvGrpSpPr>
          <p:cNvPr id="27" name="Group 26">
            <a:extLst>
              <a:ext uri="{FF2B5EF4-FFF2-40B4-BE49-F238E27FC236}">
                <a16:creationId xmlns:a16="http://schemas.microsoft.com/office/drawing/2014/main" id="{A5BBE609-D260-4051-93DA-060F0BCD6224}"/>
              </a:ext>
            </a:extLst>
          </p:cNvPr>
          <p:cNvGrpSpPr/>
          <p:nvPr/>
        </p:nvGrpSpPr>
        <p:grpSpPr>
          <a:xfrm>
            <a:off x="2029335" y="4838425"/>
            <a:ext cx="1149645" cy="980218"/>
            <a:chOff x="2191761" y="4618085"/>
            <a:chExt cx="987220" cy="841730"/>
          </a:xfrm>
        </p:grpSpPr>
        <p:sp>
          <p:nvSpPr>
            <p:cNvPr id="28" name="Rectangle 27">
              <a:extLst>
                <a:ext uri="{FF2B5EF4-FFF2-40B4-BE49-F238E27FC236}">
                  <a16:creationId xmlns:a16="http://schemas.microsoft.com/office/drawing/2014/main" id="{A6525B49-A24E-42BD-8097-D8DB811D400C}"/>
                </a:ext>
              </a:extLst>
            </p:cNvPr>
            <p:cNvSpPr/>
            <p:nvPr/>
          </p:nvSpPr>
          <p:spPr>
            <a:xfrm>
              <a:off x="2191761" y="5080411"/>
              <a:ext cx="987220" cy="242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2021</a:t>
              </a:r>
            </a:p>
          </p:txBody>
        </p:sp>
        <p:sp>
          <p:nvSpPr>
            <p:cNvPr id="29" name="Freeform: Shape 28">
              <a:extLst>
                <a:ext uri="{FF2B5EF4-FFF2-40B4-BE49-F238E27FC236}">
                  <a16:creationId xmlns:a16="http://schemas.microsoft.com/office/drawing/2014/main" id="{FA886633-2464-466F-9FB9-45F759A28570}"/>
                </a:ext>
              </a:extLst>
            </p:cNvPr>
            <p:cNvSpPr/>
            <p:nvPr/>
          </p:nvSpPr>
          <p:spPr>
            <a:xfrm>
              <a:off x="2366156" y="4618085"/>
              <a:ext cx="98220" cy="158587"/>
            </a:xfrm>
            <a:custGeom>
              <a:avLst/>
              <a:gdLst>
                <a:gd name="connsiteX0" fmla="*/ 52618 w 98220"/>
                <a:gd name="connsiteY0" fmla="*/ 155537 h 158586"/>
                <a:gd name="connsiteX1" fmla="*/ 94712 w 98220"/>
                <a:gd name="connsiteY1" fmla="*/ 118940 h 158586"/>
                <a:gd name="connsiteX2" fmla="*/ 94712 w 98220"/>
                <a:gd name="connsiteY2" fmla="*/ 45746 h 158586"/>
                <a:gd name="connsiteX3" fmla="*/ 52618 w 98220"/>
                <a:gd name="connsiteY3" fmla="*/ 9149 h 158586"/>
                <a:gd name="connsiteX4" fmla="*/ 10524 w 98220"/>
                <a:gd name="connsiteY4" fmla="*/ 45746 h 158586"/>
                <a:gd name="connsiteX5" fmla="*/ 10524 w 98220"/>
                <a:gd name="connsiteY5" fmla="*/ 118940 h 158586"/>
                <a:gd name="connsiteX6" fmla="*/ 52618 w 98220"/>
                <a:gd name="connsiteY6" fmla="*/ 155537 h 1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0" h="158586">
                  <a:moveTo>
                    <a:pt x="52618" y="155537"/>
                  </a:moveTo>
                  <a:cubicBezTo>
                    <a:pt x="76472" y="155537"/>
                    <a:pt x="94712" y="139678"/>
                    <a:pt x="94712" y="118940"/>
                  </a:cubicBezTo>
                  <a:lnTo>
                    <a:pt x="94712" y="45746"/>
                  </a:lnTo>
                  <a:cubicBezTo>
                    <a:pt x="94712" y="25008"/>
                    <a:pt x="76472" y="9149"/>
                    <a:pt x="52618" y="9149"/>
                  </a:cubicBezTo>
                  <a:cubicBezTo>
                    <a:pt x="28765" y="9149"/>
                    <a:pt x="10524" y="25008"/>
                    <a:pt x="10524" y="45746"/>
                  </a:cubicBezTo>
                  <a:lnTo>
                    <a:pt x="10524" y="118940"/>
                  </a:lnTo>
                  <a:cubicBezTo>
                    <a:pt x="10524" y="139678"/>
                    <a:pt x="28765" y="155537"/>
                    <a:pt x="52618" y="155537"/>
                  </a:cubicBezTo>
                  <a:close/>
                </a:path>
              </a:pathLst>
            </a:custGeom>
            <a:solidFill>
              <a:schemeClr val="accent1"/>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F945BE4-EF76-4527-B2DC-C81D8A3F92F3}"/>
                </a:ext>
              </a:extLst>
            </p:cNvPr>
            <p:cNvSpPr/>
            <p:nvPr/>
          </p:nvSpPr>
          <p:spPr>
            <a:xfrm>
              <a:off x="2197778" y="4910861"/>
              <a:ext cx="968171" cy="548954"/>
            </a:xfrm>
            <a:custGeom>
              <a:avLst/>
              <a:gdLst>
                <a:gd name="connsiteX0" fmla="*/ 94712 w 968171"/>
                <a:gd name="connsiteY0" fmla="*/ 82343 h 548953"/>
                <a:gd name="connsiteX1" fmla="*/ 880475 w 968171"/>
                <a:gd name="connsiteY1" fmla="*/ 82343 h 548953"/>
                <a:gd name="connsiteX2" fmla="*/ 880475 w 968171"/>
                <a:gd name="connsiteY2" fmla="*/ 472710 h 548953"/>
                <a:gd name="connsiteX3" fmla="*/ 94712 w 968171"/>
                <a:gd name="connsiteY3" fmla="*/ 472710 h 548953"/>
                <a:gd name="connsiteX4" fmla="*/ 94712 w 968171"/>
                <a:gd name="connsiteY4" fmla="*/ 82343 h 548953"/>
                <a:gd name="connsiteX5" fmla="*/ 10524 w 968171"/>
                <a:gd name="connsiteY5" fmla="*/ 545904 h 548953"/>
                <a:gd name="connsiteX6" fmla="*/ 964664 w 968171"/>
                <a:gd name="connsiteY6" fmla="*/ 545904 h 548953"/>
                <a:gd name="connsiteX7" fmla="*/ 964664 w 968171"/>
                <a:gd name="connsiteY7" fmla="*/ 9149 h 548953"/>
                <a:gd name="connsiteX8" fmla="*/ 10524 w 968171"/>
                <a:gd name="connsiteY8" fmla="*/ 9149 h 548953"/>
                <a:gd name="connsiteX9" fmla="*/ 10524 w 968171"/>
                <a:gd name="connsiteY9" fmla="*/ 545904 h 54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171" h="548953">
                  <a:moveTo>
                    <a:pt x="94712" y="82343"/>
                  </a:moveTo>
                  <a:lnTo>
                    <a:pt x="880475" y="82343"/>
                  </a:lnTo>
                  <a:lnTo>
                    <a:pt x="880475" y="472710"/>
                  </a:lnTo>
                  <a:lnTo>
                    <a:pt x="94712" y="472710"/>
                  </a:lnTo>
                  <a:lnTo>
                    <a:pt x="94712" y="82343"/>
                  </a:lnTo>
                  <a:close/>
                  <a:moveTo>
                    <a:pt x="10524" y="545904"/>
                  </a:moveTo>
                  <a:lnTo>
                    <a:pt x="964664" y="545904"/>
                  </a:lnTo>
                  <a:lnTo>
                    <a:pt x="964664" y="9149"/>
                  </a:lnTo>
                  <a:lnTo>
                    <a:pt x="10524" y="9149"/>
                  </a:lnTo>
                  <a:lnTo>
                    <a:pt x="10524" y="545904"/>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7F0D9821-9F02-4186-82EA-C69B9EC0F576}"/>
                </a:ext>
              </a:extLst>
            </p:cNvPr>
            <p:cNvSpPr/>
            <p:nvPr/>
          </p:nvSpPr>
          <p:spPr>
            <a:xfrm>
              <a:off x="2899351" y="4618085"/>
              <a:ext cx="98220" cy="158587"/>
            </a:xfrm>
            <a:custGeom>
              <a:avLst/>
              <a:gdLst>
                <a:gd name="connsiteX0" fmla="*/ 52618 w 98220"/>
                <a:gd name="connsiteY0" fmla="*/ 155537 h 158586"/>
                <a:gd name="connsiteX1" fmla="*/ 94712 w 98220"/>
                <a:gd name="connsiteY1" fmla="*/ 118940 h 158586"/>
                <a:gd name="connsiteX2" fmla="*/ 94712 w 98220"/>
                <a:gd name="connsiteY2" fmla="*/ 45746 h 158586"/>
                <a:gd name="connsiteX3" fmla="*/ 52618 w 98220"/>
                <a:gd name="connsiteY3" fmla="*/ 9149 h 158586"/>
                <a:gd name="connsiteX4" fmla="*/ 10524 w 98220"/>
                <a:gd name="connsiteY4" fmla="*/ 45746 h 158586"/>
                <a:gd name="connsiteX5" fmla="*/ 10524 w 98220"/>
                <a:gd name="connsiteY5" fmla="*/ 118940 h 158586"/>
                <a:gd name="connsiteX6" fmla="*/ 52618 w 98220"/>
                <a:gd name="connsiteY6" fmla="*/ 155537 h 1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0" h="158586">
                  <a:moveTo>
                    <a:pt x="52618" y="155537"/>
                  </a:moveTo>
                  <a:cubicBezTo>
                    <a:pt x="76471" y="155537"/>
                    <a:pt x="94712" y="139678"/>
                    <a:pt x="94712" y="118940"/>
                  </a:cubicBezTo>
                  <a:lnTo>
                    <a:pt x="94712" y="45746"/>
                  </a:lnTo>
                  <a:cubicBezTo>
                    <a:pt x="94712" y="25008"/>
                    <a:pt x="76471" y="9149"/>
                    <a:pt x="52618" y="9149"/>
                  </a:cubicBezTo>
                  <a:cubicBezTo>
                    <a:pt x="28765" y="9149"/>
                    <a:pt x="10524" y="25008"/>
                    <a:pt x="10524" y="45746"/>
                  </a:cubicBezTo>
                  <a:lnTo>
                    <a:pt x="10524" y="118940"/>
                  </a:lnTo>
                  <a:cubicBezTo>
                    <a:pt x="10524" y="139678"/>
                    <a:pt x="28765" y="155537"/>
                    <a:pt x="52618" y="155537"/>
                  </a:cubicBez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7B9A77E-B731-4DB8-B0B1-199A43F08ED3}"/>
                </a:ext>
              </a:extLst>
            </p:cNvPr>
            <p:cNvSpPr/>
            <p:nvPr/>
          </p:nvSpPr>
          <p:spPr>
            <a:xfrm>
              <a:off x="2197778" y="4691279"/>
              <a:ext cx="968171" cy="182985"/>
            </a:xfrm>
            <a:custGeom>
              <a:avLst/>
              <a:gdLst>
                <a:gd name="connsiteX0" fmla="*/ 852412 w 968171"/>
                <a:gd name="connsiteY0" fmla="*/ 9149 h 182984"/>
                <a:gd name="connsiteX1" fmla="*/ 852412 w 968171"/>
                <a:gd name="connsiteY1" fmla="*/ 45746 h 182984"/>
                <a:gd name="connsiteX2" fmla="*/ 754191 w 968171"/>
                <a:gd name="connsiteY2" fmla="*/ 131139 h 182984"/>
                <a:gd name="connsiteX3" fmla="*/ 655971 w 968171"/>
                <a:gd name="connsiteY3" fmla="*/ 45746 h 182984"/>
                <a:gd name="connsiteX4" fmla="*/ 655971 w 968171"/>
                <a:gd name="connsiteY4" fmla="*/ 9149 h 182984"/>
                <a:gd name="connsiteX5" fmla="*/ 319216 w 968171"/>
                <a:gd name="connsiteY5" fmla="*/ 9149 h 182984"/>
                <a:gd name="connsiteX6" fmla="*/ 319216 w 968171"/>
                <a:gd name="connsiteY6" fmla="*/ 45746 h 182984"/>
                <a:gd name="connsiteX7" fmla="*/ 220996 w 968171"/>
                <a:gd name="connsiteY7" fmla="*/ 131139 h 182984"/>
                <a:gd name="connsiteX8" fmla="*/ 122775 w 968171"/>
                <a:gd name="connsiteY8" fmla="*/ 45746 h 182984"/>
                <a:gd name="connsiteX9" fmla="*/ 122775 w 968171"/>
                <a:gd name="connsiteY9" fmla="*/ 9149 h 182984"/>
                <a:gd name="connsiteX10" fmla="*/ 10524 w 968171"/>
                <a:gd name="connsiteY10" fmla="*/ 9149 h 182984"/>
                <a:gd name="connsiteX11" fmla="*/ 10524 w 968171"/>
                <a:gd name="connsiteY11" fmla="*/ 179935 h 182984"/>
                <a:gd name="connsiteX12" fmla="*/ 964664 w 968171"/>
                <a:gd name="connsiteY12" fmla="*/ 179935 h 182984"/>
                <a:gd name="connsiteX13" fmla="*/ 964664 w 968171"/>
                <a:gd name="connsiteY13" fmla="*/ 9149 h 182984"/>
                <a:gd name="connsiteX14" fmla="*/ 852412 w 968171"/>
                <a:gd name="connsiteY14" fmla="*/ 9149 h 18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71" h="182984">
                  <a:moveTo>
                    <a:pt x="852412" y="9149"/>
                  </a:moveTo>
                  <a:lnTo>
                    <a:pt x="852412" y="45746"/>
                  </a:lnTo>
                  <a:cubicBezTo>
                    <a:pt x="852412" y="93322"/>
                    <a:pt x="808914" y="131139"/>
                    <a:pt x="754191" y="131139"/>
                  </a:cubicBezTo>
                  <a:cubicBezTo>
                    <a:pt x="699469" y="131139"/>
                    <a:pt x="655971" y="93322"/>
                    <a:pt x="655971" y="45746"/>
                  </a:cubicBezTo>
                  <a:lnTo>
                    <a:pt x="655971" y="9149"/>
                  </a:lnTo>
                  <a:lnTo>
                    <a:pt x="319216" y="9149"/>
                  </a:lnTo>
                  <a:lnTo>
                    <a:pt x="319216" y="45746"/>
                  </a:lnTo>
                  <a:cubicBezTo>
                    <a:pt x="319216" y="93322"/>
                    <a:pt x="275718" y="131139"/>
                    <a:pt x="220996" y="131139"/>
                  </a:cubicBezTo>
                  <a:cubicBezTo>
                    <a:pt x="166273" y="131139"/>
                    <a:pt x="122775" y="93322"/>
                    <a:pt x="122775" y="45746"/>
                  </a:cubicBezTo>
                  <a:lnTo>
                    <a:pt x="122775" y="9149"/>
                  </a:lnTo>
                  <a:lnTo>
                    <a:pt x="10524" y="9149"/>
                  </a:lnTo>
                  <a:lnTo>
                    <a:pt x="10524" y="179935"/>
                  </a:lnTo>
                  <a:lnTo>
                    <a:pt x="964664" y="179935"/>
                  </a:lnTo>
                  <a:lnTo>
                    <a:pt x="964664" y="9149"/>
                  </a:lnTo>
                  <a:lnTo>
                    <a:pt x="852412" y="9149"/>
                  </a:lnTo>
                  <a:close/>
                </a:path>
              </a:pathLst>
            </a:custGeom>
            <a:solidFill>
              <a:schemeClr val="accent1"/>
            </a:solidFill>
            <a:ln w="9525" cap="flat">
              <a:no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A95FCFED-CFC9-4E86-B59F-CFD4AC91CF53}"/>
                </a:ext>
              </a:extLst>
            </p:cNvPr>
            <p:cNvSpPr/>
            <p:nvPr/>
          </p:nvSpPr>
          <p:spPr>
            <a:xfrm>
              <a:off x="2209758" y="4825305"/>
              <a:ext cx="950105" cy="166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March</a:t>
              </a:r>
            </a:p>
          </p:txBody>
        </p:sp>
      </p:grpSp>
      <p:sp>
        <p:nvSpPr>
          <p:cNvPr id="34" name="Rectangle 33">
            <a:extLst>
              <a:ext uri="{FF2B5EF4-FFF2-40B4-BE49-F238E27FC236}">
                <a16:creationId xmlns:a16="http://schemas.microsoft.com/office/drawing/2014/main" id="{DF61FC2F-7717-40C2-B803-B5AFF8FBBED6}"/>
              </a:ext>
            </a:extLst>
          </p:cNvPr>
          <p:cNvSpPr/>
          <p:nvPr/>
        </p:nvSpPr>
        <p:spPr>
          <a:xfrm>
            <a:off x="666123" y="6031287"/>
            <a:ext cx="9099082" cy="830997"/>
          </a:xfrm>
          <a:prstGeom prst="rect">
            <a:avLst/>
          </a:prstGeom>
        </p:spPr>
        <p:txBody>
          <a:bodyPr wrap="square" anchor="b">
            <a:spAutoFit/>
          </a:bodyPr>
          <a:lstStyle/>
          <a:p>
            <a:pPr lvl="0">
              <a:defRPr/>
            </a:pPr>
            <a:b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b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lang="en-US" sz="800" kern="0" dirty="0">
                <a:latin typeface="Arial" panose="020B0604020202020204" pitchFamily="34" charset="0"/>
                <a:cs typeface="Arial" pitchFamily="34" charset="0"/>
              </a:rPr>
              <a:t>OPTN Kidney Transplantation Committee. Briefing to the OPTN Board of Directors: </a:t>
            </a:r>
            <a:r>
              <a:rPr lang="en-US" sz="800" dirty="0"/>
              <a:t>Elimination of DSA and region from Kidney Allocation Policy.</a:t>
            </a:r>
            <a:r>
              <a:rPr lang="en-US" sz="800" kern="0" dirty="0">
                <a:latin typeface="Arial" panose="020B0604020202020204" pitchFamily="34" charset="0"/>
                <a:cs typeface="Arial" pitchFamily="34" charset="0"/>
              </a:rPr>
              <a:t> Organ Procurement and Transplantation Network website. https://optn.transplant.hrsa.gov/media/3406/kidney_bp-update-121019.pdf. Accessed October 4, 2021. </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2.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Notice of implementation: Removal of DSA and region from kidney and pancreas allocation. United Network for Organ Sharing website. https://unos.org/news/implementation-notice-dsa-region-removal-kidney-pancreas-allocation/. Implemented March 15, 2021. Accessed October 6, 2021. </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3.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Notice of OPTN policy changes: </a:t>
            </a:r>
            <a:r>
              <a:rPr kumimoji="0" lang="en-US" sz="800" b="0" i="0" u="none" strike="noStrike" kern="1200" cap="none" spc="0" normalizeH="0" baseline="0" noProof="0" dirty="0">
                <a:ln>
                  <a:noFill/>
                </a:ln>
                <a:effectLst/>
                <a:uLnTx/>
                <a:uFillTx/>
                <a:latin typeface="Arial"/>
                <a:ea typeface="+mn-ea"/>
                <a:cs typeface="+mn-cs"/>
              </a:rPr>
              <a:t>Eliminate the Use of DSA and region from Kidney Allocation Policy.</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 Organ Procurement and Transplantation Network website. https://optn.transplant.hrsa.gov/media/3452/kidney-removal-of-dsa-policy-notice.pdf. Accessed October 6, 2021.</a:t>
            </a:r>
            <a:endPar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35" name="Group 34">
            <a:extLst>
              <a:ext uri="{FF2B5EF4-FFF2-40B4-BE49-F238E27FC236}">
                <a16:creationId xmlns:a16="http://schemas.microsoft.com/office/drawing/2014/main" id="{6B348938-8C1C-8D42-82E0-CA574A926DFE}"/>
              </a:ext>
            </a:extLst>
          </p:cNvPr>
          <p:cNvGrpSpPr/>
          <p:nvPr/>
        </p:nvGrpSpPr>
        <p:grpSpPr>
          <a:xfrm>
            <a:off x="7823746" y="1620771"/>
            <a:ext cx="3552961" cy="1361114"/>
            <a:chOff x="8261896" y="3089424"/>
            <a:chExt cx="3552961" cy="1361114"/>
          </a:xfrm>
        </p:grpSpPr>
        <p:sp>
          <p:nvSpPr>
            <p:cNvPr id="36" name="Rectangle: Rounded Corners 18">
              <a:extLst>
                <a:ext uri="{FF2B5EF4-FFF2-40B4-BE49-F238E27FC236}">
                  <a16:creationId xmlns:a16="http://schemas.microsoft.com/office/drawing/2014/main" id="{0CCECC5A-C4F6-F547-A913-5522027D0B36}"/>
                </a:ext>
              </a:extLst>
            </p:cNvPr>
            <p:cNvSpPr/>
            <p:nvPr/>
          </p:nvSpPr>
          <p:spPr>
            <a:xfrm>
              <a:off x="8490569" y="3233113"/>
              <a:ext cx="3324288" cy="1217425"/>
            </a:xfrm>
            <a:prstGeom prst="round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Removed DSA and region from kidney allocation</a:t>
              </a:r>
            </a:p>
          </p:txBody>
        </p:sp>
        <p:grpSp>
          <p:nvGrpSpPr>
            <p:cNvPr id="37" name="Group 36">
              <a:extLst>
                <a:ext uri="{FF2B5EF4-FFF2-40B4-BE49-F238E27FC236}">
                  <a16:creationId xmlns:a16="http://schemas.microsoft.com/office/drawing/2014/main" id="{339DEBA4-7B2B-C64E-8519-8B0732A35963}"/>
                </a:ext>
              </a:extLst>
            </p:cNvPr>
            <p:cNvGrpSpPr/>
            <p:nvPr/>
          </p:nvGrpSpPr>
          <p:grpSpPr>
            <a:xfrm>
              <a:off x="8261896" y="3089424"/>
              <a:ext cx="515122" cy="471481"/>
              <a:chOff x="7755118" y="2947184"/>
              <a:chExt cx="515122" cy="471481"/>
            </a:xfrm>
          </p:grpSpPr>
          <p:sp>
            <p:nvSpPr>
              <p:cNvPr id="38" name="Oval 37">
                <a:extLst>
                  <a:ext uri="{FF2B5EF4-FFF2-40B4-BE49-F238E27FC236}">
                    <a16:creationId xmlns:a16="http://schemas.microsoft.com/office/drawing/2014/main" id="{C88BC664-77B0-AE47-B418-ADCCBB4704A0}"/>
                  </a:ext>
                </a:extLst>
              </p:cNvPr>
              <p:cNvSpPr/>
              <p:nvPr/>
            </p:nvSpPr>
            <p:spPr>
              <a:xfrm>
                <a:off x="7755118" y="2959020"/>
                <a:ext cx="457346" cy="45964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5297AFBB-DFE2-C34D-A131-C69E06686527}"/>
                  </a:ext>
                </a:extLst>
              </p:cNvPr>
              <p:cNvSpPr txBox="1"/>
              <p:nvPr/>
            </p:nvSpPr>
            <p:spPr>
              <a:xfrm>
                <a:off x="7858015" y="2947184"/>
                <a:ext cx="412225" cy="391421"/>
              </a:xfrm>
              <a:custGeom>
                <a:avLst/>
                <a:gdLst/>
                <a:ahLst/>
                <a:cxnLst/>
                <a:rect l="l" t="t" r="r" b="b"/>
                <a:pathLst>
                  <a:path w="1425620" h="1353671">
                    <a:moveTo>
                      <a:pt x="1389646" y="0"/>
                    </a:moveTo>
                    <a:lnTo>
                      <a:pt x="1425620" y="51393"/>
                    </a:lnTo>
                    <a:cubicBezTo>
                      <a:pt x="1278981" y="161715"/>
                      <a:pt x="1115896" y="331651"/>
                      <a:pt x="936366" y="561203"/>
                    </a:cubicBezTo>
                    <a:cubicBezTo>
                      <a:pt x="756836" y="790755"/>
                      <a:pt x="619790" y="1005232"/>
                      <a:pt x="525229" y="1204634"/>
                    </a:cubicBezTo>
                    <a:lnTo>
                      <a:pt x="449168" y="1256026"/>
                    </a:lnTo>
                    <a:cubicBezTo>
                      <a:pt x="386127" y="1299881"/>
                      <a:pt x="343300" y="1332429"/>
                      <a:pt x="320688" y="1353671"/>
                    </a:cubicBezTo>
                    <a:cubicBezTo>
                      <a:pt x="311780" y="1321465"/>
                      <a:pt x="292251" y="1268703"/>
                      <a:pt x="262100" y="1195383"/>
                    </a:cubicBezTo>
                    <a:lnTo>
                      <a:pt x="233321" y="1128573"/>
                    </a:lnTo>
                    <a:cubicBezTo>
                      <a:pt x="192207" y="1032641"/>
                      <a:pt x="154006" y="961720"/>
                      <a:pt x="118716" y="915810"/>
                    </a:cubicBezTo>
                    <a:cubicBezTo>
                      <a:pt x="83427" y="869899"/>
                      <a:pt x="43855" y="839407"/>
                      <a:pt x="0" y="824332"/>
                    </a:cubicBezTo>
                    <a:cubicBezTo>
                      <a:pt x="74005" y="746215"/>
                      <a:pt x="141843" y="707157"/>
                      <a:pt x="203513" y="707157"/>
                    </a:cubicBezTo>
                    <a:cubicBezTo>
                      <a:pt x="256276" y="707157"/>
                      <a:pt x="314863" y="778764"/>
                      <a:pt x="379275" y="921977"/>
                    </a:cubicBezTo>
                    <a:lnTo>
                      <a:pt x="411138" y="993926"/>
                    </a:lnTo>
                    <a:cubicBezTo>
                      <a:pt x="526942" y="798635"/>
                      <a:pt x="675636" y="608827"/>
                      <a:pt x="857222" y="424500"/>
                    </a:cubicBezTo>
                    <a:cubicBezTo>
                      <a:pt x="1038808" y="240173"/>
                      <a:pt x="1216283" y="98673"/>
                      <a:pt x="138964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600" dirty="0"/>
              </a:p>
            </p:txBody>
          </p:sp>
        </p:grpSp>
      </p:grpSp>
    </p:spTree>
    <p:extLst>
      <p:ext uri="{BB962C8B-B14F-4D97-AF65-F5344CB8AC3E}">
        <p14:creationId xmlns:p14="http://schemas.microsoft.com/office/powerpoint/2010/main" val="330767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45C892B-6632-2245-8709-CB998B57406E}"/>
              </a:ext>
            </a:extLst>
          </p:cNvPr>
          <p:cNvSpPr/>
          <p:nvPr/>
        </p:nvSpPr>
        <p:spPr>
          <a:xfrm>
            <a:off x="6872514" y="1074057"/>
            <a:ext cx="5035865" cy="5087257"/>
          </a:xfrm>
          <a:prstGeom prst="roundRect">
            <a:avLst>
              <a:gd name="adj" fmla="val 87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CE471-5BD2-45B6-8128-C60C776AA02A}"/>
              </a:ext>
            </a:extLst>
          </p:cNvPr>
          <p:cNvSpPr>
            <a:spLocks noGrp="1"/>
          </p:cNvSpPr>
          <p:nvPr>
            <p:ph type="title"/>
          </p:nvPr>
        </p:nvSpPr>
        <p:spPr>
          <a:xfrm>
            <a:off x="762000" y="1"/>
            <a:ext cx="11066208" cy="963487"/>
          </a:xfrm>
        </p:spPr>
        <p:txBody>
          <a:bodyPr/>
          <a:lstStyle/>
          <a:p>
            <a:r>
              <a:rPr lang="en-US" dirty="0"/>
              <a:t>New 2021 Policy Change: </a:t>
            </a:r>
            <a:br>
              <a:rPr lang="en-US" dirty="0"/>
            </a:br>
            <a:r>
              <a:rPr lang="en-US" dirty="0"/>
              <a:t>Removed DSAs and Regions From Kidney Allocation</a:t>
            </a:r>
            <a:r>
              <a:rPr lang="en-US" baseline="30000" dirty="0"/>
              <a:t>1</a:t>
            </a:r>
          </a:p>
        </p:txBody>
      </p:sp>
      <p:sp>
        <p:nvSpPr>
          <p:cNvPr id="4" name="Content Placeholder 3">
            <a:extLst>
              <a:ext uri="{FF2B5EF4-FFF2-40B4-BE49-F238E27FC236}">
                <a16:creationId xmlns:a16="http://schemas.microsoft.com/office/drawing/2014/main" id="{40B3BFF6-DEF5-4B5F-8DC4-5B258330C047}"/>
              </a:ext>
            </a:extLst>
          </p:cNvPr>
          <p:cNvSpPr>
            <a:spLocks noGrp="1"/>
          </p:cNvSpPr>
          <p:nvPr>
            <p:ph idx="1"/>
          </p:nvPr>
        </p:nvSpPr>
        <p:spPr>
          <a:xfrm>
            <a:off x="762000" y="1423988"/>
            <a:ext cx="5703625" cy="4384675"/>
          </a:xfrm>
        </p:spPr>
        <p:txBody>
          <a:bodyPr/>
          <a:lstStyle/>
          <a:p>
            <a:r>
              <a:rPr lang="en-US" sz="2000" dirty="0"/>
              <a:t>Kidney allocation to occur first locally inside the 250-NM fixed-distance circle around the donor hospital, then nationally</a:t>
            </a:r>
            <a:r>
              <a:rPr lang="en-US" sz="2000" baseline="30000" dirty="0"/>
              <a:t>1</a:t>
            </a:r>
          </a:p>
          <a:p>
            <a:pPr marL="0" indent="0">
              <a:buNone/>
            </a:pPr>
            <a:endParaRPr lang="en-US" sz="200" b="1" dirty="0">
              <a:solidFill>
                <a:schemeClr val="accent3"/>
              </a:solidFill>
            </a:endParaRPr>
          </a:p>
          <a:p>
            <a:pPr marL="0" indent="0">
              <a:buNone/>
            </a:pPr>
            <a:r>
              <a:rPr lang="en-US" sz="2000" b="1" dirty="0">
                <a:solidFill>
                  <a:schemeClr val="accent3"/>
                </a:solidFill>
              </a:rPr>
              <a:t>Policy Updates</a:t>
            </a:r>
            <a:r>
              <a:rPr lang="en-US" sz="2000" b="1" baseline="30000" dirty="0">
                <a:solidFill>
                  <a:schemeClr val="accent3"/>
                </a:solidFill>
              </a:rPr>
              <a:t>1</a:t>
            </a:r>
          </a:p>
          <a:p>
            <a:r>
              <a:rPr lang="en-US" sz="2000" dirty="0"/>
              <a:t>DSA and region were replaced by a </a:t>
            </a:r>
            <a:br>
              <a:rPr lang="en-US" sz="2000" dirty="0"/>
            </a:br>
            <a:r>
              <a:rPr lang="en-US" sz="2000" b="1" dirty="0">
                <a:solidFill>
                  <a:schemeClr val="accent3"/>
                </a:solidFill>
              </a:rPr>
              <a:t>250-NM fixed-distance circle </a:t>
            </a:r>
            <a:r>
              <a:rPr lang="en-US" sz="2000" dirty="0"/>
              <a:t>around the donor hospital </a:t>
            </a:r>
          </a:p>
          <a:p>
            <a:r>
              <a:rPr lang="en-US" sz="2000" dirty="0"/>
              <a:t>Candidates receive </a:t>
            </a:r>
            <a:r>
              <a:rPr lang="en-US" sz="2000" b="1" dirty="0">
                <a:solidFill>
                  <a:schemeClr val="accent3"/>
                </a:solidFill>
              </a:rPr>
              <a:t>proximity points </a:t>
            </a:r>
            <a:r>
              <a:rPr lang="en-US" sz="2000" dirty="0"/>
              <a:t>based on distance from the candidate’s place of listing to the donor hospital</a:t>
            </a:r>
          </a:p>
          <a:p>
            <a:r>
              <a:rPr lang="en-US" sz="2000" dirty="0"/>
              <a:t>Increased </a:t>
            </a:r>
            <a:r>
              <a:rPr lang="en-US" sz="2000" b="1" dirty="0">
                <a:solidFill>
                  <a:schemeClr val="accent3"/>
                </a:solidFill>
              </a:rPr>
              <a:t>prioritization</a:t>
            </a:r>
            <a:r>
              <a:rPr lang="en-US" sz="2000" dirty="0"/>
              <a:t> in kidney allocation for pediatric candidates and </a:t>
            </a:r>
            <a:r>
              <a:rPr lang="en-US" sz="2000" b="1" dirty="0">
                <a:solidFill>
                  <a:schemeClr val="accent3"/>
                </a:solidFill>
              </a:rPr>
              <a:t>prior living donors </a:t>
            </a:r>
          </a:p>
          <a:p>
            <a:endParaRPr lang="en-US" sz="2000" dirty="0"/>
          </a:p>
        </p:txBody>
      </p:sp>
      <p:sp>
        <p:nvSpPr>
          <p:cNvPr id="6" name="Rectangle 5">
            <a:extLst>
              <a:ext uri="{FF2B5EF4-FFF2-40B4-BE49-F238E27FC236}">
                <a16:creationId xmlns:a16="http://schemas.microsoft.com/office/drawing/2014/main" id="{E7BCB1B2-6354-4627-A765-FEC38BFD8049}"/>
              </a:ext>
            </a:extLst>
          </p:cNvPr>
          <p:cNvSpPr/>
          <p:nvPr/>
        </p:nvSpPr>
        <p:spPr>
          <a:xfrm>
            <a:off x="666124" y="6098817"/>
            <a:ext cx="9099082" cy="759182"/>
          </a:xfrm>
          <a:prstGeom prst="rect">
            <a:avLst/>
          </a:prstGeom>
        </p:spPr>
        <p:txBody>
          <a:bodyPr wrap="square" anchor="b">
            <a:spAutoFit/>
          </a:bodyPr>
          <a:lstStyle/>
          <a:p>
            <a:pPr>
              <a:spcAft>
                <a:spcPts val="400"/>
              </a:spcAft>
            </a:pPr>
            <a:r>
              <a:rPr lang="en-US" sz="800" kern="0" dirty="0">
                <a:latin typeface="Arial" panose="020B0604020202020204" pitchFamily="34" charset="0"/>
                <a:cs typeface="Arial" pitchFamily="34" charset="0"/>
              </a:rPr>
              <a:t>NM, nautical mile.</a:t>
            </a:r>
            <a:endParaRPr lang="en-US" sz="800" b="1" kern="0" dirty="0">
              <a:latin typeface="Arial" panose="020B0604020202020204" pitchFamily="34" charset="0"/>
              <a:cs typeface="Arial" pitchFamily="34" charset="0"/>
            </a:endParaRPr>
          </a:p>
          <a:p>
            <a:pPr>
              <a:spcAft>
                <a:spcPts val="400"/>
              </a:spcAft>
            </a:pPr>
            <a:r>
              <a:rPr lang="en-US" sz="800" b="1" kern="0" dirty="0">
                <a:latin typeface="Arial" panose="020B0604020202020204" pitchFamily="34" charset="0"/>
                <a:cs typeface="Arial" pitchFamily="34" charset="0"/>
              </a:rPr>
              <a:t>1. </a:t>
            </a:r>
            <a:r>
              <a:rPr lang="en-US" sz="800" kern="0" dirty="0">
                <a:latin typeface="Arial" panose="020B0604020202020204" pitchFamily="34" charset="0"/>
                <a:cs typeface="Arial" pitchFamily="34" charset="0"/>
              </a:rPr>
              <a:t>Briefing to the OPTN Board of Directors: </a:t>
            </a:r>
            <a:r>
              <a:rPr lang="en-US" sz="800" dirty="0"/>
              <a:t>Eliminate the Use of DSA and Region in Kidney Allocation Policy.</a:t>
            </a:r>
            <a:r>
              <a:rPr lang="en-US" sz="800" kern="0" dirty="0">
                <a:latin typeface="Arial" panose="020B0604020202020204" pitchFamily="34" charset="0"/>
                <a:cs typeface="Arial" pitchFamily="34" charset="0"/>
              </a:rPr>
              <a:t> Organ Procurement and Transplantation Network website. https://optn.transplant.hrsa.gov/media/3406/kidney_bp-update-121019.pdf. Accessed October 4, 2021. </a:t>
            </a:r>
            <a:r>
              <a:rPr lang="en-US" sz="800" b="1" kern="0" dirty="0">
                <a:latin typeface="Arial" panose="020B0604020202020204" pitchFamily="34" charset="0"/>
                <a:cs typeface="Arial" pitchFamily="34" charset="0"/>
              </a:rPr>
              <a:t>2. </a:t>
            </a:r>
            <a:r>
              <a:rPr lang="en-US" sz="800" dirty="0"/>
              <a:t>Inside/outside circle and proximity points. </a:t>
            </a:r>
            <a:r>
              <a:rPr lang="en-US" sz="800" kern="0" dirty="0">
                <a:latin typeface="Arial" panose="020B0604020202020204" pitchFamily="34" charset="0"/>
                <a:cs typeface="Arial" pitchFamily="34" charset="0"/>
              </a:rPr>
              <a:t>Organ Procurement and Transplantation Network website.</a:t>
            </a:r>
            <a:r>
              <a:rPr lang="en-US" sz="800" dirty="0"/>
              <a:t> </a:t>
            </a:r>
            <a:r>
              <a:rPr lang="en-US" sz="800" kern="0" dirty="0">
                <a:latin typeface="Arial" panose="020B0604020202020204" pitchFamily="34" charset="0"/>
                <a:cs typeface="Arial" pitchFamily="34" charset="0"/>
              </a:rPr>
              <a:t>https://optn.transplant.hrsa.gov/media/4037/inside-outside-circle-and-proximity-points.pdf. Accessed October 6, 2021. </a:t>
            </a:r>
            <a:r>
              <a:rPr lang="en-US" sz="800" b="1" kern="0" dirty="0">
                <a:latin typeface="Arial" panose="020B0604020202020204" pitchFamily="34" charset="0"/>
                <a:cs typeface="Arial" pitchFamily="34" charset="0"/>
              </a:rPr>
              <a:t>3. </a:t>
            </a:r>
            <a:r>
              <a:rPr lang="en-US" sz="800" kern="0" dirty="0">
                <a:latin typeface="Arial" panose="020B0604020202020204" pitchFamily="34" charset="0"/>
                <a:cs typeface="Arial" pitchFamily="34" charset="0"/>
              </a:rPr>
              <a:t> Why nautical mile and knot are the units used at sea? https://www.marineinsight.com/guidelines/nautical-mile-knot-units-used-sea/. Accessed October 6, 2021. </a:t>
            </a:r>
            <a:endParaRPr lang="en-US" sz="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6F2FB2-6E00-4BCB-9595-0DA3081FE2D6}"/>
              </a:ext>
            </a:extLst>
          </p:cNvPr>
          <p:cNvSpPr txBox="1"/>
          <p:nvPr/>
        </p:nvSpPr>
        <p:spPr>
          <a:xfrm>
            <a:off x="6872514" y="1213622"/>
            <a:ext cx="5010559" cy="646331"/>
          </a:xfrm>
          <a:prstGeom prst="rect">
            <a:avLst/>
          </a:prstGeom>
          <a:noFill/>
        </p:spPr>
        <p:txBody>
          <a:bodyPr wrap="square" rtlCol="0">
            <a:spAutoFit/>
          </a:bodyPr>
          <a:lstStyle/>
          <a:p>
            <a:pPr algn="ctr"/>
            <a:r>
              <a:rPr lang="en-US" b="1" dirty="0">
                <a:solidFill>
                  <a:schemeClr val="accent3"/>
                </a:solidFill>
              </a:rPr>
              <a:t>250-NM Fixed Circle and</a:t>
            </a:r>
            <a:br>
              <a:rPr lang="en-US" b="1" dirty="0">
                <a:solidFill>
                  <a:schemeClr val="accent3"/>
                </a:solidFill>
              </a:rPr>
            </a:br>
            <a:r>
              <a:rPr lang="en-US" b="1" dirty="0">
                <a:solidFill>
                  <a:schemeClr val="accent3"/>
                </a:solidFill>
              </a:rPr>
              <a:t>Proximity Points</a:t>
            </a:r>
            <a:r>
              <a:rPr lang="en-US" b="1" baseline="30000" dirty="0">
                <a:solidFill>
                  <a:schemeClr val="accent3"/>
                </a:solidFill>
              </a:rPr>
              <a:t>2</a:t>
            </a:r>
            <a:endParaRPr lang="en-US" b="1" dirty="0">
              <a:solidFill>
                <a:schemeClr val="accent3"/>
              </a:solidFill>
            </a:endParaRPr>
          </a:p>
        </p:txBody>
      </p:sp>
      <p:grpSp>
        <p:nvGrpSpPr>
          <p:cNvPr id="70" name="Group 69">
            <a:extLst>
              <a:ext uri="{FF2B5EF4-FFF2-40B4-BE49-F238E27FC236}">
                <a16:creationId xmlns:a16="http://schemas.microsoft.com/office/drawing/2014/main" id="{85C64CD3-0772-45AA-BBC3-822D9875D086}"/>
              </a:ext>
            </a:extLst>
          </p:cNvPr>
          <p:cNvGrpSpPr/>
          <p:nvPr/>
        </p:nvGrpSpPr>
        <p:grpSpPr>
          <a:xfrm>
            <a:off x="7284202" y="1959606"/>
            <a:ext cx="3956522" cy="3569646"/>
            <a:chOff x="7906727" y="2512362"/>
            <a:chExt cx="2660387" cy="2477514"/>
          </a:xfrm>
        </p:grpSpPr>
        <p:sp>
          <p:nvSpPr>
            <p:cNvPr id="13" name="Circle: Hollow 12">
              <a:extLst>
                <a:ext uri="{FF2B5EF4-FFF2-40B4-BE49-F238E27FC236}">
                  <a16:creationId xmlns:a16="http://schemas.microsoft.com/office/drawing/2014/main" id="{F4DB8859-D33C-4AAC-863A-E9C5616D5713}"/>
                </a:ext>
              </a:extLst>
            </p:cNvPr>
            <p:cNvSpPr/>
            <p:nvPr/>
          </p:nvSpPr>
          <p:spPr>
            <a:xfrm>
              <a:off x="8204591" y="2512362"/>
              <a:ext cx="2317796" cy="2317796"/>
            </a:xfrm>
            <a:prstGeom prst="donut">
              <a:avLst>
                <a:gd name="adj" fmla="val 141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4" name="Group 13">
              <a:extLst>
                <a:ext uri="{FF2B5EF4-FFF2-40B4-BE49-F238E27FC236}">
                  <a16:creationId xmlns:a16="http://schemas.microsoft.com/office/drawing/2014/main" id="{7528F3C5-468E-4609-9E77-EC2B560C18FA}"/>
                </a:ext>
              </a:extLst>
            </p:cNvPr>
            <p:cNvGrpSpPr/>
            <p:nvPr/>
          </p:nvGrpSpPr>
          <p:grpSpPr>
            <a:xfrm>
              <a:off x="8630151" y="2756131"/>
              <a:ext cx="751222" cy="525487"/>
              <a:chOff x="8515324" y="2764673"/>
              <a:chExt cx="751221" cy="525487"/>
            </a:xfrm>
          </p:grpSpPr>
          <p:sp>
            <p:nvSpPr>
              <p:cNvPr id="15" name="Oval 14">
                <a:extLst>
                  <a:ext uri="{FF2B5EF4-FFF2-40B4-BE49-F238E27FC236}">
                    <a16:creationId xmlns:a16="http://schemas.microsoft.com/office/drawing/2014/main" id="{3BF35323-AC18-43F4-9783-66B070B620D8}"/>
                  </a:ext>
                </a:extLst>
              </p:cNvPr>
              <p:cNvSpPr/>
              <p:nvPr/>
            </p:nvSpPr>
            <p:spPr>
              <a:xfrm>
                <a:off x="8515324" y="2811182"/>
                <a:ext cx="122969" cy="1269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a:extLst>
                  <a:ext uri="{FF2B5EF4-FFF2-40B4-BE49-F238E27FC236}">
                    <a16:creationId xmlns:a16="http://schemas.microsoft.com/office/drawing/2014/main" id="{BF5687CF-4F79-4A87-BB5B-508BE6BD1C1C}"/>
                  </a:ext>
                </a:extLst>
              </p:cNvPr>
              <p:cNvSpPr txBox="1"/>
              <p:nvPr/>
            </p:nvSpPr>
            <p:spPr>
              <a:xfrm>
                <a:off x="8593741" y="2764673"/>
                <a:ext cx="672804" cy="525487"/>
              </a:xfrm>
              <a:prstGeom prst="rect">
                <a:avLst/>
              </a:prstGeom>
              <a:noFill/>
            </p:spPr>
            <p:txBody>
              <a:bodyPr wrap="none" rtlCol="0">
                <a:spAutoFit/>
              </a:bodyPr>
              <a:lstStyle/>
              <a:p>
                <a:pPr algn="ctr">
                  <a:lnSpc>
                    <a:spcPct val="90000"/>
                  </a:lnSpc>
                </a:pPr>
                <a:r>
                  <a:rPr lang="en-US" sz="1400" dirty="0">
                    <a:solidFill>
                      <a:schemeClr val="tx2"/>
                    </a:solidFill>
                  </a:rPr>
                  <a:t>Candidate</a:t>
                </a:r>
                <a:br>
                  <a:rPr lang="en-US" sz="1400" dirty="0">
                    <a:solidFill>
                      <a:schemeClr val="tx2"/>
                    </a:solidFill>
                  </a:rPr>
                </a:br>
                <a:r>
                  <a:rPr lang="en-US" sz="2000" dirty="0">
                    <a:solidFill>
                      <a:schemeClr val="tx2"/>
                    </a:solidFill>
                  </a:rPr>
                  <a:t>A</a:t>
                </a:r>
              </a:p>
              <a:p>
                <a:pPr algn="ctr">
                  <a:lnSpc>
                    <a:spcPct val="90000"/>
                  </a:lnSpc>
                </a:pPr>
                <a:r>
                  <a:rPr lang="en-US" sz="1400" dirty="0">
                    <a:solidFill>
                      <a:schemeClr val="tx2"/>
                    </a:solidFill>
                  </a:rPr>
                  <a:t>0 points</a:t>
                </a:r>
              </a:p>
            </p:txBody>
          </p:sp>
        </p:grpSp>
        <p:grpSp>
          <p:nvGrpSpPr>
            <p:cNvPr id="17" name="Group 16">
              <a:extLst>
                <a:ext uri="{FF2B5EF4-FFF2-40B4-BE49-F238E27FC236}">
                  <a16:creationId xmlns:a16="http://schemas.microsoft.com/office/drawing/2014/main" id="{4E319D5E-0CD7-488C-91A7-15414A22C466}"/>
                </a:ext>
              </a:extLst>
            </p:cNvPr>
            <p:cNvGrpSpPr/>
            <p:nvPr/>
          </p:nvGrpSpPr>
          <p:grpSpPr>
            <a:xfrm>
              <a:off x="7906727" y="4464389"/>
              <a:ext cx="751407" cy="525487"/>
              <a:chOff x="8958309" y="3912716"/>
              <a:chExt cx="751409" cy="525487"/>
            </a:xfrm>
          </p:grpSpPr>
          <p:sp>
            <p:nvSpPr>
              <p:cNvPr id="18" name="TextBox 17">
                <a:extLst>
                  <a:ext uri="{FF2B5EF4-FFF2-40B4-BE49-F238E27FC236}">
                    <a16:creationId xmlns:a16="http://schemas.microsoft.com/office/drawing/2014/main" id="{DBCB4F06-2ADF-4FFC-BBEE-87F858DACDBC}"/>
                  </a:ext>
                </a:extLst>
              </p:cNvPr>
              <p:cNvSpPr txBox="1"/>
              <p:nvPr/>
            </p:nvSpPr>
            <p:spPr>
              <a:xfrm>
                <a:off x="8958309" y="3912716"/>
                <a:ext cx="672807" cy="525487"/>
              </a:xfrm>
              <a:prstGeom prst="rect">
                <a:avLst/>
              </a:prstGeom>
              <a:noFill/>
            </p:spPr>
            <p:txBody>
              <a:bodyPr wrap="none" rtlCol="0">
                <a:spAutoFit/>
              </a:bodyPr>
              <a:lstStyle/>
              <a:p>
                <a:pPr algn="ctr">
                  <a:lnSpc>
                    <a:spcPct val="90000"/>
                  </a:lnSpc>
                </a:pPr>
                <a:r>
                  <a:rPr lang="en-US" sz="1400" dirty="0">
                    <a:solidFill>
                      <a:schemeClr val="accent3"/>
                    </a:solidFill>
                  </a:rPr>
                  <a:t>Candidate</a:t>
                </a:r>
                <a:br>
                  <a:rPr lang="en-US" sz="1400" dirty="0">
                    <a:solidFill>
                      <a:schemeClr val="accent3"/>
                    </a:solidFill>
                  </a:rPr>
                </a:br>
                <a:r>
                  <a:rPr lang="en-US" sz="2000" dirty="0">
                    <a:solidFill>
                      <a:schemeClr val="accent3"/>
                    </a:solidFill>
                  </a:rPr>
                  <a:t>C</a:t>
                </a:r>
              </a:p>
              <a:p>
                <a:pPr algn="ctr">
                  <a:lnSpc>
                    <a:spcPct val="90000"/>
                  </a:lnSpc>
                </a:pPr>
                <a:r>
                  <a:rPr lang="en-US" sz="1400" dirty="0">
                    <a:solidFill>
                      <a:schemeClr val="accent3"/>
                    </a:solidFill>
                  </a:rPr>
                  <a:t>4 points</a:t>
                </a:r>
              </a:p>
            </p:txBody>
          </p:sp>
          <p:sp>
            <p:nvSpPr>
              <p:cNvPr id="19" name="Oval 18">
                <a:extLst>
                  <a:ext uri="{FF2B5EF4-FFF2-40B4-BE49-F238E27FC236}">
                    <a16:creationId xmlns:a16="http://schemas.microsoft.com/office/drawing/2014/main" id="{91E1F830-02F1-4CBA-907E-DA1CC0423C15}"/>
                  </a:ext>
                </a:extLst>
              </p:cNvPr>
              <p:cNvSpPr/>
              <p:nvPr/>
            </p:nvSpPr>
            <p:spPr>
              <a:xfrm>
                <a:off x="9586748" y="4066623"/>
                <a:ext cx="122970" cy="1269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0" name="Oval 19">
              <a:extLst>
                <a:ext uri="{FF2B5EF4-FFF2-40B4-BE49-F238E27FC236}">
                  <a16:creationId xmlns:a16="http://schemas.microsoft.com/office/drawing/2014/main" id="{AC1105C6-4CD7-4DFB-A800-FFF95ADD0986}"/>
                </a:ext>
              </a:extLst>
            </p:cNvPr>
            <p:cNvSpPr/>
            <p:nvPr/>
          </p:nvSpPr>
          <p:spPr>
            <a:xfrm>
              <a:off x="10444144" y="3608474"/>
              <a:ext cx="122970" cy="126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1" name="Group 20">
              <a:extLst>
                <a:ext uri="{FF2B5EF4-FFF2-40B4-BE49-F238E27FC236}">
                  <a16:creationId xmlns:a16="http://schemas.microsoft.com/office/drawing/2014/main" id="{6AC82A87-5C5A-430F-A52B-3341E7F58A64}"/>
                </a:ext>
              </a:extLst>
            </p:cNvPr>
            <p:cNvGrpSpPr/>
            <p:nvPr/>
          </p:nvGrpSpPr>
          <p:grpSpPr>
            <a:xfrm>
              <a:off x="9177452" y="3352101"/>
              <a:ext cx="295247" cy="365835"/>
              <a:chOff x="10998105" y="4183603"/>
              <a:chExt cx="295247" cy="365835"/>
            </a:xfrm>
          </p:grpSpPr>
          <p:sp>
            <p:nvSpPr>
              <p:cNvPr id="22" name="Rectangle: Rounded Corners 26">
                <a:extLst>
                  <a:ext uri="{FF2B5EF4-FFF2-40B4-BE49-F238E27FC236}">
                    <a16:creationId xmlns:a16="http://schemas.microsoft.com/office/drawing/2014/main" id="{AC5097AB-CFDB-4E33-A248-74686727234B}"/>
                  </a:ext>
                </a:extLst>
              </p:cNvPr>
              <p:cNvSpPr/>
              <p:nvPr/>
            </p:nvSpPr>
            <p:spPr>
              <a:xfrm>
                <a:off x="11111590" y="4295667"/>
                <a:ext cx="181762" cy="253771"/>
              </a:xfrm>
              <a:custGeom>
                <a:avLst/>
                <a:gdLst>
                  <a:gd name="connsiteX0" fmla="*/ 0 w 144110"/>
                  <a:gd name="connsiteY0" fmla="*/ 24019 h 236001"/>
                  <a:gd name="connsiteX1" fmla="*/ 24019 w 144110"/>
                  <a:gd name="connsiteY1" fmla="*/ 0 h 236001"/>
                  <a:gd name="connsiteX2" fmla="*/ 120091 w 144110"/>
                  <a:gd name="connsiteY2" fmla="*/ 0 h 236001"/>
                  <a:gd name="connsiteX3" fmla="*/ 144110 w 144110"/>
                  <a:gd name="connsiteY3" fmla="*/ 24019 h 236001"/>
                  <a:gd name="connsiteX4" fmla="*/ 144110 w 144110"/>
                  <a:gd name="connsiteY4" fmla="*/ 211982 h 236001"/>
                  <a:gd name="connsiteX5" fmla="*/ 120091 w 144110"/>
                  <a:gd name="connsiteY5" fmla="*/ 236001 h 236001"/>
                  <a:gd name="connsiteX6" fmla="*/ 24019 w 144110"/>
                  <a:gd name="connsiteY6" fmla="*/ 236001 h 236001"/>
                  <a:gd name="connsiteX7" fmla="*/ 0 w 144110"/>
                  <a:gd name="connsiteY7" fmla="*/ 211982 h 236001"/>
                  <a:gd name="connsiteX8" fmla="*/ 0 w 144110"/>
                  <a:gd name="connsiteY8" fmla="*/ 24019 h 236001"/>
                  <a:gd name="connsiteX0" fmla="*/ 120091 w 211531"/>
                  <a:gd name="connsiteY0" fmla="*/ 236001 h 327441"/>
                  <a:gd name="connsiteX1" fmla="*/ 24019 w 211531"/>
                  <a:gd name="connsiteY1" fmla="*/ 236001 h 327441"/>
                  <a:gd name="connsiteX2" fmla="*/ 0 w 211531"/>
                  <a:gd name="connsiteY2" fmla="*/ 211982 h 327441"/>
                  <a:gd name="connsiteX3" fmla="*/ 0 w 211531"/>
                  <a:gd name="connsiteY3" fmla="*/ 24019 h 327441"/>
                  <a:gd name="connsiteX4" fmla="*/ 24019 w 211531"/>
                  <a:gd name="connsiteY4" fmla="*/ 0 h 327441"/>
                  <a:gd name="connsiteX5" fmla="*/ 120091 w 211531"/>
                  <a:gd name="connsiteY5" fmla="*/ 0 h 327441"/>
                  <a:gd name="connsiteX6" fmla="*/ 144110 w 211531"/>
                  <a:gd name="connsiteY6" fmla="*/ 24019 h 327441"/>
                  <a:gd name="connsiteX7" fmla="*/ 144110 w 211531"/>
                  <a:gd name="connsiteY7" fmla="*/ 211982 h 327441"/>
                  <a:gd name="connsiteX8" fmla="*/ 211531 w 211531"/>
                  <a:gd name="connsiteY8" fmla="*/ 327441 h 327441"/>
                  <a:gd name="connsiteX0" fmla="*/ 120091 w 144110"/>
                  <a:gd name="connsiteY0" fmla="*/ 236001 h 236001"/>
                  <a:gd name="connsiteX1" fmla="*/ 24019 w 144110"/>
                  <a:gd name="connsiteY1" fmla="*/ 236001 h 236001"/>
                  <a:gd name="connsiteX2" fmla="*/ 0 w 144110"/>
                  <a:gd name="connsiteY2" fmla="*/ 211982 h 236001"/>
                  <a:gd name="connsiteX3" fmla="*/ 0 w 144110"/>
                  <a:gd name="connsiteY3" fmla="*/ 24019 h 236001"/>
                  <a:gd name="connsiteX4" fmla="*/ 24019 w 144110"/>
                  <a:gd name="connsiteY4" fmla="*/ 0 h 236001"/>
                  <a:gd name="connsiteX5" fmla="*/ 120091 w 144110"/>
                  <a:gd name="connsiteY5" fmla="*/ 0 h 236001"/>
                  <a:gd name="connsiteX6" fmla="*/ 144110 w 144110"/>
                  <a:gd name="connsiteY6" fmla="*/ 24019 h 236001"/>
                  <a:gd name="connsiteX7" fmla="*/ 144110 w 144110"/>
                  <a:gd name="connsiteY7" fmla="*/ 211982 h 236001"/>
                  <a:gd name="connsiteX0" fmla="*/ 24019 w 144110"/>
                  <a:gd name="connsiteY0" fmla="*/ 236001 h 236001"/>
                  <a:gd name="connsiteX1" fmla="*/ 0 w 144110"/>
                  <a:gd name="connsiteY1" fmla="*/ 211982 h 236001"/>
                  <a:gd name="connsiteX2" fmla="*/ 0 w 144110"/>
                  <a:gd name="connsiteY2" fmla="*/ 24019 h 236001"/>
                  <a:gd name="connsiteX3" fmla="*/ 24019 w 144110"/>
                  <a:gd name="connsiteY3" fmla="*/ 0 h 236001"/>
                  <a:gd name="connsiteX4" fmla="*/ 120091 w 144110"/>
                  <a:gd name="connsiteY4" fmla="*/ 0 h 236001"/>
                  <a:gd name="connsiteX5" fmla="*/ 144110 w 144110"/>
                  <a:gd name="connsiteY5" fmla="*/ 24019 h 236001"/>
                  <a:gd name="connsiteX6" fmla="*/ 144110 w 144110"/>
                  <a:gd name="connsiteY6" fmla="*/ 211982 h 236001"/>
                  <a:gd name="connsiteX0" fmla="*/ 0 w 144110"/>
                  <a:gd name="connsiteY0" fmla="*/ 211982 h 211982"/>
                  <a:gd name="connsiteX1" fmla="*/ 0 w 144110"/>
                  <a:gd name="connsiteY1" fmla="*/ 24019 h 211982"/>
                  <a:gd name="connsiteX2" fmla="*/ 24019 w 144110"/>
                  <a:gd name="connsiteY2" fmla="*/ 0 h 211982"/>
                  <a:gd name="connsiteX3" fmla="*/ 120091 w 144110"/>
                  <a:gd name="connsiteY3" fmla="*/ 0 h 211982"/>
                  <a:gd name="connsiteX4" fmla="*/ 144110 w 144110"/>
                  <a:gd name="connsiteY4" fmla="*/ 24019 h 211982"/>
                  <a:gd name="connsiteX5" fmla="*/ 144110 w 144110"/>
                  <a:gd name="connsiteY5" fmla="*/ 211982 h 21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10" h="211982">
                    <a:moveTo>
                      <a:pt x="0" y="211982"/>
                    </a:moveTo>
                    <a:lnTo>
                      <a:pt x="0" y="24019"/>
                    </a:lnTo>
                    <a:cubicBezTo>
                      <a:pt x="0" y="10754"/>
                      <a:pt x="10754" y="0"/>
                      <a:pt x="24019" y="0"/>
                    </a:cubicBezTo>
                    <a:lnTo>
                      <a:pt x="120091" y="0"/>
                    </a:lnTo>
                    <a:cubicBezTo>
                      <a:pt x="133356" y="0"/>
                      <a:pt x="144110" y="10754"/>
                      <a:pt x="144110" y="24019"/>
                    </a:cubicBezTo>
                    <a:lnTo>
                      <a:pt x="144110" y="21198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Plus Sign 22">
                <a:extLst>
                  <a:ext uri="{FF2B5EF4-FFF2-40B4-BE49-F238E27FC236}">
                    <a16:creationId xmlns:a16="http://schemas.microsoft.com/office/drawing/2014/main" id="{40ACFB9D-BB1E-46A8-85C2-B2887C0D0067}"/>
                  </a:ext>
                </a:extLst>
              </p:cNvPr>
              <p:cNvSpPr/>
              <p:nvPr/>
            </p:nvSpPr>
            <p:spPr>
              <a:xfrm>
                <a:off x="11144965" y="4183603"/>
                <a:ext cx="115011" cy="115011"/>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solidFill>
                      <a:schemeClr val="tx1"/>
                    </a:solidFill>
                  </a:ln>
                  <a:solidFill>
                    <a:schemeClr val="tx1"/>
                  </a:solidFill>
                </a:endParaRPr>
              </a:p>
            </p:txBody>
          </p:sp>
          <p:sp>
            <p:nvSpPr>
              <p:cNvPr id="24" name="Rectangle 23">
                <a:extLst>
                  <a:ext uri="{FF2B5EF4-FFF2-40B4-BE49-F238E27FC236}">
                    <a16:creationId xmlns:a16="http://schemas.microsoft.com/office/drawing/2014/main" id="{6D063217-8625-425D-931C-8A3188068B0C}"/>
                  </a:ext>
                </a:extLst>
              </p:cNvPr>
              <p:cNvSpPr/>
              <p:nvPr/>
            </p:nvSpPr>
            <p:spPr>
              <a:xfrm>
                <a:off x="11141581" y="4333535"/>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5" name="Rectangle 24">
                <a:extLst>
                  <a:ext uri="{FF2B5EF4-FFF2-40B4-BE49-F238E27FC236}">
                    <a16:creationId xmlns:a16="http://schemas.microsoft.com/office/drawing/2014/main" id="{E7A641D4-2B84-4C91-88AD-7644A84006CE}"/>
                  </a:ext>
                </a:extLst>
              </p:cNvPr>
              <p:cNvSpPr/>
              <p:nvPr/>
            </p:nvSpPr>
            <p:spPr>
              <a:xfrm>
                <a:off x="11141580" y="4429985"/>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Rectangle 25">
                <a:extLst>
                  <a:ext uri="{FF2B5EF4-FFF2-40B4-BE49-F238E27FC236}">
                    <a16:creationId xmlns:a16="http://schemas.microsoft.com/office/drawing/2014/main" id="{4A142C1A-6CB6-431C-B59F-8FF4714B4DE0}"/>
                  </a:ext>
                </a:extLst>
              </p:cNvPr>
              <p:cNvSpPr/>
              <p:nvPr/>
            </p:nvSpPr>
            <p:spPr>
              <a:xfrm>
                <a:off x="11141580" y="4526436"/>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7" name="Rectangle 26">
                <a:extLst>
                  <a:ext uri="{FF2B5EF4-FFF2-40B4-BE49-F238E27FC236}">
                    <a16:creationId xmlns:a16="http://schemas.microsoft.com/office/drawing/2014/main" id="{EFC1A599-1680-4B04-82B1-979BCB900C7E}"/>
                  </a:ext>
                </a:extLst>
              </p:cNvPr>
              <p:cNvSpPr/>
              <p:nvPr/>
            </p:nvSpPr>
            <p:spPr>
              <a:xfrm>
                <a:off x="11141580" y="4381760"/>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Rectangle 27">
                <a:extLst>
                  <a:ext uri="{FF2B5EF4-FFF2-40B4-BE49-F238E27FC236}">
                    <a16:creationId xmlns:a16="http://schemas.microsoft.com/office/drawing/2014/main" id="{55B4CC60-93B6-4715-90E1-12383DA2CFD8}"/>
                  </a:ext>
                </a:extLst>
              </p:cNvPr>
              <p:cNvSpPr/>
              <p:nvPr/>
            </p:nvSpPr>
            <p:spPr>
              <a:xfrm>
                <a:off x="11141580" y="4478210"/>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29" name="Group 28">
                <a:extLst>
                  <a:ext uri="{FF2B5EF4-FFF2-40B4-BE49-F238E27FC236}">
                    <a16:creationId xmlns:a16="http://schemas.microsoft.com/office/drawing/2014/main" id="{5BE097A3-6B82-43CD-926C-D54E54BCCA18}"/>
                  </a:ext>
                </a:extLst>
              </p:cNvPr>
              <p:cNvGrpSpPr/>
              <p:nvPr/>
            </p:nvGrpSpPr>
            <p:grpSpPr>
              <a:xfrm>
                <a:off x="10998105" y="4395787"/>
                <a:ext cx="83494" cy="153651"/>
                <a:chOff x="10890894" y="4395787"/>
                <a:chExt cx="83494" cy="153651"/>
              </a:xfrm>
            </p:grpSpPr>
            <p:grpSp>
              <p:nvGrpSpPr>
                <p:cNvPr id="30" name="Group 29">
                  <a:extLst>
                    <a:ext uri="{FF2B5EF4-FFF2-40B4-BE49-F238E27FC236}">
                      <a16:creationId xmlns:a16="http://schemas.microsoft.com/office/drawing/2014/main" id="{852475C9-97FD-4192-81CC-81E323DA997C}"/>
                    </a:ext>
                  </a:extLst>
                </p:cNvPr>
                <p:cNvGrpSpPr/>
                <p:nvPr/>
              </p:nvGrpSpPr>
              <p:grpSpPr>
                <a:xfrm>
                  <a:off x="10920917" y="4429985"/>
                  <a:ext cx="53471" cy="119453"/>
                  <a:chOff x="10920917" y="4429985"/>
                  <a:chExt cx="121781" cy="119453"/>
                </a:xfrm>
              </p:grpSpPr>
              <p:sp>
                <p:nvSpPr>
                  <p:cNvPr id="32" name="Rectangle 31">
                    <a:extLst>
                      <a:ext uri="{FF2B5EF4-FFF2-40B4-BE49-F238E27FC236}">
                        <a16:creationId xmlns:a16="http://schemas.microsoft.com/office/drawing/2014/main" id="{A06C03A0-6819-4C27-A500-7A71725E7287}"/>
                      </a:ext>
                    </a:extLst>
                  </p:cNvPr>
                  <p:cNvSpPr/>
                  <p:nvPr/>
                </p:nvSpPr>
                <p:spPr>
                  <a:xfrm>
                    <a:off x="10920917" y="4429985"/>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3" name="Rectangle 32">
                    <a:extLst>
                      <a:ext uri="{FF2B5EF4-FFF2-40B4-BE49-F238E27FC236}">
                        <a16:creationId xmlns:a16="http://schemas.microsoft.com/office/drawing/2014/main" id="{4D8D7F05-A210-4CA1-817B-80418C8F64FB}"/>
                      </a:ext>
                    </a:extLst>
                  </p:cNvPr>
                  <p:cNvSpPr/>
                  <p:nvPr/>
                </p:nvSpPr>
                <p:spPr>
                  <a:xfrm>
                    <a:off x="10920917" y="4526436"/>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4" name="Rectangle 33">
                    <a:extLst>
                      <a:ext uri="{FF2B5EF4-FFF2-40B4-BE49-F238E27FC236}">
                        <a16:creationId xmlns:a16="http://schemas.microsoft.com/office/drawing/2014/main" id="{CD044654-0ECF-426C-A6A6-05C29FD0E069}"/>
                      </a:ext>
                    </a:extLst>
                  </p:cNvPr>
                  <p:cNvSpPr/>
                  <p:nvPr/>
                </p:nvSpPr>
                <p:spPr>
                  <a:xfrm>
                    <a:off x="10920917" y="4478210"/>
                    <a:ext cx="121781" cy="23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31" name="Freeform: Shape 30">
                  <a:extLst>
                    <a:ext uri="{FF2B5EF4-FFF2-40B4-BE49-F238E27FC236}">
                      <a16:creationId xmlns:a16="http://schemas.microsoft.com/office/drawing/2014/main" id="{B0766A89-F9F7-407A-B783-56F8F9D917B8}"/>
                    </a:ext>
                  </a:extLst>
                </p:cNvPr>
                <p:cNvSpPr/>
                <p:nvPr/>
              </p:nvSpPr>
              <p:spPr>
                <a:xfrm>
                  <a:off x="10890894" y="4395787"/>
                  <a:ext cx="83494" cy="153651"/>
                </a:xfrm>
                <a:custGeom>
                  <a:avLst/>
                  <a:gdLst>
                    <a:gd name="connsiteX0" fmla="*/ 24113 w 154197"/>
                    <a:gd name="connsiteY0" fmla="*/ 0 h 141181"/>
                    <a:gd name="connsiteX1" fmla="*/ 130084 w 154197"/>
                    <a:gd name="connsiteY1" fmla="*/ 0 h 141181"/>
                    <a:gd name="connsiteX2" fmla="*/ 154197 w 154197"/>
                    <a:gd name="connsiteY2" fmla="*/ 24113 h 141181"/>
                    <a:gd name="connsiteX3" fmla="*/ 154197 w 154197"/>
                    <a:gd name="connsiteY3" fmla="*/ 141181 h 141181"/>
                    <a:gd name="connsiteX4" fmla="*/ 0 w 154197"/>
                    <a:gd name="connsiteY4" fmla="*/ 141181 h 141181"/>
                    <a:gd name="connsiteX5" fmla="*/ 0 w 154197"/>
                    <a:gd name="connsiteY5" fmla="*/ 24113 h 141181"/>
                    <a:gd name="connsiteX6" fmla="*/ 24113 w 154197"/>
                    <a:gd name="connsiteY6" fmla="*/ 0 h 141181"/>
                    <a:gd name="connsiteX0" fmla="*/ 0 w 154197"/>
                    <a:gd name="connsiteY0" fmla="*/ 141181 h 232621"/>
                    <a:gd name="connsiteX1" fmla="*/ 0 w 154197"/>
                    <a:gd name="connsiteY1" fmla="*/ 24113 h 232621"/>
                    <a:gd name="connsiteX2" fmla="*/ 24113 w 154197"/>
                    <a:gd name="connsiteY2" fmla="*/ 0 h 232621"/>
                    <a:gd name="connsiteX3" fmla="*/ 130084 w 154197"/>
                    <a:gd name="connsiteY3" fmla="*/ 0 h 232621"/>
                    <a:gd name="connsiteX4" fmla="*/ 154197 w 154197"/>
                    <a:gd name="connsiteY4" fmla="*/ 24113 h 232621"/>
                    <a:gd name="connsiteX5" fmla="*/ 154197 w 154197"/>
                    <a:gd name="connsiteY5" fmla="*/ 141181 h 232621"/>
                    <a:gd name="connsiteX6" fmla="*/ 91440 w 154197"/>
                    <a:gd name="connsiteY6" fmla="*/ 232621 h 232621"/>
                    <a:gd name="connsiteX0" fmla="*/ 0 w 154197"/>
                    <a:gd name="connsiteY0" fmla="*/ 141181 h 141181"/>
                    <a:gd name="connsiteX1" fmla="*/ 0 w 154197"/>
                    <a:gd name="connsiteY1" fmla="*/ 24113 h 141181"/>
                    <a:gd name="connsiteX2" fmla="*/ 24113 w 154197"/>
                    <a:gd name="connsiteY2" fmla="*/ 0 h 141181"/>
                    <a:gd name="connsiteX3" fmla="*/ 130084 w 154197"/>
                    <a:gd name="connsiteY3" fmla="*/ 0 h 141181"/>
                    <a:gd name="connsiteX4" fmla="*/ 154197 w 154197"/>
                    <a:gd name="connsiteY4" fmla="*/ 24113 h 141181"/>
                    <a:gd name="connsiteX5" fmla="*/ 154197 w 154197"/>
                    <a:gd name="connsiteY5" fmla="*/ 141181 h 141181"/>
                    <a:gd name="connsiteX0" fmla="*/ 0 w 154197"/>
                    <a:gd name="connsiteY0" fmla="*/ 141181 h 141181"/>
                    <a:gd name="connsiteX1" fmla="*/ 0 w 154197"/>
                    <a:gd name="connsiteY1" fmla="*/ 24113 h 141181"/>
                    <a:gd name="connsiteX2" fmla="*/ 24113 w 154197"/>
                    <a:gd name="connsiteY2" fmla="*/ 0 h 141181"/>
                    <a:gd name="connsiteX3" fmla="*/ 130084 w 154197"/>
                    <a:gd name="connsiteY3" fmla="*/ 0 h 141181"/>
                    <a:gd name="connsiteX4" fmla="*/ 154197 w 154197"/>
                    <a:gd name="connsiteY4" fmla="*/ 24113 h 141181"/>
                    <a:gd name="connsiteX0" fmla="*/ 0 w 130084"/>
                    <a:gd name="connsiteY0" fmla="*/ 141181 h 141181"/>
                    <a:gd name="connsiteX1" fmla="*/ 0 w 130084"/>
                    <a:gd name="connsiteY1" fmla="*/ 24113 h 141181"/>
                    <a:gd name="connsiteX2" fmla="*/ 24113 w 130084"/>
                    <a:gd name="connsiteY2" fmla="*/ 0 h 141181"/>
                    <a:gd name="connsiteX3" fmla="*/ 130084 w 130084"/>
                    <a:gd name="connsiteY3" fmla="*/ 0 h 141181"/>
                    <a:gd name="connsiteX0" fmla="*/ 0 w 130084"/>
                    <a:gd name="connsiteY0" fmla="*/ 141182 h 141182"/>
                    <a:gd name="connsiteX1" fmla="*/ 0 w 130084"/>
                    <a:gd name="connsiteY1" fmla="*/ 24114 h 141182"/>
                    <a:gd name="connsiteX2" fmla="*/ 24113 w 130084"/>
                    <a:gd name="connsiteY2" fmla="*/ 1 h 141182"/>
                    <a:gd name="connsiteX3" fmla="*/ 83494 w 130084"/>
                    <a:gd name="connsiteY3" fmla="*/ 0 h 141182"/>
                    <a:gd name="connsiteX4" fmla="*/ 130084 w 130084"/>
                    <a:gd name="connsiteY4" fmla="*/ 1 h 141182"/>
                    <a:gd name="connsiteX0" fmla="*/ 0 w 83494"/>
                    <a:gd name="connsiteY0" fmla="*/ 141182 h 141182"/>
                    <a:gd name="connsiteX1" fmla="*/ 0 w 83494"/>
                    <a:gd name="connsiteY1" fmla="*/ 24114 h 141182"/>
                    <a:gd name="connsiteX2" fmla="*/ 24113 w 83494"/>
                    <a:gd name="connsiteY2" fmla="*/ 1 h 141182"/>
                    <a:gd name="connsiteX3" fmla="*/ 83494 w 83494"/>
                    <a:gd name="connsiteY3" fmla="*/ 0 h 141182"/>
                  </a:gdLst>
                  <a:ahLst/>
                  <a:cxnLst>
                    <a:cxn ang="0">
                      <a:pos x="connsiteX0" y="connsiteY0"/>
                    </a:cxn>
                    <a:cxn ang="0">
                      <a:pos x="connsiteX1" y="connsiteY1"/>
                    </a:cxn>
                    <a:cxn ang="0">
                      <a:pos x="connsiteX2" y="connsiteY2"/>
                    </a:cxn>
                    <a:cxn ang="0">
                      <a:pos x="connsiteX3" y="connsiteY3"/>
                    </a:cxn>
                  </a:cxnLst>
                  <a:rect l="l" t="t" r="r" b="b"/>
                  <a:pathLst>
                    <a:path w="83494" h="141182">
                      <a:moveTo>
                        <a:pt x="0" y="141182"/>
                      </a:moveTo>
                      <a:lnTo>
                        <a:pt x="0" y="24114"/>
                      </a:lnTo>
                      <a:cubicBezTo>
                        <a:pt x="0" y="10797"/>
                        <a:pt x="10796" y="1"/>
                        <a:pt x="24113" y="1"/>
                      </a:cubicBezTo>
                      <a:lnTo>
                        <a:pt x="83494"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5" name="TextBox 34">
              <a:extLst>
                <a:ext uri="{FF2B5EF4-FFF2-40B4-BE49-F238E27FC236}">
                  <a16:creationId xmlns:a16="http://schemas.microsoft.com/office/drawing/2014/main" id="{13D31A91-A9D8-4A20-A502-25326E3A96DD}"/>
                </a:ext>
              </a:extLst>
            </p:cNvPr>
            <p:cNvSpPr txBox="1"/>
            <p:nvPr/>
          </p:nvSpPr>
          <p:spPr>
            <a:xfrm>
              <a:off x="8871003" y="3714554"/>
              <a:ext cx="900236" cy="213613"/>
            </a:xfrm>
            <a:prstGeom prst="rect">
              <a:avLst/>
            </a:prstGeom>
            <a:noFill/>
          </p:spPr>
          <p:txBody>
            <a:bodyPr wrap="none" rtlCol="0">
              <a:spAutoFit/>
            </a:bodyPr>
            <a:lstStyle/>
            <a:p>
              <a:pPr algn="ctr"/>
              <a:r>
                <a:rPr lang="en-US" sz="1400" dirty="0"/>
                <a:t>Donor hospital</a:t>
              </a:r>
            </a:p>
          </p:txBody>
        </p:sp>
        <p:sp>
          <p:nvSpPr>
            <p:cNvPr id="36" name="TextBox 35">
              <a:extLst>
                <a:ext uri="{FF2B5EF4-FFF2-40B4-BE49-F238E27FC236}">
                  <a16:creationId xmlns:a16="http://schemas.microsoft.com/office/drawing/2014/main" id="{0F66018A-A008-4301-9513-F3BC23D93B6D}"/>
                </a:ext>
              </a:extLst>
            </p:cNvPr>
            <p:cNvSpPr txBox="1"/>
            <p:nvPr/>
          </p:nvSpPr>
          <p:spPr>
            <a:xfrm>
              <a:off x="9746294" y="3497581"/>
              <a:ext cx="545618" cy="176542"/>
            </a:xfrm>
            <a:prstGeom prst="rect">
              <a:avLst/>
            </a:prstGeom>
            <a:noFill/>
          </p:spPr>
          <p:txBody>
            <a:bodyPr wrap="none" rtlCol="0">
              <a:spAutoFit/>
            </a:bodyPr>
            <a:lstStyle/>
            <a:p>
              <a:pPr algn="ctr">
                <a:lnSpc>
                  <a:spcPct val="75000"/>
                </a:lnSpc>
              </a:pPr>
              <a:r>
                <a:rPr lang="en-US" sz="1400" b="1" dirty="0"/>
                <a:t>250 NM</a:t>
              </a:r>
            </a:p>
          </p:txBody>
        </p:sp>
        <p:cxnSp>
          <p:nvCxnSpPr>
            <p:cNvPr id="37" name="Straight Connector 36">
              <a:extLst>
                <a:ext uri="{FF2B5EF4-FFF2-40B4-BE49-F238E27FC236}">
                  <a16:creationId xmlns:a16="http://schemas.microsoft.com/office/drawing/2014/main" id="{9FC1E512-8A8D-4537-86A5-B2121D8BE3D5}"/>
                </a:ext>
              </a:extLst>
            </p:cNvPr>
            <p:cNvCxnSpPr>
              <a:cxnSpLocks/>
            </p:cNvCxnSpPr>
            <p:nvPr/>
          </p:nvCxnSpPr>
          <p:spPr>
            <a:xfrm flipH="1">
              <a:off x="9562123" y="3671260"/>
              <a:ext cx="91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DFFB80F-F371-4C83-A1DE-389942926869}"/>
                </a:ext>
              </a:extLst>
            </p:cNvPr>
            <p:cNvGrpSpPr/>
            <p:nvPr/>
          </p:nvGrpSpPr>
          <p:grpSpPr>
            <a:xfrm>
              <a:off x="9455162" y="3998791"/>
              <a:ext cx="672805" cy="645350"/>
              <a:chOff x="8581597" y="2633736"/>
              <a:chExt cx="672805" cy="645351"/>
            </a:xfrm>
          </p:grpSpPr>
          <p:sp>
            <p:nvSpPr>
              <p:cNvPr id="39" name="Oval 38">
                <a:extLst>
                  <a:ext uri="{FF2B5EF4-FFF2-40B4-BE49-F238E27FC236}">
                    <a16:creationId xmlns:a16="http://schemas.microsoft.com/office/drawing/2014/main" id="{9B2453F6-8D5A-4739-8ED8-BA8B4F059F17}"/>
                  </a:ext>
                </a:extLst>
              </p:cNvPr>
              <p:cNvSpPr/>
              <p:nvPr/>
            </p:nvSpPr>
            <p:spPr>
              <a:xfrm>
                <a:off x="8851540" y="2633736"/>
                <a:ext cx="122970" cy="1269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extLst>
                  <a:ext uri="{FF2B5EF4-FFF2-40B4-BE49-F238E27FC236}">
                    <a16:creationId xmlns:a16="http://schemas.microsoft.com/office/drawing/2014/main" id="{12F7D26A-9863-493C-8AAC-8BAD87785DD0}"/>
                  </a:ext>
                </a:extLst>
              </p:cNvPr>
              <p:cNvSpPr txBox="1"/>
              <p:nvPr/>
            </p:nvSpPr>
            <p:spPr>
              <a:xfrm>
                <a:off x="8581597" y="2753600"/>
                <a:ext cx="672805" cy="525487"/>
              </a:xfrm>
              <a:prstGeom prst="rect">
                <a:avLst/>
              </a:prstGeom>
              <a:noFill/>
            </p:spPr>
            <p:txBody>
              <a:bodyPr wrap="none" rtlCol="0">
                <a:spAutoFit/>
              </a:bodyPr>
              <a:lstStyle/>
              <a:p>
                <a:pPr algn="ctr">
                  <a:lnSpc>
                    <a:spcPct val="90000"/>
                  </a:lnSpc>
                </a:pPr>
                <a:r>
                  <a:rPr lang="en-US" sz="1400" dirty="0">
                    <a:solidFill>
                      <a:schemeClr val="accent1"/>
                    </a:solidFill>
                  </a:rPr>
                  <a:t>Candidate</a:t>
                </a:r>
                <a:br>
                  <a:rPr lang="en-US" sz="1400" dirty="0">
                    <a:solidFill>
                      <a:schemeClr val="accent1"/>
                    </a:solidFill>
                  </a:rPr>
                </a:br>
                <a:r>
                  <a:rPr lang="en-US" sz="2000" dirty="0">
                    <a:solidFill>
                      <a:schemeClr val="accent1"/>
                    </a:solidFill>
                  </a:rPr>
                  <a:t>B</a:t>
                </a:r>
              </a:p>
              <a:p>
                <a:pPr algn="ctr">
                  <a:lnSpc>
                    <a:spcPct val="90000"/>
                  </a:lnSpc>
                </a:pPr>
                <a:r>
                  <a:rPr lang="en-US" sz="1400" dirty="0">
                    <a:solidFill>
                      <a:schemeClr val="accent1"/>
                    </a:solidFill>
                  </a:rPr>
                  <a:t>1 point</a:t>
                </a:r>
              </a:p>
            </p:txBody>
          </p:sp>
        </p:grpSp>
      </p:grpSp>
      <p:sp>
        <p:nvSpPr>
          <p:cNvPr id="48" name="TextBox 47">
            <a:extLst>
              <a:ext uri="{FF2B5EF4-FFF2-40B4-BE49-F238E27FC236}">
                <a16:creationId xmlns:a16="http://schemas.microsoft.com/office/drawing/2014/main" id="{9B0E44BF-309E-451B-8BDC-6D2778F0D785}"/>
              </a:ext>
            </a:extLst>
          </p:cNvPr>
          <p:cNvSpPr txBox="1"/>
          <p:nvPr/>
        </p:nvSpPr>
        <p:spPr>
          <a:xfrm>
            <a:off x="8159309" y="5592068"/>
            <a:ext cx="2641980" cy="261610"/>
          </a:xfrm>
          <a:prstGeom prst="rect">
            <a:avLst/>
          </a:prstGeom>
          <a:noFill/>
        </p:spPr>
        <p:txBody>
          <a:bodyPr wrap="square">
            <a:spAutoFit/>
          </a:bodyPr>
          <a:lstStyle/>
          <a:p>
            <a:pPr marL="287338" lvl="1" indent="-117475">
              <a:tabLst>
                <a:tab pos="169863" algn="l"/>
              </a:tabLst>
            </a:pPr>
            <a:r>
              <a:rPr lang="en-US" sz="1100" dirty="0"/>
              <a:t>Note: 1 NM = 1.1508 land miles</a:t>
            </a:r>
            <a:r>
              <a:rPr lang="en-US" sz="1100" baseline="30000" dirty="0"/>
              <a:t>3</a:t>
            </a:r>
            <a:endParaRPr lang="en-US" sz="1100" dirty="0"/>
          </a:p>
        </p:txBody>
      </p:sp>
    </p:spTree>
    <p:extLst>
      <p:ext uri="{BB962C8B-B14F-4D97-AF65-F5344CB8AC3E}">
        <p14:creationId xmlns:p14="http://schemas.microsoft.com/office/powerpoint/2010/main" val="411554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dirty="0"/>
              <a:t>New 2021 Policy Change: </a:t>
            </a:r>
            <a:br>
              <a:rPr lang="en-US" dirty="0"/>
            </a:br>
            <a:r>
              <a:rPr lang="en-US" dirty="0"/>
              <a:t>Created a New Medically Urgent Classification</a:t>
            </a:r>
          </a:p>
        </p:txBody>
      </p:sp>
      <p:sp>
        <p:nvSpPr>
          <p:cNvPr id="3" name="Content Placeholder 2">
            <a:extLst>
              <a:ext uri="{FF2B5EF4-FFF2-40B4-BE49-F238E27FC236}">
                <a16:creationId xmlns:a16="http://schemas.microsoft.com/office/drawing/2014/main" id="{41EE52EA-5E62-49DB-8404-EA95B0653ED4}"/>
              </a:ext>
            </a:extLst>
          </p:cNvPr>
          <p:cNvSpPr>
            <a:spLocks noGrp="1"/>
          </p:cNvSpPr>
          <p:nvPr>
            <p:ph idx="1"/>
          </p:nvPr>
        </p:nvSpPr>
        <p:spPr>
          <a:xfrm>
            <a:off x="762000" y="1424538"/>
            <a:ext cx="10890422" cy="4384251"/>
          </a:xfrm>
        </p:spPr>
        <p:txBody>
          <a:bodyPr/>
          <a:lstStyle/>
          <a:p>
            <a:r>
              <a:rPr lang="en-US" sz="1800" dirty="0"/>
              <a:t>The new KAS policy created a Medically Urgent classification within all 4 KDPI sequences in allocation policy</a:t>
            </a:r>
            <a:r>
              <a:rPr lang="en-US" sz="1800" baseline="30000" dirty="0"/>
              <a:t>1</a:t>
            </a:r>
          </a:p>
          <a:p>
            <a:pPr lvl="1"/>
            <a:r>
              <a:rPr lang="en-US" sz="1600" dirty="0"/>
              <a:t>To be placed into this new classification, a candidate must be at imminent risk of death due to loss of dialysis access for kidney failure</a:t>
            </a:r>
            <a:r>
              <a:rPr lang="en-US" sz="1600" baseline="30000" dirty="0"/>
              <a:t>1</a:t>
            </a:r>
          </a:p>
        </p:txBody>
      </p:sp>
      <p:sp>
        <p:nvSpPr>
          <p:cNvPr id="11" name="Rectangle: Rounded Corners 10">
            <a:extLst>
              <a:ext uri="{FF2B5EF4-FFF2-40B4-BE49-F238E27FC236}">
                <a16:creationId xmlns:a16="http://schemas.microsoft.com/office/drawing/2014/main" id="{04272634-1327-4B58-A25B-134CA83BF3EA}"/>
              </a:ext>
            </a:extLst>
          </p:cNvPr>
          <p:cNvSpPr/>
          <p:nvPr/>
        </p:nvSpPr>
        <p:spPr>
          <a:xfrm>
            <a:off x="1717140" y="5651493"/>
            <a:ext cx="8786735" cy="641460"/>
          </a:xfrm>
          <a:prstGeom prst="roundRect">
            <a:avLst/>
          </a:prstGeom>
          <a:solidFill>
            <a:schemeClr val="bg1"/>
          </a:solidFill>
          <a:ln>
            <a:solidFill>
              <a:srgbClr val="006195"/>
            </a:solid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Based on community feedback, prior living donors and pediatric candidates </a:t>
            </a:r>
            <a:br>
              <a:rPr lang="en-US" sz="1600" dirty="0">
                <a:solidFill>
                  <a:schemeClr val="tx1"/>
                </a:solidFill>
              </a:rPr>
            </a:br>
            <a:r>
              <a:rPr lang="en-US" sz="1600" dirty="0">
                <a:solidFill>
                  <a:schemeClr val="tx1"/>
                </a:solidFill>
              </a:rPr>
              <a:t>received higher prioritization within each sequence</a:t>
            </a:r>
            <a:endParaRPr lang="en-US" sz="1600" baseline="30000" dirty="0">
              <a:solidFill>
                <a:schemeClr val="tx1"/>
              </a:solidFill>
            </a:endParaRPr>
          </a:p>
        </p:txBody>
      </p:sp>
      <p:graphicFrame>
        <p:nvGraphicFramePr>
          <p:cNvPr id="10" name="Table 9">
            <a:extLst>
              <a:ext uri="{FF2B5EF4-FFF2-40B4-BE49-F238E27FC236}">
                <a16:creationId xmlns:a16="http://schemas.microsoft.com/office/drawing/2014/main" id="{F96A1914-3812-4643-B3D3-D4F0B35CBFDA}"/>
              </a:ext>
            </a:extLst>
          </p:cNvPr>
          <p:cNvGraphicFramePr>
            <a:graphicFrameLocks noGrp="1"/>
          </p:cNvGraphicFramePr>
          <p:nvPr>
            <p:extLst>
              <p:ext uri="{D42A27DB-BD31-4B8C-83A1-F6EECF244321}">
                <p14:modId xmlns:p14="http://schemas.microsoft.com/office/powerpoint/2010/main" val="880242350"/>
              </p:ext>
            </p:extLst>
          </p:nvPr>
        </p:nvGraphicFramePr>
        <p:xfrm>
          <a:off x="1616127" y="2656740"/>
          <a:ext cx="8382948" cy="2904991"/>
        </p:xfrm>
        <a:graphic>
          <a:graphicData uri="http://schemas.openxmlformats.org/drawingml/2006/table">
            <a:tbl>
              <a:tblPr firstRow="1" bandRow="1">
                <a:tableStyleId>{F5AB1C69-6EDB-4FF4-983F-18BD219EF322}</a:tableStyleId>
              </a:tblPr>
              <a:tblGrid>
                <a:gridCol w="2092342">
                  <a:extLst>
                    <a:ext uri="{9D8B030D-6E8A-4147-A177-3AD203B41FA5}">
                      <a16:colId xmlns:a16="http://schemas.microsoft.com/office/drawing/2014/main" val="2434360085"/>
                    </a:ext>
                  </a:extLst>
                </a:gridCol>
                <a:gridCol w="2092341">
                  <a:extLst>
                    <a:ext uri="{9D8B030D-6E8A-4147-A177-3AD203B41FA5}">
                      <a16:colId xmlns:a16="http://schemas.microsoft.com/office/drawing/2014/main" val="1772586344"/>
                    </a:ext>
                  </a:extLst>
                </a:gridCol>
                <a:gridCol w="2153027">
                  <a:extLst>
                    <a:ext uri="{9D8B030D-6E8A-4147-A177-3AD203B41FA5}">
                      <a16:colId xmlns:a16="http://schemas.microsoft.com/office/drawing/2014/main" val="244633159"/>
                    </a:ext>
                  </a:extLst>
                </a:gridCol>
                <a:gridCol w="2045238">
                  <a:extLst>
                    <a:ext uri="{9D8B030D-6E8A-4147-A177-3AD203B41FA5}">
                      <a16:colId xmlns:a16="http://schemas.microsoft.com/office/drawing/2014/main" val="4183012994"/>
                    </a:ext>
                  </a:extLst>
                </a:gridCol>
              </a:tblGrid>
              <a:tr h="371335">
                <a:tc>
                  <a:txBody>
                    <a:bodyPr/>
                    <a:lstStyle/>
                    <a:p>
                      <a:pPr algn="ctr"/>
                      <a:r>
                        <a:rPr lang="en-US" sz="1000" dirty="0"/>
                        <a:t>Sequence A</a:t>
                      </a:r>
                      <a:br>
                        <a:rPr lang="en-US" sz="1000" dirty="0"/>
                      </a:br>
                      <a:r>
                        <a:rPr lang="en-US" sz="1000" dirty="0"/>
                        <a:t>KDPI 0%-20% (and en bloc)</a:t>
                      </a:r>
                    </a:p>
                  </a:txBody>
                  <a:tcPr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dirty="0">
                          <a:solidFill>
                            <a:schemeClr val="bg1"/>
                          </a:solidFill>
                        </a:rPr>
                        <a:t>Sequence B</a:t>
                      </a:r>
                      <a:br>
                        <a:rPr lang="en-US" sz="1000" dirty="0">
                          <a:solidFill>
                            <a:schemeClr val="bg1"/>
                          </a:solidFill>
                        </a:rPr>
                      </a:br>
                      <a:r>
                        <a:rPr lang="en-US" sz="1000" dirty="0">
                          <a:solidFill>
                            <a:schemeClr val="bg1"/>
                          </a:solidFill>
                        </a:rPr>
                        <a:t>KDPI 20%-34%</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dirty="0">
                          <a:solidFill>
                            <a:schemeClr val="bg1"/>
                          </a:solidFill>
                        </a:rPr>
                        <a:t>Sequence C</a:t>
                      </a:r>
                      <a:br>
                        <a:rPr lang="en-US" sz="1000" dirty="0">
                          <a:solidFill>
                            <a:schemeClr val="bg1"/>
                          </a:solidFill>
                        </a:rPr>
                      </a:br>
                      <a:r>
                        <a:rPr lang="en-US" sz="1000" dirty="0">
                          <a:solidFill>
                            <a:schemeClr val="bg1"/>
                          </a:solidFill>
                        </a:rPr>
                        <a:t>KDPI 35%-85%</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dirty="0">
                          <a:solidFill>
                            <a:schemeClr val="bg1"/>
                          </a:solidFill>
                        </a:rPr>
                        <a:t>Sequence D</a:t>
                      </a:r>
                      <a:br>
                        <a:rPr lang="en-US" sz="1000" dirty="0">
                          <a:solidFill>
                            <a:schemeClr val="bg1"/>
                          </a:solidFill>
                        </a:rPr>
                      </a:br>
                      <a:r>
                        <a:rPr lang="en-US" sz="1000" dirty="0">
                          <a:solidFill>
                            <a:schemeClr val="bg1"/>
                          </a:solidFill>
                        </a:rPr>
                        <a:t>KDPI 86%-100%</a:t>
                      </a:r>
                    </a:p>
                  </a:txBody>
                  <a:tcPr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27759361"/>
                  </a:ext>
                </a:extLst>
              </a:tr>
              <a:tr h="211138">
                <a:tc>
                  <a:txBody>
                    <a:bodyPr/>
                    <a:lstStyle/>
                    <a:p>
                      <a:r>
                        <a:rPr lang="en-US" sz="1000" dirty="0">
                          <a:solidFill>
                            <a:srgbClr val="00B050"/>
                          </a:solidFill>
                        </a:rPr>
                        <a:t>100% Highly Sensitized</a:t>
                      </a:r>
                    </a:p>
                  </a:txBody>
                  <a:tcPr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solidFill>
                            <a:srgbClr val="00B050"/>
                          </a:solidFill>
                        </a:rPr>
                        <a:t>100% Highly Sensitized</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solidFill>
                            <a:srgbClr val="00B050"/>
                          </a:solidFill>
                        </a:rPr>
                        <a:t>100% Highly Sensitized</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B050"/>
                          </a:solidFill>
                        </a:rPr>
                        <a:t>100% Highly Sensitized</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4191474"/>
                  </a:ext>
                </a:extLst>
              </a:tr>
              <a:tr h="211138">
                <a:tc>
                  <a:txBody>
                    <a:bodyPr/>
                    <a:lstStyle/>
                    <a:p>
                      <a:r>
                        <a:rPr lang="en-US" sz="1000" dirty="0">
                          <a:solidFill>
                            <a:srgbClr val="00B050"/>
                          </a:solidFill>
                        </a:rPr>
                        <a:t>Inside Circle Prior Living Donor</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solidFill>
                            <a:srgbClr val="00B050"/>
                          </a:solidFill>
                        </a:rPr>
                        <a:t>Inside Circle Prior Living Donor</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solidFill>
                            <a:srgbClr val="00B050"/>
                          </a:solidFill>
                        </a:rPr>
                        <a:t>Inside Circle Prior Living Donor</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Inside Circle Medically Urgent</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18285672"/>
                  </a:ext>
                </a:extLst>
              </a:tr>
              <a:tr h="211138">
                <a:tc>
                  <a:txBody>
                    <a:bodyPr/>
                    <a:lstStyle/>
                    <a:p>
                      <a:r>
                        <a:rPr lang="en-US" sz="1000" dirty="0">
                          <a:solidFill>
                            <a:srgbClr val="00B050"/>
                          </a:solidFill>
                        </a:rPr>
                        <a:t>Inside Circle Pediatrics</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solidFill>
                            <a:srgbClr val="00B050"/>
                          </a:solidFill>
                        </a:rPr>
                        <a:t>Inside Circle Pediatrics</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solidFill>
                            <a:srgbClr val="FF0000"/>
                          </a:solidFill>
                        </a:rPr>
                        <a:t>Inside Circle Medically Urgent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98%-99% Highly Sensitized </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3245959"/>
                  </a:ext>
                </a:extLst>
              </a:tr>
              <a:tr h="211138">
                <a:tc>
                  <a:txBody>
                    <a:bodyPr/>
                    <a:lstStyle/>
                    <a:p>
                      <a:r>
                        <a:rPr lang="en-US" sz="1000" dirty="0">
                          <a:solidFill>
                            <a:srgbClr val="FF0000"/>
                          </a:solidFill>
                        </a:rPr>
                        <a:t>Inside Circle Medically Urgent</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solidFill>
                            <a:srgbClr val="FF0000"/>
                          </a:solidFill>
                        </a:rPr>
                        <a:t>Inside Circle Medically Urgent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t>98%-99% Highly Sensitized </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t>0-ABDRmm</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09868035"/>
                  </a:ext>
                </a:extLst>
              </a:tr>
              <a:tr h="211138">
                <a:tc>
                  <a:txBody>
                    <a:bodyPr/>
                    <a:lstStyle/>
                    <a:p>
                      <a:r>
                        <a:rPr lang="en-US" sz="1000" dirty="0"/>
                        <a:t>98%-99% Highly Sensitized </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98%-99% Highly Sensitized </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0-ABDRmm</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Inside Circle Safety Net</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1622782"/>
                  </a:ext>
                </a:extLst>
              </a:tr>
              <a:tr h="211138">
                <a:tc>
                  <a:txBody>
                    <a:bodyPr/>
                    <a:lstStyle/>
                    <a:p>
                      <a:r>
                        <a:rPr lang="en-US" sz="1000" dirty="0"/>
                        <a:t>0-ABDRmm</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t>0-ABDRmm</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t>Inside Circle Safety Net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t>Inside Circle (All)</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17219889"/>
                  </a:ext>
                </a:extLst>
              </a:tr>
              <a:tr h="211138">
                <a:tc>
                  <a:txBody>
                    <a:bodyPr/>
                    <a:lstStyle/>
                    <a:p>
                      <a:r>
                        <a:rPr lang="en-US" sz="1000" dirty="0"/>
                        <a:t>Inside Circle Top 20% EPTS</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Inside Circle Safety Net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Inside Circle (All)</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Inside Circle (Dual)</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0804835"/>
                  </a:ext>
                </a:extLst>
              </a:tr>
              <a:tr h="211138">
                <a:tc>
                  <a:txBody>
                    <a:bodyPr/>
                    <a:lstStyle/>
                    <a:p>
                      <a:r>
                        <a:rPr lang="en-US" sz="1000" dirty="0"/>
                        <a:t>0-ABDRmm (All)</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US" sz="1000" dirty="0"/>
                        <a:t>Inside Circle (All)</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National (All)</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National (All)</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6437642"/>
                  </a:ext>
                </a:extLst>
              </a:tr>
              <a:tr h="211138">
                <a:tc>
                  <a:txBody>
                    <a:bodyPr/>
                    <a:lstStyle/>
                    <a:p>
                      <a:r>
                        <a:rPr lang="en-US" sz="1000" dirty="0"/>
                        <a:t>Inside Circle (All)</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National (All)</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dirty="0"/>
                        <a:t>Inside Circle (Dual)</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National (Dual)</a:t>
                      </a:r>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781279"/>
                  </a:ext>
                </a:extLst>
              </a:tr>
              <a:tr h="211138">
                <a:tc>
                  <a:txBody>
                    <a:bodyPr/>
                    <a:lstStyle/>
                    <a:p>
                      <a:r>
                        <a:rPr lang="en-US" sz="1000" dirty="0"/>
                        <a:t>National Pediatrics</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National (Dual)</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99696718"/>
                  </a:ext>
                </a:extLst>
              </a:tr>
              <a:tr h="211138">
                <a:tc>
                  <a:txBody>
                    <a:bodyPr/>
                    <a:lstStyle/>
                    <a:p>
                      <a:r>
                        <a:rPr lang="en-US" sz="1000" dirty="0"/>
                        <a:t>National (Top 20%)</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437211"/>
                  </a:ext>
                </a:extLst>
              </a:tr>
              <a:tr h="211138">
                <a:tc>
                  <a:txBody>
                    <a:bodyPr/>
                    <a:lstStyle/>
                    <a:p>
                      <a:r>
                        <a:rPr lang="en-US" sz="1000" dirty="0"/>
                        <a:t>National (All)</a:t>
                      </a:r>
                    </a:p>
                  </a:txBody>
                  <a:tcPr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bg2"/>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bg2"/>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bg2"/>
                    </a:solidFill>
                  </a:tcPr>
                </a:tc>
                <a:tc>
                  <a:txBody>
                    <a:bodyPr/>
                    <a:lstStyle/>
                    <a:p>
                      <a:endParaRPr lang="en-US" sz="1000" dirty="0"/>
                    </a:p>
                  </a:txBody>
                  <a:tcPr marT="0"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805186568"/>
                  </a:ext>
                </a:extLst>
              </a:tr>
            </a:tbl>
          </a:graphicData>
        </a:graphic>
      </p:graphicFrame>
      <p:grpSp>
        <p:nvGrpSpPr>
          <p:cNvPr id="12" name="Group 11">
            <a:extLst>
              <a:ext uri="{FF2B5EF4-FFF2-40B4-BE49-F238E27FC236}">
                <a16:creationId xmlns:a16="http://schemas.microsoft.com/office/drawing/2014/main" id="{40A088A5-AA39-4B10-B526-13BAC8AB8B41}"/>
              </a:ext>
            </a:extLst>
          </p:cNvPr>
          <p:cNvGrpSpPr/>
          <p:nvPr/>
        </p:nvGrpSpPr>
        <p:grpSpPr>
          <a:xfrm>
            <a:off x="10167921" y="2817544"/>
            <a:ext cx="1660287" cy="1707775"/>
            <a:chOff x="10318980" y="3363855"/>
            <a:chExt cx="1660287" cy="1707775"/>
          </a:xfrm>
        </p:grpSpPr>
        <p:sp>
          <p:nvSpPr>
            <p:cNvPr id="13" name="Rectangle 12">
              <a:extLst>
                <a:ext uri="{FF2B5EF4-FFF2-40B4-BE49-F238E27FC236}">
                  <a16:creationId xmlns:a16="http://schemas.microsoft.com/office/drawing/2014/main" id="{C8440E51-01A0-482F-A936-C578D4546689}"/>
                </a:ext>
              </a:extLst>
            </p:cNvPr>
            <p:cNvSpPr/>
            <p:nvPr/>
          </p:nvSpPr>
          <p:spPr>
            <a:xfrm>
              <a:off x="10318980" y="3436048"/>
              <a:ext cx="161086" cy="1563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74F6A7C-D8BF-4690-AA3A-654C82A98B6F}"/>
                </a:ext>
              </a:extLst>
            </p:cNvPr>
            <p:cNvSpPr txBox="1"/>
            <p:nvPr/>
          </p:nvSpPr>
          <p:spPr>
            <a:xfrm>
              <a:off x="10475329" y="3363855"/>
              <a:ext cx="1503938" cy="553998"/>
            </a:xfrm>
            <a:prstGeom prst="rect">
              <a:avLst/>
            </a:prstGeom>
            <a:noFill/>
          </p:spPr>
          <p:txBody>
            <a:bodyPr wrap="square" rtlCol="0">
              <a:spAutoFit/>
            </a:bodyPr>
            <a:lstStyle/>
            <a:p>
              <a:r>
                <a:rPr lang="en-US" sz="1000" dirty="0"/>
                <a:t>Medically urgent sorted</a:t>
              </a:r>
              <a:br>
                <a:rPr lang="en-US" sz="1000" dirty="0"/>
              </a:br>
              <a:r>
                <a:rPr lang="en-US" sz="1000" dirty="0"/>
                <a:t>above non-medically</a:t>
              </a:r>
              <a:br>
                <a:rPr lang="en-US" sz="1000" dirty="0"/>
              </a:br>
              <a:r>
                <a:rPr lang="en-US" sz="1000" dirty="0"/>
                <a:t>urgent</a:t>
              </a:r>
            </a:p>
          </p:txBody>
        </p:sp>
        <p:sp>
          <p:nvSpPr>
            <p:cNvPr id="15" name="Rectangle 14">
              <a:extLst>
                <a:ext uri="{FF2B5EF4-FFF2-40B4-BE49-F238E27FC236}">
                  <a16:creationId xmlns:a16="http://schemas.microsoft.com/office/drawing/2014/main" id="{27C1ADD7-FA3D-469D-BBFC-437DFCBB6BBB}"/>
                </a:ext>
              </a:extLst>
            </p:cNvPr>
            <p:cNvSpPr/>
            <p:nvPr/>
          </p:nvSpPr>
          <p:spPr>
            <a:xfrm>
              <a:off x="10318980" y="4041067"/>
              <a:ext cx="161086" cy="1563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1DE7898-2287-438C-A6F6-B2056FC5C5D4}"/>
                </a:ext>
              </a:extLst>
            </p:cNvPr>
            <p:cNvSpPr txBox="1"/>
            <p:nvPr/>
          </p:nvSpPr>
          <p:spPr>
            <a:xfrm>
              <a:off x="10475329" y="3978659"/>
              <a:ext cx="1149674" cy="400110"/>
            </a:xfrm>
            <a:prstGeom prst="rect">
              <a:avLst/>
            </a:prstGeom>
            <a:noFill/>
          </p:spPr>
          <p:txBody>
            <a:bodyPr wrap="none" rtlCol="0">
              <a:spAutoFit/>
            </a:bodyPr>
            <a:lstStyle/>
            <a:p>
              <a:r>
                <a:rPr lang="en-US" sz="1000" dirty="0"/>
                <a:t>Medically urgent </a:t>
              </a:r>
              <a:br>
                <a:rPr lang="en-US" sz="1000" dirty="0"/>
              </a:br>
              <a:r>
                <a:rPr lang="en-US" sz="1000" dirty="0"/>
                <a:t>classification</a:t>
              </a:r>
            </a:p>
          </p:txBody>
        </p:sp>
        <p:sp>
          <p:nvSpPr>
            <p:cNvPr id="17" name="Rectangle 16">
              <a:extLst>
                <a:ext uri="{FF2B5EF4-FFF2-40B4-BE49-F238E27FC236}">
                  <a16:creationId xmlns:a16="http://schemas.microsoft.com/office/drawing/2014/main" id="{EF11739E-4A97-4C55-A9ED-96B2E06803A7}"/>
                </a:ext>
              </a:extLst>
            </p:cNvPr>
            <p:cNvSpPr/>
            <p:nvPr/>
          </p:nvSpPr>
          <p:spPr>
            <a:xfrm>
              <a:off x="10318980" y="4578395"/>
              <a:ext cx="161086" cy="1563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237E2B84-07EB-47F2-B182-CD45864C2E5B}"/>
                </a:ext>
              </a:extLst>
            </p:cNvPr>
            <p:cNvSpPr txBox="1"/>
            <p:nvPr/>
          </p:nvSpPr>
          <p:spPr>
            <a:xfrm>
              <a:off x="10475329" y="4517632"/>
              <a:ext cx="1398140" cy="553998"/>
            </a:xfrm>
            <a:prstGeom prst="rect">
              <a:avLst/>
            </a:prstGeom>
            <a:noFill/>
          </p:spPr>
          <p:txBody>
            <a:bodyPr wrap="none" rtlCol="0">
              <a:spAutoFit/>
            </a:bodyPr>
            <a:lstStyle/>
            <a:p>
              <a:r>
                <a:rPr lang="en-US" sz="1000" dirty="0"/>
                <a:t>Classification below</a:t>
              </a:r>
              <a:br>
                <a:rPr lang="en-US" sz="1000" dirty="0"/>
              </a:br>
              <a:r>
                <a:rPr lang="en-US" sz="1000" dirty="0"/>
                <a:t>proposed medical</a:t>
              </a:r>
              <a:br>
                <a:rPr lang="en-US" sz="1000" dirty="0"/>
              </a:br>
              <a:r>
                <a:rPr lang="en-US" sz="1000" dirty="0"/>
                <a:t>urgency classification</a:t>
              </a:r>
            </a:p>
          </p:txBody>
        </p:sp>
      </p:grpSp>
      <p:sp>
        <p:nvSpPr>
          <p:cNvPr id="19" name="Rectangle 18">
            <a:extLst>
              <a:ext uri="{FF2B5EF4-FFF2-40B4-BE49-F238E27FC236}">
                <a16:creationId xmlns:a16="http://schemas.microsoft.com/office/drawing/2014/main" id="{353769CC-A9F0-4463-838A-3D301E8D755A}"/>
              </a:ext>
            </a:extLst>
          </p:cNvPr>
          <p:cNvSpPr/>
          <p:nvPr/>
        </p:nvSpPr>
        <p:spPr>
          <a:xfrm>
            <a:off x="664370" y="6273224"/>
            <a:ext cx="9382536" cy="584775"/>
          </a:xfrm>
          <a:prstGeom prst="rect">
            <a:avLst/>
          </a:prstGeom>
        </p:spPr>
        <p:txBody>
          <a:bodyPr wrap="square" anchor="b">
            <a:spAutoFit/>
          </a:bodyPr>
          <a:lstStyle/>
          <a:p>
            <a:pPr lvl="0">
              <a:defRPr/>
            </a:pPr>
            <a:b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b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Addressing medically urgent candidates in the new kidney allocation system. Organ Procurement and Transplantation Network website. https://optn.transplant.hrsa.gov/learn/professional-education/kidney-allocation-system/addressing-medically-urgent-candidates-in-the-new-kidney-allocation-system/. Accessed October 6, 2021.</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 2. </a:t>
            </a:r>
            <a:r>
              <a:rPr lang="en-US" sz="800" kern="0" dirty="0"/>
              <a:t>Proposal at a glance: </a:t>
            </a:r>
            <a:r>
              <a:rPr lang="en-US" sz="800" dirty="0"/>
              <a:t>Eliminate the use of DSA and region in Kidney Allocation Policy.</a:t>
            </a:r>
            <a:r>
              <a:rPr lang="en-US" sz="800" kern="0" dirty="0"/>
              <a:t> Organ Procurement and Transplantation Network website. https://optn.transplant.hrsa.gov/media/3104/kidney_publiccomment_201908.pdf. Accessed October 13, 2021.</a:t>
            </a:r>
            <a:endPar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36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96C6-2FD8-4887-9CBE-4972EB80C7C7}"/>
              </a:ext>
            </a:extLst>
          </p:cNvPr>
          <p:cNvSpPr>
            <a:spLocks noGrp="1"/>
          </p:cNvSpPr>
          <p:nvPr>
            <p:ph type="title"/>
          </p:nvPr>
        </p:nvSpPr>
        <p:spPr/>
        <p:txBody>
          <a:bodyPr/>
          <a:lstStyle/>
          <a:p>
            <a:r>
              <a:rPr lang="en-US" dirty="0"/>
              <a:t>Early Outcomes and Other Considerations</a:t>
            </a:r>
          </a:p>
        </p:txBody>
      </p:sp>
    </p:spTree>
    <p:extLst>
      <p:ext uri="{BB962C8B-B14F-4D97-AF65-F5344CB8AC3E}">
        <p14:creationId xmlns:p14="http://schemas.microsoft.com/office/powerpoint/2010/main" val="160129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16D2-0132-42C0-B8A2-9E962AC2804D}"/>
              </a:ext>
            </a:extLst>
          </p:cNvPr>
          <p:cNvSpPr>
            <a:spLocks noGrp="1"/>
          </p:cNvSpPr>
          <p:nvPr>
            <p:ph type="title"/>
          </p:nvPr>
        </p:nvSpPr>
        <p:spPr>
          <a:xfrm>
            <a:off x="762000" y="1"/>
            <a:ext cx="11066208" cy="963487"/>
          </a:xfrm>
        </p:spPr>
        <p:txBody>
          <a:bodyPr/>
          <a:lstStyle/>
          <a:p>
            <a:r>
              <a:rPr lang="en-US" dirty="0"/>
              <a:t>Early Outcomes Data Showed No Substantial Negative Impact on Kidney Registrations and Transplants by Race</a:t>
            </a:r>
          </a:p>
        </p:txBody>
      </p:sp>
      <p:sp>
        <p:nvSpPr>
          <p:cNvPr id="12" name="Content Placeholder 2">
            <a:extLst>
              <a:ext uri="{FF2B5EF4-FFF2-40B4-BE49-F238E27FC236}">
                <a16:creationId xmlns:a16="http://schemas.microsoft.com/office/drawing/2014/main" id="{1A054C22-F194-470B-8EF1-75A1266A8CB5}"/>
              </a:ext>
            </a:extLst>
          </p:cNvPr>
          <p:cNvSpPr>
            <a:spLocks noGrp="1"/>
          </p:cNvSpPr>
          <p:nvPr>
            <p:ph idx="1"/>
          </p:nvPr>
        </p:nvSpPr>
        <p:spPr>
          <a:xfrm>
            <a:off x="762000" y="1424538"/>
            <a:ext cx="10133938" cy="4384251"/>
          </a:xfrm>
        </p:spPr>
        <p:txBody>
          <a:bodyPr/>
          <a:lstStyle/>
          <a:p>
            <a:r>
              <a:rPr lang="en-US" sz="2000" dirty="0"/>
              <a:t>An early 6-month analysis showed that the overall number of kidney registrations and DD transplants increased across all ethnicities post-policy implementation</a:t>
            </a:r>
          </a:p>
        </p:txBody>
      </p:sp>
      <p:sp>
        <p:nvSpPr>
          <p:cNvPr id="13" name="TextBox 12">
            <a:extLst>
              <a:ext uri="{FF2B5EF4-FFF2-40B4-BE49-F238E27FC236}">
                <a16:creationId xmlns:a16="http://schemas.microsoft.com/office/drawing/2014/main" id="{92E80864-0753-4044-84E2-10E1164760BB}"/>
              </a:ext>
            </a:extLst>
          </p:cNvPr>
          <p:cNvSpPr txBox="1"/>
          <p:nvPr/>
        </p:nvSpPr>
        <p:spPr>
          <a:xfrm>
            <a:off x="6573757" y="2338948"/>
            <a:ext cx="5254451" cy="646331"/>
          </a:xfrm>
          <a:prstGeom prst="rect">
            <a:avLst/>
          </a:prstGeom>
          <a:noFill/>
        </p:spPr>
        <p:txBody>
          <a:bodyPr wrap="square" rtlCol="0">
            <a:spAutoFit/>
          </a:bodyPr>
          <a:lstStyle/>
          <a:p>
            <a:pPr algn="ctr"/>
            <a:r>
              <a:rPr lang="en-US" b="1" dirty="0">
                <a:solidFill>
                  <a:schemeClr val="accent3"/>
                </a:solidFill>
              </a:rPr>
              <a:t>DD Kidney Transplants </a:t>
            </a:r>
            <a:br>
              <a:rPr lang="en-US" b="1" dirty="0">
                <a:solidFill>
                  <a:schemeClr val="accent3"/>
                </a:solidFill>
              </a:rPr>
            </a:br>
            <a:r>
              <a:rPr lang="en-US" b="1" dirty="0">
                <a:solidFill>
                  <a:schemeClr val="accent3"/>
                </a:solidFill>
              </a:rPr>
              <a:t>by Policy Era and Recipient Ethnicity</a:t>
            </a:r>
          </a:p>
        </p:txBody>
      </p:sp>
      <p:sp>
        <p:nvSpPr>
          <p:cNvPr id="14" name="TextBox 13">
            <a:extLst>
              <a:ext uri="{FF2B5EF4-FFF2-40B4-BE49-F238E27FC236}">
                <a16:creationId xmlns:a16="http://schemas.microsoft.com/office/drawing/2014/main" id="{A150A340-A9EC-4FC4-A00B-6113C987D7E8}"/>
              </a:ext>
            </a:extLst>
          </p:cNvPr>
          <p:cNvSpPr txBox="1"/>
          <p:nvPr/>
        </p:nvSpPr>
        <p:spPr>
          <a:xfrm>
            <a:off x="923599" y="2338948"/>
            <a:ext cx="5254451" cy="646331"/>
          </a:xfrm>
          <a:prstGeom prst="rect">
            <a:avLst/>
          </a:prstGeom>
          <a:noFill/>
        </p:spPr>
        <p:txBody>
          <a:bodyPr wrap="square" rtlCol="0">
            <a:spAutoFit/>
          </a:bodyPr>
          <a:lstStyle/>
          <a:p>
            <a:pPr algn="ctr"/>
            <a:r>
              <a:rPr lang="en-US" b="1" dirty="0">
                <a:solidFill>
                  <a:schemeClr val="accent3"/>
                </a:solidFill>
              </a:rPr>
              <a:t>Kidney Registrations </a:t>
            </a:r>
            <a:br>
              <a:rPr lang="en-US" b="1" dirty="0">
                <a:solidFill>
                  <a:schemeClr val="accent3"/>
                </a:solidFill>
              </a:rPr>
            </a:br>
            <a:r>
              <a:rPr lang="en-US" b="1" dirty="0">
                <a:solidFill>
                  <a:schemeClr val="accent3"/>
                </a:solidFill>
              </a:rPr>
              <a:t>by Policy Era and Recipient Ethnicity</a:t>
            </a:r>
          </a:p>
        </p:txBody>
      </p:sp>
      <p:graphicFrame>
        <p:nvGraphicFramePr>
          <p:cNvPr id="15" name="Chart 14">
            <a:extLst>
              <a:ext uri="{FF2B5EF4-FFF2-40B4-BE49-F238E27FC236}">
                <a16:creationId xmlns:a16="http://schemas.microsoft.com/office/drawing/2014/main" id="{CAA43AED-1B1D-4B90-8116-6F02321FE250}"/>
              </a:ext>
            </a:extLst>
          </p:cNvPr>
          <p:cNvGraphicFramePr/>
          <p:nvPr>
            <p:extLst>
              <p:ext uri="{D42A27DB-BD31-4B8C-83A1-F6EECF244321}">
                <p14:modId xmlns:p14="http://schemas.microsoft.com/office/powerpoint/2010/main" val="1685289270"/>
              </p:ext>
            </p:extLst>
          </p:nvPr>
        </p:nvGraphicFramePr>
        <p:xfrm>
          <a:off x="1296062" y="3061252"/>
          <a:ext cx="4641795" cy="295972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6B2CDC3-EA58-498F-8BAE-D109C8B82673}"/>
              </a:ext>
            </a:extLst>
          </p:cNvPr>
          <p:cNvSpPr txBox="1"/>
          <p:nvPr/>
        </p:nvSpPr>
        <p:spPr>
          <a:xfrm rot="16200000">
            <a:off x="90193" y="4195375"/>
            <a:ext cx="2190748" cy="276999"/>
          </a:xfrm>
          <a:prstGeom prst="rect">
            <a:avLst/>
          </a:prstGeom>
          <a:noFill/>
        </p:spPr>
        <p:txBody>
          <a:bodyPr wrap="square" rtlCol="0">
            <a:spAutoFit/>
          </a:bodyPr>
          <a:lstStyle/>
          <a:p>
            <a:pPr algn="ctr"/>
            <a:r>
              <a:rPr lang="en-US" sz="1200" b="1" dirty="0"/>
              <a:t>Registrations, %</a:t>
            </a:r>
          </a:p>
        </p:txBody>
      </p:sp>
      <p:graphicFrame>
        <p:nvGraphicFramePr>
          <p:cNvPr id="17" name="Chart 16">
            <a:extLst>
              <a:ext uri="{FF2B5EF4-FFF2-40B4-BE49-F238E27FC236}">
                <a16:creationId xmlns:a16="http://schemas.microsoft.com/office/drawing/2014/main" id="{2F3B9757-7895-4445-B122-C3289206535C}"/>
              </a:ext>
            </a:extLst>
          </p:cNvPr>
          <p:cNvGraphicFramePr/>
          <p:nvPr>
            <p:extLst>
              <p:ext uri="{D42A27DB-BD31-4B8C-83A1-F6EECF244321}">
                <p14:modId xmlns:p14="http://schemas.microsoft.com/office/powerpoint/2010/main" val="3965166008"/>
              </p:ext>
            </p:extLst>
          </p:nvPr>
        </p:nvGraphicFramePr>
        <p:xfrm>
          <a:off x="6873899" y="3061252"/>
          <a:ext cx="4641795" cy="295972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3F1D3F5E-A7C1-4512-AA55-5147D64A063F}"/>
              </a:ext>
            </a:extLst>
          </p:cNvPr>
          <p:cNvSpPr txBox="1"/>
          <p:nvPr/>
        </p:nvSpPr>
        <p:spPr>
          <a:xfrm rot="16200000">
            <a:off x="5668031" y="4195374"/>
            <a:ext cx="2190749" cy="276999"/>
          </a:xfrm>
          <a:prstGeom prst="rect">
            <a:avLst/>
          </a:prstGeom>
          <a:noFill/>
        </p:spPr>
        <p:txBody>
          <a:bodyPr wrap="square" rtlCol="0">
            <a:spAutoFit/>
          </a:bodyPr>
          <a:lstStyle/>
          <a:p>
            <a:pPr algn="ctr"/>
            <a:r>
              <a:rPr lang="en-US" sz="1200" b="1" dirty="0"/>
              <a:t>Transplants, %</a:t>
            </a:r>
          </a:p>
        </p:txBody>
      </p:sp>
      <p:grpSp>
        <p:nvGrpSpPr>
          <p:cNvPr id="19" name="Group 18">
            <a:extLst>
              <a:ext uri="{FF2B5EF4-FFF2-40B4-BE49-F238E27FC236}">
                <a16:creationId xmlns:a16="http://schemas.microsoft.com/office/drawing/2014/main" id="{5EA1E5A9-ACD5-42BD-9049-37E3AA923858}"/>
              </a:ext>
            </a:extLst>
          </p:cNvPr>
          <p:cNvGrpSpPr/>
          <p:nvPr/>
        </p:nvGrpSpPr>
        <p:grpSpPr>
          <a:xfrm>
            <a:off x="4947353" y="5855525"/>
            <a:ext cx="2294366" cy="276999"/>
            <a:chOff x="5340545" y="6035039"/>
            <a:chExt cx="2294366" cy="276999"/>
          </a:xfrm>
        </p:grpSpPr>
        <p:sp>
          <p:nvSpPr>
            <p:cNvPr id="20" name="TextBox 19">
              <a:extLst>
                <a:ext uri="{FF2B5EF4-FFF2-40B4-BE49-F238E27FC236}">
                  <a16:creationId xmlns:a16="http://schemas.microsoft.com/office/drawing/2014/main" id="{FAB05836-1A78-4C9D-81E4-BA8428DFB696}"/>
                </a:ext>
              </a:extLst>
            </p:cNvPr>
            <p:cNvSpPr txBox="1"/>
            <p:nvPr/>
          </p:nvSpPr>
          <p:spPr>
            <a:xfrm>
              <a:off x="5542672" y="6035039"/>
              <a:ext cx="2092239" cy="276999"/>
            </a:xfrm>
            <a:prstGeom prst="rect">
              <a:avLst/>
            </a:prstGeom>
            <a:noFill/>
          </p:spPr>
          <p:txBody>
            <a:bodyPr wrap="none" rtlCol="0">
              <a:spAutoFit/>
            </a:bodyPr>
            <a:lstStyle/>
            <a:p>
              <a:pPr>
                <a:tabLst>
                  <a:tab pos="1146175" algn="l"/>
                </a:tabLst>
              </a:pPr>
              <a:r>
                <a:rPr lang="en-US" sz="1200" dirty="0"/>
                <a:t>Pre policy	Post policy</a:t>
              </a:r>
            </a:p>
          </p:txBody>
        </p:sp>
        <p:sp>
          <p:nvSpPr>
            <p:cNvPr id="21" name="Rectangle 20">
              <a:extLst>
                <a:ext uri="{FF2B5EF4-FFF2-40B4-BE49-F238E27FC236}">
                  <a16:creationId xmlns:a16="http://schemas.microsoft.com/office/drawing/2014/main" id="{84504768-DDF7-4F11-AFC3-ED4048B1F027}"/>
                </a:ext>
              </a:extLst>
            </p:cNvPr>
            <p:cNvSpPr/>
            <p:nvPr/>
          </p:nvSpPr>
          <p:spPr>
            <a:xfrm>
              <a:off x="5340545" y="6092260"/>
              <a:ext cx="204758" cy="159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7BBFE61-78FE-4B67-886E-3FAEF30E2449}"/>
                </a:ext>
              </a:extLst>
            </p:cNvPr>
            <p:cNvSpPr/>
            <p:nvPr/>
          </p:nvSpPr>
          <p:spPr>
            <a:xfrm>
              <a:off x="6524216" y="6092260"/>
              <a:ext cx="204758" cy="159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F39C2A3E-F283-4060-AEE8-52E484348016}"/>
              </a:ext>
            </a:extLst>
          </p:cNvPr>
          <p:cNvSpPr/>
          <p:nvPr/>
        </p:nvSpPr>
        <p:spPr>
          <a:xfrm>
            <a:off x="664369" y="6396335"/>
            <a:ext cx="9099082" cy="461665"/>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800" b="1" i="0" u="none" strike="noStrike" kern="0" cap="none" spc="0" normalizeH="0" baseline="0" noProof="0" dirty="0">
                <a:ln>
                  <a:noFill/>
                </a:ln>
                <a:solidFill>
                  <a:srgbClr val="000000"/>
                </a:solidFill>
                <a:effectLst/>
                <a:uLnTx/>
                <a:uFillTx/>
                <a:latin typeface="Arial" panose="020B0604020202020204" pitchFamily="34" charset="0"/>
                <a:ea typeface="+mn-ea"/>
                <a:cs typeface="Arial" pitchFamily="34" charset="0"/>
              </a:rPr>
            </a:br>
            <a:r>
              <a:rPr kumimoji="0" lang="en-US" sz="800" i="0" u="none" strike="noStrike" kern="0" cap="none" spc="0" normalizeH="0" baseline="0" noProof="0" dirty="0">
                <a:ln>
                  <a:noFill/>
                </a:ln>
                <a:effectLst/>
                <a:uLnTx/>
                <a:uFillTx/>
                <a:latin typeface="Arial" panose="020B0604020202020204" pitchFamily="34" charset="0"/>
                <a:ea typeface="+mn-ea"/>
                <a:cs typeface="Arial" pitchFamily="34" charset="0"/>
              </a:rPr>
              <a:t>Final report: </a:t>
            </a:r>
            <a:r>
              <a:rPr kumimoji="0" lang="en-US" sz="800" b="0" i="0" u="none" strike="noStrike" kern="1200" cap="none" spc="0" normalizeH="0" baseline="0" noProof="0" dirty="0">
                <a:ln>
                  <a:noFill/>
                </a:ln>
                <a:solidFill>
                  <a:srgbClr val="000000"/>
                </a:solidFill>
                <a:effectLst/>
                <a:uLnTx/>
                <a:uFillTx/>
                <a:latin typeface="Arial"/>
                <a:ea typeface="+mn-ea"/>
              </a:rPr>
              <a:t>Eliminate use of DSA and region from kidney allocation 6 month post-implementation monitoring report.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itchFamily="34" charset="0"/>
              </a:rPr>
              <a:t>Organ Procurement and Transplantation Network website. https://optn.transplant.hrsa.gov/media/z0ohhcut/data_report_kidney_full_20211008_1_508_compliant.pdf. Accessed October 12, 2021.</a:t>
            </a:r>
            <a:r>
              <a:rPr kumimoji="0" lang="en-US" sz="800" b="1" i="0" u="none" strike="noStrike" kern="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632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16D2-0132-42C0-B8A2-9E962AC2804D}"/>
              </a:ext>
            </a:extLst>
          </p:cNvPr>
          <p:cNvSpPr>
            <a:spLocks noGrp="1"/>
          </p:cNvSpPr>
          <p:nvPr>
            <p:ph type="title"/>
          </p:nvPr>
        </p:nvSpPr>
        <p:spPr>
          <a:xfrm>
            <a:off x="762000" y="1"/>
            <a:ext cx="11066208" cy="963487"/>
          </a:xfrm>
        </p:spPr>
        <p:txBody>
          <a:bodyPr/>
          <a:lstStyle/>
          <a:p>
            <a:r>
              <a:rPr lang="en-US" dirty="0"/>
              <a:t>Early Outcomes Showed No Substantial Negative Impact on Kidney Registrations and Transplants by Age</a:t>
            </a:r>
          </a:p>
        </p:txBody>
      </p:sp>
      <p:sp>
        <p:nvSpPr>
          <p:cNvPr id="4" name="Content Placeholder 3">
            <a:extLst>
              <a:ext uri="{FF2B5EF4-FFF2-40B4-BE49-F238E27FC236}">
                <a16:creationId xmlns:a16="http://schemas.microsoft.com/office/drawing/2014/main" id="{0EE7C7DB-DA24-A347-B3EF-F36A92C9582B}"/>
              </a:ext>
            </a:extLst>
          </p:cNvPr>
          <p:cNvSpPr>
            <a:spLocks noGrp="1"/>
          </p:cNvSpPr>
          <p:nvPr>
            <p:ph idx="1"/>
          </p:nvPr>
        </p:nvSpPr>
        <p:spPr/>
        <p:txBody>
          <a:bodyPr/>
          <a:lstStyle/>
          <a:p>
            <a:r>
              <a:rPr lang="en-US" sz="2000" dirty="0"/>
              <a:t>In the same early analysis, the overall number of kidney registrations and DD transplants increased across all adult age groups post-policy implementation </a:t>
            </a:r>
          </a:p>
          <a:p>
            <a:endParaRPr lang="en-US" sz="2000" dirty="0"/>
          </a:p>
        </p:txBody>
      </p:sp>
      <p:sp>
        <p:nvSpPr>
          <p:cNvPr id="5" name="Rectangle 4">
            <a:extLst>
              <a:ext uri="{FF2B5EF4-FFF2-40B4-BE49-F238E27FC236}">
                <a16:creationId xmlns:a16="http://schemas.microsoft.com/office/drawing/2014/main" id="{49DAC1D3-1D22-44FE-AFEA-CA3D32A3C9AF}"/>
              </a:ext>
            </a:extLst>
          </p:cNvPr>
          <p:cNvSpPr/>
          <p:nvPr/>
        </p:nvSpPr>
        <p:spPr>
          <a:xfrm>
            <a:off x="664369" y="6396334"/>
            <a:ext cx="9099082" cy="461665"/>
          </a:xfrm>
          <a:prstGeom prst="rect">
            <a:avLst/>
          </a:prstGeom>
        </p:spPr>
        <p:txBody>
          <a:bodyPr wrap="square" anchor="b">
            <a:spAutoFit/>
          </a:bodyPr>
          <a:lstStyle/>
          <a:p>
            <a:pPr lvl="0">
              <a:defRPr/>
            </a:pPr>
            <a:br>
              <a:rPr lang="en-US" sz="800" b="1" kern="0" dirty="0">
                <a:latin typeface="Arial" panose="020B0604020202020204" pitchFamily="34" charset="0"/>
                <a:cs typeface="Arial" pitchFamily="34" charset="0"/>
              </a:rPr>
            </a:br>
            <a:r>
              <a:rPr lang="en-US" sz="800" kern="0" dirty="0">
                <a:latin typeface="Arial" panose="020B0604020202020204" pitchFamily="34" charset="0"/>
                <a:cs typeface="Arial" pitchFamily="34" charset="0"/>
              </a:rPr>
              <a:t>Final report: </a:t>
            </a:r>
            <a:r>
              <a:rPr lang="en-US" sz="800" dirty="0">
                <a:solidFill>
                  <a:srgbClr val="000000"/>
                </a:solidFill>
              </a:rPr>
              <a:t>Eliminate use of DSA and region from kidney allocation 6 month post-implementation monitoring report. </a:t>
            </a:r>
            <a:r>
              <a:rPr lang="en-US" sz="800" kern="0" dirty="0">
                <a:solidFill>
                  <a:srgbClr val="000000"/>
                </a:solidFill>
                <a:latin typeface="Arial" panose="020B0604020202020204" pitchFamily="34" charset="0"/>
                <a:cs typeface="Arial" pitchFamily="34" charset="0"/>
              </a:rPr>
              <a:t>Organ Procurement and Transplantation Network website. https://optn.transplant.hrsa.gov/media/z0ohhcut/data_report_kidney_full_20211008_1_508_compliant.pdf. Accessed October 12, 2021.</a:t>
            </a:r>
            <a:endParaRPr lang="en-US"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7566D69-D91D-46EB-82ED-09D98B39F337}"/>
              </a:ext>
            </a:extLst>
          </p:cNvPr>
          <p:cNvSpPr txBox="1"/>
          <p:nvPr/>
        </p:nvSpPr>
        <p:spPr>
          <a:xfrm>
            <a:off x="6573757" y="2338948"/>
            <a:ext cx="5254451" cy="646331"/>
          </a:xfrm>
          <a:prstGeom prst="rect">
            <a:avLst/>
          </a:prstGeom>
          <a:noFill/>
        </p:spPr>
        <p:txBody>
          <a:bodyPr wrap="square" rtlCol="0">
            <a:spAutoFit/>
          </a:bodyPr>
          <a:lstStyle/>
          <a:p>
            <a:pPr algn="ctr"/>
            <a:r>
              <a:rPr lang="en-US" b="1" dirty="0">
                <a:solidFill>
                  <a:schemeClr val="accent3"/>
                </a:solidFill>
              </a:rPr>
              <a:t>DD Kidney Transplants</a:t>
            </a:r>
            <a:br>
              <a:rPr lang="en-US" b="1" dirty="0">
                <a:solidFill>
                  <a:schemeClr val="accent3"/>
                </a:solidFill>
              </a:rPr>
            </a:br>
            <a:r>
              <a:rPr lang="en-US" b="1" dirty="0">
                <a:solidFill>
                  <a:schemeClr val="accent3"/>
                </a:solidFill>
              </a:rPr>
              <a:t>by Policy Era and Recipient Age</a:t>
            </a:r>
          </a:p>
        </p:txBody>
      </p:sp>
      <p:sp>
        <p:nvSpPr>
          <p:cNvPr id="13" name="TextBox 12">
            <a:extLst>
              <a:ext uri="{FF2B5EF4-FFF2-40B4-BE49-F238E27FC236}">
                <a16:creationId xmlns:a16="http://schemas.microsoft.com/office/drawing/2014/main" id="{FD6E2369-0502-404E-AA3A-B7C5C8EC4F66}"/>
              </a:ext>
            </a:extLst>
          </p:cNvPr>
          <p:cNvSpPr txBox="1"/>
          <p:nvPr/>
        </p:nvSpPr>
        <p:spPr>
          <a:xfrm>
            <a:off x="923599" y="2338948"/>
            <a:ext cx="5254451" cy="646331"/>
          </a:xfrm>
          <a:prstGeom prst="rect">
            <a:avLst/>
          </a:prstGeom>
          <a:noFill/>
        </p:spPr>
        <p:txBody>
          <a:bodyPr wrap="square" rtlCol="0">
            <a:spAutoFit/>
          </a:bodyPr>
          <a:lstStyle/>
          <a:p>
            <a:pPr algn="ctr"/>
            <a:r>
              <a:rPr lang="en-US" b="1" dirty="0">
                <a:solidFill>
                  <a:schemeClr val="accent3"/>
                </a:solidFill>
              </a:rPr>
              <a:t>Kidney Registrations </a:t>
            </a:r>
            <a:br>
              <a:rPr lang="en-US" b="1" dirty="0">
                <a:solidFill>
                  <a:schemeClr val="accent3"/>
                </a:solidFill>
              </a:rPr>
            </a:br>
            <a:r>
              <a:rPr lang="en-US" b="1" dirty="0">
                <a:solidFill>
                  <a:schemeClr val="accent3"/>
                </a:solidFill>
              </a:rPr>
              <a:t>by Policy Era and Recipient Age</a:t>
            </a:r>
          </a:p>
        </p:txBody>
      </p:sp>
      <p:graphicFrame>
        <p:nvGraphicFramePr>
          <p:cNvPr id="14" name="Chart 13">
            <a:extLst>
              <a:ext uri="{FF2B5EF4-FFF2-40B4-BE49-F238E27FC236}">
                <a16:creationId xmlns:a16="http://schemas.microsoft.com/office/drawing/2014/main" id="{D3DD2905-C37D-48A6-8BF5-41F960A647ED}"/>
              </a:ext>
            </a:extLst>
          </p:cNvPr>
          <p:cNvGraphicFramePr/>
          <p:nvPr>
            <p:extLst>
              <p:ext uri="{D42A27DB-BD31-4B8C-83A1-F6EECF244321}">
                <p14:modId xmlns:p14="http://schemas.microsoft.com/office/powerpoint/2010/main" val="4269242720"/>
              </p:ext>
            </p:extLst>
          </p:nvPr>
        </p:nvGraphicFramePr>
        <p:xfrm>
          <a:off x="1296062" y="3061252"/>
          <a:ext cx="4641795" cy="29597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76E8563-C2B4-4CBA-BBA0-A9ECD197D88A}"/>
              </a:ext>
            </a:extLst>
          </p:cNvPr>
          <p:cNvSpPr txBox="1"/>
          <p:nvPr/>
        </p:nvSpPr>
        <p:spPr>
          <a:xfrm rot="16200000">
            <a:off x="75904" y="4209662"/>
            <a:ext cx="2219325" cy="276999"/>
          </a:xfrm>
          <a:prstGeom prst="rect">
            <a:avLst/>
          </a:prstGeom>
          <a:noFill/>
        </p:spPr>
        <p:txBody>
          <a:bodyPr wrap="square" rtlCol="0">
            <a:spAutoFit/>
          </a:bodyPr>
          <a:lstStyle/>
          <a:p>
            <a:pPr algn="ctr"/>
            <a:r>
              <a:rPr lang="en-US" sz="1200" b="1" dirty="0"/>
              <a:t>Registrations, %</a:t>
            </a:r>
          </a:p>
        </p:txBody>
      </p:sp>
      <p:sp>
        <p:nvSpPr>
          <p:cNvPr id="16" name="TextBox 15">
            <a:extLst>
              <a:ext uri="{FF2B5EF4-FFF2-40B4-BE49-F238E27FC236}">
                <a16:creationId xmlns:a16="http://schemas.microsoft.com/office/drawing/2014/main" id="{AEE252A6-B781-45B9-B439-65E7943B5A9E}"/>
              </a:ext>
            </a:extLst>
          </p:cNvPr>
          <p:cNvSpPr txBox="1"/>
          <p:nvPr/>
        </p:nvSpPr>
        <p:spPr>
          <a:xfrm rot="16200000">
            <a:off x="5653741" y="4209661"/>
            <a:ext cx="2219325" cy="276999"/>
          </a:xfrm>
          <a:prstGeom prst="rect">
            <a:avLst/>
          </a:prstGeom>
          <a:noFill/>
        </p:spPr>
        <p:txBody>
          <a:bodyPr wrap="square" rtlCol="0">
            <a:spAutoFit/>
          </a:bodyPr>
          <a:lstStyle/>
          <a:p>
            <a:pPr algn="ctr"/>
            <a:r>
              <a:rPr lang="en-US" sz="1200" b="1" dirty="0"/>
              <a:t>Transplants, %</a:t>
            </a:r>
          </a:p>
        </p:txBody>
      </p:sp>
      <p:graphicFrame>
        <p:nvGraphicFramePr>
          <p:cNvPr id="17" name="Chart 16">
            <a:extLst>
              <a:ext uri="{FF2B5EF4-FFF2-40B4-BE49-F238E27FC236}">
                <a16:creationId xmlns:a16="http://schemas.microsoft.com/office/drawing/2014/main" id="{2CE7DBAE-9286-461F-91B5-107104ECAF0D}"/>
              </a:ext>
            </a:extLst>
          </p:cNvPr>
          <p:cNvGraphicFramePr/>
          <p:nvPr>
            <p:extLst>
              <p:ext uri="{D42A27DB-BD31-4B8C-83A1-F6EECF244321}">
                <p14:modId xmlns:p14="http://schemas.microsoft.com/office/powerpoint/2010/main" val="3984937627"/>
              </p:ext>
            </p:extLst>
          </p:nvPr>
        </p:nvGraphicFramePr>
        <p:xfrm>
          <a:off x="6877056" y="3061252"/>
          <a:ext cx="4641795" cy="2959720"/>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7">
            <a:extLst>
              <a:ext uri="{FF2B5EF4-FFF2-40B4-BE49-F238E27FC236}">
                <a16:creationId xmlns:a16="http://schemas.microsoft.com/office/drawing/2014/main" id="{BC90874B-F577-4FA0-A2C8-1CF41EA3273D}"/>
              </a:ext>
            </a:extLst>
          </p:cNvPr>
          <p:cNvGrpSpPr/>
          <p:nvPr/>
        </p:nvGrpSpPr>
        <p:grpSpPr>
          <a:xfrm>
            <a:off x="4947353" y="5855525"/>
            <a:ext cx="2329632" cy="276999"/>
            <a:chOff x="5340545" y="6035039"/>
            <a:chExt cx="2329632" cy="276999"/>
          </a:xfrm>
        </p:grpSpPr>
        <p:sp>
          <p:nvSpPr>
            <p:cNvPr id="19" name="TextBox 18">
              <a:extLst>
                <a:ext uri="{FF2B5EF4-FFF2-40B4-BE49-F238E27FC236}">
                  <a16:creationId xmlns:a16="http://schemas.microsoft.com/office/drawing/2014/main" id="{73DB4015-CFC0-4F22-B704-6A78C03010BE}"/>
                </a:ext>
              </a:extLst>
            </p:cNvPr>
            <p:cNvSpPr txBox="1"/>
            <p:nvPr/>
          </p:nvSpPr>
          <p:spPr>
            <a:xfrm>
              <a:off x="5542672" y="6035039"/>
              <a:ext cx="2127505" cy="276999"/>
            </a:xfrm>
            <a:prstGeom prst="rect">
              <a:avLst/>
            </a:prstGeom>
            <a:noFill/>
          </p:spPr>
          <p:txBody>
            <a:bodyPr wrap="none" rtlCol="0">
              <a:spAutoFit/>
            </a:bodyPr>
            <a:lstStyle/>
            <a:p>
              <a:pPr>
                <a:tabLst>
                  <a:tab pos="1146175" algn="l"/>
                </a:tabLst>
              </a:pPr>
              <a:r>
                <a:rPr lang="en-US" sz="1200" dirty="0"/>
                <a:t>Pre policy	 Post policy</a:t>
              </a:r>
            </a:p>
          </p:txBody>
        </p:sp>
        <p:sp>
          <p:nvSpPr>
            <p:cNvPr id="20" name="Rectangle 19">
              <a:extLst>
                <a:ext uri="{FF2B5EF4-FFF2-40B4-BE49-F238E27FC236}">
                  <a16:creationId xmlns:a16="http://schemas.microsoft.com/office/drawing/2014/main" id="{BEDCACD2-A225-40E6-BAAC-8309C334B1D9}"/>
                </a:ext>
              </a:extLst>
            </p:cNvPr>
            <p:cNvSpPr/>
            <p:nvPr/>
          </p:nvSpPr>
          <p:spPr>
            <a:xfrm>
              <a:off x="5340545" y="6092260"/>
              <a:ext cx="204758" cy="159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9670F1-73D7-4579-823F-74E835194080}"/>
                </a:ext>
              </a:extLst>
            </p:cNvPr>
            <p:cNvSpPr/>
            <p:nvPr/>
          </p:nvSpPr>
          <p:spPr>
            <a:xfrm>
              <a:off x="6524216" y="6092260"/>
              <a:ext cx="204758" cy="159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6190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0F94-6783-4FDE-8A2A-168DCEC5FF48}"/>
              </a:ext>
            </a:extLst>
          </p:cNvPr>
          <p:cNvSpPr>
            <a:spLocks noGrp="1"/>
          </p:cNvSpPr>
          <p:nvPr>
            <p:ph type="title"/>
          </p:nvPr>
        </p:nvSpPr>
        <p:spPr>
          <a:xfrm>
            <a:off x="762000" y="1"/>
            <a:ext cx="11066208" cy="963487"/>
          </a:xfrm>
        </p:spPr>
        <p:txBody>
          <a:bodyPr/>
          <a:lstStyle/>
          <a:p>
            <a:r>
              <a:rPr lang="en-US" dirty="0"/>
              <a:t>Early Outcomes Show a Shift in Sharing of DD Kidneys </a:t>
            </a:r>
          </a:p>
        </p:txBody>
      </p:sp>
      <p:sp>
        <p:nvSpPr>
          <p:cNvPr id="3" name="Content Placeholder 2">
            <a:extLst>
              <a:ext uri="{FF2B5EF4-FFF2-40B4-BE49-F238E27FC236}">
                <a16:creationId xmlns:a16="http://schemas.microsoft.com/office/drawing/2014/main" id="{8D0A5719-8A25-4A8C-8D2B-2D5151791A27}"/>
              </a:ext>
            </a:extLst>
          </p:cNvPr>
          <p:cNvSpPr>
            <a:spLocks noGrp="1"/>
          </p:cNvSpPr>
          <p:nvPr>
            <p:ph idx="1"/>
          </p:nvPr>
        </p:nvSpPr>
        <p:spPr>
          <a:xfrm>
            <a:off x="762000" y="1423988"/>
            <a:ext cx="5603539" cy="4384675"/>
          </a:xfrm>
        </p:spPr>
        <p:txBody>
          <a:bodyPr/>
          <a:lstStyle/>
          <a:p>
            <a:r>
              <a:rPr lang="en-US" sz="2000" dirty="0"/>
              <a:t>Early 6-month data evaluated the shift in transplant rates of kidneys recovered </a:t>
            </a:r>
            <a:br>
              <a:rPr lang="en-US" sz="2000" dirty="0"/>
            </a:br>
            <a:r>
              <a:rPr lang="en-US" sz="2000" dirty="0"/>
              <a:t>pre policy vs post policy using the former local, regional, and national geographic units </a:t>
            </a:r>
          </a:p>
          <a:p>
            <a:r>
              <a:rPr lang="en-US" sz="2000" b="1" dirty="0">
                <a:solidFill>
                  <a:schemeClr val="accent3"/>
                </a:solidFill>
              </a:rPr>
              <a:t>Local shares </a:t>
            </a:r>
            <a:r>
              <a:rPr lang="en-US" sz="2000" dirty="0"/>
              <a:t>of DD kidneys recovered in the same DSA as the transplant hospital decreased from 70.44% to 38.93% </a:t>
            </a:r>
          </a:p>
          <a:p>
            <a:r>
              <a:rPr lang="en-US" sz="2000" b="1" dirty="0">
                <a:solidFill>
                  <a:schemeClr val="accent3"/>
                </a:solidFill>
              </a:rPr>
              <a:t>Regional and national shares </a:t>
            </a:r>
            <a:r>
              <a:rPr lang="en-US" sz="2000" dirty="0"/>
              <a:t>of DD </a:t>
            </a:r>
            <a:br>
              <a:rPr lang="en-US" sz="2000" dirty="0"/>
            </a:br>
            <a:r>
              <a:rPr lang="en-US" sz="2000" dirty="0"/>
              <a:t>kidneys </a:t>
            </a:r>
            <a:r>
              <a:rPr lang="en-US" sz="2000" b="1" dirty="0">
                <a:solidFill>
                  <a:schemeClr val="accent3"/>
                </a:solidFill>
              </a:rPr>
              <a:t>increased</a:t>
            </a:r>
            <a:r>
              <a:rPr lang="en-US" sz="2000" dirty="0"/>
              <a:t> from 14.99% to 29.07% and 14.57% to 32%, respectively</a:t>
            </a:r>
          </a:p>
        </p:txBody>
      </p:sp>
      <p:sp>
        <p:nvSpPr>
          <p:cNvPr id="12" name="TextBox 11">
            <a:extLst>
              <a:ext uri="{FF2B5EF4-FFF2-40B4-BE49-F238E27FC236}">
                <a16:creationId xmlns:a16="http://schemas.microsoft.com/office/drawing/2014/main" id="{5BC5CEE8-87E9-4D43-9165-4843E379308E}"/>
              </a:ext>
            </a:extLst>
          </p:cNvPr>
          <p:cNvSpPr txBox="1"/>
          <p:nvPr/>
        </p:nvSpPr>
        <p:spPr>
          <a:xfrm>
            <a:off x="7502489" y="1483573"/>
            <a:ext cx="4240388" cy="646331"/>
          </a:xfrm>
          <a:prstGeom prst="rect">
            <a:avLst/>
          </a:prstGeom>
          <a:noFill/>
        </p:spPr>
        <p:txBody>
          <a:bodyPr wrap="square" rtlCol="0">
            <a:spAutoFit/>
          </a:bodyPr>
          <a:lstStyle/>
          <a:p>
            <a:pPr algn="ctr"/>
            <a:r>
              <a:rPr lang="en-US" b="1" dirty="0">
                <a:solidFill>
                  <a:schemeClr val="accent3"/>
                </a:solidFill>
              </a:rPr>
              <a:t>DD Kidney Transplants by Policy</a:t>
            </a:r>
            <a:br>
              <a:rPr lang="en-US" b="1" dirty="0">
                <a:solidFill>
                  <a:schemeClr val="accent3"/>
                </a:solidFill>
              </a:rPr>
            </a:br>
            <a:r>
              <a:rPr lang="en-US" b="1" dirty="0">
                <a:solidFill>
                  <a:schemeClr val="accent3"/>
                </a:solidFill>
              </a:rPr>
              <a:t>Era and Share Type</a:t>
            </a:r>
          </a:p>
        </p:txBody>
      </p:sp>
      <p:grpSp>
        <p:nvGrpSpPr>
          <p:cNvPr id="13" name="Group 12">
            <a:extLst>
              <a:ext uri="{FF2B5EF4-FFF2-40B4-BE49-F238E27FC236}">
                <a16:creationId xmlns:a16="http://schemas.microsoft.com/office/drawing/2014/main" id="{A1D84F57-47C6-4423-A15C-E1517EBF02EF}"/>
              </a:ext>
            </a:extLst>
          </p:cNvPr>
          <p:cNvGrpSpPr/>
          <p:nvPr/>
        </p:nvGrpSpPr>
        <p:grpSpPr>
          <a:xfrm>
            <a:off x="8631943" y="5103301"/>
            <a:ext cx="2294366" cy="276999"/>
            <a:chOff x="5340545" y="6035039"/>
            <a:chExt cx="2294366" cy="276999"/>
          </a:xfrm>
        </p:grpSpPr>
        <p:sp>
          <p:nvSpPr>
            <p:cNvPr id="14" name="TextBox 13">
              <a:extLst>
                <a:ext uri="{FF2B5EF4-FFF2-40B4-BE49-F238E27FC236}">
                  <a16:creationId xmlns:a16="http://schemas.microsoft.com/office/drawing/2014/main" id="{B8B4E73D-927C-4309-858A-16A129E021B6}"/>
                </a:ext>
              </a:extLst>
            </p:cNvPr>
            <p:cNvSpPr txBox="1"/>
            <p:nvPr/>
          </p:nvSpPr>
          <p:spPr>
            <a:xfrm>
              <a:off x="5542672" y="6035039"/>
              <a:ext cx="2092239" cy="276999"/>
            </a:xfrm>
            <a:prstGeom prst="rect">
              <a:avLst/>
            </a:prstGeom>
            <a:noFill/>
          </p:spPr>
          <p:txBody>
            <a:bodyPr wrap="none" rtlCol="0">
              <a:spAutoFit/>
            </a:bodyPr>
            <a:lstStyle/>
            <a:p>
              <a:pPr>
                <a:tabLst>
                  <a:tab pos="1146175" algn="l"/>
                </a:tabLst>
              </a:pPr>
              <a:r>
                <a:rPr lang="en-US" sz="1200" dirty="0"/>
                <a:t>Pre policy	Post policy</a:t>
              </a:r>
            </a:p>
          </p:txBody>
        </p:sp>
        <p:sp>
          <p:nvSpPr>
            <p:cNvPr id="15" name="Rectangle 14">
              <a:extLst>
                <a:ext uri="{FF2B5EF4-FFF2-40B4-BE49-F238E27FC236}">
                  <a16:creationId xmlns:a16="http://schemas.microsoft.com/office/drawing/2014/main" id="{0B97B65C-F48A-40E9-B33F-0847C8BBE0A2}"/>
                </a:ext>
              </a:extLst>
            </p:cNvPr>
            <p:cNvSpPr/>
            <p:nvPr/>
          </p:nvSpPr>
          <p:spPr>
            <a:xfrm>
              <a:off x="5340545" y="6092260"/>
              <a:ext cx="204758" cy="159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4E1BDF9-010B-40D0-9061-F853C8421452}"/>
                </a:ext>
              </a:extLst>
            </p:cNvPr>
            <p:cNvSpPr/>
            <p:nvPr/>
          </p:nvSpPr>
          <p:spPr>
            <a:xfrm>
              <a:off x="6524216" y="6092260"/>
              <a:ext cx="204758" cy="159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1" name="Chart 20">
            <a:extLst>
              <a:ext uri="{FF2B5EF4-FFF2-40B4-BE49-F238E27FC236}">
                <a16:creationId xmlns:a16="http://schemas.microsoft.com/office/drawing/2014/main" id="{6A5BEB03-3E98-472B-A95D-F319C08F8E69}"/>
              </a:ext>
            </a:extLst>
          </p:cNvPr>
          <p:cNvGraphicFramePr/>
          <p:nvPr>
            <p:extLst>
              <p:ext uri="{D42A27DB-BD31-4B8C-83A1-F6EECF244321}">
                <p14:modId xmlns:p14="http://schemas.microsoft.com/office/powerpoint/2010/main" val="524183305"/>
              </p:ext>
            </p:extLst>
          </p:nvPr>
        </p:nvGraphicFramePr>
        <p:xfrm>
          <a:off x="7186899" y="2128823"/>
          <a:ext cx="4641795" cy="295972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CC5E6DF5-7C36-4C0C-A3E9-EE4F6D8A5860}"/>
              </a:ext>
            </a:extLst>
          </p:cNvPr>
          <p:cNvSpPr txBox="1"/>
          <p:nvPr/>
        </p:nvSpPr>
        <p:spPr>
          <a:xfrm rot="16200000">
            <a:off x="5961978" y="3252400"/>
            <a:ext cx="2228850" cy="276999"/>
          </a:xfrm>
          <a:prstGeom prst="rect">
            <a:avLst/>
          </a:prstGeom>
          <a:noFill/>
        </p:spPr>
        <p:txBody>
          <a:bodyPr wrap="square" rtlCol="0">
            <a:spAutoFit/>
          </a:bodyPr>
          <a:lstStyle/>
          <a:p>
            <a:pPr algn="ctr"/>
            <a:r>
              <a:rPr lang="en-US" sz="1200" b="1" dirty="0"/>
              <a:t>Transplants, %</a:t>
            </a:r>
          </a:p>
        </p:txBody>
      </p:sp>
      <p:grpSp>
        <p:nvGrpSpPr>
          <p:cNvPr id="23" name="Group 22">
            <a:extLst>
              <a:ext uri="{FF2B5EF4-FFF2-40B4-BE49-F238E27FC236}">
                <a16:creationId xmlns:a16="http://schemas.microsoft.com/office/drawing/2014/main" id="{4FDF6302-BE9D-4237-B42B-502341B6DD67}"/>
              </a:ext>
            </a:extLst>
          </p:cNvPr>
          <p:cNvGrpSpPr/>
          <p:nvPr/>
        </p:nvGrpSpPr>
        <p:grpSpPr>
          <a:xfrm>
            <a:off x="1030130" y="4899276"/>
            <a:ext cx="5065870" cy="935896"/>
            <a:chOff x="554045" y="5239342"/>
            <a:chExt cx="5065870" cy="935896"/>
          </a:xfrm>
        </p:grpSpPr>
        <p:sp>
          <p:nvSpPr>
            <p:cNvPr id="24" name="Rectangle: Rounded Corners 23">
              <a:extLst>
                <a:ext uri="{FF2B5EF4-FFF2-40B4-BE49-F238E27FC236}">
                  <a16:creationId xmlns:a16="http://schemas.microsoft.com/office/drawing/2014/main" id="{D6F157AD-3F63-4734-B61E-8E78B2C17BA5}"/>
                </a:ext>
              </a:extLst>
            </p:cNvPr>
            <p:cNvSpPr/>
            <p:nvPr/>
          </p:nvSpPr>
          <p:spPr>
            <a:xfrm>
              <a:off x="1007389" y="5453314"/>
              <a:ext cx="4612526" cy="721924"/>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cs typeface="Arial" charset="0"/>
                </a:rPr>
                <a:t>Have you observed changes in local vs regional and national shares? </a:t>
              </a:r>
            </a:p>
          </p:txBody>
        </p:sp>
        <p:sp>
          <p:nvSpPr>
            <p:cNvPr id="25" name="Speech Bubble: Oval 24">
              <a:extLst>
                <a:ext uri="{FF2B5EF4-FFF2-40B4-BE49-F238E27FC236}">
                  <a16:creationId xmlns:a16="http://schemas.microsoft.com/office/drawing/2014/main" id="{68B184FF-8109-4CA1-A03C-0595F11FE0A2}"/>
                </a:ext>
              </a:extLst>
            </p:cNvPr>
            <p:cNvSpPr/>
            <p:nvPr/>
          </p:nvSpPr>
          <p:spPr>
            <a:xfrm>
              <a:off x="554045" y="5239342"/>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sp>
        <p:nvSpPr>
          <p:cNvPr id="16" name="Rectangle 15">
            <a:extLst>
              <a:ext uri="{FF2B5EF4-FFF2-40B4-BE49-F238E27FC236}">
                <a16:creationId xmlns:a16="http://schemas.microsoft.com/office/drawing/2014/main" id="{C9D0DF65-A640-4279-967D-36FE2BC1B840}"/>
              </a:ext>
            </a:extLst>
          </p:cNvPr>
          <p:cNvSpPr/>
          <p:nvPr/>
        </p:nvSpPr>
        <p:spPr>
          <a:xfrm>
            <a:off x="664369" y="6396334"/>
            <a:ext cx="9099082" cy="461665"/>
          </a:xfrm>
          <a:prstGeom prst="rect">
            <a:avLst/>
          </a:prstGeom>
        </p:spPr>
        <p:txBody>
          <a:bodyPr wrap="square" anchor="b">
            <a:spAutoFit/>
          </a:bodyPr>
          <a:lstStyle/>
          <a:p>
            <a:pPr lvl="0">
              <a:defRPr/>
            </a:pPr>
            <a:br>
              <a:rPr kumimoji="0" lang="en-US" sz="800" b="1" i="0" u="none" strike="noStrike" kern="0" cap="none" spc="0" normalizeH="0" baseline="0" noProof="0" dirty="0">
                <a:ln>
                  <a:noFill/>
                </a:ln>
                <a:effectLst/>
                <a:uLnTx/>
                <a:uFillTx/>
                <a:latin typeface="Arial" panose="020B0604020202020204" pitchFamily="34" charset="0"/>
                <a:cs typeface="Arial" pitchFamily="34" charset="0"/>
              </a:rPr>
            </a:br>
            <a:r>
              <a:rPr lang="en-US" sz="800" kern="0" dirty="0">
                <a:latin typeface="Arial" panose="020B0604020202020204" pitchFamily="34" charset="0"/>
                <a:cs typeface="Arial" pitchFamily="34" charset="0"/>
              </a:rPr>
              <a:t>Final report: </a:t>
            </a:r>
            <a:r>
              <a:rPr lang="en-US" sz="800" dirty="0">
                <a:solidFill>
                  <a:srgbClr val="000000"/>
                </a:solidFill>
              </a:rPr>
              <a:t>Eliminate use of DSA and region from kidney allocation 6 month post-implementation monitoring report. </a:t>
            </a:r>
            <a:r>
              <a:rPr lang="en-US" sz="800" kern="0" dirty="0">
                <a:solidFill>
                  <a:srgbClr val="000000"/>
                </a:solidFill>
                <a:latin typeface="Arial" panose="020B0604020202020204" pitchFamily="34" charset="0"/>
                <a:cs typeface="Arial" pitchFamily="34" charset="0"/>
              </a:rPr>
              <a:t>Organ Procurement and Transplantation Network website. https://optn.transplant.hrsa.gov/media/z0ohhcut/data_report_kidney_full_20211008_1_508_compliant.pdf. Accessed October 12, 2021.</a:t>
            </a:r>
            <a:endPar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a:t>Objectives</a:t>
            </a:r>
            <a:endParaRPr lang="en-US" dirty="0"/>
          </a:p>
        </p:txBody>
      </p:sp>
      <p:sp>
        <p:nvSpPr>
          <p:cNvPr id="3" name="Content Placeholder 2"/>
          <p:cNvSpPr>
            <a:spLocks noGrp="1"/>
          </p:cNvSpPr>
          <p:nvPr>
            <p:ph idx="1"/>
          </p:nvPr>
        </p:nvSpPr>
        <p:spPr>
          <a:xfrm>
            <a:off x="762000" y="1424538"/>
            <a:ext cx="10890422" cy="4384251"/>
          </a:xfrm>
        </p:spPr>
        <p:txBody>
          <a:bodyPr/>
          <a:lstStyle/>
          <a:p>
            <a:pPr lvl="0"/>
            <a:r>
              <a:rPr lang="en-US" altLang="en-US"/>
              <a:t>Review the evolution of kidney allocation policies in the US</a:t>
            </a:r>
          </a:p>
          <a:p>
            <a:r>
              <a:rPr lang="en-US" altLang="en-US"/>
              <a:t>Discuss the new kidney allocation policy implemented in March 2021, which focused on achieving a balance between equity and utility </a:t>
            </a:r>
          </a:p>
          <a:p>
            <a:pPr lvl="0"/>
            <a:r>
              <a:rPr lang="en-US" altLang="en-US"/>
              <a:t>Highlight early outcomes data with the updated policy and future considerations for the transplant community</a:t>
            </a:r>
          </a:p>
          <a:p>
            <a:r>
              <a:rPr lang="en-US" altLang="en-US"/>
              <a:t>Explore hypothetical case studies demonstrating the impact of the new kidney allocation policy on transplant centers and patients</a:t>
            </a:r>
          </a:p>
          <a:p>
            <a:endParaRPr lang="de-DE" dirty="0"/>
          </a:p>
        </p:txBody>
      </p:sp>
    </p:spTree>
    <p:custDataLst>
      <p:tags r:id="rId1"/>
    </p:custDataLst>
    <p:extLst>
      <p:ext uri="{BB962C8B-B14F-4D97-AF65-F5344CB8AC3E}">
        <p14:creationId xmlns:p14="http://schemas.microsoft.com/office/powerpoint/2010/main" val="1963025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E362-947D-409E-9466-3F1E51B07D5A}"/>
              </a:ext>
            </a:extLst>
          </p:cNvPr>
          <p:cNvSpPr>
            <a:spLocks noGrp="1"/>
          </p:cNvSpPr>
          <p:nvPr>
            <p:ph type="title"/>
          </p:nvPr>
        </p:nvSpPr>
        <p:spPr>
          <a:xfrm>
            <a:off x="761999" y="1"/>
            <a:ext cx="10903175" cy="963487"/>
          </a:xfrm>
        </p:spPr>
        <p:txBody>
          <a:bodyPr/>
          <a:lstStyle/>
          <a:p>
            <a:r>
              <a:rPr lang="en-US" dirty="0"/>
              <a:t>Center-Related Impacts of the Updated KAS Policy in 2021</a:t>
            </a:r>
          </a:p>
        </p:txBody>
      </p:sp>
      <p:grpSp>
        <p:nvGrpSpPr>
          <p:cNvPr id="3" name="Group 2">
            <a:extLst>
              <a:ext uri="{FF2B5EF4-FFF2-40B4-BE49-F238E27FC236}">
                <a16:creationId xmlns:a16="http://schemas.microsoft.com/office/drawing/2014/main" id="{992419C4-D179-49C4-A89A-0B1FEF061923}"/>
              </a:ext>
            </a:extLst>
          </p:cNvPr>
          <p:cNvGrpSpPr/>
          <p:nvPr/>
        </p:nvGrpSpPr>
        <p:grpSpPr>
          <a:xfrm>
            <a:off x="1020089" y="2055274"/>
            <a:ext cx="7968688" cy="2799258"/>
            <a:chOff x="1020089" y="1729810"/>
            <a:chExt cx="9325390" cy="2799258"/>
          </a:xfrm>
        </p:grpSpPr>
        <p:grpSp>
          <p:nvGrpSpPr>
            <p:cNvPr id="40" name="Group 39">
              <a:extLst>
                <a:ext uri="{FF2B5EF4-FFF2-40B4-BE49-F238E27FC236}">
                  <a16:creationId xmlns:a16="http://schemas.microsoft.com/office/drawing/2014/main" id="{A42B9A66-E1CC-4F0E-852D-01AFAA849B6E}"/>
                </a:ext>
              </a:extLst>
            </p:cNvPr>
            <p:cNvGrpSpPr/>
            <p:nvPr/>
          </p:nvGrpSpPr>
          <p:grpSpPr>
            <a:xfrm>
              <a:off x="1020089" y="1729810"/>
              <a:ext cx="9325390" cy="2754514"/>
              <a:chOff x="2340584" y="1585073"/>
              <a:chExt cx="7368098" cy="2754514"/>
            </a:xfrm>
          </p:grpSpPr>
          <p:sp>
            <p:nvSpPr>
              <p:cNvPr id="20" name="Rectangle: Top Corners Rounded 19">
                <a:extLst>
                  <a:ext uri="{FF2B5EF4-FFF2-40B4-BE49-F238E27FC236}">
                    <a16:creationId xmlns:a16="http://schemas.microsoft.com/office/drawing/2014/main" id="{4EDBA685-AE8D-4010-B6C7-7C3E0C521986}"/>
                  </a:ext>
                </a:extLst>
              </p:cNvPr>
              <p:cNvSpPr/>
              <p:nvPr/>
            </p:nvSpPr>
            <p:spPr>
              <a:xfrm>
                <a:off x="2340584" y="1585073"/>
                <a:ext cx="2418736" cy="87921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Top Corners Rounded 20">
                <a:extLst>
                  <a:ext uri="{FF2B5EF4-FFF2-40B4-BE49-F238E27FC236}">
                    <a16:creationId xmlns:a16="http://schemas.microsoft.com/office/drawing/2014/main" id="{A589277C-216A-477E-AC67-EF1202A041F4}"/>
                  </a:ext>
                </a:extLst>
              </p:cNvPr>
              <p:cNvSpPr/>
              <p:nvPr/>
            </p:nvSpPr>
            <p:spPr>
              <a:xfrm>
                <a:off x="4815265" y="1585073"/>
                <a:ext cx="2418736" cy="87921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Top Corners Rounded 21">
                <a:extLst>
                  <a:ext uri="{FF2B5EF4-FFF2-40B4-BE49-F238E27FC236}">
                    <a16:creationId xmlns:a16="http://schemas.microsoft.com/office/drawing/2014/main" id="{E12BF963-8908-4421-8552-EDBCA3A1A0EE}"/>
                  </a:ext>
                </a:extLst>
              </p:cNvPr>
              <p:cNvSpPr/>
              <p:nvPr/>
            </p:nvSpPr>
            <p:spPr>
              <a:xfrm>
                <a:off x="7289946" y="1585073"/>
                <a:ext cx="2418736" cy="879212"/>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C98885F-6910-4362-85BD-D5CD04B07C57}"/>
                  </a:ext>
                </a:extLst>
              </p:cNvPr>
              <p:cNvSpPr/>
              <p:nvPr/>
            </p:nvSpPr>
            <p:spPr>
              <a:xfrm>
                <a:off x="2340584" y="2518412"/>
                <a:ext cx="2418736" cy="1821175"/>
              </a:xfrm>
              <a:prstGeom prst="rect">
                <a:avLst/>
              </a:prstGeom>
              <a:solidFill>
                <a:srgbClr val="019BD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Organ distribution over </a:t>
                </a:r>
                <a:r>
                  <a:rPr lang="en-US" b="1" dirty="0">
                    <a:solidFill>
                      <a:schemeClr val="accent2"/>
                    </a:solidFill>
                  </a:rPr>
                  <a:t>greater distances </a:t>
                </a:r>
                <a:r>
                  <a:rPr lang="en-US" dirty="0">
                    <a:solidFill>
                      <a:schemeClr val="tx1"/>
                    </a:solidFill>
                  </a:rPr>
                  <a:t>between donor and recipient</a:t>
                </a:r>
                <a:r>
                  <a:rPr lang="en-US" baseline="30000" dirty="0">
                    <a:solidFill>
                      <a:schemeClr val="tx1"/>
                    </a:solidFill>
                  </a:rPr>
                  <a:t>1</a:t>
                </a:r>
                <a:endParaRPr lang="en-US" dirty="0">
                  <a:solidFill>
                    <a:schemeClr val="tx1"/>
                  </a:solidFill>
                </a:endParaRPr>
              </a:p>
            </p:txBody>
          </p:sp>
          <p:sp>
            <p:nvSpPr>
              <p:cNvPr id="26" name="Rectangle 25">
                <a:extLst>
                  <a:ext uri="{FF2B5EF4-FFF2-40B4-BE49-F238E27FC236}">
                    <a16:creationId xmlns:a16="http://schemas.microsoft.com/office/drawing/2014/main" id="{8427C0EE-9C8D-4FA8-A081-7D8C0DD2FE89}"/>
                  </a:ext>
                </a:extLst>
              </p:cNvPr>
              <p:cNvSpPr/>
              <p:nvPr/>
            </p:nvSpPr>
            <p:spPr>
              <a:xfrm>
                <a:off x="4815265" y="2518412"/>
                <a:ext cx="2418736" cy="1821175"/>
              </a:xfrm>
              <a:prstGeom prst="rect">
                <a:avLst/>
              </a:prstGeom>
              <a:solidFill>
                <a:srgbClr val="009EF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a:solidFill>
                      <a:schemeClr val="accent2"/>
                    </a:solidFill>
                  </a:rPr>
                  <a:t>New working relationships </a:t>
                </a:r>
                <a:br>
                  <a:rPr lang="en-US" dirty="0">
                    <a:solidFill>
                      <a:schemeClr val="tx1"/>
                    </a:solidFill>
                  </a:rPr>
                </a:br>
                <a:r>
                  <a:rPr lang="en-US" dirty="0">
                    <a:solidFill>
                      <a:schemeClr val="tx1"/>
                    </a:solidFill>
                  </a:rPr>
                  <a:t>with OPOs</a:t>
                </a:r>
                <a:r>
                  <a:rPr lang="en-US" baseline="30000" dirty="0">
                    <a:solidFill>
                      <a:schemeClr val="tx1"/>
                    </a:solidFill>
                  </a:rPr>
                  <a:t>1,2</a:t>
                </a:r>
                <a:endParaRPr lang="en-US" dirty="0">
                  <a:solidFill>
                    <a:schemeClr val="tx1"/>
                  </a:solidFill>
                </a:endParaRPr>
              </a:p>
            </p:txBody>
          </p:sp>
          <p:sp>
            <p:nvSpPr>
              <p:cNvPr id="27" name="Rectangle 26">
                <a:extLst>
                  <a:ext uri="{FF2B5EF4-FFF2-40B4-BE49-F238E27FC236}">
                    <a16:creationId xmlns:a16="http://schemas.microsoft.com/office/drawing/2014/main" id="{3DC54ED8-31E4-4C9E-9344-97EA8E42C28C}"/>
                  </a:ext>
                </a:extLst>
              </p:cNvPr>
              <p:cNvSpPr/>
              <p:nvPr/>
            </p:nvSpPr>
            <p:spPr>
              <a:xfrm>
                <a:off x="7289946" y="2518412"/>
                <a:ext cx="2418736" cy="1821175"/>
              </a:xfrm>
              <a:prstGeom prst="rect">
                <a:avLst/>
              </a:prstGeom>
              <a:solidFill>
                <a:srgbClr val="0091D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New </a:t>
                </a:r>
                <a:r>
                  <a:rPr lang="en-US" b="1" dirty="0">
                    <a:solidFill>
                      <a:schemeClr val="accent2"/>
                    </a:solidFill>
                  </a:rPr>
                  <a:t>competition </a:t>
                </a:r>
                <a:br>
                  <a:rPr lang="en-US" b="1" dirty="0">
                    <a:solidFill>
                      <a:schemeClr val="accent2"/>
                    </a:solidFill>
                  </a:rPr>
                </a:br>
                <a:r>
                  <a:rPr lang="en-US" b="1" dirty="0">
                    <a:solidFill>
                      <a:schemeClr val="accent2"/>
                    </a:solidFill>
                  </a:rPr>
                  <a:t>between centers </a:t>
                </a:r>
                <a:r>
                  <a:rPr lang="en-US" dirty="0">
                    <a:solidFill>
                      <a:schemeClr val="tx1"/>
                    </a:solidFill>
                  </a:rPr>
                  <a:t>that previously did not exist</a:t>
                </a:r>
                <a:r>
                  <a:rPr lang="en-US" baseline="30000" dirty="0">
                    <a:solidFill>
                      <a:schemeClr val="tx1"/>
                    </a:solidFill>
                  </a:rPr>
                  <a:t>1</a:t>
                </a:r>
                <a:endParaRPr lang="en-US" dirty="0">
                  <a:solidFill>
                    <a:schemeClr val="tx1"/>
                  </a:solidFill>
                </a:endParaRPr>
              </a:p>
            </p:txBody>
          </p:sp>
        </p:grpSp>
        <p:sp>
          <p:nvSpPr>
            <p:cNvPr id="57" name="Rectangle 56">
              <a:extLst>
                <a:ext uri="{FF2B5EF4-FFF2-40B4-BE49-F238E27FC236}">
                  <a16:creationId xmlns:a16="http://schemas.microsoft.com/office/drawing/2014/main" id="{CFA1B96B-7156-4FE5-A8B9-80CCF7EF75DF}"/>
                </a:ext>
              </a:extLst>
            </p:cNvPr>
            <p:cNvSpPr/>
            <p:nvPr/>
          </p:nvSpPr>
          <p:spPr>
            <a:xfrm>
              <a:off x="1020089" y="4483348"/>
              <a:ext cx="3061259"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A847CFD-1C7D-43CF-B4D8-6201CBD2E2B1}"/>
                </a:ext>
              </a:extLst>
            </p:cNvPr>
            <p:cNvSpPr/>
            <p:nvPr/>
          </p:nvSpPr>
          <p:spPr>
            <a:xfrm>
              <a:off x="4152154" y="4483348"/>
              <a:ext cx="3061259"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1B2F0251-EC85-4B43-8B26-043A7AB70A16}"/>
                </a:ext>
              </a:extLst>
            </p:cNvPr>
            <p:cNvSpPr/>
            <p:nvPr/>
          </p:nvSpPr>
          <p:spPr>
            <a:xfrm>
              <a:off x="7284220" y="4483348"/>
              <a:ext cx="3061259"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Top Corners Rounded 18">
            <a:extLst>
              <a:ext uri="{FF2B5EF4-FFF2-40B4-BE49-F238E27FC236}">
                <a16:creationId xmlns:a16="http://schemas.microsoft.com/office/drawing/2014/main" id="{17836F64-6A3B-45F8-A8EF-CE42515D7086}"/>
              </a:ext>
            </a:extLst>
          </p:cNvPr>
          <p:cNvSpPr/>
          <p:nvPr/>
        </p:nvSpPr>
        <p:spPr>
          <a:xfrm>
            <a:off x="9049281" y="2055274"/>
            <a:ext cx="2615893" cy="879212"/>
          </a:xfrm>
          <a:prstGeom prst="round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53AE27C-8397-4F7A-A5AB-C16896D1B1F1}"/>
              </a:ext>
            </a:extLst>
          </p:cNvPr>
          <p:cNvSpPr/>
          <p:nvPr/>
        </p:nvSpPr>
        <p:spPr>
          <a:xfrm>
            <a:off x="9049281" y="2988613"/>
            <a:ext cx="2615893" cy="1821175"/>
          </a:xfrm>
          <a:prstGeom prst="rect">
            <a:avLst/>
          </a:prstGeom>
          <a:solidFill>
            <a:srgbClr val="0091D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Need to update </a:t>
            </a:r>
          </a:p>
          <a:p>
            <a:pPr marL="0" lvl="1" algn="ctr"/>
            <a:r>
              <a:rPr lang="en-US" b="1" dirty="0">
                <a:solidFill>
                  <a:schemeClr val="accent2"/>
                </a:solidFill>
              </a:rPr>
              <a:t>waiting list management </a:t>
            </a:r>
            <a:r>
              <a:rPr lang="en-US" dirty="0">
                <a:solidFill>
                  <a:schemeClr val="tx1"/>
                </a:solidFill>
              </a:rPr>
              <a:t>policies to ensure patient readiness</a:t>
            </a:r>
            <a:r>
              <a:rPr lang="en-US" baseline="30000" dirty="0">
                <a:solidFill>
                  <a:schemeClr val="tx1"/>
                </a:solidFill>
              </a:rPr>
              <a:t>1</a:t>
            </a:r>
            <a:endParaRPr lang="en-US" dirty="0">
              <a:solidFill>
                <a:schemeClr val="tx1"/>
              </a:solidFill>
            </a:endParaRPr>
          </a:p>
        </p:txBody>
      </p:sp>
      <p:sp>
        <p:nvSpPr>
          <p:cNvPr id="24" name="Rectangle 23">
            <a:extLst>
              <a:ext uri="{FF2B5EF4-FFF2-40B4-BE49-F238E27FC236}">
                <a16:creationId xmlns:a16="http://schemas.microsoft.com/office/drawing/2014/main" id="{508B9F4B-6523-4095-BEF9-EE17134CB8BB}"/>
              </a:ext>
            </a:extLst>
          </p:cNvPr>
          <p:cNvSpPr/>
          <p:nvPr/>
        </p:nvSpPr>
        <p:spPr>
          <a:xfrm>
            <a:off x="9049281" y="4808812"/>
            <a:ext cx="2615893" cy="457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Handshake">
            <a:extLst>
              <a:ext uri="{FF2B5EF4-FFF2-40B4-BE49-F238E27FC236}">
                <a16:creationId xmlns:a16="http://schemas.microsoft.com/office/drawing/2014/main" id="{E2B84ABC-53C1-4C74-9A86-D2F290FDAD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8294" y="1958827"/>
            <a:ext cx="1094235" cy="1094235"/>
          </a:xfrm>
          <a:prstGeom prst="rect">
            <a:avLst/>
          </a:prstGeom>
        </p:spPr>
      </p:pic>
      <p:pic>
        <p:nvPicPr>
          <p:cNvPr id="29" name="Graphic 28" descr="Social network">
            <a:extLst>
              <a:ext uri="{FF2B5EF4-FFF2-40B4-BE49-F238E27FC236}">
                <a16:creationId xmlns:a16="http://schemas.microsoft.com/office/drawing/2014/main" id="{40D70728-B125-46F0-B4DE-44C916B44A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6177" y="2077402"/>
            <a:ext cx="857084" cy="857084"/>
          </a:xfrm>
          <a:prstGeom prst="rect">
            <a:avLst/>
          </a:prstGeom>
        </p:spPr>
      </p:pic>
      <p:pic>
        <p:nvPicPr>
          <p:cNvPr id="30" name="Graphic 29" descr="Map with pin">
            <a:extLst>
              <a:ext uri="{FF2B5EF4-FFF2-40B4-BE49-F238E27FC236}">
                <a16:creationId xmlns:a16="http://schemas.microsoft.com/office/drawing/2014/main" id="{AAF6B15F-03D3-423D-87F3-25792A0228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7562" y="2055274"/>
            <a:ext cx="857084" cy="857084"/>
          </a:xfrm>
          <a:prstGeom prst="rect">
            <a:avLst/>
          </a:prstGeom>
        </p:spPr>
      </p:pic>
      <p:pic>
        <p:nvPicPr>
          <p:cNvPr id="6" name="Graphic 5" descr="List">
            <a:extLst>
              <a:ext uri="{FF2B5EF4-FFF2-40B4-BE49-F238E27FC236}">
                <a16:creationId xmlns:a16="http://schemas.microsoft.com/office/drawing/2014/main" id="{A4E45979-51E5-43F2-A8DA-441B0A5B10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20437" y="2169154"/>
            <a:ext cx="673579" cy="673579"/>
          </a:xfrm>
          <a:prstGeom prst="rect">
            <a:avLst/>
          </a:prstGeom>
        </p:spPr>
      </p:pic>
      <p:sp>
        <p:nvSpPr>
          <p:cNvPr id="31" name="Rectangle 30">
            <a:extLst>
              <a:ext uri="{FF2B5EF4-FFF2-40B4-BE49-F238E27FC236}">
                <a16:creationId xmlns:a16="http://schemas.microsoft.com/office/drawing/2014/main" id="{92F1E44A-ABEA-4D9A-B969-AC752E93A59D}"/>
              </a:ext>
            </a:extLst>
          </p:cNvPr>
          <p:cNvSpPr/>
          <p:nvPr/>
        </p:nvSpPr>
        <p:spPr>
          <a:xfrm>
            <a:off x="661988" y="6519445"/>
            <a:ext cx="9099082" cy="338554"/>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Klarman SE, Formica RN Jr. </a:t>
            </a:r>
            <a:r>
              <a:rPr kumimoji="0" lang="en-US" sz="800" b="0" i="1" u="none" strike="noStrike" kern="0" cap="none" spc="0" normalizeH="0" baseline="0" noProof="0" dirty="0">
                <a:ln>
                  <a:noFill/>
                </a:ln>
                <a:effectLst/>
                <a:uLnTx/>
                <a:uFillTx/>
                <a:latin typeface="Arial" panose="020B0604020202020204" pitchFamily="34" charset="0"/>
                <a:ea typeface="+mn-ea"/>
                <a:cs typeface="Arial" pitchFamily="34" charset="0"/>
              </a:rPr>
              <a:t>J Am Soc Nephrol.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2020;31(6):1174-1176. </a:t>
            </a:r>
            <a:r>
              <a:rPr kumimoji="0" lang="de-DE" sz="800" b="1" i="0" u="none" strike="noStrike" kern="0" cap="none" spc="0" normalizeH="0" baseline="0" noProof="0" dirty="0">
                <a:ln>
                  <a:noFill/>
                </a:ln>
                <a:effectLst/>
                <a:uLnTx/>
                <a:uFillTx/>
                <a:latin typeface="Arial" panose="020B0604020202020204" pitchFamily="34" charset="0"/>
                <a:ea typeface="+mn-ea"/>
                <a:cs typeface="Arial" pitchFamily="34" charset="0"/>
              </a:rPr>
              <a:t>2.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Notice of OPTN policy changes: Eliminate the use of DSA and region from Kidney Allocation Policy. Organ Procurement and Transplantation Network website. https://optn.transplant.hrsa.gov/media/3452/kidney-removal-of-dsa-policy-notice.pdf. Accessed October 6, 2021.   </a:t>
            </a:r>
            <a:endParaRPr kumimoji="0" lang="en-US" sz="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788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8DA4-6F27-478A-AE87-2CAC5BAD39C1}"/>
              </a:ext>
            </a:extLst>
          </p:cNvPr>
          <p:cNvSpPr>
            <a:spLocks noGrp="1"/>
          </p:cNvSpPr>
          <p:nvPr>
            <p:ph type="title"/>
          </p:nvPr>
        </p:nvSpPr>
        <p:spPr>
          <a:xfrm>
            <a:off x="762000" y="1"/>
            <a:ext cx="11066208" cy="963487"/>
          </a:xfrm>
        </p:spPr>
        <p:txBody>
          <a:bodyPr/>
          <a:lstStyle/>
          <a:p>
            <a:r>
              <a:rPr lang="en-US" dirty="0"/>
              <a:t>Effects of the KAS Policy Update on Center Waiting List Management Policies</a:t>
            </a:r>
          </a:p>
        </p:txBody>
      </p:sp>
      <p:sp>
        <p:nvSpPr>
          <p:cNvPr id="3" name="Content Placeholder 2">
            <a:extLst>
              <a:ext uri="{FF2B5EF4-FFF2-40B4-BE49-F238E27FC236}">
                <a16:creationId xmlns:a16="http://schemas.microsoft.com/office/drawing/2014/main" id="{1EE03D6C-0D10-489B-A8DB-659A3F8021D9}"/>
              </a:ext>
            </a:extLst>
          </p:cNvPr>
          <p:cNvSpPr>
            <a:spLocks noGrp="1"/>
          </p:cNvSpPr>
          <p:nvPr>
            <p:ph idx="1"/>
          </p:nvPr>
        </p:nvSpPr>
        <p:spPr>
          <a:xfrm>
            <a:off x="762000" y="1423988"/>
            <a:ext cx="6341327" cy="4384675"/>
          </a:xfrm>
        </p:spPr>
        <p:txBody>
          <a:bodyPr/>
          <a:lstStyle/>
          <a:p>
            <a:r>
              <a:rPr lang="en-US" sz="2000" b="1" dirty="0">
                <a:solidFill>
                  <a:schemeClr val="accent3"/>
                </a:solidFill>
              </a:rPr>
              <a:t>The “bolus” effect: </a:t>
            </a:r>
            <a:r>
              <a:rPr lang="en-US" sz="2000" dirty="0"/>
              <a:t>Centers with long </a:t>
            </a:r>
            <a:br>
              <a:rPr lang="en-US" sz="2000" dirty="0"/>
            </a:br>
            <a:r>
              <a:rPr lang="en-US" sz="2000" dirty="0"/>
              <a:t>waiting times will experience an increase in </a:t>
            </a:r>
            <a:br>
              <a:rPr lang="en-US" sz="2000" dirty="0"/>
            </a:br>
            <a:r>
              <a:rPr lang="en-US" sz="2000" dirty="0"/>
              <a:t>kidney supply at the expense of centers with </a:t>
            </a:r>
            <a:br>
              <a:rPr lang="en-US" sz="2000" dirty="0"/>
            </a:br>
            <a:r>
              <a:rPr lang="en-US" sz="2000" dirty="0"/>
              <a:t>short waiting times</a:t>
            </a:r>
            <a:r>
              <a:rPr lang="en-US" sz="2000" baseline="30000" dirty="0"/>
              <a:t>1</a:t>
            </a:r>
          </a:p>
          <a:p>
            <a:pPr lvl="1"/>
            <a:r>
              <a:rPr lang="en-US" sz="1800" dirty="0"/>
              <a:t>How will centers ensure that patients on the waiting list are prepared if an organ becomes available?</a:t>
            </a:r>
          </a:p>
          <a:p>
            <a:pPr lvl="1"/>
            <a:r>
              <a:rPr lang="en-US" sz="1800" dirty="0"/>
              <a:t>Could telehealth be a useful tool for </a:t>
            </a:r>
            <a:br>
              <a:rPr lang="en-US" sz="1800" dirty="0"/>
            </a:br>
            <a:r>
              <a:rPr lang="en-US" sz="1800" dirty="0"/>
              <a:t>waiting list management?</a:t>
            </a:r>
          </a:p>
          <a:p>
            <a:r>
              <a:rPr lang="en-US" sz="2000" b="1" dirty="0">
                <a:solidFill>
                  <a:schemeClr val="accent3"/>
                </a:solidFill>
              </a:rPr>
              <a:t>Increase living donation: </a:t>
            </a:r>
            <a:r>
              <a:rPr lang="en-US" sz="2000" dirty="0"/>
              <a:t>Centers with </a:t>
            </a:r>
            <a:br>
              <a:rPr lang="en-US" sz="2000" dirty="0"/>
            </a:br>
            <a:r>
              <a:rPr lang="en-US" sz="2000" dirty="0"/>
              <a:t>historically short waiting times and lower rates </a:t>
            </a:r>
            <a:br>
              <a:rPr lang="en-US" sz="2000" dirty="0"/>
            </a:br>
            <a:r>
              <a:rPr lang="en-US" sz="2000" dirty="0"/>
              <a:t>of living donation may promote living donor programs</a:t>
            </a:r>
            <a:r>
              <a:rPr lang="en-US" sz="2000" baseline="30000" dirty="0"/>
              <a:t>1</a:t>
            </a:r>
          </a:p>
          <a:p>
            <a:endParaRPr lang="en-US" sz="2000" dirty="0"/>
          </a:p>
        </p:txBody>
      </p:sp>
      <p:graphicFrame>
        <p:nvGraphicFramePr>
          <p:cNvPr id="4" name="Table 3">
            <a:extLst>
              <a:ext uri="{FF2B5EF4-FFF2-40B4-BE49-F238E27FC236}">
                <a16:creationId xmlns:a16="http://schemas.microsoft.com/office/drawing/2014/main" id="{27B79210-5E68-4B5F-9522-1B165EE10907}"/>
              </a:ext>
            </a:extLst>
          </p:cNvPr>
          <p:cNvGraphicFramePr>
            <a:graphicFrameLocks noGrp="1"/>
          </p:cNvGraphicFramePr>
          <p:nvPr>
            <p:extLst>
              <p:ext uri="{D42A27DB-BD31-4B8C-83A1-F6EECF244321}">
                <p14:modId xmlns:p14="http://schemas.microsoft.com/office/powerpoint/2010/main" val="2854553549"/>
              </p:ext>
            </p:extLst>
          </p:nvPr>
        </p:nvGraphicFramePr>
        <p:xfrm>
          <a:off x="7346698" y="1547351"/>
          <a:ext cx="4481510" cy="4097218"/>
        </p:xfrm>
        <a:graphic>
          <a:graphicData uri="http://schemas.openxmlformats.org/drawingml/2006/table">
            <a:tbl>
              <a:tblPr firstRow="1" bandRow="1">
                <a:tableStyleId>{F5AB1C69-6EDB-4FF4-983F-18BD219EF322}</a:tableStyleId>
              </a:tblPr>
              <a:tblGrid>
                <a:gridCol w="4481510">
                  <a:extLst>
                    <a:ext uri="{9D8B030D-6E8A-4147-A177-3AD203B41FA5}">
                      <a16:colId xmlns:a16="http://schemas.microsoft.com/office/drawing/2014/main" val="2556265317"/>
                    </a:ext>
                  </a:extLst>
                </a:gridCol>
              </a:tblGrid>
              <a:tr h="470098">
                <a:tc>
                  <a:txBody>
                    <a:bodyPr/>
                    <a:lstStyle/>
                    <a:p>
                      <a:pPr algn="ctr"/>
                      <a:r>
                        <a:rPr lang="en-US" sz="1600" dirty="0"/>
                        <a:t>Waiting List Management Goals</a:t>
                      </a:r>
                      <a:r>
                        <a:rPr lang="en-US" sz="1600" baseline="30000" dirty="0"/>
                        <a:t>2</a:t>
                      </a:r>
                      <a:endParaRPr lang="en-US" sz="1600" dirty="0"/>
                    </a:p>
                  </a:txBody>
                  <a:tcPr anchor="ctr"/>
                </a:tc>
                <a:extLst>
                  <a:ext uri="{0D108BD9-81ED-4DB2-BD59-A6C34878D82A}">
                    <a16:rowId xmlns:a16="http://schemas.microsoft.com/office/drawing/2014/main" val="2476111265"/>
                  </a:ext>
                </a:extLst>
              </a:tr>
              <a:tr h="518160">
                <a:tc>
                  <a:txBody>
                    <a:bodyPr/>
                    <a:lstStyle/>
                    <a:p>
                      <a:pPr marL="404813" indent="-285750">
                        <a:buClr>
                          <a:schemeClr val="accent1"/>
                        </a:buClr>
                        <a:buFont typeface="Wingdings" panose="05000000000000000000" pitchFamily="2" charset="2"/>
                        <a:buChar char="ü"/>
                      </a:pPr>
                      <a:r>
                        <a:rPr lang="en-US" sz="1400" dirty="0"/>
                        <a:t>Well-structured system to maintain contact with patients</a:t>
                      </a:r>
                    </a:p>
                  </a:txBody>
                  <a:tcPr anchor="ctr">
                    <a:solidFill>
                      <a:schemeClr val="bg1">
                        <a:lumMod val="95000"/>
                      </a:schemeClr>
                    </a:solidFill>
                  </a:tcPr>
                </a:tc>
                <a:extLst>
                  <a:ext uri="{0D108BD9-81ED-4DB2-BD59-A6C34878D82A}">
                    <a16:rowId xmlns:a16="http://schemas.microsoft.com/office/drawing/2014/main" val="865475533"/>
                  </a:ext>
                </a:extLst>
              </a:tr>
              <a:tr h="518160">
                <a:tc>
                  <a:txBody>
                    <a:bodyPr/>
                    <a:lstStyle/>
                    <a:p>
                      <a:pPr marL="404813" indent="-285750">
                        <a:buClr>
                          <a:schemeClr val="accent1"/>
                        </a:buClr>
                        <a:buFont typeface="Wingdings" panose="05000000000000000000" pitchFamily="2" charset="2"/>
                        <a:buChar char="ü"/>
                      </a:pPr>
                      <a:r>
                        <a:rPr lang="en-US" sz="1400" dirty="0"/>
                        <a:t>Clear communication with referring nephrologists and dialysis centers</a:t>
                      </a:r>
                    </a:p>
                  </a:txBody>
                  <a:tcPr anchor="ctr">
                    <a:solidFill>
                      <a:schemeClr val="bg2"/>
                    </a:solidFill>
                  </a:tcPr>
                </a:tc>
                <a:extLst>
                  <a:ext uri="{0D108BD9-81ED-4DB2-BD59-A6C34878D82A}">
                    <a16:rowId xmlns:a16="http://schemas.microsoft.com/office/drawing/2014/main" val="3387972660"/>
                  </a:ext>
                </a:extLst>
              </a:tr>
              <a:tr h="518160">
                <a:tc>
                  <a:txBody>
                    <a:bodyPr/>
                    <a:lstStyle/>
                    <a:p>
                      <a:pPr marL="404813" indent="-285750">
                        <a:buClr>
                          <a:schemeClr val="accent1"/>
                        </a:buClr>
                        <a:buFont typeface="Wingdings" panose="05000000000000000000" pitchFamily="2" charset="2"/>
                        <a:buChar char="ü"/>
                      </a:pPr>
                      <a:r>
                        <a:rPr lang="en-US" sz="1400" dirty="0"/>
                        <a:t>Closely monitor patients at high risk of cardiac events</a:t>
                      </a:r>
                    </a:p>
                  </a:txBody>
                  <a:tcPr anchor="ctr">
                    <a:solidFill>
                      <a:schemeClr val="bg1">
                        <a:lumMod val="95000"/>
                      </a:schemeClr>
                    </a:solidFill>
                  </a:tcPr>
                </a:tc>
                <a:extLst>
                  <a:ext uri="{0D108BD9-81ED-4DB2-BD59-A6C34878D82A}">
                    <a16:rowId xmlns:a16="http://schemas.microsoft.com/office/drawing/2014/main" val="3047606630"/>
                  </a:ext>
                </a:extLst>
              </a:tr>
              <a:tr h="518160">
                <a:tc>
                  <a:txBody>
                    <a:bodyPr/>
                    <a:lstStyle/>
                    <a:p>
                      <a:pPr marL="404813" indent="-285750">
                        <a:buClr>
                          <a:schemeClr val="accent1"/>
                        </a:buClr>
                        <a:buFont typeface="Wingdings" panose="05000000000000000000" pitchFamily="2" charset="2"/>
                        <a:buChar char="ü"/>
                      </a:pPr>
                      <a:r>
                        <a:rPr lang="en-US" sz="1400" dirty="0"/>
                        <a:t>Standardized criteria for waiting list activation and inactivation and delisting</a:t>
                      </a:r>
                    </a:p>
                  </a:txBody>
                  <a:tcPr anchor="ctr">
                    <a:solidFill>
                      <a:schemeClr val="bg2"/>
                    </a:solidFill>
                  </a:tcPr>
                </a:tc>
                <a:extLst>
                  <a:ext uri="{0D108BD9-81ED-4DB2-BD59-A6C34878D82A}">
                    <a16:rowId xmlns:a16="http://schemas.microsoft.com/office/drawing/2014/main" val="2363079145"/>
                  </a:ext>
                </a:extLst>
              </a:tr>
              <a:tr h="518160">
                <a:tc>
                  <a:txBody>
                    <a:bodyPr/>
                    <a:lstStyle/>
                    <a:p>
                      <a:pPr marL="404813" indent="-285750">
                        <a:buClr>
                          <a:schemeClr val="accent1"/>
                        </a:buClr>
                        <a:buFont typeface="Wingdings" panose="05000000000000000000" pitchFamily="2" charset="2"/>
                        <a:buChar char="ü"/>
                      </a:pPr>
                      <a:r>
                        <a:rPr lang="en-US" sz="1400" dirty="0"/>
                        <a:t>Regular multidisciplinary team meetings</a:t>
                      </a:r>
                    </a:p>
                  </a:txBody>
                  <a:tcPr anchor="ctr">
                    <a:solidFill>
                      <a:schemeClr val="bg1">
                        <a:lumMod val="95000"/>
                      </a:schemeClr>
                    </a:solidFill>
                  </a:tcPr>
                </a:tc>
                <a:extLst>
                  <a:ext uri="{0D108BD9-81ED-4DB2-BD59-A6C34878D82A}">
                    <a16:rowId xmlns:a16="http://schemas.microsoft.com/office/drawing/2014/main" val="1882256485"/>
                  </a:ext>
                </a:extLst>
              </a:tr>
              <a:tr h="518160">
                <a:tc>
                  <a:txBody>
                    <a:bodyPr/>
                    <a:lstStyle/>
                    <a:p>
                      <a:pPr marL="404813" indent="-285750">
                        <a:buClr>
                          <a:schemeClr val="accent1"/>
                        </a:buClr>
                        <a:buFont typeface="Wingdings" panose="05000000000000000000" pitchFamily="2" charset="2"/>
                        <a:buChar char="ü"/>
                      </a:pPr>
                      <a:r>
                        <a:rPr lang="en-US" sz="1400" dirty="0"/>
                        <a:t>Identify top candidates in each ABO blood group and ensure readiness</a:t>
                      </a:r>
                    </a:p>
                  </a:txBody>
                  <a:tcPr anchor="ctr">
                    <a:solidFill>
                      <a:schemeClr val="bg2"/>
                    </a:solidFill>
                  </a:tcPr>
                </a:tc>
                <a:extLst>
                  <a:ext uri="{0D108BD9-81ED-4DB2-BD59-A6C34878D82A}">
                    <a16:rowId xmlns:a16="http://schemas.microsoft.com/office/drawing/2014/main" val="3978353085"/>
                  </a:ext>
                </a:extLst>
              </a:tr>
              <a:tr h="518160">
                <a:tc>
                  <a:txBody>
                    <a:bodyPr/>
                    <a:lstStyle/>
                    <a:p>
                      <a:pPr marL="404813" indent="-285750">
                        <a:buClr>
                          <a:schemeClr val="accent1"/>
                        </a:buClr>
                        <a:buFont typeface="Wingdings" panose="05000000000000000000" pitchFamily="2" charset="2"/>
                        <a:buChar char="ü"/>
                      </a:pPr>
                      <a:r>
                        <a:rPr lang="en-US" sz="1400" dirty="0"/>
                        <a:t>Regular updates to candidates of their status</a:t>
                      </a:r>
                    </a:p>
                  </a:txBody>
                  <a:tcPr anchor="ctr">
                    <a:solidFill>
                      <a:schemeClr val="bg1">
                        <a:lumMod val="95000"/>
                      </a:schemeClr>
                    </a:solidFill>
                  </a:tcPr>
                </a:tc>
                <a:extLst>
                  <a:ext uri="{0D108BD9-81ED-4DB2-BD59-A6C34878D82A}">
                    <a16:rowId xmlns:a16="http://schemas.microsoft.com/office/drawing/2014/main" val="1480557482"/>
                  </a:ext>
                </a:extLst>
              </a:tr>
            </a:tbl>
          </a:graphicData>
        </a:graphic>
      </p:graphicFrame>
      <p:sp>
        <p:nvSpPr>
          <p:cNvPr id="6" name="Rectangle 5">
            <a:extLst>
              <a:ext uri="{FF2B5EF4-FFF2-40B4-BE49-F238E27FC236}">
                <a16:creationId xmlns:a16="http://schemas.microsoft.com/office/drawing/2014/main" id="{51BFBF53-6787-4061-BA51-4329A1A7FA92}"/>
              </a:ext>
            </a:extLst>
          </p:cNvPr>
          <p:cNvSpPr/>
          <p:nvPr/>
        </p:nvSpPr>
        <p:spPr>
          <a:xfrm>
            <a:off x="661988" y="6642555"/>
            <a:ext cx="9099082" cy="215444"/>
          </a:xfrm>
          <a:prstGeom prst="rect">
            <a:avLst/>
          </a:prstGeom>
        </p:spPr>
        <p:txBody>
          <a:bodyPr wrap="square" anchor="b">
            <a:spAutoFit/>
          </a:bodyPr>
          <a:lstStyle/>
          <a:p>
            <a:pPr lvl="0">
              <a:defRPr/>
            </a:pP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lang="en-US" sz="800" kern="0" dirty="0">
                <a:latin typeface="Arial" panose="020B0604020202020204" pitchFamily="34" charset="0"/>
                <a:cs typeface="Arial" pitchFamily="34" charset="0"/>
              </a:rPr>
              <a:t>Klarman SE, Formica RN Jr. </a:t>
            </a:r>
            <a:r>
              <a:rPr lang="en-US" sz="800" i="1" kern="0" dirty="0">
                <a:latin typeface="Arial" panose="020B0604020202020204" pitchFamily="34" charset="0"/>
                <a:cs typeface="Arial" pitchFamily="34" charset="0"/>
              </a:rPr>
              <a:t>J Am Soc Nephrol. </a:t>
            </a:r>
            <a:r>
              <a:rPr lang="en-US" sz="800" kern="0" dirty="0">
                <a:latin typeface="Arial" panose="020B0604020202020204" pitchFamily="34" charset="0"/>
                <a:cs typeface="Arial" pitchFamily="34" charset="0"/>
              </a:rPr>
              <a:t>2020;31(6):1174-1176. </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2.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Kirk AD, et al, eds. </a:t>
            </a:r>
            <a:r>
              <a:rPr kumimoji="0" lang="en-US" sz="800" b="0" i="1" u="none" strike="noStrike" kern="0" cap="none" spc="0" normalizeH="0" baseline="0" noProof="0" dirty="0">
                <a:ln>
                  <a:noFill/>
                </a:ln>
                <a:effectLst/>
                <a:uLnTx/>
                <a:uFillTx/>
                <a:latin typeface="Arial" panose="020B0604020202020204" pitchFamily="34" charset="0"/>
                <a:ea typeface="+mn-ea"/>
                <a:cs typeface="Arial" pitchFamily="34" charset="0"/>
              </a:rPr>
              <a:t>Textbook of Organ Transplantation. </a:t>
            </a:r>
            <a:r>
              <a:rPr kumimoji="0" lang="en-US" sz="800" b="0" u="none" strike="noStrike" kern="0" cap="none" spc="0" normalizeH="0" baseline="0" noProof="0" dirty="0">
                <a:ln>
                  <a:noFill/>
                </a:ln>
                <a:effectLst/>
                <a:uLnTx/>
                <a:uFillTx/>
                <a:latin typeface="Arial" panose="020B0604020202020204" pitchFamily="34" charset="0"/>
                <a:ea typeface="+mn-ea"/>
                <a:cs typeface="Arial" pitchFamily="34" charset="0"/>
              </a:rPr>
              <a:t>Chichester, West Sussex: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John Wiley &amp; Sons Inc; 2014.</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 </a:t>
            </a:r>
            <a:endParaRPr kumimoji="0" lang="en-US" sz="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243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5BA08B86-9D7B-FA46-85C3-5C557233BF02}"/>
              </a:ext>
            </a:extLst>
          </p:cNvPr>
          <p:cNvGrpSpPr/>
          <p:nvPr/>
        </p:nvGrpSpPr>
        <p:grpSpPr>
          <a:xfrm>
            <a:off x="826379" y="843779"/>
            <a:ext cx="11047767" cy="4745431"/>
            <a:chOff x="826379" y="843779"/>
            <a:chExt cx="11047767" cy="4745431"/>
          </a:xfrm>
        </p:grpSpPr>
        <p:grpSp>
          <p:nvGrpSpPr>
            <p:cNvPr id="77" name="Group 76">
              <a:extLst>
                <a:ext uri="{FF2B5EF4-FFF2-40B4-BE49-F238E27FC236}">
                  <a16:creationId xmlns:a16="http://schemas.microsoft.com/office/drawing/2014/main" id="{E8660C42-EADC-C24D-9492-DA69AB820796}"/>
                </a:ext>
              </a:extLst>
            </p:cNvPr>
            <p:cNvGrpSpPr/>
            <p:nvPr/>
          </p:nvGrpSpPr>
          <p:grpSpPr>
            <a:xfrm>
              <a:off x="826930" y="845433"/>
              <a:ext cx="5257417" cy="2171700"/>
              <a:chOff x="898568" y="1041400"/>
              <a:chExt cx="5257417" cy="2171700"/>
            </a:xfrm>
          </p:grpSpPr>
          <p:sp>
            <p:nvSpPr>
              <p:cNvPr id="158" name="Freeform: Shape 33">
                <a:extLst>
                  <a:ext uri="{FF2B5EF4-FFF2-40B4-BE49-F238E27FC236}">
                    <a16:creationId xmlns:a16="http://schemas.microsoft.com/office/drawing/2014/main" id="{BC9091EF-4D56-6A40-82B3-9A8E7F3609CC}"/>
                  </a:ext>
                </a:extLst>
              </p:cNvPr>
              <p:cNvSpPr/>
              <p:nvPr/>
            </p:nvSpPr>
            <p:spPr>
              <a:xfrm>
                <a:off x="4339885" y="1041400"/>
                <a:ext cx="1816100" cy="2171700"/>
              </a:xfrm>
              <a:custGeom>
                <a:avLst/>
                <a:gdLst>
                  <a:gd name="connsiteX0" fmla="*/ 1816100 w 1816100"/>
                  <a:gd name="connsiteY0" fmla="*/ 1778000 h 2171700"/>
                  <a:gd name="connsiteX1" fmla="*/ 0 w 1816100"/>
                  <a:gd name="connsiteY1" fmla="*/ 0 h 2171700"/>
                  <a:gd name="connsiteX2" fmla="*/ 0 w 1816100"/>
                  <a:gd name="connsiteY2" fmla="*/ 1562100 h 2171700"/>
                  <a:gd name="connsiteX3" fmla="*/ 1511300 w 1816100"/>
                  <a:gd name="connsiteY3" fmla="*/ 2171700 h 2171700"/>
                  <a:gd name="connsiteX4" fmla="*/ 1816100 w 1816100"/>
                  <a:gd name="connsiteY4" fmla="*/ 1778000 h 2171700"/>
                  <a:gd name="connsiteX0" fmla="*/ 1816100 w 1816100"/>
                  <a:gd name="connsiteY0" fmla="*/ 1778000 h 2171700"/>
                  <a:gd name="connsiteX1" fmla="*/ 0 w 1816100"/>
                  <a:gd name="connsiteY1" fmla="*/ 0 h 2171700"/>
                  <a:gd name="connsiteX2" fmla="*/ 0 w 1816100"/>
                  <a:gd name="connsiteY2" fmla="*/ 1600200 h 2171700"/>
                  <a:gd name="connsiteX3" fmla="*/ 1511300 w 1816100"/>
                  <a:gd name="connsiteY3" fmla="*/ 2171700 h 2171700"/>
                  <a:gd name="connsiteX4" fmla="*/ 1816100 w 1816100"/>
                  <a:gd name="connsiteY4" fmla="*/ 17780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2171700">
                    <a:moveTo>
                      <a:pt x="1816100" y="1778000"/>
                    </a:moveTo>
                    <a:lnTo>
                      <a:pt x="0" y="0"/>
                    </a:lnTo>
                    <a:lnTo>
                      <a:pt x="0" y="1600200"/>
                    </a:lnTo>
                    <a:lnTo>
                      <a:pt x="1511300" y="2171700"/>
                    </a:lnTo>
                    <a:lnTo>
                      <a:pt x="1816100" y="17780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0DD58896-E4B3-E647-9E56-A4991E8D94AE}"/>
                  </a:ext>
                </a:extLst>
              </p:cNvPr>
              <p:cNvSpPr/>
              <p:nvPr/>
            </p:nvSpPr>
            <p:spPr>
              <a:xfrm>
                <a:off x="1525624" y="1047698"/>
                <a:ext cx="2815432" cy="1587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lnSpc>
                    <a:spcPct val="80000"/>
                  </a:lnSpc>
                </a:pPr>
                <a:r>
                  <a:rPr lang="en-US" sz="2000" b="1" cap="all" dirty="0">
                    <a:solidFill>
                      <a:schemeClr val="bg1"/>
                    </a:solidFill>
                  </a:rPr>
                  <a:t>ORGAN</a:t>
                </a:r>
                <a:br>
                  <a:rPr lang="en-US" sz="2000" b="1" cap="all" dirty="0">
                    <a:solidFill>
                      <a:schemeClr val="bg1"/>
                    </a:solidFill>
                  </a:rPr>
                </a:br>
                <a:r>
                  <a:rPr lang="en-US" sz="2000" b="1" cap="all" dirty="0">
                    <a:solidFill>
                      <a:schemeClr val="bg1"/>
                    </a:solidFill>
                  </a:rPr>
                  <a:t>TRANSPORT</a:t>
                </a:r>
              </a:p>
              <a:p>
                <a:pPr>
                  <a:lnSpc>
                    <a:spcPct val="95000"/>
                  </a:lnSpc>
                </a:pPr>
                <a:r>
                  <a:rPr lang="en-US" b="1" dirty="0">
                    <a:solidFill>
                      <a:schemeClr val="bg1"/>
                    </a:solidFill>
                  </a:rPr>
                  <a:t>Commercial flight </a:t>
                </a:r>
                <a:br>
                  <a:rPr lang="en-US" b="1" dirty="0">
                    <a:solidFill>
                      <a:schemeClr val="bg1"/>
                    </a:solidFill>
                  </a:rPr>
                </a:br>
                <a:r>
                  <a:rPr lang="en-US" b="1" dirty="0">
                    <a:solidFill>
                      <a:schemeClr val="bg1"/>
                    </a:solidFill>
                  </a:rPr>
                  <a:t>vs charter flight </a:t>
                </a:r>
                <a:br>
                  <a:rPr lang="en-US" b="1" dirty="0">
                    <a:solidFill>
                      <a:schemeClr val="bg1"/>
                    </a:solidFill>
                  </a:rPr>
                </a:br>
                <a:r>
                  <a:rPr lang="en-US" b="1" dirty="0">
                    <a:solidFill>
                      <a:schemeClr val="bg1"/>
                    </a:solidFill>
                  </a:rPr>
                  <a:t>vs drone</a:t>
                </a:r>
              </a:p>
            </p:txBody>
          </p:sp>
          <p:grpSp>
            <p:nvGrpSpPr>
              <p:cNvPr id="160" name="Group 159">
                <a:extLst>
                  <a:ext uri="{FF2B5EF4-FFF2-40B4-BE49-F238E27FC236}">
                    <a16:creationId xmlns:a16="http://schemas.microsoft.com/office/drawing/2014/main" id="{CCA84FB8-5869-034B-963D-E7C8BECB86E9}"/>
                  </a:ext>
                </a:extLst>
              </p:cNvPr>
              <p:cNvGrpSpPr/>
              <p:nvPr/>
            </p:nvGrpSpPr>
            <p:grpSpPr>
              <a:xfrm>
                <a:off x="898568" y="1465348"/>
                <a:ext cx="815822" cy="752235"/>
                <a:chOff x="1934679" y="1008717"/>
                <a:chExt cx="815822" cy="752235"/>
              </a:xfrm>
            </p:grpSpPr>
            <p:sp>
              <p:nvSpPr>
                <p:cNvPr id="161" name="Hexagon 160">
                  <a:extLst>
                    <a:ext uri="{FF2B5EF4-FFF2-40B4-BE49-F238E27FC236}">
                      <a16:creationId xmlns:a16="http://schemas.microsoft.com/office/drawing/2014/main" id="{5ECC0582-86FA-5C43-A6B0-C5E4B0ECABEC}"/>
                    </a:ext>
                  </a:extLst>
                </p:cNvPr>
                <p:cNvSpPr/>
                <p:nvPr/>
              </p:nvSpPr>
              <p:spPr>
                <a:xfrm>
                  <a:off x="1934679" y="1008717"/>
                  <a:ext cx="815822" cy="752235"/>
                </a:xfrm>
                <a:prstGeom prst="hexagon">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pic>
              <p:nvPicPr>
                <p:cNvPr id="162" name="Graphic 161" descr="Airplane">
                  <a:extLst>
                    <a:ext uri="{FF2B5EF4-FFF2-40B4-BE49-F238E27FC236}">
                      <a16:creationId xmlns:a16="http://schemas.microsoft.com/office/drawing/2014/main" id="{E63DBB76-AAF1-4845-BD91-546E3A5C91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6611" y="1078856"/>
                  <a:ext cx="611958" cy="611958"/>
                </a:xfrm>
                <a:prstGeom prst="rect">
                  <a:avLst/>
                </a:prstGeom>
                <a:effectLst>
                  <a:outerShdw blurRad="50800" dist="38100" dir="2700000" algn="tl" rotWithShape="0">
                    <a:prstClr val="black">
                      <a:alpha val="40000"/>
                    </a:prstClr>
                  </a:outerShdw>
                </a:effectLst>
              </p:spPr>
            </p:pic>
          </p:grpSp>
        </p:grpSp>
        <p:grpSp>
          <p:nvGrpSpPr>
            <p:cNvPr id="78" name="Group 77">
              <a:extLst>
                <a:ext uri="{FF2B5EF4-FFF2-40B4-BE49-F238E27FC236}">
                  <a16:creationId xmlns:a16="http://schemas.microsoft.com/office/drawing/2014/main" id="{A183D53B-910C-2F40-B35B-34F208517C41}"/>
                </a:ext>
              </a:extLst>
            </p:cNvPr>
            <p:cNvGrpSpPr/>
            <p:nvPr/>
          </p:nvGrpSpPr>
          <p:grpSpPr>
            <a:xfrm>
              <a:off x="827766" y="2430605"/>
              <a:ext cx="4961084" cy="1600200"/>
              <a:chOff x="898568" y="2633133"/>
              <a:chExt cx="4961084" cy="1600200"/>
            </a:xfrm>
          </p:grpSpPr>
          <p:sp>
            <p:nvSpPr>
              <p:cNvPr id="153" name="Freeform: Shape 34">
                <a:extLst>
                  <a:ext uri="{FF2B5EF4-FFF2-40B4-BE49-F238E27FC236}">
                    <a16:creationId xmlns:a16="http://schemas.microsoft.com/office/drawing/2014/main" id="{0457D7E6-3331-B747-97F8-54F7321F264C}"/>
                  </a:ext>
                </a:extLst>
              </p:cNvPr>
              <p:cNvSpPr/>
              <p:nvPr/>
            </p:nvSpPr>
            <p:spPr>
              <a:xfrm>
                <a:off x="4327185" y="2633133"/>
                <a:ext cx="1532467" cy="1600200"/>
              </a:xfrm>
              <a:custGeom>
                <a:avLst/>
                <a:gdLst>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49867 h 1591734"/>
                  <a:gd name="connsiteX4" fmla="*/ 1515533 w 1532467"/>
                  <a:gd name="connsiteY4" fmla="*/ 575734 h 1591734"/>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65107 h 1591734"/>
                  <a:gd name="connsiteX4" fmla="*/ 1515533 w 1532467"/>
                  <a:gd name="connsiteY4" fmla="*/ 575734 h 1591734"/>
                  <a:gd name="connsiteX0" fmla="*/ 1515533 w 1532467"/>
                  <a:gd name="connsiteY0" fmla="*/ 575734 h 1600200"/>
                  <a:gd name="connsiteX1" fmla="*/ 0 w 1532467"/>
                  <a:gd name="connsiteY1" fmla="*/ 0 h 1600200"/>
                  <a:gd name="connsiteX2" fmla="*/ 0 w 1532467"/>
                  <a:gd name="connsiteY2" fmla="*/ 1600200 h 1600200"/>
                  <a:gd name="connsiteX3" fmla="*/ 1532467 w 1532467"/>
                  <a:gd name="connsiteY3" fmla="*/ 1065107 h 1600200"/>
                  <a:gd name="connsiteX4" fmla="*/ 1515533 w 1532467"/>
                  <a:gd name="connsiteY4" fmla="*/ 575734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67" h="1600200">
                    <a:moveTo>
                      <a:pt x="1515533" y="575734"/>
                    </a:moveTo>
                    <a:lnTo>
                      <a:pt x="0" y="0"/>
                    </a:lnTo>
                    <a:lnTo>
                      <a:pt x="0" y="1600200"/>
                    </a:lnTo>
                    <a:lnTo>
                      <a:pt x="1532467" y="1065107"/>
                    </a:lnTo>
                    <a:lnTo>
                      <a:pt x="1515533" y="57573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F6ED33DA-52EE-4341-9647-3BAB91912132}"/>
                  </a:ext>
                </a:extLst>
              </p:cNvPr>
              <p:cNvSpPr/>
              <p:nvPr/>
            </p:nvSpPr>
            <p:spPr>
              <a:xfrm>
                <a:off x="1525624" y="2635233"/>
                <a:ext cx="2815432" cy="1587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lnSpc>
                    <a:spcPct val="80000"/>
                  </a:lnSpc>
                  <a:spcBef>
                    <a:spcPts val="400"/>
                  </a:spcBef>
                </a:pPr>
                <a:r>
                  <a:rPr lang="en-US" sz="2000" b="1" cap="all" dirty="0">
                    <a:solidFill>
                      <a:schemeClr val="bg1"/>
                    </a:solidFill>
                  </a:rPr>
                  <a:t>Shipping</a:t>
                </a:r>
                <a:br>
                  <a:rPr lang="en-US" sz="2000" b="1" cap="all" dirty="0">
                    <a:solidFill>
                      <a:schemeClr val="bg1"/>
                    </a:solidFill>
                  </a:rPr>
                </a:br>
                <a:r>
                  <a:rPr lang="en-US" sz="2000" b="1" cap="all" dirty="0">
                    <a:solidFill>
                      <a:schemeClr val="bg1"/>
                    </a:solidFill>
                  </a:rPr>
                  <a:t>logistics</a:t>
                </a:r>
              </a:p>
              <a:p>
                <a:pPr>
                  <a:lnSpc>
                    <a:spcPct val="80000"/>
                  </a:lnSpc>
                </a:pPr>
                <a:r>
                  <a:rPr lang="en-US" b="1" dirty="0">
                    <a:solidFill>
                      <a:schemeClr val="bg1"/>
                    </a:solidFill>
                  </a:rPr>
                  <a:t>On ice vs on pump</a:t>
                </a:r>
              </a:p>
            </p:txBody>
          </p:sp>
          <p:grpSp>
            <p:nvGrpSpPr>
              <p:cNvPr id="155" name="Group 154">
                <a:extLst>
                  <a:ext uri="{FF2B5EF4-FFF2-40B4-BE49-F238E27FC236}">
                    <a16:creationId xmlns:a16="http://schemas.microsoft.com/office/drawing/2014/main" id="{3991F6B9-C237-A048-B60D-9327CEAC4871}"/>
                  </a:ext>
                </a:extLst>
              </p:cNvPr>
              <p:cNvGrpSpPr/>
              <p:nvPr/>
            </p:nvGrpSpPr>
            <p:grpSpPr>
              <a:xfrm>
                <a:off x="898568" y="3052883"/>
                <a:ext cx="815822" cy="752235"/>
                <a:chOff x="898568" y="3052882"/>
                <a:chExt cx="815822" cy="752235"/>
              </a:xfrm>
            </p:grpSpPr>
            <p:sp>
              <p:nvSpPr>
                <p:cNvPr id="156" name="Hexagon 155">
                  <a:extLst>
                    <a:ext uri="{FF2B5EF4-FFF2-40B4-BE49-F238E27FC236}">
                      <a16:creationId xmlns:a16="http://schemas.microsoft.com/office/drawing/2014/main" id="{543CDFFF-9D79-704D-BB4D-DE37E828A74C}"/>
                    </a:ext>
                  </a:extLst>
                </p:cNvPr>
                <p:cNvSpPr/>
                <p:nvPr/>
              </p:nvSpPr>
              <p:spPr>
                <a:xfrm>
                  <a:off x="898568" y="3052882"/>
                  <a:ext cx="815822" cy="752235"/>
                </a:xfrm>
                <a:prstGeom prst="hexagon">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pic>
              <p:nvPicPr>
                <p:cNvPr id="157" name="Graphic 156" descr="Gears">
                  <a:extLst>
                    <a:ext uri="{FF2B5EF4-FFF2-40B4-BE49-F238E27FC236}">
                      <a16:creationId xmlns:a16="http://schemas.microsoft.com/office/drawing/2014/main" id="{F3744475-2992-5043-816C-FEC71C1251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629" y="3113536"/>
                  <a:ext cx="627701" cy="627701"/>
                </a:xfrm>
                <a:prstGeom prst="rect">
                  <a:avLst/>
                </a:prstGeom>
                <a:effectLst>
                  <a:outerShdw blurRad="50800" dist="38100" dir="2700000" algn="tl" rotWithShape="0">
                    <a:prstClr val="black">
                      <a:alpha val="40000"/>
                    </a:prstClr>
                  </a:outerShdw>
                </a:effectLst>
              </p:spPr>
            </p:pic>
          </p:grpSp>
        </p:grpSp>
        <p:grpSp>
          <p:nvGrpSpPr>
            <p:cNvPr id="79" name="Group 78">
              <a:extLst>
                <a:ext uri="{FF2B5EF4-FFF2-40B4-BE49-F238E27FC236}">
                  <a16:creationId xmlns:a16="http://schemas.microsoft.com/office/drawing/2014/main" id="{CB08E06B-5EA4-724D-BFD0-AE2915A50808}"/>
                </a:ext>
              </a:extLst>
            </p:cNvPr>
            <p:cNvGrpSpPr/>
            <p:nvPr/>
          </p:nvGrpSpPr>
          <p:grpSpPr>
            <a:xfrm>
              <a:off x="826379" y="3470376"/>
              <a:ext cx="5291284" cy="2118834"/>
              <a:chOff x="826379" y="3470376"/>
              <a:chExt cx="5291284" cy="2118834"/>
            </a:xfrm>
          </p:grpSpPr>
          <p:grpSp>
            <p:nvGrpSpPr>
              <p:cNvPr id="123" name="Group 122">
                <a:extLst>
                  <a:ext uri="{FF2B5EF4-FFF2-40B4-BE49-F238E27FC236}">
                    <a16:creationId xmlns:a16="http://schemas.microsoft.com/office/drawing/2014/main" id="{83D2F68F-4950-D04C-98EC-3EC8A7CC5DE9}"/>
                  </a:ext>
                </a:extLst>
              </p:cNvPr>
              <p:cNvGrpSpPr/>
              <p:nvPr/>
            </p:nvGrpSpPr>
            <p:grpSpPr>
              <a:xfrm>
                <a:off x="826379" y="3470376"/>
                <a:ext cx="5291284" cy="2118834"/>
                <a:chOff x="898568" y="3691468"/>
                <a:chExt cx="5291284" cy="2118834"/>
              </a:xfrm>
            </p:grpSpPr>
            <p:sp>
              <p:nvSpPr>
                <p:cNvPr id="125" name="Freeform: Shape 35">
                  <a:extLst>
                    <a:ext uri="{FF2B5EF4-FFF2-40B4-BE49-F238E27FC236}">
                      <a16:creationId xmlns:a16="http://schemas.microsoft.com/office/drawing/2014/main" id="{CA5574D4-C7AA-0948-8343-D959BFCFDB7F}"/>
                    </a:ext>
                  </a:extLst>
                </p:cNvPr>
                <p:cNvSpPr/>
                <p:nvPr/>
              </p:nvSpPr>
              <p:spPr>
                <a:xfrm>
                  <a:off x="4327185" y="3691468"/>
                  <a:ext cx="1862667" cy="2115608"/>
                </a:xfrm>
                <a:custGeom>
                  <a:avLst/>
                  <a:gdLst>
                    <a:gd name="connsiteX0" fmla="*/ 1498600 w 1862667"/>
                    <a:gd name="connsiteY0" fmla="*/ 0 h 2099733"/>
                    <a:gd name="connsiteX1" fmla="*/ 0 w 1862667"/>
                    <a:gd name="connsiteY1" fmla="*/ 516466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099733"/>
                    <a:gd name="connsiteX1" fmla="*/ 0 w 1862667"/>
                    <a:gd name="connsiteY1" fmla="*/ 532341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112433"/>
                    <a:gd name="connsiteX1" fmla="*/ 0 w 1862667"/>
                    <a:gd name="connsiteY1" fmla="*/ 532341 h 2112433"/>
                    <a:gd name="connsiteX2" fmla="*/ 0 w 1862667"/>
                    <a:gd name="connsiteY2" fmla="*/ 2112433 h 2112433"/>
                    <a:gd name="connsiteX3" fmla="*/ 1862667 w 1862667"/>
                    <a:gd name="connsiteY3" fmla="*/ 330200 h 2112433"/>
                    <a:gd name="connsiteX4" fmla="*/ 1498600 w 1862667"/>
                    <a:gd name="connsiteY4" fmla="*/ 0 h 2112433"/>
                    <a:gd name="connsiteX0" fmla="*/ 1498600 w 1862667"/>
                    <a:gd name="connsiteY0" fmla="*/ 0 h 2115608"/>
                    <a:gd name="connsiteX1" fmla="*/ 0 w 1862667"/>
                    <a:gd name="connsiteY1" fmla="*/ 532341 h 2115608"/>
                    <a:gd name="connsiteX2" fmla="*/ 9525 w 1862667"/>
                    <a:gd name="connsiteY2" fmla="*/ 2115608 h 2115608"/>
                    <a:gd name="connsiteX3" fmla="*/ 1862667 w 1862667"/>
                    <a:gd name="connsiteY3" fmla="*/ 330200 h 2115608"/>
                    <a:gd name="connsiteX4" fmla="*/ 1498600 w 1862667"/>
                    <a:gd name="connsiteY4" fmla="*/ 0 h 21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667" h="2115608">
                      <a:moveTo>
                        <a:pt x="1498600" y="0"/>
                      </a:moveTo>
                      <a:lnTo>
                        <a:pt x="0" y="532341"/>
                      </a:lnTo>
                      <a:lnTo>
                        <a:pt x="9525" y="2115608"/>
                      </a:lnTo>
                      <a:lnTo>
                        <a:pt x="1862667" y="330200"/>
                      </a:lnTo>
                      <a:lnTo>
                        <a:pt x="14986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EDFB299C-C25A-AB44-93BD-FF5326978544}"/>
                    </a:ext>
                  </a:extLst>
                </p:cNvPr>
                <p:cNvSpPr/>
                <p:nvPr/>
              </p:nvSpPr>
              <p:spPr>
                <a:xfrm>
                  <a:off x="1525624" y="4222767"/>
                  <a:ext cx="2815432" cy="1587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spcBef>
                      <a:spcPts val="400"/>
                    </a:spcBef>
                  </a:pPr>
                  <a:r>
                    <a:rPr lang="en-US" sz="2000" b="1" cap="all" dirty="0">
                      <a:solidFill>
                        <a:schemeClr val="bg1"/>
                      </a:solidFill>
                    </a:rPr>
                    <a:t>Cold IschemiA Time</a:t>
                  </a:r>
                </a:p>
                <a:p>
                  <a:pPr>
                    <a:lnSpc>
                      <a:spcPct val="95000"/>
                    </a:lnSpc>
                  </a:pPr>
                  <a:r>
                    <a:rPr lang="en-US" b="1" dirty="0">
                      <a:solidFill>
                        <a:schemeClr val="bg1"/>
                      </a:solidFill>
                    </a:rPr>
                    <a:t>Limit adverse outcomes </a:t>
                  </a:r>
                </a:p>
              </p:txBody>
            </p:sp>
            <p:sp>
              <p:nvSpPr>
                <p:cNvPr id="152" name="Hexagon 151">
                  <a:extLst>
                    <a:ext uri="{FF2B5EF4-FFF2-40B4-BE49-F238E27FC236}">
                      <a16:creationId xmlns:a16="http://schemas.microsoft.com/office/drawing/2014/main" id="{1B4FD9A4-EE0B-BF44-88FD-3E097A26A2F1}"/>
                    </a:ext>
                  </a:extLst>
                </p:cNvPr>
                <p:cNvSpPr/>
                <p:nvPr/>
              </p:nvSpPr>
              <p:spPr>
                <a:xfrm>
                  <a:off x="898568" y="4640417"/>
                  <a:ext cx="815822" cy="752235"/>
                </a:xfrm>
                <a:prstGeom prst="hexagon">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124" name="Graphic 123" descr="Clock">
                <a:extLst>
                  <a:ext uri="{FF2B5EF4-FFF2-40B4-BE49-F238E27FC236}">
                    <a16:creationId xmlns:a16="http://schemas.microsoft.com/office/drawing/2014/main" id="{E46A2FD0-86BC-7B41-82A2-C44D214243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0735" y="4477227"/>
                <a:ext cx="637580" cy="637580"/>
              </a:xfrm>
              <a:prstGeom prst="rect">
                <a:avLst/>
              </a:prstGeom>
              <a:effectLst>
                <a:outerShdw blurRad="50800" dist="38100" dir="8100000" algn="tr" rotWithShape="0">
                  <a:prstClr val="black">
                    <a:alpha val="40000"/>
                  </a:prstClr>
                </a:outerShdw>
              </a:effectLst>
            </p:spPr>
          </p:pic>
        </p:grpSp>
        <p:grpSp>
          <p:nvGrpSpPr>
            <p:cNvPr id="80" name="Group 79">
              <a:extLst>
                <a:ext uri="{FF2B5EF4-FFF2-40B4-BE49-F238E27FC236}">
                  <a16:creationId xmlns:a16="http://schemas.microsoft.com/office/drawing/2014/main" id="{8E3A6C66-B46B-B746-85EE-034D90DCA6A0}"/>
                </a:ext>
              </a:extLst>
            </p:cNvPr>
            <p:cNvGrpSpPr/>
            <p:nvPr/>
          </p:nvGrpSpPr>
          <p:grpSpPr>
            <a:xfrm>
              <a:off x="6581074" y="3470376"/>
              <a:ext cx="5291284" cy="2118834"/>
              <a:chOff x="6581074" y="3470376"/>
              <a:chExt cx="5291284" cy="2118834"/>
            </a:xfrm>
          </p:grpSpPr>
          <p:grpSp>
            <p:nvGrpSpPr>
              <p:cNvPr id="114" name="Group 113">
                <a:extLst>
                  <a:ext uri="{FF2B5EF4-FFF2-40B4-BE49-F238E27FC236}">
                    <a16:creationId xmlns:a16="http://schemas.microsoft.com/office/drawing/2014/main" id="{89F4A7D4-E681-234C-BD8F-8D84042DCBD3}"/>
                  </a:ext>
                </a:extLst>
              </p:cNvPr>
              <p:cNvGrpSpPr/>
              <p:nvPr/>
            </p:nvGrpSpPr>
            <p:grpSpPr>
              <a:xfrm flipH="1">
                <a:off x="6581074" y="3470376"/>
                <a:ext cx="5291284" cy="2118834"/>
                <a:chOff x="898568" y="3691468"/>
                <a:chExt cx="5291284" cy="2118834"/>
              </a:xfrm>
            </p:grpSpPr>
            <p:sp>
              <p:nvSpPr>
                <p:cNvPr id="120" name="Freeform: Shape 104">
                  <a:extLst>
                    <a:ext uri="{FF2B5EF4-FFF2-40B4-BE49-F238E27FC236}">
                      <a16:creationId xmlns:a16="http://schemas.microsoft.com/office/drawing/2014/main" id="{60451AB2-226C-AB45-8EA7-E607130C933F}"/>
                    </a:ext>
                  </a:extLst>
                </p:cNvPr>
                <p:cNvSpPr/>
                <p:nvPr/>
              </p:nvSpPr>
              <p:spPr>
                <a:xfrm>
                  <a:off x="4327185" y="3691468"/>
                  <a:ext cx="1862667" cy="2115608"/>
                </a:xfrm>
                <a:custGeom>
                  <a:avLst/>
                  <a:gdLst>
                    <a:gd name="connsiteX0" fmla="*/ 1498600 w 1862667"/>
                    <a:gd name="connsiteY0" fmla="*/ 0 h 2099733"/>
                    <a:gd name="connsiteX1" fmla="*/ 0 w 1862667"/>
                    <a:gd name="connsiteY1" fmla="*/ 516466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099733"/>
                    <a:gd name="connsiteX1" fmla="*/ 0 w 1862667"/>
                    <a:gd name="connsiteY1" fmla="*/ 532341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112433"/>
                    <a:gd name="connsiteX1" fmla="*/ 0 w 1862667"/>
                    <a:gd name="connsiteY1" fmla="*/ 532341 h 2112433"/>
                    <a:gd name="connsiteX2" fmla="*/ 0 w 1862667"/>
                    <a:gd name="connsiteY2" fmla="*/ 2112433 h 2112433"/>
                    <a:gd name="connsiteX3" fmla="*/ 1862667 w 1862667"/>
                    <a:gd name="connsiteY3" fmla="*/ 330200 h 2112433"/>
                    <a:gd name="connsiteX4" fmla="*/ 1498600 w 1862667"/>
                    <a:gd name="connsiteY4" fmla="*/ 0 h 2112433"/>
                    <a:gd name="connsiteX0" fmla="*/ 1498600 w 1862667"/>
                    <a:gd name="connsiteY0" fmla="*/ 0 h 2115608"/>
                    <a:gd name="connsiteX1" fmla="*/ 0 w 1862667"/>
                    <a:gd name="connsiteY1" fmla="*/ 532341 h 2115608"/>
                    <a:gd name="connsiteX2" fmla="*/ 9525 w 1862667"/>
                    <a:gd name="connsiteY2" fmla="*/ 2115608 h 2115608"/>
                    <a:gd name="connsiteX3" fmla="*/ 1862667 w 1862667"/>
                    <a:gd name="connsiteY3" fmla="*/ 330200 h 2115608"/>
                    <a:gd name="connsiteX4" fmla="*/ 1498600 w 1862667"/>
                    <a:gd name="connsiteY4" fmla="*/ 0 h 21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667" h="2115608">
                      <a:moveTo>
                        <a:pt x="1498600" y="0"/>
                      </a:moveTo>
                      <a:lnTo>
                        <a:pt x="0" y="532341"/>
                      </a:lnTo>
                      <a:lnTo>
                        <a:pt x="9525" y="2115608"/>
                      </a:lnTo>
                      <a:lnTo>
                        <a:pt x="1862667" y="330200"/>
                      </a:lnTo>
                      <a:lnTo>
                        <a:pt x="14986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843AB3F0-2C9F-124B-911C-73A0C0077C8D}"/>
                    </a:ext>
                  </a:extLst>
                </p:cNvPr>
                <p:cNvSpPr/>
                <p:nvPr/>
              </p:nvSpPr>
              <p:spPr>
                <a:xfrm>
                  <a:off x="1525624" y="4222767"/>
                  <a:ext cx="2815432" cy="1587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lvl="0"/>
                  <a:r>
                    <a:rPr lang="en-US" sz="2000" b="1" cap="all" dirty="0">
                      <a:solidFill>
                        <a:srgbClr val="FFFFFF"/>
                      </a:solidFill>
                    </a:rPr>
                    <a:t>Equity </a:t>
                  </a:r>
                </a:p>
                <a:p>
                  <a:pPr lvl="0">
                    <a:lnSpc>
                      <a:spcPct val="95000"/>
                    </a:lnSpc>
                  </a:pPr>
                  <a:r>
                    <a:rPr lang="en-US" b="1" dirty="0">
                      <a:solidFill>
                        <a:srgbClr val="FFFFFF"/>
                      </a:solidFill>
                    </a:rPr>
                    <a:t>Improve access </a:t>
                  </a:r>
                  <a:br>
                    <a:rPr lang="en-US" b="1" dirty="0">
                      <a:solidFill>
                        <a:srgbClr val="FFFFFF"/>
                      </a:solidFill>
                    </a:rPr>
                  </a:br>
                  <a:r>
                    <a:rPr lang="en-US" b="1" dirty="0">
                      <a:solidFill>
                        <a:srgbClr val="FFFFFF"/>
                      </a:solidFill>
                    </a:rPr>
                    <a:t>and transplant education</a:t>
                  </a:r>
                </a:p>
              </p:txBody>
            </p:sp>
            <p:sp>
              <p:nvSpPr>
                <p:cNvPr id="122" name="Hexagon 121">
                  <a:extLst>
                    <a:ext uri="{FF2B5EF4-FFF2-40B4-BE49-F238E27FC236}">
                      <a16:creationId xmlns:a16="http://schemas.microsoft.com/office/drawing/2014/main" id="{1EC6FF8D-2C2A-8A48-B570-9386EE60975E}"/>
                    </a:ext>
                  </a:extLst>
                </p:cNvPr>
                <p:cNvSpPr/>
                <p:nvPr/>
              </p:nvSpPr>
              <p:spPr>
                <a:xfrm>
                  <a:off x="898568" y="4640417"/>
                  <a:ext cx="815822" cy="752235"/>
                </a:xfrm>
                <a:prstGeom prst="hexagon">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119" name="Graphic 118" descr="Users">
                <a:extLst>
                  <a:ext uri="{FF2B5EF4-FFF2-40B4-BE49-F238E27FC236}">
                    <a16:creationId xmlns:a16="http://schemas.microsoft.com/office/drawing/2014/main" id="{5CD7CB83-1661-0740-8315-D31B1E4C6C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63610" y="4474090"/>
                <a:ext cx="620924" cy="620924"/>
              </a:xfrm>
              <a:prstGeom prst="rect">
                <a:avLst/>
              </a:prstGeom>
              <a:effectLst>
                <a:outerShdw blurRad="50800" dist="38100" dir="8100000" algn="tr" rotWithShape="0">
                  <a:prstClr val="black">
                    <a:alpha val="40000"/>
                  </a:prstClr>
                </a:outerShdw>
              </a:effectLst>
            </p:spPr>
          </p:pic>
        </p:grpSp>
        <p:grpSp>
          <p:nvGrpSpPr>
            <p:cNvPr id="81" name="Group 80">
              <a:extLst>
                <a:ext uri="{FF2B5EF4-FFF2-40B4-BE49-F238E27FC236}">
                  <a16:creationId xmlns:a16="http://schemas.microsoft.com/office/drawing/2014/main" id="{387F0CA7-0AC3-734B-A472-01720B18953F}"/>
                </a:ext>
              </a:extLst>
            </p:cNvPr>
            <p:cNvGrpSpPr/>
            <p:nvPr/>
          </p:nvGrpSpPr>
          <p:grpSpPr>
            <a:xfrm>
              <a:off x="6913062" y="2420776"/>
              <a:ext cx="4961084" cy="1600200"/>
              <a:chOff x="6913062" y="2406262"/>
              <a:chExt cx="4961084" cy="1600200"/>
            </a:xfrm>
          </p:grpSpPr>
          <p:grpSp>
            <p:nvGrpSpPr>
              <p:cNvPr id="88" name="Group 87">
                <a:extLst>
                  <a:ext uri="{FF2B5EF4-FFF2-40B4-BE49-F238E27FC236}">
                    <a16:creationId xmlns:a16="http://schemas.microsoft.com/office/drawing/2014/main" id="{D3CEDDAC-57DE-DC4E-8D56-4CF92A9C3109}"/>
                  </a:ext>
                </a:extLst>
              </p:cNvPr>
              <p:cNvGrpSpPr/>
              <p:nvPr/>
            </p:nvGrpSpPr>
            <p:grpSpPr>
              <a:xfrm flipH="1">
                <a:off x="6913062" y="2406262"/>
                <a:ext cx="4961084" cy="1600200"/>
                <a:chOff x="898568" y="2633133"/>
                <a:chExt cx="4961084" cy="1600200"/>
              </a:xfrm>
            </p:grpSpPr>
            <p:sp>
              <p:nvSpPr>
                <p:cNvPr id="111" name="Freeform: Shape 97">
                  <a:extLst>
                    <a:ext uri="{FF2B5EF4-FFF2-40B4-BE49-F238E27FC236}">
                      <a16:creationId xmlns:a16="http://schemas.microsoft.com/office/drawing/2014/main" id="{D7349BA3-26CE-C14A-AE76-FF0EE61AA2BC}"/>
                    </a:ext>
                  </a:extLst>
                </p:cNvPr>
                <p:cNvSpPr/>
                <p:nvPr/>
              </p:nvSpPr>
              <p:spPr>
                <a:xfrm>
                  <a:off x="4327185" y="2633133"/>
                  <a:ext cx="1532467" cy="1600200"/>
                </a:xfrm>
                <a:custGeom>
                  <a:avLst/>
                  <a:gdLst>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49867 h 1591734"/>
                    <a:gd name="connsiteX4" fmla="*/ 1515533 w 1532467"/>
                    <a:gd name="connsiteY4" fmla="*/ 575734 h 1591734"/>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65107 h 1591734"/>
                    <a:gd name="connsiteX4" fmla="*/ 1515533 w 1532467"/>
                    <a:gd name="connsiteY4" fmla="*/ 575734 h 1591734"/>
                    <a:gd name="connsiteX0" fmla="*/ 1515533 w 1532467"/>
                    <a:gd name="connsiteY0" fmla="*/ 575734 h 1600200"/>
                    <a:gd name="connsiteX1" fmla="*/ 0 w 1532467"/>
                    <a:gd name="connsiteY1" fmla="*/ 0 h 1600200"/>
                    <a:gd name="connsiteX2" fmla="*/ 0 w 1532467"/>
                    <a:gd name="connsiteY2" fmla="*/ 1600200 h 1600200"/>
                    <a:gd name="connsiteX3" fmla="*/ 1532467 w 1532467"/>
                    <a:gd name="connsiteY3" fmla="*/ 1065107 h 1600200"/>
                    <a:gd name="connsiteX4" fmla="*/ 1515533 w 1532467"/>
                    <a:gd name="connsiteY4" fmla="*/ 575734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67" h="1600200">
                      <a:moveTo>
                        <a:pt x="1515533" y="575734"/>
                      </a:moveTo>
                      <a:lnTo>
                        <a:pt x="0" y="0"/>
                      </a:lnTo>
                      <a:lnTo>
                        <a:pt x="0" y="1600200"/>
                      </a:lnTo>
                      <a:lnTo>
                        <a:pt x="1532467" y="1065107"/>
                      </a:lnTo>
                      <a:lnTo>
                        <a:pt x="1515533" y="57573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1EF159EB-1F7F-B843-8D85-A1422DBEB7F9}"/>
                    </a:ext>
                  </a:extLst>
                </p:cNvPr>
                <p:cNvSpPr/>
                <p:nvPr/>
              </p:nvSpPr>
              <p:spPr>
                <a:xfrm>
                  <a:off x="1525624" y="2635233"/>
                  <a:ext cx="2815432" cy="1587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lvl="0"/>
                  <a:endParaRPr lang="en-US" sz="2000" b="1" cap="all" dirty="0">
                    <a:solidFill>
                      <a:srgbClr val="FFFFFF"/>
                    </a:solidFill>
                  </a:endParaRPr>
                </a:p>
                <a:p>
                  <a:pPr lvl="0">
                    <a:lnSpc>
                      <a:spcPct val="80000"/>
                    </a:lnSpc>
                  </a:pPr>
                  <a:r>
                    <a:rPr lang="en-US" sz="2000" b="1" cap="all" dirty="0">
                      <a:solidFill>
                        <a:srgbClr val="FFFFFF"/>
                      </a:solidFill>
                    </a:rPr>
                    <a:t>Antibody database </a:t>
                  </a:r>
                </a:p>
                <a:p>
                  <a:pPr lvl="0">
                    <a:lnSpc>
                      <a:spcPct val="95000"/>
                    </a:lnSpc>
                  </a:pPr>
                  <a:r>
                    <a:rPr lang="en-US" b="1" dirty="0">
                      <a:solidFill>
                        <a:srgbClr val="FFFFFF"/>
                      </a:solidFill>
                    </a:rPr>
                    <a:t>Develop UNOS database to meet future needs</a:t>
                  </a:r>
                  <a:endParaRPr lang="en-US" b="1" dirty="0">
                    <a:solidFill>
                      <a:schemeClr val="bg1"/>
                    </a:solidFill>
                  </a:endParaRPr>
                </a:p>
                <a:p>
                  <a:pPr lvl="0">
                    <a:lnSpc>
                      <a:spcPct val="95000"/>
                    </a:lnSpc>
                  </a:pPr>
                  <a:endParaRPr lang="en-US" b="1" dirty="0">
                    <a:solidFill>
                      <a:srgbClr val="FFFFFF"/>
                    </a:solidFill>
                  </a:endParaRPr>
                </a:p>
              </p:txBody>
            </p:sp>
            <p:sp>
              <p:nvSpPr>
                <p:cNvPr id="113" name="Hexagon 112">
                  <a:extLst>
                    <a:ext uri="{FF2B5EF4-FFF2-40B4-BE49-F238E27FC236}">
                      <a16:creationId xmlns:a16="http://schemas.microsoft.com/office/drawing/2014/main" id="{BE98D06D-A017-614C-B37D-E8BA778195F8}"/>
                    </a:ext>
                  </a:extLst>
                </p:cNvPr>
                <p:cNvSpPr/>
                <p:nvPr/>
              </p:nvSpPr>
              <p:spPr>
                <a:xfrm>
                  <a:off x="898568" y="3052883"/>
                  <a:ext cx="815822" cy="752235"/>
                </a:xfrm>
                <a:prstGeom prst="hexagon">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89" name="Graphic 88" descr="Bar chart with solid fill">
                <a:extLst>
                  <a:ext uri="{FF2B5EF4-FFF2-40B4-BE49-F238E27FC236}">
                    <a16:creationId xmlns:a16="http://schemas.microsoft.com/office/drawing/2014/main" id="{D73191F4-FA67-1A46-B550-9552333E9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186781" y="2897752"/>
                <a:ext cx="561468" cy="561468"/>
              </a:xfrm>
              <a:prstGeom prst="rect">
                <a:avLst/>
              </a:prstGeom>
              <a:effectLst>
                <a:outerShdw blurRad="50800" dist="38100" dir="8100000" algn="tr" rotWithShape="0">
                  <a:prstClr val="black">
                    <a:alpha val="40000"/>
                  </a:prstClr>
                </a:outerShdw>
              </a:effectLst>
            </p:spPr>
          </p:pic>
        </p:grpSp>
        <p:grpSp>
          <p:nvGrpSpPr>
            <p:cNvPr id="82" name="Group 81">
              <a:extLst>
                <a:ext uri="{FF2B5EF4-FFF2-40B4-BE49-F238E27FC236}">
                  <a16:creationId xmlns:a16="http://schemas.microsoft.com/office/drawing/2014/main" id="{3D55021F-1E4B-AD4E-9486-FBBA435FBC73}"/>
                </a:ext>
              </a:extLst>
            </p:cNvPr>
            <p:cNvGrpSpPr/>
            <p:nvPr/>
          </p:nvGrpSpPr>
          <p:grpSpPr>
            <a:xfrm>
              <a:off x="6615809" y="843779"/>
              <a:ext cx="5257417" cy="2171700"/>
              <a:chOff x="6615809" y="843779"/>
              <a:chExt cx="5257417" cy="2171700"/>
            </a:xfrm>
          </p:grpSpPr>
          <p:grpSp>
            <p:nvGrpSpPr>
              <p:cNvPr id="83" name="Group 82">
                <a:extLst>
                  <a:ext uri="{FF2B5EF4-FFF2-40B4-BE49-F238E27FC236}">
                    <a16:creationId xmlns:a16="http://schemas.microsoft.com/office/drawing/2014/main" id="{7C9B6ABD-D7D9-DA48-A28C-E66CB32C8652}"/>
                  </a:ext>
                </a:extLst>
              </p:cNvPr>
              <p:cNvGrpSpPr/>
              <p:nvPr/>
            </p:nvGrpSpPr>
            <p:grpSpPr>
              <a:xfrm flipH="1">
                <a:off x="6615809" y="843779"/>
                <a:ext cx="5257417" cy="2171700"/>
                <a:chOff x="898568" y="1041400"/>
                <a:chExt cx="5257417" cy="2171700"/>
              </a:xfrm>
            </p:grpSpPr>
            <p:sp>
              <p:nvSpPr>
                <p:cNvPr id="85" name="Freeform: Shape 90">
                  <a:extLst>
                    <a:ext uri="{FF2B5EF4-FFF2-40B4-BE49-F238E27FC236}">
                      <a16:creationId xmlns:a16="http://schemas.microsoft.com/office/drawing/2014/main" id="{56E4C90A-DE9F-2D4A-B834-29D4B8170915}"/>
                    </a:ext>
                  </a:extLst>
                </p:cNvPr>
                <p:cNvSpPr/>
                <p:nvPr/>
              </p:nvSpPr>
              <p:spPr>
                <a:xfrm>
                  <a:off x="4339885" y="1041400"/>
                  <a:ext cx="1816100" cy="2171700"/>
                </a:xfrm>
                <a:custGeom>
                  <a:avLst/>
                  <a:gdLst>
                    <a:gd name="connsiteX0" fmla="*/ 1816100 w 1816100"/>
                    <a:gd name="connsiteY0" fmla="*/ 1778000 h 2171700"/>
                    <a:gd name="connsiteX1" fmla="*/ 0 w 1816100"/>
                    <a:gd name="connsiteY1" fmla="*/ 0 h 2171700"/>
                    <a:gd name="connsiteX2" fmla="*/ 0 w 1816100"/>
                    <a:gd name="connsiteY2" fmla="*/ 1562100 h 2171700"/>
                    <a:gd name="connsiteX3" fmla="*/ 1511300 w 1816100"/>
                    <a:gd name="connsiteY3" fmla="*/ 2171700 h 2171700"/>
                    <a:gd name="connsiteX4" fmla="*/ 1816100 w 1816100"/>
                    <a:gd name="connsiteY4" fmla="*/ 1778000 h 2171700"/>
                    <a:gd name="connsiteX0" fmla="*/ 1816100 w 1816100"/>
                    <a:gd name="connsiteY0" fmla="*/ 1778000 h 2171700"/>
                    <a:gd name="connsiteX1" fmla="*/ 0 w 1816100"/>
                    <a:gd name="connsiteY1" fmla="*/ 0 h 2171700"/>
                    <a:gd name="connsiteX2" fmla="*/ 0 w 1816100"/>
                    <a:gd name="connsiteY2" fmla="*/ 1600200 h 2171700"/>
                    <a:gd name="connsiteX3" fmla="*/ 1511300 w 1816100"/>
                    <a:gd name="connsiteY3" fmla="*/ 2171700 h 2171700"/>
                    <a:gd name="connsiteX4" fmla="*/ 1816100 w 1816100"/>
                    <a:gd name="connsiteY4" fmla="*/ 17780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2171700">
                      <a:moveTo>
                        <a:pt x="1816100" y="1778000"/>
                      </a:moveTo>
                      <a:lnTo>
                        <a:pt x="0" y="0"/>
                      </a:lnTo>
                      <a:lnTo>
                        <a:pt x="0" y="1600200"/>
                      </a:lnTo>
                      <a:lnTo>
                        <a:pt x="1511300" y="2171700"/>
                      </a:lnTo>
                      <a:lnTo>
                        <a:pt x="1816100" y="17780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2D1EF6E-AC62-4D43-AFCD-C23FE4C74263}"/>
                    </a:ext>
                  </a:extLst>
                </p:cNvPr>
                <p:cNvSpPr/>
                <p:nvPr/>
              </p:nvSpPr>
              <p:spPr>
                <a:xfrm>
                  <a:off x="1525624" y="1047698"/>
                  <a:ext cx="2815432" cy="1587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spcBef>
                      <a:spcPts val="400"/>
                    </a:spcBef>
                  </a:pPr>
                  <a:r>
                    <a:rPr lang="en-US" sz="2000" b="1" cap="all" dirty="0">
                      <a:solidFill>
                        <a:schemeClr val="bg1"/>
                      </a:solidFill>
                    </a:rPr>
                    <a:t>Crossmatching</a:t>
                  </a:r>
                </a:p>
                <a:p>
                  <a:pPr>
                    <a:lnSpc>
                      <a:spcPct val="95000"/>
                    </a:lnSpc>
                  </a:pPr>
                  <a:r>
                    <a:rPr lang="en-US" b="1" dirty="0">
                      <a:solidFill>
                        <a:schemeClr val="bg1"/>
                      </a:solidFill>
                    </a:rPr>
                    <a:t>Shift to virtual crossmatching and </a:t>
                  </a:r>
                  <a:br>
                    <a:rPr lang="en-US" b="1" dirty="0">
                      <a:solidFill>
                        <a:schemeClr val="bg1"/>
                      </a:solidFill>
                    </a:rPr>
                  </a:br>
                  <a:r>
                    <a:rPr lang="en-US" b="1" dirty="0">
                      <a:solidFill>
                        <a:schemeClr val="bg1"/>
                      </a:solidFill>
                    </a:rPr>
                    <a:t>HLA typing</a:t>
                  </a:r>
                </a:p>
              </p:txBody>
            </p:sp>
            <p:sp>
              <p:nvSpPr>
                <p:cNvPr id="87" name="Hexagon 86">
                  <a:extLst>
                    <a:ext uri="{FF2B5EF4-FFF2-40B4-BE49-F238E27FC236}">
                      <a16:creationId xmlns:a16="http://schemas.microsoft.com/office/drawing/2014/main" id="{2561209E-02BF-FC4D-8662-28061999CD59}"/>
                    </a:ext>
                  </a:extLst>
                </p:cNvPr>
                <p:cNvSpPr/>
                <p:nvPr/>
              </p:nvSpPr>
              <p:spPr>
                <a:xfrm>
                  <a:off x="898568" y="1465348"/>
                  <a:ext cx="815822" cy="752235"/>
                </a:xfrm>
                <a:prstGeom prst="hexagon">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84" name="Graphic 83" descr="Cloud Computing">
                <a:extLst>
                  <a:ext uri="{FF2B5EF4-FFF2-40B4-BE49-F238E27FC236}">
                    <a16:creationId xmlns:a16="http://schemas.microsoft.com/office/drawing/2014/main" id="{E1B6A3A1-4CFB-934F-A1EF-66AD9CFDFF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07474" y="1349409"/>
                <a:ext cx="526698" cy="526698"/>
              </a:xfrm>
              <a:prstGeom prst="rect">
                <a:avLst/>
              </a:prstGeom>
              <a:effectLst>
                <a:outerShdw blurRad="50800" dist="38100" dir="2700000" algn="tl" rotWithShape="0">
                  <a:prstClr val="black">
                    <a:alpha val="40000"/>
                  </a:prstClr>
                </a:outerShdw>
              </a:effectLst>
            </p:spPr>
          </p:pic>
        </p:grpSp>
      </p:grpSp>
      <p:grpSp>
        <p:nvGrpSpPr>
          <p:cNvPr id="53" name="Group 52">
            <a:extLst>
              <a:ext uri="{FF2B5EF4-FFF2-40B4-BE49-F238E27FC236}">
                <a16:creationId xmlns:a16="http://schemas.microsoft.com/office/drawing/2014/main" id="{D081D91E-2DCF-42A4-B057-51365A7CBB26}"/>
              </a:ext>
            </a:extLst>
          </p:cNvPr>
          <p:cNvGrpSpPr/>
          <p:nvPr/>
        </p:nvGrpSpPr>
        <p:grpSpPr>
          <a:xfrm>
            <a:off x="826930" y="845433"/>
            <a:ext cx="5257417" cy="2171700"/>
            <a:chOff x="898568" y="1041400"/>
            <a:chExt cx="5257417" cy="2171700"/>
          </a:xfrm>
        </p:grpSpPr>
        <p:sp>
          <p:nvSpPr>
            <p:cNvPr id="34" name="Freeform: Shape 33">
              <a:extLst>
                <a:ext uri="{FF2B5EF4-FFF2-40B4-BE49-F238E27FC236}">
                  <a16:creationId xmlns:a16="http://schemas.microsoft.com/office/drawing/2014/main" id="{C64BA9D8-A062-417B-9A5E-3832DFC92250}"/>
                </a:ext>
              </a:extLst>
            </p:cNvPr>
            <p:cNvSpPr/>
            <p:nvPr/>
          </p:nvSpPr>
          <p:spPr>
            <a:xfrm>
              <a:off x="4339885" y="1041400"/>
              <a:ext cx="1816100" cy="2171700"/>
            </a:xfrm>
            <a:custGeom>
              <a:avLst/>
              <a:gdLst>
                <a:gd name="connsiteX0" fmla="*/ 1816100 w 1816100"/>
                <a:gd name="connsiteY0" fmla="*/ 1778000 h 2171700"/>
                <a:gd name="connsiteX1" fmla="*/ 0 w 1816100"/>
                <a:gd name="connsiteY1" fmla="*/ 0 h 2171700"/>
                <a:gd name="connsiteX2" fmla="*/ 0 w 1816100"/>
                <a:gd name="connsiteY2" fmla="*/ 1562100 h 2171700"/>
                <a:gd name="connsiteX3" fmla="*/ 1511300 w 1816100"/>
                <a:gd name="connsiteY3" fmla="*/ 2171700 h 2171700"/>
                <a:gd name="connsiteX4" fmla="*/ 1816100 w 1816100"/>
                <a:gd name="connsiteY4" fmla="*/ 1778000 h 2171700"/>
                <a:gd name="connsiteX0" fmla="*/ 1816100 w 1816100"/>
                <a:gd name="connsiteY0" fmla="*/ 1778000 h 2171700"/>
                <a:gd name="connsiteX1" fmla="*/ 0 w 1816100"/>
                <a:gd name="connsiteY1" fmla="*/ 0 h 2171700"/>
                <a:gd name="connsiteX2" fmla="*/ 0 w 1816100"/>
                <a:gd name="connsiteY2" fmla="*/ 1600200 h 2171700"/>
                <a:gd name="connsiteX3" fmla="*/ 1511300 w 1816100"/>
                <a:gd name="connsiteY3" fmla="*/ 2171700 h 2171700"/>
                <a:gd name="connsiteX4" fmla="*/ 1816100 w 1816100"/>
                <a:gd name="connsiteY4" fmla="*/ 17780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2171700">
                  <a:moveTo>
                    <a:pt x="1816100" y="1778000"/>
                  </a:moveTo>
                  <a:lnTo>
                    <a:pt x="0" y="0"/>
                  </a:lnTo>
                  <a:lnTo>
                    <a:pt x="0" y="1600200"/>
                  </a:lnTo>
                  <a:lnTo>
                    <a:pt x="1511300" y="2171700"/>
                  </a:lnTo>
                  <a:lnTo>
                    <a:pt x="1816100" y="177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D5AB1EF-17D1-4ADF-A0E5-1C808C4C828D}"/>
                </a:ext>
              </a:extLst>
            </p:cNvPr>
            <p:cNvSpPr/>
            <p:nvPr/>
          </p:nvSpPr>
          <p:spPr>
            <a:xfrm>
              <a:off x="1525624" y="1047698"/>
              <a:ext cx="2815432" cy="1587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lnSpc>
                  <a:spcPct val="80000"/>
                </a:lnSpc>
              </a:pPr>
              <a:r>
                <a:rPr lang="en-US" sz="2000" b="1" cap="all" dirty="0">
                  <a:solidFill>
                    <a:schemeClr val="bg1"/>
                  </a:solidFill>
                </a:rPr>
                <a:t>ORGAN</a:t>
              </a:r>
              <a:br>
                <a:rPr lang="en-US" sz="2000" b="1" cap="all" dirty="0">
                  <a:solidFill>
                    <a:schemeClr val="bg1"/>
                  </a:solidFill>
                </a:rPr>
              </a:br>
              <a:r>
                <a:rPr lang="en-US" sz="2000" b="1" cap="all" dirty="0">
                  <a:solidFill>
                    <a:schemeClr val="bg1"/>
                  </a:solidFill>
                </a:rPr>
                <a:t>TRANSPORT</a:t>
              </a:r>
            </a:p>
            <a:p>
              <a:pPr>
                <a:lnSpc>
                  <a:spcPct val="95000"/>
                </a:lnSpc>
              </a:pPr>
              <a:r>
                <a:rPr lang="en-US" b="1" dirty="0">
                  <a:solidFill>
                    <a:schemeClr val="bg1"/>
                  </a:solidFill>
                </a:rPr>
                <a:t>Commercial flight </a:t>
              </a:r>
              <a:br>
                <a:rPr lang="en-US" b="1" dirty="0">
                  <a:solidFill>
                    <a:schemeClr val="bg1"/>
                  </a:solidFill>
                </a:rPr>
              </a:br>
              <a:r>
                <a:rPr lang="en-US" b="1" dirty="0">
                  <a:solidFill>
                    <a:schemeClr val="bg1"/>
                  </a:solidFill>
                </a:rPr>
                <a:t>vs charter flight </a:t>
              </a:r>
              <a:br>
                <a:rPr lang="en-US" b="1" dirty="0">
                  <a:solidFill>
                    <a:schemeClr val="bg1"/>
                  </a:solidFill>
                </a:rPr>
              </a:br>
              <a:r>
                <a:rPr lang="en-US" b="1" dirty="0">
                  <a:solidFill>
                    <a:schemeClr val="bg1"/>
                  </a:solidFill>
                </a:rPr>
                <a:t>vs drone</a:t>
              </a:r>
            </a:p>
          </p:txBody>
        </p:sp>
        <p:grpSp>
          <p:nvGrpSpPr>
            <p:cNvPr id="22" name="Group 21">
              <a:extLst>
                <a:ext uri="{FF2B5EF4-FFF2-40B4-BE49-F238E27FC236}">
                  <a16:creationId xmlns:a16="http://schemas.microsoft.com/office/drawing/2014/main" id="{06E9FD89-E1E7-44D0-8BF5-C50057FA9708}"/>
                </a:ext>
              </a:extLst>
            </p:cNvPr>
            <p:cNvGrpSpPr/>
            <p:nvPr/>
          </p:nvGrpSpPr>
          <p:grpSpPr>
            <a:xfrm>
              <a:off x="898568" y="1465348"/>
              <a:ext cx="815822" cy="752235"/>
              <a:chOff x="1934679" y="1008717"/>
              <a:chExt cx="815822" cy="752235"/>
            </a:xfrm>
          </p:grpSpPr>
          <p:sp>
            <p:nvSpPr>
              <p:cNvPr id="20" name="Hexagon 19">
                <a:extLst>
                  <a:ext uri="{FF2B5EF4-FFF2-40B4-BE49-F238E27FC236}">
                    <a16:creationId xmlns:a16="http://schemas.microsoft.com/office/drawing/2014/main" id="{F87C79BA-E0BA-4E62-BC96-94A27E870D05}"/>
                  </a:ext>
                </a:extLst>
              </p:cNvPr>
              <p:cNvSpPr/>
              <p:nvPr/>
            </p:nvSpPr>
            <p:spPr>
              <a:xfrm>
                <a:off x="1934679" y="1008717"/>
                <a:ext cx="815822" cy="752235"/>
              </a:xfrm>
              <a:prstGeom prst="hexagon">
                <a:avLst/>
              </a:prstGeom>
              <a:solidFill>
                <a:schemeClr val="accent1"/>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pic>
            <p:nvPicPr>
              <p:cNvPr id="21" name="Graphic 20" descr="Airplane">
                <a:extLst>
                  <a:ext uri="{FF2B5EF4-FFF2-40B4-BE49-F238E27FC236}">
                    <a16:creationId xmlns:a16="http://schemas.microsoft.com/office/drawing/2014/main" id="{BC684D45-13E7-459A-8C83-F62B3590459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6611" y="1078856"/>
                <a:ext cx="611958" cy="611958"/>
              </a:xfrm>
              <a:prstGeom prst="rect">
                <a:avLst/>
              </a:prstGeom>
              <a:effectLst>
                <a:outerShdw blurRad="50800" dist="38100" dir="2700000" algn="tl" rotWithShape="0">
                  <a:prstClr val="black">
                    <a:alpha val="40000"/>
                  </a:prstClr>
                </a:outerShdw>
              </a:effectLst>
            </p:spPr>
          </p:pic>
        </p:grpSp>
      </p:grpSp>
      <p:grpSp>
        <p:nvGrpSpPr>
          <p:cNvPr id="54" name="Group 53">
            <a:extLst>
              <a:ext uri="{FF2B5EF4-FFF2-40B4-BE49-F238E27FC236}">
                <a16:creationId xmlns:a16="http://schemas.microsoft.com/office/drawing/2014/main" id="{F3F129FD-6F02-4BEB-9D30-5B6FAC2481B0}"/>
              </a:ext>
            </a:extLst>
          </p:cNvPr>
          <p:cNvGrpSpPr/>
          <p:nvPr/>
        </p:nvGrpSpPr>
        <p:grpSpPr>
          <a:xfrm>
            <a:off x="827766" y="2430605"/>
            <a:ext cx="4961084" cy="1600200"/>
            <a:chOff x="898568" y="2633133"/>
            <a:chExt cx="4961084" cy="1600200"/>
          </a:xfrm>
        </p:grpSpPr>
        <p:sp>
          <p:nvSpPr>
            <p:cNvPr id="35" name="Freeform: Shape 34">
              <a:extLst>
                <a:ext uri="{FF2B5EF4-FFF2-40B4-BE49-F238E27FC236}">
                  <a16:creationId xmlns:a16="http://schemas.microsoft.com/office/drawing/2014/main" id="{FCDAC6E4-5FD0-48DD-B92E-93F9FCC1DBC3}"/>
                </a:ext>
              </a:extLst>
            </p:cNvPr>
            <p:cNvSpPr/>
            <p:nvPr/>
          </p:nvSpPr>
          <p:spPr>
            <a:xfrm>
              <a:off x="4327185" y="2633133"/>
              <a:ext cx="1532467" cy="1600200"/>
            </a:xfrm>
            <a:custGeom>
              <a:avLst/>
              <a:gdLst>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49867 h 1591734"/>
                <a:gd name="connsiteX4" fmla="*/ 1515533 w 1532467"/>
                <a:gd name="connsiteY4" fmla="*/ 575734 h 1591734"/>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65107 h 1591734"/>
                <a:gd name="connsiteX4" fmla="*/ 1515533 w 1532467"/>
                <a:gd name="connsiteY4" fmla="*/ 575734 h 1591734"/>
                <a:gd name="connsiteX0" fmla="*/ 1515533 w 1532467"/>
                <a:gd name="connsiteY0" fmla="*/ 575734 h 1600200"/>
                <a:gd name="connsiteX1" fmla="*/ 0 w 1532467"/>
                <a:gd name="connsiteY1" fmla="*/ 0 h 1600200"/>
                <a:gd name="connsiteX2" fmla="*/ 0 w 1532467"/>
                <a:gd name="connsiteY2" fmla="*/ 1600200 h 1600200"/>
                <a:gd name="connsiteX3" fmla="*/ 1532467 w 1532467"/>
                <a:gd name="connsiteY3" fmla="*/ 1065107 h 1600200"/>
                <a:gd name="connsiteX4" fmla="*/ 1515533 w 1532467"/>
                <a:gd name="connsiteY4" fmla="*/ 575734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67" h="1600200">
                  <a:moveTo>
                    <a:pt x="1515533" y="575734"/>
                  </a:moveTo>
                  <a:lnTo>
                    <a:pt x="0" y="0"/>
                  </a:lnTo>
                  <a:lnTo>
                    <a:pt x="0" y="1600200"/>
                  </a:lnTo>
                  <a:lnTo>
                    <a:pt x="1532467" y="1065107"/>
                  </a:lnTo>
                  <a:lnTo>
                    <a:pt x="1515533" y="5757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E79739-A9C4-43D9-81BC-7807751507DC}"/>
                </a:ext>
              </a:extLst>
            </p:cNvPr>
            <p:cNvSpPr/>
            <p:nvPr/>
          </p:nvSpPr>
          <p:spPr>
            <a:xfrm>
              <a:off x="1525624" y="2635233"/>
              <a:ext cx="2815432" cy="1587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lnSpc>
                  <a:spcPct val="80000"/>
                </a:lnSpc>
                <a:spcBef>
                  <a:spcPts val="400"/>
                </a:spcBef>
              </a:pPr>
              <a:r>
                <a:rPr lang="en-US" sz="2000" b="1" cap="all" dirty="0">
                  <a:solidFill>
                    <a:schemeClr val="bg1"/>
                  </a:solidFill>
                </a:rPr>
                <a:t>Shipping</a:t>
              </a:r>
              <a:br>
                <a:rPr lang="en-US" sz="2000" b="1" cap="all" dirty="0">
                  <a:solidFill>
                    <a:schemeClr val="bg1"/>
                  </a:solidFill>
                </a:rPr>
              </a:br>
              <a:r>
                <a:rPr lang="en-US" sz="2000" b="1" cap="all" dirty="0">
                  <a:solidFill>
                    <a:schemeClr val="bg1"/>
                  </a:solidFill>
                </a:rPr>
                <a:t>logistics</a:t>
              </a:r>
            </a:p>
            <a:p>
              <a:pPr>
                <a:lnSpc>
                  <a:spcPct val="80000"/>
                </a:lnSpc>
              </a:pPr>
              <a:r>
                <a:rPr lang="en-US" b="1" dirty="0">
                  <a:solidFill>
                    <a:schemeClr val="bg1"/>
                  </a:solidFill>
                </a:rPr>
                <a:t>On ice vs on pump</a:t>
              </a:r>
            </a:p>
          </p:txBody>
        </p:sp>
        <p:grpSp>
          <p:nvGrpSpPr>
            <p:cNvPr id="49" name="Group 48">
              <a:extLst>
                <a:ext uri="{FF2B5EF4-FFF2-40B4-BE49-F238E27FC236}">
                  <a16:creationId xmlns:a16="http://schemas.microsoft.com/office/drawing/2014/main" id="{103C636A-E836-44DC-A747-A6AF714BF961}"/>
                </a:ext>
              </a:extLst>
            </p:cNvPr>
            <p:cNvGrpSpPr/>
            <p:nvPr/>
          </p:nvGrpSpPr>
          <p:grpSpPr>
            <a:xfrm>
              <a:off x="898568" y="3052883"/>
              <a:ext cx="815822" cy="752235"/>
              <a:chOff x="898568" y="3052882"/>
              <a:chExt cx="815822" cy="752235"/>
            </a:xfrm>
          </p:grpSpPr>
          <p:sp>
            <p:nvSpPr>
              <p:cNvPr id="24" name="Hexagon 23">
                <a:extLst>
                  <a:ext uri="{FF2B5EF4-FFF2-40B4-BE49-F238E27FC236}">
                    <a16:creationId xmlns:a16="http://schemas.microsoft.com/office/drawing/2014/main" id="{CF180F0E-5E99-402B-9ADB-A5C7CC25661B}"/>
                  </a:ext>
                </a:extLst>
              </p:cNvPr>
              <p:cNvSpPr/>
              <p:nvPr/>
            </p:nvSpPr>
            <p:spPr>
              <a:xfrm>
                <a:off x="898568" y="3052882"/>
                <a:ext cx="815822" cy="752235"/>
              </a:xfrm>
              <a:prstGeom prst="hexagon">
                <a:avLst/>
              </a:prstGeom>
              <a:solidFill>
                <a:schemeClr val="accent2"/>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pic>
            <p:nvPicPr>
              <p:cNvPr id="45" name="Graphic 44" descr="Gears">
                <a:extLst>
                  <a:ext uri="{FF2B5EF4-FFF2-40B4-BE49-F238E27FC236}">
                    <a16:creationId xmlns:a16="http://schemas.microsoft.com/office/drawing/2014/main" id="{82DFBD85-6C74-445D-BAF8-D0AF6E3A3B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629" y="3113536"/>
                <a:ext cx="627701" cy="627701"/>
              </a:xfrm>
              <a:prstGeom prst="rect">
                <a:avLst/>
              </a:prstGeom>
              <a:effectLst>
                <a:outerShdw blurRad="50800" dist="38100" dir="2700000" algn="tl" rotWithShape="0">
                  <a:prstClr val="black">
                    <a:alpha val="40000"/>
                  </a:prstClr>
                </a:outerShdw>
              </a:effectLst>
            </p:spPr>
          </p:pic>
        </p:grpSp>
      </p:grpSp>
      <p:grpSp>
        <p:nvGrpSpPr>
          <p:cNvPr id="6" name="Group 5">
            <a:extLst>
              <a:ext uri="{FF2B5EF4-FFF2-40B4-BE49-F238E27FC236}">
                <a16:creationId xmlns:a16="http://schemas.microsoft.com/office/drawing/2014/main" id="{241E094E-9B99-684C-AE7E-7D9834BDBA86}"/>
              </a:ext>
            </a:extLst>
          </p:cNvPr>
          <p:cNvGrpSpPr/>
          <p:nvPr/>
        </p:nvGrpSpPr>
        <p:grpSpPr>
          <a:xfrm>
            <a:off x="826379" y="3470376"/>
            <a:ext cx="5291284" cy="2118834"/>
            <a:chOff x="826379" y="3470376"/>
            <a:chExt cx="5291284" cy="2118834"/>
          </a:xfrm>
        </p:grpSpPr>
        <p:grpSp>
          <p:nvGrpSpPr>
            <p:cNvPr id="55" name="Group 54">
              <a:extLst>
                <a:ext uri="{FF2B5EF4-FFF2-40B4-BE49-F238E27FC236}">
                  <a16:creationId xmlns:a16="http://schemas.microsoft.com/office/drawing/2014/main" id="{BFE1A980-EC33-490E-B4B1-E21060823CD2}"/>
                </a:ext>
              </a:extLst>
            </p:cNvPr>
            <p:cNvGrpSpPr/>
            <p:nvPr/>
          </p:nvGrpSpPr>
          <p:grpSpPr>
            <a:xfrm>
              <a:off x="826379" y="3470376"/>
              <a:ext cx="5291284" cy="2118834"/>
              <a:chOff x="898568" y="3691468"/>
              <a:chExt cx="5291284" cy="2118834"/>
            </a:xfrm>
          </p:grpSpPr>
          <p:sp>
            <p:nvSpPr>
              <p:cNvPr id="36" name="Freeform: Shape 35">
                <a:extLst>
                  <a:ext uri="{FF2B5EF4-FFF2-40B4-BE49-F238E27FC236}">
                    <a16:creationId xmlns:a16="http://schemas.microsoft.com/office/drawing/2014/main" id="{C631B6F3-474B-4708-8C7D-702DCA897147}"/>
                  </a:ext>
                </a:extLst>
              </p:cNvPr>
              <p:cNvSpPr/>
              <p:nvPr/>
            </p:nvSpPr>
            <p:spPr>
              <a:xfrm>
                <a:off x="4327185" y="3691468"/>
                <a:ext cx="1862667" cy="2115608"/>
              </a:xfrm>
              <a:custGeom>
                <a:avLst/>
                <a:gdLst>
                  <a:gd name="connsiteX0" fmla="*/ 1498600 w 1862667"/>
                  <a:gd name="connsiteY0" fmla="*/ 0 h 2099733"/>
                  <a:gd name="connsiteX1" fmla="*/ 0 w 1862667"/>
                  <a:gd name="connsiteY1" fmla="*/ 516466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099733"/>
                  <a:gd name="connsiteX1" fmla="*/ 0 w 1862667"/>
                  <a:gd name="connsiteY1" fmla="*/ 532341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112433"/>
                  <a:gd name="connsiteX1" fmla="*/ 0 w 1862667"/>
                  <a:gd name="connsiteY1" fmla="*/ 532341 h 2112433"/>
                  <a:gd name="connsiteX2" fmla="*/ 0 w 1862667"/>
                  <a:gd name="connsiteY2" fmla="*/ 2112433 h 2112433"/>
                  <a:gd name="connsiteX3" fmla="*/ 1862667 w 1862667"/>
                  <a:gd name="connsiteY3" fmla="*/ 330200 h 2112433"/>
                  <a:gd name="connsiteX4" fmla="*/ 1498600 w 1862667"/>
                  <a:gd name="connsiteY4" fmla="*/ 0 h 2112433"/>
                  <a:gd name="connsiteX0" fmla="*/ 1498600 w 1862667"/>
                  <a:gd name="connsiteY0" fmla="*/ 0 h 2115608"/>
                  <a:gd name="connsiteX1" fmla="*/ 0 w 1862667"/>
                  <a:gd name="connsiteY1" fmla="*/ 532341 h 2115608"/>
                  <a:gd name="connsiteX2" fmla="*/ 9525 w 1862667"/>
                  <a:gd name="connsiteY2" fmla="*/ 2115608 h 2115608"/>
                  <a:gd name="connsiteX3" fmla="*/ 1862667 w 1862667"/>
                  <a:gd name="connsiteY3" fmla="*/ 330200 h 2115608"/>
                  <a:gd name="connsiteX4" fmla="*/ 1498600 w 1862667"/>
                  <a:gd name="connsiteY4" fmla="*/ 0 h 21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667" h="2115608">
                    <a:moveTo>
                      <a:pt x="1498600" y="0"/>
                    </a:moveTo>
                    <a:lnTo>
                      <a:pt x="0" y="532341"/>
                    </a:lnTo>
                    <a:lnTo>
                      <a:pt x="9525" y="2115608"/>
                    </a:lnTo>
                    <a:lnTo>
                      <a:pt x="1862667" y="330200"/>
                    </a:lnTo>
                    <a:lnTo>
                      <a:pt x="149860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BB95E98-10E8-4C67-8D7C-D4B94C54618B}"/>
                  </a:ext>
                </a:extLst>
              </p:cNvPr>
              <p:cNvSpPr/>
              <p:nvPr/>
            </p:nvSpPr>
            <p:spPr>
              <a:xfrm>
                <a:off x="1525624" y="4222767"/>
                <a:ext cx="2815432" cy="15875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spcBef>
                    <a:spcPts val="400"/>
                  </a:spcBef>
                </a:pPr>
                <a:r>
                  <a:rPr lang="en-US" sz="2000" b="1" cap="all" dirty="0">
                    <a:solidFill>
                      <a:schemeClr val="bg1"/>
                    </a:solidFill>
                  </a:rPr>
                  <a:t>Cold IschemiA Time</a:t>
                </a:r>
              </a:p>
              <a:p>
                <a:pPr>
                  <a:lnSpc>
                    <a:spcPct val="95000"/>
                  </a:lnSpc>
                </a:pPr>
                <a:r>
                  <a:rPr lang="en-US" b="1" dirty="0">
                    <a:solidFill>
                      <a:schemeClr val="bg1"/>
                    </a:solidFill>
                  </a:rPr>
                  <a:t>Limit adverse outcomes </a:t>
                </a:r>
              </a:p>
            </p:txBody>
          </p:sp>
          <p:sp>
            <p:nvSpPr>
              <p:cNvPr id="27" name="Hexagon 26">
                <a:extLst>
                  <a:ext uri="{FF2B5EF4-FFF2-40B4-BE49-F238E27FC236}">
                    <a16:creationId xmlns:a16="http://schemas.microsoft.com/office/drawing/2014/main" id="{4DA398B2-A202-40E4-BB3D-210F0C26B18C}"/>
                  </a:ext>
                </a:extLst>
              </p:cNvPr>
              <p:cNvSpPr/>
              <p:nvPr/>
            </p:nvSpPr>
            <p:spPr>
              <a:xfrm>
                <a:off x="898568" y="4640417"/>
                <a:ext cx="815822" cy="752235"/>
              </a:xfrm>
              <a:prstGeom prst="hexagon">
                <a:avLst/>
              </a:prstGeom>
              <a:solidFill>
                <a:schemeClr val="accent3"/>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93" name="Graphic 92" descr="Clock">
              <a:extLst>
                <a:ext uri="{FF2B5EF4-FFF2-40B4-BE49-F238E27FC236}">
                  <a16:creationId xmlns:a16="http://schemas.microsoft.com/office/drawing/2014/main" id="{29637DE6-B954-41B6-A182-5E582DC63A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0735" y="4477227"/>
              <a:ext cx="637580" cy="637580"/>
            </a:xfrm>
            <a:prstGeom prst="rect">
              <a:avLst/>
            </a:prstGeom>
            <a:effectLst>
              <a:outerShdw blurRad="50800" dist="38100" dir="8100000" algn="tr" rotWithShape="0">
                <a:prstClr val="black">
                  <a:alpha val="40000"/>
                </a:prstClr>
              </a:outerShdw>
            </a:effectLst>
          </p:spPr>
        </p:pic>
      </p:grpSp>
      <p:grpSp>
        <p:nvGrpSpPr>
          <p:cNvPr id="5" name="Group 4">
            <a:extLst>
              <a:ext uri="{FF2B5EF4-FFF2-40B4-BE49-F238E27FC236}">
                <a16:creationId xmlns:a16="http://schemas.microsoft.com/office/drawing/2014/main" id="{E06BA346-C742-8D49-A669-4CB41475E2B7}"/>
              </a:ext>
            </a:extLst>
          </p:cNvPr>
          <p:cNvGrpSpPr/>
          <p:nvPr/>
        </p:nvGrpSpPr>
        <p:grpSpPr>
          <a:xfrm>
            <a:off x="6581074" y="3470376"/>
            <a:ext cx="5291284" cy="2118834"/>
            <a:chOff x="6581074" y="3470376"/>
            <a:chExt cx="5291284" cy="2118834"/>
          </a:xfrm>
        </p:grpSpPr>
        <p:grpSp>
          <p:nvGrpSpPr>
            <p:cNvPr id="104" name="Group 103">
              <a:extLst>
                <a:ext uri="{FF2B5EF4-FFF2-40B4-BE49-F238E27FC236}">
                  <a16:creationId xmlns:a16="http://schemas.microsoft.com/office/drawing/2014/main" id="{22BDB1A7-3CDD-4619-ABFC-572A08E5B3D5}"/>
                </a:ext>
              </a:extLst>
            </p:cNvPr>
            <p:cNvGrpSpPr/>
            <p:nvPr/>
          </p:nvGrpSpPr>
          <p:grpSpPr>
            <a:xfrm flipH="1">
              <a:off x="6581074" y="3470376"/>
              <a:ext cx="5291284" cy="2118834"/>
              <a:chOff x="898568" y="3691468"/>
              <a:chExt cx="5291284" cy="2118834"/>
            </a:xfrm>
          </p:grpSpPr>
          <p:sp>
            <p:nvSpPr>
              <p:cNvPr id="105" name="Freeform: Shape 104">
                <a:extLst>
                  <a:ext uri="{FF2B5EF4-FFF2-40B4-BE49-F238E27FC236}">
                    <a16:creationId xmlns:a16="http://schemas.microsoft.com/office/drawing/2014/main" id="{F70A5880-46F0-4E2B-9A73-A0D51831E19E}"/>
                  </a:ext>
                </a:extLst>
              </p:cNvPr>
              <p:cNvSpPr/>
              <p:nvPr/>
            </p:nvSpPr>
            <p:spPr>
              <a:xfrm>
                <a:off x="4327185" y="3691468"/>
                <a:ext cx="1862667" cy="2115608"/>
              </a:xfrm>
              <a:custGeom>
                <a:avLst/>
                <a:gdLst>
                  <a:gd name="connsiteX0" fmla="*/ 1498600 w 1862667"/>
                  <a:gd name="connsiteY0" fmla="*/ 0 h 2099733"/>
                  <a:gd name="connsiteX1" fmla="*/ 0 w 1862667"/>
                  <a:gd name="connsiteY1" fmla="*/ 516466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099733"/>
                  <a:gd name="connsiteX1" fmla="*/ 0 w 1862667"/>
                  <a:gd name="connsiteY1" fmla="*/ 532341 h 2099733"/>
                  <a:gd name="connsiteX2" fmla="*/ 0 w 1862667"/>
                  <a:gd name="connsiteY2" fmla="*/ 2099733 h 2099733"/>
                  <a:gd name="connsiteX3" fmla="*/ 1862667 w 1862667"/>
                  <a:gd name="connsiteY3" fmla="*/ 330200 h 2099733"/>
                  <a:gd name="connsiteX4" fmla="*/ 1498600 w 1862667"/>
                  <a:gd name="connsiteY4" fmla="*/ 0 h 2099733"/>
                  <a:gd name="connsiteX0" fmla="*/ 1498600 w 1862667"/>
                  <a:gd name="connsiteY0" fmla="*/ 0 h 2112433"/>
                  <a:gd name="connsiteX1" fmla="*/ 0 w 1862667"/>
                  <a:gd name="connsiteY1" fmla="*/ 532341 h 2112433"/>
                  <a:gd name="connsiteX2" fmla="*/ 0 w 1862667"/>
                  <a:gd name="connsiteY2" fmla="*/ 2112433 h 2112433"/>
                  <a:gd name="connsiteX3" fmla="*/ 1862667 w 1862667"/>
                  <a:gd name="connsiteY3" fmla="*/ 330200 h 2112433"/>
                  <a:gd name="connsiteX4" fmla="*/ 1498600 w 1862667"/>
                  <a:gd name="connsiteY4" fmla="*/ 0 h 2112433"/>
                  <a:gd name="connsiteX0" fmla="*/ 1498600 w 1862667"/>
                  <a:gd name="connsiteY0" fmla="*/ 0 h 2115608"/>
                  <a:gd name="connsiteX1" fmla="*/ 0 w 1862667"/>
                  <a:gd name="connsiteY1" fmla="*/ 532341 h 2115608"/>
                  <a:gd name="connsiteX2" fmla="*/ 9525 w 1862667"/>
                  <a:gd name="connsiteY2" fmla="*/ 2115608 h 2115608"/>
                  <a:gd name="connsiteX3" fmla="*/ 1862667 w 1862667"/>
                  <a:gd name="connsiteY3" fmla="*/ 330200 h 2115608"/>
                  <a:gd name="connsiteX4" fmla="*/ 1498600 w 1862667"/>
                  <a:gd name="connsiteY4" fmla="*/ 0 h 21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667" h="2115608">
                    <a:moveTo>
                      <a:pt x="1498600" y="0"/>
                    </a:moveTo>
                    <a:lnTo>
                      <a:pt x="0" y="532341"/>
                    </a:lnTo>
                    <a:lnTo>
                      <a:pt x="9525" y="2115608"/>
                    </a:lnTo>
                    <a:lnTo>
                      <a:pt x="1862667" y="330200"/>
                    </a:lnTo>
                    <a:lnTo>
                      <a:pt x="149860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2C2B4EE7-C819-47F2-BAB5-814B6C5840E9}"/>
                  </a:ext>
                </a:extLst>
              </p:cNvPr>
              <p:cNvSpPr/>
              <p:nvPr/>
            </p:nvSpPr>
            <p:spPr>
              <a:xfrm>
                <a:off x="1525624" y="4222767"/>
                <a:ext cx="2815432" cy="15875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lvl="0"/>
                <a:r>
                  <a:rPr lang="en-US" sz="2000" b="1" cap="all" dirty="0">
                    <a:solidFill>
                      <a:srgbClr val="FFFFFF"/>
                    </a:solidFill>
                  </a:rPr>
                  <a:t>Equity </a:t>
                </a:r>
              </a:p>
              <a:p>
                <a:pPr lvl="0">
                  <a:lnSpc>
                    <a:spcPct val="95000"/>
                  </a:lnSpc>
                </a:pPr>
                <a:r>
                  <a:rPr lang="en-US" b="1" dirty="0">
                    <a:solidFill>
                      <a:srgbClr val="FFFFFF"/>
                    </a:solidFill>
                  </a:rPr>
                  <a:t>Improve access </a:t>
                </a:r>
                <a:br>
                  <a:rPr lang="en-US" b="1" dirty="0">
                    <a:solidFill>
                      <a:srgbClr val="FFFFFF"/>
                    </a:solidFill>
                  </a:rPr>
                </a:br>
                <a:r>
                  <a:rPr lang="en-US" b="1" dirty="0">
                    <a:solidFill>
                      <a:srgbClr val="FFFFFF"/>
                    </a:solidFill>
                  </a:rPr>
                  <a:t>and transplant education</a:t>
                </a:r>
              </a:p>
            </p:txBody>
          </p:sp>
          <p:sp>
            <p:nvSpPr>
              <p:cNvPr id="108" name="Hexagon 107">
                <a:extLst>
                  <a:ext uri="{FF2B5EF4-FFF2-40B4-BE49-F238E27FC236}">
                    <a16:creationId xmlns:a16="http://schemas.microsoft.com/office/drawing/2014/main" id="{1D6CB8F3-C5AD-4223-83B4-114151AE0E06}"/>
                  </a:ext>
                </a:extLst>
              </p:cNvPr>
              <p:cNvSpPr/>
              <p:nvPr/>
            </p:nvSpPr>
            <p:spPr>
              <a:xfrm>
                <a:off x="898568" y="4640417"/>
                <a:ext cx="815822" cy="752235"/>
              </a:xfrm>
              <a:prstGeom prst="hexagon">
                <a:avLst/>
              </a:prstGeom>
              <a:solidFill>
                <a:schemeClr val="accent3"/>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95" name="Graphic 94" descr="Users">
              <a:extLst>
                <a:ext uri="{FF2B5EF4-FFF2-40B4-BE49-F238E27FC236}">
                  <a16:creationId xmlns:a16="http://schemas.microsoft.com/office/drawing/2014/main" id="{AEB5BCB3-4604-4516-88B3-029CE57646C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63610" y="4474090"/>
              <a:ext cx="620924" cy="620924"/>
            </a:xfrm>
            <a:prstGeom prst="rect">
              <a:avLst/>
            </a:prstGeom>
            <a:effectLst>
              <a:outerShdw blurRad="50800" dist="38100" dir="8100000" algn="tr" rotWithShape="0">
                <a:prstClr val="black">
                  <a:alpha val="40000"/>
                </a:prstClr>
              </a:outerShdw>
            </a:effectLst>
          </p:spPr>
        </p:pic>
      </p:grpSp>
      <p:grpSp>
        <p:nvGrpSpPr>
          <p:cNvPr id="4" name="Group 3">
            <a:extLst>
              <a:ext uri="{FF2B5EF4-FFF2-40B4-BE49-F238E27FC236}">
                <a16:creationId xmlns:a16="http://schemas.microsoft.com/office/drawing/2014/main" id="{46C71B13-703B-9741-9E14-7F633FAB1742}"/>
              </a:ext>
            </a:extLst>
          </p:cNvPr>
          <p:cNvGrpSpPr/>
          <p:nvPr/>
        </p:nvGrpSpPr>
        <p:grpSpPr>
          <a:xfrm>
            <a:off x="6913062" y="2420776"/>
            <a:ext cx="4961084" cy="1600200"/>
            <a:chOff x="6913062" y="2406262"/>
            <a:chExt cx="4961084" cy="1600200"/>
          </a:xfrm>
        </p:grpSpPr>
        <p:grpSp>
          <p:nvGrpSpPr>
            <p:cNvPr id="97" name="Group 96">
              <a:extLst>
                <a:ext uri="{FF2B5EF4-FFF2-40B4-BE49-F238E27FC236}">
                  <a16:creationId xmlns:a16="http://schemas.microsoft.com/office/drawing/2014/main" id="{BC444D0E-5C92-4CC7-A35A-AEB831CEC1D5}"/>
                </a:ext>
              </a:extLst>
            </p:cNvPr>
            <p:cNvGrpSpPr/>
            <p:nvPr/>
          </p:nvGrpSpPr>
          <p:grpSpPr>
            <a:xfrm flipH="1">
              <a:off x="6913062" y="2406262"/>
              <a:ext cx="4961084" cy="1600200"/>
              <a:chOff x="898568" y="2633133"/>
              <a:chExt cx="4961084" cy="1600200"/>
            </a:xfrm>
          </p:grpSpPr>
          <p:sp>
            <p:nvSpPr>
              <p:cNvPr id="98" name="Freeform: Shape 97">
                <a:extLst>
                  <a:ext uri="{FF2B5EF4-FFF2-40B4-BE49-F238E27FC236}">
                    <a16:creationId xmlns:a16="http://schemas.microsoft.com/office/drawing/2014/main" id="{B278C097-5CC6-4792-AE3C-70A8636C54F3}"/>
                  </a:ext>
                </a:extLst>
              </p:cNvPr>
              <p:cNvSpPr/>
              <p:nvPr/>
            </p:nvSpPr>
            <p:spPr>
              <a:xfrm>
                <a:off x="4327185" y="2633133"/>
                <a:ext cx="1532467" cy="1600200"/>
              </a:xfrm>
              <a:custGeom>
                <a:avLst/>
                <a:gdLst>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49867 h 1591734"/>
                  <a:gd name="connsiteX4" fmla="*/ 1515533 w 1532467"/>
                  <a:gd name="connsiteY4" fmla="*/ 575734 h 1591734"/>
                  <a:gd name="connsiteX0" fmla="*/ 1515533 w 1532467"/>
                  <a:gd name="connsiteY0" fmla="*/ 575734 h 1591734"/>
                  <a:gd name="connsiteX1" fmla="*/ 0 w 1532467"/>
                  <a:gd name="connsiteY1" fmla="*/ 0 h 1591734"/>
                  <a:gd name="connsiteX2" fmla="*/ 0 w 1532467"/>
                  <a:gd name="connsiteY2" fmla="*/ 1591734 h 1591734"/>
                  <a:gd name="connsiteX3" fmla="*/ 1532467 w 1532467"/>
                  <a:gd name="connsiteY3" fmla="*/ 1065107 h 1591734"/>
                  <a:gd name="connsiteX4" fmla="*/ 1515533 w 1532467"/>
                  <a:gd name="connsiteY4" fmla="*/ 575734 h 1591734"/>
                  <a:gd name="connsiteX0" fmla="*/ 1515533 w 1532467"/>
                  <a:gd name="connsiteY0" fmla="*/ 575734 h 1600200"/>
                  <a:gd name="connsiteX1" fmla="*/ 0 w 1532467"/>
                  <a:gd name="connsiteY1" fmla="*/ 0 h 1600200"/>
                  <a:gd name="connsiteX2" fmla="*/ 0 w 1532467"/>
                  <a:gd name="connsiteY2" fmla="*/ 1600200 h 1600200"/>
                  <a:gd name="connsiteX3" fmla="*/ 1532467 w 1532467"/>
                  <a:gd name="connsiteY3" fmla="*/ 1065107 h 1600200"/>
                  <a:gd name="connsiteX4" fmla="*/ 1515533 w 1532467"/>
                  <a:gd name="connsiteY4" fmla="*/ 575734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67" h="1600200">
                    <a:moveTo>
                      <a:pt x="1515533" y="575734"/>
                    </a:moveTo>
                    <a:lnTo>
                      <a:pt x="0" y="0"/>
                    </a:lnTo>
                    <a:lnTo>
                      <a:pt x="0" y="1600200"/>
                    </a:lnTo>
                    <a:lnTo>
                      <a:pt x="1532467" y="1065107"/>
                    </a:lnTo>
                    <a:lnTo>
                      <a:pt x="1515533" y="5757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716BC012-D60A-49DA-973A-A1CD1B394F69}"/>
                  </a:ext>
                </a:extLst>
              </p:cNvPr>
              <p:cNvSpPr/>
              <p:nvPr/>
            </p:nvSpPr>
            <p:spPr>
              <a:xfrm>
                <a:off x="1525624" y="2635233"/>
                <a:ext cx="2815432" cy="1587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lvl="0"/>
                <a:endParaRPr lang="en-US" sz="2000" b="1" cap="all" dirty="0">
                  <a:solidFill>
                    <a:srgbClr val="FFFFFF"/>
                  </a:solidFill>
                </a:endParaRPr>
              </a:p>
              <a:p>
                <a:pPr lvl="0">
                  <a:lnSpc>
                    <a:spcPct val="80000"/>
                  </a:lnSpc>
                </a:pPr>
                <a:r>
                  <a:rPr lang="en-US" sz="2000" b="1" cap="all" dirty="0">
                    <a:solidFill>
                      <a:srgbClr val="FFFFFF"/>
                    </a:solidFill>
                  </a:rPr>
                  <a:t>Antibody database </a:t>
                </a:r>
              </a:p>
              <a:p>
                <a:pPr lvl="0">
                  <a:lnSpc>
                    <a:spcPct val="95000"/>
                  </a:lnSpc>
                </a:pPr>
                <a:r>
                  <a:rPr lang="en-US" b="1" dirty="0">
                    <a:solidFill>
                      <a:srgbClr val="FFFFFF"/>
                    </a:solidFill>
                  </a:rPr>
                  <a:t>Develop UNOS database to meet future needs</a:t>
                </a:r>
                <a:endParaRPr lang="en-US" b="1" dirty="0">
                  <a:solidFill>
                    <a:schemeClr val="bg1"/>
                  </a:solidFill>
                </a:endParaRPr>
              </a:p>
              <a:p>
                <a:pPr lvl="0">
                  <a:lnSpc>
                    <a:spcPct val="95000"/>
                  </a:lnSpc>
                </a:pPr>
                <a:endParaRPr lang="en-US" b="1" dirty="0">
                  <a:solidFill>
                    <a:srgbClr val="FFFFFF"/>
                  </a:solidFill>
                </a:endParaRPr>
              </a:p>
            </p:txBody>
          </p:sp>
          <p:sp>
            <p:nvSpPr>
              <p:cNvPr id="101" name="Hexagon 100">
                <a:extLst>
                  <a:ext uri="{FF2B5EF4-FFF2-40B4-BE49-F238E27FC236}">
                    <a16:creationId xmlns:a16="http://schemas.microsoft.com/office/drawing/2014/main" id="{81B73A12-88F3-4ACD-92DE-738E4FAF75D4}"/>
                  </a:ext>
                </a:extLst>
              </p:cNvPr>
              <p:cNvSpPr/>
              <p:nvPr/>
            </p:nvSpPr>
            <p:spPr>
              <a:xfrm>
                <a:off x="898568" y="3052883"/>
                <a:ext cx="815822" cy="752235"/>
              </a:xfrm>
              <a:prstGeom prst="hexagon">
                <a:avLst/>
              </a:prstGeom>
              <a:solidFill>
                <a:schemeClr val="accent2"/>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100" name="Graphic 99" descr="Bar chart with solid fill">
              <a:extLst>
                <a:ext uri="{FF2B5EF4-FFF2-40B4-BE49-F238E27FC236}">
                  <a16:creationId xmlns:a16="http://schemas.microsoft.com/office/drawing/2014/main" id="{19CED024-4438-4F39-A9D2-CF633303A4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186781" y="2897752"/>
              <a:ext cx="561468" cy="561468"/>
            </a:xfrm>
            <a:prstGeom prst="rect">
              <a:avLst/>
            </a:prstGeom>
            <a:effectLst>
              <a:outerShdw blurRad="50800" dist="38100" dir="8100000" algn="tr" rotWithShape="0">
                <a:prstClr val="black">
                  <a:alpha val="40000"/>
                </a:prstClr>
              </a:outerShdw>
            </a:effectLst>
          </p:spPr>
        </p:pic>
      </p:grpSp>
      <p:grpSp>
        <p:nvGrpSpPr>
          <p:cNvPr id="3" name="Group 2">
            <a:extLst>
              <a:ext uri="{FF2B5EF4-FFF2-40B4-BE49-F238E27FC236}">
                <a16:creationId xmlns:a16="http://schemas.microsoft.com/office/drawing/2014/main" id="{82B2B354-1034-E443-8FE4-120CDE3C27D3}"/>
              </a:ext>
            </a:extLst>
          </p:cNvPr>
          <p:cNvGrpSpPr/>
          <p:nvPr/>
        </p:nvGrpSpPr>
        <p:grpSpPr>
          <a:xfrm>
            <a:off x="6615809" y="843779"/>
            <a:ext cx="5257417" cy="2171700"/>
            <a:chOff x="6615809" y="843779"/>
            <a:chExt cx="5257417" cy="2171700"/>
          </a:xfrm>
        </p:grpSpPr>
        <p:grpSp>
          <p:nvGrpSpPr>
            <p:cNvPr id="90" name="Group 89">
              <a:extLst>
                <a:ext uri="{FF2B5EF4-FFF2-40B4-BE49-F238E27FC236}">
                  <a16:creationId xmlns:a16="http://schemas.microsoft.com/office/drawing/2014/main" id="{D85ED3A0-EC34-41D5-BEC1-5357725F4A60}"/>
                </a:ext>
              </a:extLst>
            </p:cNvPr>
            <p:cNvGrpSpPr/>
            <p:nvPr/>
          </p:nvGrpSpPr>
          <p:grpSpPr>
            <a:xfrm flipH="1">
              <a:off x="6615809" y="843779"/>
              <a:ext cx="5257417" cy="2171700"/>
              <a:chOff x="898568" y="1041400"/>
              <a:chExt cx="5257417" cy="2171700"/>
            </a:xfrm>
          </p:grpSpPr>
          <p:sp>
            <p:nvSpPr>
              <p:cNvPr id="91" name="Freeform: Shape 90">
                <a:extLst>
                  <a:ext uri="{FF2B5EF4-FFF2-40B4-BE49-F238E27FC236}">
                    <a16:creationId xmlns:a16="http://schemas.microsoft.com/office/drawing/2014/main" id="{98028860-180D-4693-BE6E-E57A0290CEE0}"/>
                  </a:ext>
                </a:extLst>
              </p:cNvPr>
              <p:cNvSpPr/>
              <p:nvPr/>
            </p:nvSpPr>
            <p:spPr>
              <a:xfrm>
                <a:off x="4339885" y="1041400"/>
                <a:ext cx="1816100" cy="2171700"/>
              </a:xfrm>
              <a:custGeom>
                <a:avLst/>
                <a:gdLst>
                  <a:gd name="connsiteX0" fmla="*/ 1816100 w 1816100"/>
                  <a:gd name="connsiteY0" fmla="*/ 1778000 h 2171700"/>
                  <a:gd name="connsiteX1" fmla="*/ 0 w 1816100"/>
                  <a:gd name="connsiteY1" fmla="*/ 0 h 2171700"/>
                  <a:gd name="connsiteX2" fmla="*/ 0 w 1816100"/>
                  <a:gd name="connsiteY2" fmla="*/ 1562100 h 2171700"/>
                  <a:gd name="connsiteX3" fmla="*/ 1511300 w 1816100"/>
                  <a:gd name="connsiteY3" fmla="*/ 2171700 h 2171700"/>
                  <a:gd name="connsiteX4" fmla="*/ 1816100 w 1816100"/>
                  <a:gd name="connsiteY4" fmla="*/ 1778000 h 2171700"/>
                  <a:gd name="connsiteX0" fmla="*/ 1816100 w 1816100"/>
                  <a:gd name="connsiteY0" fmla="*/ 1778000 h 2171700"/>
                  <a:gd name="connsiteX1" fmla="*/ 0 w 1816100"/>
                  <a:gd name="connsiteY1" fmla="*/ 0 h 2171700"/>
                  <a:gd name="connsiteX2" fmla="*/ 0 w 1816100"/>
                  <a:gd name="connsiteY2" fmla="*/ 1600200 h 2171700"/>
                  <a:gd name="connsiteX3" fmla="*/ 1511300 w 1816100"/>
                  <a:gd name="connsiteY3" fmla="*/ 2171700 h 2171700"/>
                  <a:gd name="connsiteX4" fmla="*/ 1816100 w 1816100"/>
                  <a:gd name="connsiteY4" fmla="*/ 17780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2171700">
                    <a:moveTo>
                      <a:pt x="1816100" y="1778000"/>
                    </a:moveTo>
                    <a:lnTo>
                      <a:pt x="0" y="0"/>
                    </a:lnTo>
                    <a:lnTo>
                      <a:pt x="0" y="1600200"/>
                    </a:lnTo>
                    <a:lnTo>
                      <a:pt x="1511300" y="2171700"/>
                    </a:lnTo>
                    <a:lnTo>
                      <a:pt x="1816100" y="177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436FCE0E-9EC5-4221-8319-2827B2FF06A6}"/>
                  </a:ext>
                </a:extLst>
              </p:cNvPr>
              <p:cNvSpPr/>
              <p:nvPr/>
            </p:nvSpPr>
            <p:spPr>
              <a:xfrm>
                <a:off x="1525624" y="1047698"/>
                <a:ext cx="2815432" cy="1587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a:spcBef>
                    <a:spcPts val="400"/>
                  </a:spcBef>
                </a:pPr>
                <a:r>
                  <a:rPr lang="en-US" sz="2000" b="1" cap="all" dirty="0">
                    <a:solidFill>
                      <a:schemeClr val="bg1"/>
                    </a:solidFill>
                  </a:rPr>
                  <a:t>Crossmatching</a:t>
                </a:r>
              </a:p>
              <a:p>
                <a:pPr>
                  <a:lnSpc>
                    <a:spcPct val="95000"/>
                  </a:lnSpc>
                </a:pPr>
                <a:r>
                  <a:rPr lang="en-US" b="1" dirty="0">
                    <a:solidFill>
                      <a:schemeClr val="bg1"/>
                    </a:solidFill>
                  </a:rPr>
                  <a:t>Shift to virtual crossmatching and </a:t>
                </a:r>
                <a:br>
                  <a:rPr lang="en-US" b="1" dirty="0">
                    <a:solidFill>
                      <a:schemeClr val="bg1"/>
                    </a:solidFill>
                  </a:rPr>
                </a:br>
                <a:r>
                  <a:rPr lang="en-US" b="1" dirty="0">
                    <a:solidFill>
                      <a:schemeClr val="bg1"/>
                    </a:solidFill>
                  </a:rPr>
                  <a:t>HLA typing</a:t>
                </a:r>
              </a:p>
            </p:txBody>
          </p:sp>
          <p:sp>
            <p:nvSpPr>
              <p:cNvPr id="94" name="Hexagon 93">
                <a:extLst>
                  <a:ext uri="{FF2B5EF4-FFF2-40B4-BE49-F238E27FC236}">
                    <a16:creationId xmlns:a16="http://schemas.microsoft.com/office/drawing/2014/main" id="{3B71AA61-2FFD-4873-98A6-99808F807085}"/>
                  </a:ext>
                </a:extLst>
              </p:cNvPr>
              <p:cNvSpPr/>
              <p:nvPr/>
            </p:nvSpPr>
            <p:spPr>
              <a:xfrm>
                <a:off x="898568" y="1465348"/>
                <a:ext cx="815822" cy="752235"/>
              </a:xfrm>
              <a:prstGeom prst="hexagon">
                <a:avLst/>
              </a:prstGeom>
              <a:solidFill>
                <a:schemeClr val="accent1"/>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solidFill>
                  </a:ln>
                </a:endParaRPr>
              </a:p>
            </p:txBody>
          </p:sp>
        </p:grpSp>
        <p:pic>
          <p:nvPicPr>
            <p:cNvPr id="102" name="Graphic 101" descr="Cloud Computing">
              <a:extLst>
                <a:ext uri="{FF2B5EF4-FFF2-40B4-BE49-F238E27FC236}">
                  <a16:creationId xmlns:a16="http://schemas.microsoft.com/office/drawing/2014/main" id="{24CFD6ED-BB39-4556-8850-50A68574599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07474" y="1349409"/>
              <a:ext cx="526698" cy="526698"/>
            </a:xfrm>
            <a:prstGeom prst="rect">
              <a:avLst/>
            </a:prstGeom>
            <a:effectLst>
              <a:outerShdw blurRad="50800" dist="38100" dir="2700000" algn="tl" rotWithShape="0">
                <a:prstClr val="black">
                  <a:alpha val="40000"/>
                </a:prstClr>
              </a:outerShdw>
            </a:effectLst>
          </p:spPr>
        </p:pic>
      </p:grpSp>
      <p:sp>
        <p:nvSpPr>
          <p:cNvPr id="71" name="Rectangle 70">
            <a:extLst>
              <a:ext uri="{FF2B5EF4-FFF2-40B4-BE49-F238E27FC236}">
                <a16:creationId xmlns:a16="http://schemas.microsoft.com/office/drawing/2014/main" id="{1CF5D331-5AC6-42D1-AB8B-FBB8FFA76966}"/>
              </a:ext>
            </a:extLst>
          </p:cNvPr>
          <p:cNvSpPr/>
          <p:nvPr/>
        </p:nvSpPr>
        <p:spPr>
          <a:xfrm>
            <a:off x="664369" y="6642555"/>
            <a:ext cx="9099082" cy="215444"/>
          </a:xfrm>
          <a:prstGeom prst="rect">
            <a:avLst/>
          </a:prstGeom>
        </p:spPr>
        <p:txBody>
          <a:bodyPr wrap="square" anchor="b">
            <a:spAutoFit/>
          </a:bodyPr>
          <a:lstStyle/>
          <a:p>
            <a:pPr lvl="0">
              <a:defRPr/>
            </a:pPr>
            <a:r>
              <a:rPr lang="en-US" sz="800" kern="0" dirty="0">
                <a:latin typeface="Arial" panose="020B0604020202020204" pitchFamily="34" charset="0"/>
                <a:cs typeface="Arial" pitchFamily="34" charset="0"/>
              </a:rPr>
              <a:t>HLA, human leukocyte antigen.</a:t>
            </a:r>
            <a:endParaRPr lang="en-US" sz="800" dirty="0">
              <a:latin typeface="Arial" panose="020B0604020202020204" pitchFamily="34" charset="0"/>
              <a:cs typeface="Arial" panose="020B0604020202020204" pitchFamily="34" charset="0"/>
            </a:endParaRPr>
          </a:p>
        </p:txBody>
      </p:sp>
      <p:sp>
        <p:nvSpPr>
          <p:cNvPr id="8" name="Octagon 7">
            <a:extLst>
              <a:ext uri="{FF2B5EF4-FFF2-40B4-BE49-F238E27FC236}">
                <a16:creationId xmlns:a16="http://schemas.microsoft.com/office/drawing/2014/main" id="{C1B036E9-FC4A-4523-9057-B54A1BC86284}"/>
              </a:ext>
            </a:extLst>
          </p:cNvPr>
          <p:cNvSpPr/>
          <p:nvPr/>
        </p:nvSpPr>
        <p:spPr>
          <a:xfrm>
            <a:off x="5098600" y="2026403"/>
            <a:ext cx="2529192" cy="2358958"/>
          </a:xfrm>
          <a:prstGeom prst="octagon">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w="101600">
            <a:solidFill>
              <a:schemeClr val="bg2"/>
            </a:solidFill>
          </a:ln>
          <a:effectLst>
            <a:outerShdw blurRad="508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000" b="1" dirty="0"/>
              <a:t>CHALLENGES </a:t>
            </a:r>
            <a:br>
              <a:rPr lang="en-US" sz="2000" b="1" dirty="0"/>
            </a:br>
            <a:r>
              <a:rPr lang="en-US" sz="2000" b="1" dirty="0"/>
              <a:t>AND</a:t>
            </a:r>
            <a:br>
              <a:rPr lang="en-US" sz="2000" b="1" dirty="0"/>
            </a:br>
            <a:r>
              <a:rPr lang="en-US" sz="2000" b="1" dirty="0"/>
              <a:t>OPPORTUNITIES</a:t>
            </a:r>
            <a:br>
              <a:rPr lang="en-US" sz="2000" b="1" dirty="0"/>
            </a:br>
            <a:r>
              <a:rPr lang="en-US" sz="2000" b="1" dirty="0"/>
              <a:t>IN KIDNEY</a:t>
            </a:r>
            <a:br>
              <a:rPr lang="en-US" sz="2000" b="1" dirty="0"/>
            </a:br>
            <a:r>
              <a:rPr lang="en-US" sz="2000" b="1" dirty="0"/>
              <a:t>ALLOCATION</a:t>
            </a:r>
          </a:p>
        </p:txBody>
      </p:sp>
    </p:spTree>
    <p:extLst>
      <p:ext uri="{BB962C8B-B14F-4D97-AF65-F5344CB8AC3E}">
        <p14:creationId xmlns:p14="http://schemas.microsoft.com/office/powerpoint/2010/main" val="275403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75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right)">
                                      <p:cBhvr>
                                        <p:cTn id="12" dur="75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7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7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6928C-04E2-45CA-A002-8F801FAB019E}"/>
              </a:ext>
            </a:extLst>
          </p:cNvPr>
          <p:cNvSpPr>
            <a:spLocks noGrp="1"/>
          </p:cNvSpPr>
          <p:nvPr>
            <p:ph type="title"/>
          </p:nvPr>
        </p:nvSpPr>
        <p:spPr/>
        <p:txBody>
          <a:bodyPr/>
          <a:lstStyle/>
          <a:p>
            <a:r>
              <a:rPr lang="en-US" dirty="0"/>
              <a:t>Impact of the 2021 Policy Change </a:t>
            </a:r>
            <a:br>
              <a:rPr lang="en-US" dirty="0"/>
            </a:br>
            <a:r>
              <a:rPr lang="en-US" dirty="0"/>
              <a:t>on Transplant Centers</a:t>
            </a:r>
          </a:p>
        </p:txBody>
      </p:sp>
      <p:sp>
        <p:nvSpPr>
          <p:cNvPr id="5" name="Subtitle 4">
            <a:extLst>
              <a:ext uri="{FF2B5EF4-FFF2-40B4-BE49-F238E27FC236}">
                <a16:creationId xmlns:a16="http://schemas.microsoft.com/office/drawing/2014/main" id="{16870B25-A402-4F7F-BC95-6D5AD492DA78}"/>
              </a:ext>
            </a:extLst>
          </p:cNvPr>
          <p:cNvSpPr>
            <a:spLocks noGrp="1"/>
          </p:cNvSpPr>
          <p:nvPr>
            <p:ph type="subTitle" idx="1"/>
          </p:nvPr>
        </p:nvSpPr>
        <p:spPr/>
        <p:txBody>
          <a:bodyPr/>
          <a:lstStyle/>
          <a:p>
            <a:r>
              <a:rPr lang="en-US" dirty="0"/>
              <a:t>Case Studies</a:t>
            </a:r>
          </a:p>
        </p:txBody>
      </p:sp>
      <p:sp>
        <p:nvSpPr>
          <p:cNvPr id="6" name="Rectangle 5">
            <a:extLst>
              <a:ext uri="{FF2B5EF4-FFF2-40B4-BE49-F238E27FC236}">
                <a16:creationId xmlns:a16="http://schemas.microsoft.com/office/drawing/2014/main" id="{4950B0D1-7290-E84C-AF78-CC35F3D58428}"/>
              </a:ext>
            </a:extLst>
          </p:cNvPr>
          <p:cNvSpPr/>
          <p:nvPr/>
        </p:nvSpPr>
        <p:spPr>
          <a:xfrm>
            <a:off x="0" y="6396334"/>
            <a:ext cx="7651531" cy="461665"/>
          </a:xfrm>
          <a:prstGeom prst="rect">
            <a:avLst/>
          </a:prstGeom>
        </p:spPr>
        <p:txBody>
          <a:bodyPr wrap="square" anchor="b">
            <a:spAutoFit/>
          </a:bodyPr>
          <a:lstStyle/>
          <a:p>
            <a:pPr lvl="0"/>
            <a:r>
              <a:rPr lang="en-US" sz="800" dirty="0"/>
              <a:t>These case studies are hypothetical and should be used for illustrative purposes only. They are not intended to instruct any health care provider in the treatment of any illness, nor are they meant to substitute for medical training or to be relied upon in treating any individual patient. The health care provider reading these case studies should use his or her own knowledge, education, training, and judgment when treating patients. </a:t>
            </a:r>
          </a:p>
        </p:txBody>
      </p:sp>
    </p:spTree>
    <p:extLst>
      <p:ext uri="{BB962C8B-B14F-4D97-AF65-F5344CB8AC3E}">
        <p14:creationId xmlns:p14="http://schemas.microsoft.com/office/powerpoint/2010/main" val="37479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dirty="0"/>
              <a:t>A Transplant Center With Historically </a:t>
            </a:r>
            <a:br>
              <a:rPr lang="en-US" dirty="0"/>
            </a:br>
            <a:r>
              <a:rPr lang="en-US" dirty="0"/>
              <a:t>Short Waiting Times</a:t>
            </a:r>
          </a:p>
        </p:txBody>
      </p:sp>
      <p:sp>
        <p:nvSpPr>
          <p:cNvPr id="4" name="Content Placeholder 3">
            <a:extLst>
              <a:ext uri="{FF2B5EF4-FFF2-40B4-BE49-F238E27FC236}">
                <a16:creationId xmlns:a16="http://schemas.microsoft.com/office/drawing/2014/main" id="{8B0C828C-3065-4B5B-81CD-33BB08ADD82E}"/>
              </a:ext>
            </a:extLst>
          </p:cNvPr>
          <p:cNvSpPr>
            <a:spLocks noGrp="1"/>
          </p:cNvSpPr>
          <p:nvPr>
            <p:ph idx="1"/>
          </p:nvPr>
        </p:nvSpPr>
        <p:spPr>
          <a:xfrm>
            <a:off x="762000" y="1424538"/>
            <a:ext cx="10890422" cy="4384251"/>
          </a:xfrm>
        </p:spPr>
        <p:txBody>
          <a:bodyPr/>
          <a:lstStyle/>
          <a:p>
            <a:r>
              <a:rPr lang="en-US" sz="2200" dirty="0"/>
              <a:t>The transplant center has a well-respected kidney transplant program</a:t>
            </a:r>
          </a:p>
          <a:p>
            <a:r>
              <a:rPr lang="en-US" sz="2200" dirty="0"/>
              <a:t>Waiting times at this center will now </a:t>
            </a:r>
            <a:r>
              <a:rPr lang="en-US" sz="2200" b="1" dirty="0">
                <a:solidFill>
                  <a:schemeClr val="accent3"/>
                </a:solidFill>
              </a:rPr>
              <a:t>increase</a:t>
            </a:r>
            <a:r>
              <a:rPr lang="en-US" sz="2200" dirty="0"/>
              <a:t> due to competition with neighboring centers</a:t>
            </a:r>
          </a:p>
          <a:p>
            <a:pPr marL="0" indent="0">
              <a:buNone/>
            </a:pPr>
            <a:endParaRPr lang="en-US" sz="200" b="1" dirty="0">
              <a:solidFill>
                <a:schemeClr val="accent3"/>
              </a:solidFill>
            </a:endParaRPr>
          </a:p>
          <a:p>
            <a:pPr marL="0" indent="0">
              <a:buNone/>
            </a:pPr>
            <a:r>
              <a:rPr lang="en-US" sz="2200" b="1" dirty="0">
                <a:solidFill>
                  <a:schemeClr val="accent3"/>
                </a:solidFill>
              </a:rPr>
              <a:t>Average Transplant Volume</a:t>
            </a:r>
          </a:p>
          <a:p>
            <a:r>
              <a:rPr lang="en-US" sz="2200" dirty="0"/>
              <a:t>165 DD transplants per year</a:t>
            </a:r>
          </a:p>
          <a:p>
            <a:r>
              <a:rPr lang="en-US" sz="2200" dirty="0"/>
              <a:t>12 living donor transplants per year</a:t>
            </a:r>
          </a:p>
          <a:p>
            <a:pPr marL="0" lvl="0" indent="0">
              <a:buNone/>
            </a:pPr>
            <a:endParaRPr lang="en-US" sz="200" b="1" dirty="0">
              <a:solidFill>
                <a:schemeClr val="accent3"/>
              </a:solidFill>
            </a:endParaRPr>
          </a:p>
          <a:p>
            <a:pPr marL="0" lvl="0" indent="0">
              <a:buNone/>
            </a:pPr>
            <a:r>
              <a:rPr lang="en-US" sz="2200" b="1" dirty="0">
                <a:solidFill>
                  <a:schemeClr val="accent3"/>
                </a:solidFill>
              </a:rPr>
              <a:t>Average Time to Transplant</a:t>
            </a:r>
          </a:p>
          <a:p>
            <a:pPr lvl="0"/>
            <a:r>
              <a:rPr lang="en-US" sz="2200" dirty="0"/>
              <a:t>1 year</a:t>
            </a:r>
          </a:p>
          <a:p>
            <a:endParaRPr lang="en-US" sz="2200" dirty="0"/>
          </a:p>
          <a:p>
            <a:endParaRPr lang="en-US" sz="2200" dirty="0"/>
          </a:p>
          <a:p>
            <a:endParaRPr lang="en-US" sz="2200" dirty="0"/>
          </a:p>
          <a:p>
            <a:endParaRPr lang="en-US" sz="2200" dirty="0"/>
          </a:p>
          <a:p>
            <a:endParaRPr lang="en-US" sz="2200" dirty="0"/>
          </a:p>
        </p:txBody>
      </p:sp>
      <p:sp>
        <p:nvSpPr>
          <p:cNvPr id="8" name="Arrow: Pentagon 7">
            <a:extLst>
              <a:ext uri="{FF2B5EF4-FFF2-40B4-BE49-F238E27FC236}">
                <a16:creationId xmlns:a16="http://schemas.microsoft.com/office/drawing/2014/main" id="{E698EB42-2F41-4EC4-A70D-F67B2E955F37}"/>
              </a:ext>
            </a:extLst>
          </p:cNvPr>
          <p:cNvSpPr/>
          <p:nvPr/>
        </p:nvSpPr>
        <p:spPr>
          <a:xfrm rot="5400000">
            <a:off x="10790582" y="-811696"/>
            <a:ext cx="583096" cy="2206488"/>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1: Center With </a:t>
            </a:r>
            <a:br>
              <a:rPr lang="en-US" sz="1200" b="1" dirty="0"/>
            </a:br>
            <a:r>
              <a:rPr lang="en-US" sz="1200" b="1" dirty="0"/>
              <a:t>Short Waiting Times</a:t>
            </a:r>
          </a:p>
        </p:txBody>
      </p:sp>
      <p:pic>
        <p:nvPicPr>
          <p:cNvPr id="7" name="Picture 6">
            <a:extLst>
              <a:ext uri="{FF2B5EF4-FFF2-40B4-BE49-F238E27FC236}">
                <a16:creationId xmlns:a16="http://schemas.microsoft.com/office/drawing/2014/main" id="{1CD267BF-676F-4510-83C8-D7D010357603}"/>
              </a:ext>
            </a:extLst>
          </p:cNvPr>
          <p:cNvPicPr>
            <a:picLocks noChangeAspect="1"/>
          </p:cNvPicPr>
          <p:nvPr/>
        </p:nvPicPr>
        <p:blipFill rotWithShape="1">
          <a:blip r:embed="rId3">
            <a:extLst>
              <a:ext uri="{28A0092B-C50C-407E-A947-70E740481C1C}">
                <a14:useLocalDpi xmlns:a14="http://schemas.microsoft.com/office/drawing/2010/main" val="0"/>
              </a:ext>
            </a:extLst>
          </a:blip>
          <a:srcRect l="7344" t="9874"/>
          <a:stretch/>
        </p:blipFill>
        <p:spPr>
          <a:xfrm>
            <a:off x="6859110" y="2471721"/>
            <a:ext cx="5121498" cy="3317848"/>
          </a:xfrm>
          <a:prstGeom prst="rect">
            <a:avLst/>
          </a:prstGeom>
        </p:spPr>
      </p:pic>
      <p:sp>
        <p:nvSpPr>
          <p:cNvPr id="6" name="TextBox 5">
            <a:extLst>
              <a:ext uri="{FF2B5EF4-FFF2-40B4-BE49-F238E27FC236}">
                <a16:creationId xmlns:a16="http://schemas.microsoft.com/office/drawing/2014/main" id="{10896771-7F3B-45EA-8915-C6207629C608}"/>
              </a:ext>
            </a:extLst>
          </p:cNvPr>
          <p:cNvSpPr txBox="1"/>
          <p:nvPr/>
        </p:nvSpPr>
        <p:spPr>
          <a:xfrm>
            <a:off x="10132768" y="5772068"/>
            <a:ext cx="1938351" cy="215444"/>
          </a:xfrm>
          <a:prstGeom prst="rect">
            <a:avLst/>
          </a:prstGeom>
          <a:noFill/>
        </p:spPr>
        <p:txBody>
          <a:bodyPr wrap="none" rtlCol="0">
            <a:spAutoFit/>
          </a:bodyPr>
          <a:lstStyle/>
          <a:p>
            <a:r>
              <a:rPr lang="en-US" sz="800" dirty="0">
                <a:solidFill>
                  <a:schemeClr val="tx1">
                    <a:lumMod val="50000"/>
                    <a:lumOff val="50000"/>
                  </a:schemeClr>
                </a:solidFill>
              </a:rPr>
              <a:t>Imagery supplied by Gettyimages.com</a:t>
            </a:r>
          </a:p>
        </p:txBody>
      </p:sp>
    </p:spTree>
    <p:extLst>
      <p:ext uri="{BB962C8B-B14F-4D97-AF65-F5344CB8AC3E}">
        <p14:creationId xmlns:p14="http://schemas.microsoft.com/office/powerpoint/2010/main" val="351910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903E4477-5AF9-4940-A2D7-63F5489B8535}"/>
              </a:ext>
            </a:extLst>
          </p:cNvPr>
          <p:cNvSpPr/>
          <p:nvPr/>
        </p:nvSpPr>
        <p:spPr>
          <a:xfrm>
            <a:off x="6320972" y="1074057"/>
            <a:ext cx="5587408" cy="5087257"/>
          </a:xfrm>
          <a:prstGeom prst="roundRect">
            <a:avLst>
              <a:gd name="adj" fmla="val 87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a:t>Impact of the 2021 Policy Change on the </a:t>
            </a:r>
            <a:br>
              <a:rPr lang="en-US"/>
            </a:br>
            <a:r>
              <a:rPr lang="en-US"/>
              <a:t>Transplant Center With Short Waiting Times</a:t>
            </a:r>
            <a:endParaRPr lang="en-US" dirty="0"/>
          </a:p>
        </p:txBody>
      </p:sp>
      <p:sp>
        <p:nvSpPr>
          <p:cNvPr id="8" name="Content Placeholder 47">
            <a:extLst>
              <a:ext uri="{FF2B5EF4-FFF2-40B4-BE49-F238E27FC236}">
                <a16:creationId xmlns:a16="http://schemas.microsoft.com/office/drawing/2014/main" id="{90C79571-8E9D-45B0-B777-FB01E2005EBA}"/>
              </a:ext>
            </a:extLst>
          </p:cNvPr>
          <p:cNvSpPr>
            <a:spLocks noGrp="1"/>
          </p:cNvSpPr>
          <p:nvPr>
            <p:ph idx="1"/>
          </p:nvPr>
        </p:nvSpPr>
        <p:spPr>
          <a:xfrm>
            <a:off x="762000" y="1424538"/>
            <a:ext cx="10890422" cy="4384251"/>
          </a:xfrm>
        </p:spPr>
        <p:txBody>
          <a:bodyPr/>
          <a:lstStyle/>
          <a:p>
            <a:pPr marL="0" indent="0">
              <a:buNone/>
            </a:pPr>
            <a:r>
              <a:rPr lang="en-US" b="1" dirty="0">
                <a:solidFill>
                  <a:schemeClr val="accent3"/>
                </a:solidFill>
              </a:rPr>
              <a:t>New Center Considerations</a:t>
            </a:r>
          </a:p>
          <a:p>
            <a:r>
              <a:rPr lang="en-US" dirty="0"/>
              <a:t>Center competition</a:t>
            </a:r>
          </a:p>
          <a:p>
            <a:r>
              <a:rPr lang="en-US" dirty="0"/>
              <a:t>Travel time</a:t>
            </a:r>
          </a:p>
          <a:p>
            <a:r>
              <a:rPr lang="en-US" dirty="0"/>
              <a:t>Quality of the organ offers</a:t>
            </a:r>
          </a:p>
          <a:p>
            <a:r>
              <a:rPr lang="en-US" dirty="0"/>
              <a:t>Organ acceptance policies</a:t>
            </a:r>
          </a:p>
          <a:p>
            <a:r>
              <a:rPr lang="en-US" dirty="0"/>
              <a:t>Living donation programs</a:t>
            </a:r>
          </a:p>
        </p:txBody>
      </p:sp>
      <p:sp>
        <p:nvSpPr>
          <p:cNvPr id="6" name="Rectangle 5">
            <a:extLst>
              <a:ext uri="{FF2B5EF4-FFF2-40B4-BE49-F238E27FC236}">
                <a16:creationId xmlns:a16="http://schemas.microsoft.com/office/drawing/2014/main" id="{324FD986-2E35-4DA8-A72D-B3D854983C42}"/>
              </a:ext>
            </a:extLst>
          </p:cNvPr>
          <p:cNvSpPr/>
          <p:nvPr/>
        </p:nvSpPr>
        <p:spPr>
          <a:xfrm>
            <a:off x="668505" y="6642555"/>
            <a:ext cx="9099082" cy="215444"/>
          </a:xfrm>
          <a:prstGeom prst="rect">
            <a:avLst/>
          </a:prstGeom>
        </p:spPr>
        <p:txBody>
          <a:bodyPr wrap="square" anchor="b">
            <a:spAutoFit/>
          </a:bodyPr>
          <a:lstStyle/>
          <a:p>
            <a:r>
              <a:rPr lang="en-US" sz="800" kern="0" dirty="0">
                <a:latin typeface="Arial" panose="020B0604020202020204" pitchFamily="34" charset="0"/>
                <a:cs typeface="Arial" pitchFamily="34" charset="0"/>
              </a:rPr>
              <a:t>Adler JT, et al. </a:t>
            </a:r>
            <a:r>
              <a:rPr lang="en-US" sz="800" i="1" kern="0" dirty="0">
                <a:latin typeface="Arial" panose="020B0604020202020204" pitchFamily="34" charset="0"/>
                <a:cs typeface="Arial" pitchFamily="34" charset="0"/>
              </a:rPr>
              <a:t>Am J Transplant</a:t>
            </a:r>
            <a:r>
              <a:rPr lang="en-US" sz="800" kern="0" dirty="0">
                <a:latin typeface="Arial" panose="020B0604020202020204" pitchFamily="34" charset="0"/>
                <a:cs typeface="Arial" pitchFamily="34" charset="0"/>
              </a:rPr>
              <a:t>. 2021;21(6):2007-2013. </a:t>
            </a:r>
            <a:endParaRPr lang="en-US" sz="800"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1BDCCE4B-6C0E-4C2C-BAE6-6EBDB7EDAA06}"/>
              </a:ext>
            </a:extLst>
          </p:cNvPr>
          <p:cNvSpPr/>
          <p:nvPr/>
        </p:nvSpPr>
        <p:spPr>
          <a:xfrm>
            <a:off x="7698715" y="4454401"/>
            <a:ext cx="182880" cy="182880"/>
          </a:xfrm>
          <a:prstGeom prst="ellipse">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92D050"/>
              </a:solidFill>
            </a:endParaRPr>
          </a:p>
        </p:txBody>
      </p:sp>
      <p:sp>
        <p:nvSpPr>
          <p:cNvPr id="30" name="TextBox 29">
            <a:extLst>
              <a:ext uri="{FF2B5EF4-FFF2-40B4-BE49-F238E27FC236}">
                <a16:creationId xmlns:a16="http://schemas.microsoft.com/office/drawing/2014/main" id="{6A76011F-77EE-47CF-BD2F-E4AE2ABCBE4D}"/>
              </a:ext>
            </a:extLst>
          </p:cNvPr>
          <p:cNvSpPr txBox="1"/>
          <p:nvPr/>
        </p:nvSpPr>
        <p:spPr>
          <a:xfrm>
            <a:off x="7529597" y="2854284"/>
            <a:ext cx="1022779" cy="1023038"/>
          </a:xfrm>
          <a:prstGeom prst="rect">
            <a:avLst/>
          </a:prstGeom>
          <a:noFill/>
        </p:spPr>
        <p:txBody>
          <a:bodyPr wrap="none" rtlCol="0">
            <a:spAutoFit/>
          </a:bodyPr>
          <a:lstStyle/>
          <a:p>
            <a:pPr algn="ctr"/>
            <a:r>
              <a:rPr lang="en-US" sz="1400" dirty="0">
                <a:solidFill>
                  <a:srgbClr val="00B050"/>
                </a:solidFill>
              </a:rPr>
              <a:t>Transplant</a:t>
            </a:r>
            <a:br>
              <a:rPr lang="en-US" sz="1400" dirty="0">
                <a:solidFill>
                  <a:srgbClr val="00B050"/>
                </a:solidFill>
              </a:rPr>
            </a:br>
            <a:r>
              <a:rPr lang="en-US" sz="1400" dirty="0">
                <a:solidFill>
                  <a:srgbClr val="00B050"/>
                </a:solidFill>
              </a:rPr>
              <a:t>center </a:t>
            </a:r>
          </a:p>
          <a:p>
            <a:pPr algn="ctr">
              <a:spcBef>
                <a:spcPts val="600"/>
              </a:spcBef>
            </a:pPr>
            <a:r>
              <a:rPr lang="en-US" sz="1600" b="1" dirty="0">
                <a:solidFill>
                  <a:srgbClr val="00B050"/>
                </a:solidFill>
              </a:rPr>
              <a:t>1 year</a:t>
            </a:r>
          </a:p>
          <a:p>
            <a:pPr algn="ctr">
              <a:lnSpc>
                <a:spcPct val="65000"/>
              </a:lnSpc>
            </a:pPr>
            <a:endParaRPr lang="en-US" sz="1400" dirty="0">
              <a:solidFill>
                <a:srgbClr val="00B050"/>
              </a:solidFill>
            </a:endParaRPr>
          </a:p>
        </p:txBody>
      </p:sp>
      <p:sp>
        <p:nvSpPr>
          <p:cNvPr id="29" name="Oval 28">
            <a:extLst>
              <a:ext uri="{FF2B5EF4-FFF2-40B4-BE49-F238E27FC236}">
                <a16:creationId xmlns:a16="http://schemas.microsoft.com/office/drawing/2014/main" id="{912F1B3C-1D12-450D-918D-D09AA23406F4}"/>
              </a:ext>
            </a:extLst>
          </p:cNvPr>
          <p:cNvSpPr>
            <a:spLocks/>
          </p:cNvSpPr>
          <p:nvPr/>
        </p:nvSpPr>
        <p:spPr>
          <a:xfrm>
            <a:off x="7972126" y="3772255"/>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92D050"/>
              </a:solidFill>
            </a:endParaRPr>
          </a:p>
        </p:txBody>
      </p:sp>
      <p:sp>
        <p:nvSpPr>
          <p:cNvPr id="48" name="TextBox 47">
            <a:extLst>
              <a:ext uri="{FF2B5EF4-FFF2-40B4-BE49-F238E27FC236}">
                <a16:creationId xmlns:a16="http://schemas.microsoft.com/office/drawing/2014/main" id="{4BAD20D1-6150-478B-A19F-DD8F0C695ABF}"/>
              </a:ext>
            </a:extLst>
          </p:cNvPr>
          <p:cNvSpPr txBox="1"/>
          <p:nvPr/>
        </p:nvSpPr>
        <p:spPr>
          <a:xfrm>
            <a:off x="7040077" y="4638973"/>
            <a:ext cx="1516761" cy="992259"/>
          </a:xfrm>
          <a:prstGeom prst="rect">
            <a:avLst/>
          </a:prstGeom>
          <a:noFill/>
        </p:spPr>
        <p:txBody>
          <a:bodyPr wrap="none" rtlCol="0">
            <a:spAutoFit/>
          </a:bodyPr>
          <a:lstStyle/>
          <a:p>
            <a:pPr algn="ctr">
              <a:spcBef>
                <a:spcPts val="600"/>
              </a:spcBef>
            </a:pPr>
            <a:r>
              <a:rPr lang="en-US" sz="1400" dirty="0">
                <a:solidFill>
                  <a:srgbClr val="77787B"/>
                </a:solidFill>
              </a:rPr>
              <a:t>Neighboring </a:t>
            </a:r>
            <a:br>
              <a:rPr lang="en-US" sz="1400" dirty="0">
                <a:solidFill>
                  <a:srgbClr val="77787B"/>
                </a:solidFill>
              </a:rPr>
            </a:br>
            <a:r>
              <a:rPr lang="en-US" sz="1400" dirty="0">
                <a:solidFill>
                  <a:srgbClr val="77787B"/>
                </a:solidFill>
              </a:rPr>
              <a:t>transplant center</a:t>
            </a:r>
          </a:p>
          <a:p>
            <a:pPr algn="ctr">
              <a:spcBef>
                <a:spcPts val="600"/>
              </a:spcBef>
            </a:pPr>
            <a:r>
              <a:rPr lang="en-US" sz="1600" b="1" dirty="0">
                <a:solidFill>
                  <a:schemeClr val="accent6"/>
                </a:solidFill>
              </a:rPr>
              <a:t>5 years</a:t>
            </a:r>
          </a:p>
          <a:p>
            <a:pPr algn="ctr">
              <a:lnSpc>
                <a:spcPct val="65000"/>
              </a:lnSpc>
            </a:pPr>
            <a:endParaRPr lang="en-US" sz="1400" dirty="0">
              <a:solidFill>
                <a:srgbClr val="77787B"/>
              </a:solidFill>
            </a:endParaRPr>
          </a:p>
        </p:txBody>
      </p:sp>
      <p:sp>
        <p:nvSpPr>
          <p:cNvPr id="51" name="Arrow: Pentagon 50">
            <a:extLst>
              <a:ext uri="{FF2B5EF4-FFF2-40B4-BE49-F238E27FC236}">
                <a16:creationId xmlns:a16="http://schemas.microsoft.com/office/drawing/2014/main" id="{68C77FC9-96CD-4609-8886-0BE930189C80}"/>
              </a:ext>
            </a:extLst>
          </p:cNvPr>
          <p:cNvSpPr/>
          <p:nvPr/>
        </p:nvSpPr>
        <p:spPr>
          <a:xfrm rot="5400000">
            <a:off x="10790582" y="-811696"/>
            <a:ext cx="583096" cy="2206488"/>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1: Center With </a:t>
            </a:r>
            <a:br>
              <a:rPr lang="en-US" sz="1200" b="1" dirty="0"/>
            </a:br>
            <a:r>
              <a:rPr lang="en-US" sz="1200" b="1" dirty="0"/>
              <a:t>Short Waiting Times</a:t>
            </a:r>
          </a:p>
        </p:txBody>
      </p:sp>
      <p:grpSp>
        <p:nvGrpSpPr>
          <p:cNvPr id="23" name="Group 22">
            <a:extLst>
              <a:ext uri="{FF2B5EF4-FFF2-40B4-BE49-F238E27FC236}">
                <a16:creationId xmlns:a16="http://schemas.microsoft.com/office/drawing/2014/main" id="{7A872F19-DCB2-443B-A465-A8AE88E43A76}"/>
              </a:ext>
            </a:extLst>
          </p:cNvPr>
          <p:cNvGrpSpPr/>
          <p:nvPr/>
        </p:nvGrpSpPr>
        <p:grpSpPr>
          <a:xfrm>
            <a:off x="762000" y="4753304"/>
            <a:ext cx="5269724" cy="902769"/>
            <a:chOff x="882525" y="5095008"/>
            <a:chExt cx="5269724" cy="902769"/>
          </a:xfrm>
        </p:grpSpPr>
        <p:sp>
          <p:nvSpPr>
            <p:cNvPr id="24" name="Rectangle: Rounded Corners 23">
              <a:extLst>
                <a:ext uri="{FF2B5EF4-FFF2-40B4-BE49-F238E27FC236}">
                  <a16:creationId xmlns:a16="http://schemas.microsoft.com/office/drawing/2014/main" id="{9528BA14-13A5-4648-B6F0-2C1D1ABEC1B2}"/>
                </a:ext>
              </a:extLst>
            </p:cNvPr>
            <p:cNvSpPr/>
            <p:nvPr/>
          </p:nvSpPr>
          <p:spPr>
            <a:xfrm>
              <a:off x="1311781" y="5289891"/>
              <a:ext cx="4840468" cy="707886"/>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cs typeface="Arial" charset="0"/>
                </a:rPr>
                <a:t>How will the new policy affect this center’s waiting times and organ offers?</a:t>
              </a:r>
            </a:p>
          </p:txBody>
        </p:sp>
        <p:sp>
          <p:nvSpPr>
            <p:cNvPr id="25" name="Speech Bubble: Oval 24">
              <a:extLst>
                <a:ext uri="{FF2B5EF4-FFF2-40B4-BE49-F238E27FC236}">
                  <a16:creationId xmlns:a16="http://schemas.microsoft.com/office/drawing/2014/main" id="{AC66F48F-87AB-4A8F-A582-D5FEAA4048DF}"/>
                </a:ext>
              </a:extLst>
            </p:cNvPr>
            <p:cNvSpPr/>
            <p:nvPr/>
          </p:nvSpPr>
          <p:spPr>
            <a:xfrm>
              <a:off x="882525" y="5095008"/>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grpSp>
        <p:nvGrpSpPr>
          <p:cNvPr id="4" name="Group 3">
            <a:extLst>
              <a:ext uri="{FF2B5EF4-FFF2-40B4-BE49-F238E27FC236}">
                <a16:creationId xmlns:a16="http://schemas.microsoft.com/office/drawing/2014/main" id="{E4690CEB-9946-49C8-9233-53B3814B4CAF}"/>
              </a:ext>
            </a:extLst>
          </p:cNvPr>
          <p:cNvGrpSpPr/>
          <p:nvPr/>
        </p:nvGrpSpPr>
        <p:grpSpPr>
          <a:xfrm>
            <a:off x="6586853" y="2748948"/>
            <a:ext cx="2926080" cy="2926080"/>
            <a:chOff x="7205852" y="2316589"/>
            <a:chExt cx="3311337" cy="3188884"/>
          </a:xfrm>
        </p:grpSpPr>
        <p:sp>
          <p:nvSpPr>
            <p:cNvPr id="20" name="Circle: Hollow 19">
              <a:extLst>
                <a:ext uri="{FF2B5EF4-FFF2-40B4-BE49-F238E27FC236}">
                  <a16:creationId xmlns:a16="http://schemas.microsoft.com/office/drawing/2014/main" id="{7B0BDB3E-9458-412F-92DD-778F3AFF68BA}"/>
                </a:ext>
              </a:extLst>
            </p:cNvPr>
            <p:cNvSpPr/>
            <p:nvPr/>
          </p:nvSpPr>
          <p:spPr>
            <a:xfrm>
              <a:off x="7205852" y="2316589"/>
              <a:ext cx="3311337" cy="3188884"/>
            </a:xfrm>
            <a:prstGeom prst="donut">
              <a:avLst>
                <a:gd name="adj" fmla="val 141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TextBox 25">
              <a:extLst>
                <a:ext uri="{FF2B5EF4-FFF2-40B4-BE49-F238E27FC236}">
                  <a16:creationId xmlns:a16="http://schemas.microsoft.com/office/drawing/2014/main" id="{289470F7-AFCA-4FC3-A6D6-70B9397296D1}"/>
                </a:ext>
              </a:extLst>
            </p:cNvPr>
            <p:cNvSpPr txBox="1"/>
            <p:nvPr/>
          </p:nvSpPr>
          <p:spPr>
            <a:xfrm>
              <a:off x="9309135" y="3767264"/>
              <a:ext cx="918278" cy="277211"/>
            </a:xfrm>
            <a:prstGeom prst="rect">
              <a:avLst/>
            </a:prstGeom>
            <a:noFill/>
          </p:spPr>
          <p:txBody>
            <a:bodyPr wrap="none" rtlCol="0">
              <a:spAutoFit/>
            </a:bodyPr>
            <a:lstStyle/>
            <a:p>
              <a:pPr algn="ctr">
                <a:lnSpc>
                  <a:spcPct val="75000"/>
                </a:lnSpc>
              </a:pPr>
              <a:r>
                <a:rPr lang="en-US" sz="1400" b="1" dirty="0"/>
                <a:t>250 NM</a:t>
              </a:r>
            </a:p>
          </p:txBody>
        </p:sp>
        <p:cxnSp>
          <p:nvCxnSpPr>
            <p:cNvPr id="27" name="Straight Connector 26">
              <a:extLst>
                <a:ext uri="{FF2B5EF4-FFF2-40B4-BE49-F238E27FC236}">
                  <a16:creationId xmlns:a16="http://schemas.microsoft.com/office/drawing/2014/main" id="{21344859-A476-4C98-90C8-323CAC522A46}"/>
                </a:ext>
              </a:extLst>
            </p:cNvPr>
            <p:cNvCxnSpPr>
              <a:cxnSpLocks/>
            </p:cNvCxnSpPr>
            <p:nvPr/>
          </p:nvCxnSpPr>
          <p:spPr>
            <a:xfrm flipH="1">
              <a:off x="8945315" y="4018653"/>
              <a:ext cx="15521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63BE7EE-BC66-4D4A-80BF-E30D7F143649}"/>
                </a:ext>
              </a:extLst>
            </p:cNvPr>
            <p:cNvSpPr/>
            <p:nvPr/>
          </p:nvSpPr>
          <p:spPr>
            <a:xfrm>
              <a:off x="8908908" y="3926058"/>
              <a:ext cx="206959" cy="1993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TextBox 20">
            <a:extLst>
              <a:ext uri="{FF2B5EF4-FFF2-40B4-BE49-F238E27FC236}">
                <a16:creationId xmlns:a16="http://schemas.microsoft.com/office/drawing/2014/main" id="{7CC8A9C7-B239-402D-A924-38A0ADF041A1}"/>
              </a:ext>
            </a:extLst>
          </p:cNvPr>
          <p:cNvSpPr txBox="1"/>
          <p:nvPr/>
        </p:nvSpPr>
        <p:spPr>
          <a:xfrm>
            <a:off x="6456311" y="2409802"/>
            <a:ext cx="3221902" cy="443711"/>
          </a:xfrm>
          <a:prstGeom prst="rect">
            <a:avLst/>
          </a:prstGeom>
          <a:noFill/>
        </p:spPr>
        <p:txBody>
          <a:bodyPr wrap="square" rtlCol="0">
            <a:spAutoFit/>
          </a:bodyPr>
          <a:lstStyle/>
          <a:p>
            <a:pPr algn="ctr">
              <a:lnSpc>
                <a:spcPct val="75000"/>
              </a:lnSpc>
            </a:pPr>
            <a:r>
              <a:rPr lang="en-US" sz="1600" b="1" dirty="0"/>
              <a:t>Historical Waiting Times</a:t>
            </a:r>
          </a:p>
          <a:p>
            <a:pPr algn="ctr">
              <a:lnSpc>
                <a:spcPct val="65000"/>
              </a:lnSpc>
            </a:pPr>
            <a:endParaRPr lang="en-US" sz="1600" b="1" dirty="0"/>
          </a:p>
        </p:txBody>
      </p:sp>
      <p:sp>
        <p:nvSpPr>
          <p:cNvPr id="22" name="Arrow: Right 21">
            <a:extLst>
              <a:ext uri="{FF2B5EF4-FFF2-40B4-BE49-F238E27FC236}">
                <a16:creationId xmlns:a16="http://schemas.microsoft.com/office/drawing/2014/main" id="{8B196257-82BB-4168-8AFC-116854273AEF}"/>
              </a:ext>
            </a:extLst>
          </p:cNvPr>
          <p:cNvSpPr/>
          <p:nvPr/>
        </p:nvSpPr>
        <p:spPr>
          <a:xfrm rot="16200000">
            <a:off x="10242598" y="2791568"/>
            <a:ext cx="880044" cy="2078289"/>
          </a:xfrm>
          <a:prstGeom prst="rightArrow">
            <a:avLst>
              <a:gd name="adj1" fmla="val 72088"/>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solidFill>
                  <a:schemeClr val="bg1"/>
                </a:solidFill>
              </a:rPr>
              <a:t>Increase</a:t>
            </a:r>
          </a:p>
        </p:txBody>
      </p:sp>
      <p:sp>
        <p:nvSpPr>
          <p:cNvPr id="32" name="Arrow: Right 31">
            <a:extLst>
              <a:ext uri="{FF2B5EF4-FFF2-40B4-BE49-F238E27FC236}">
                <a16:creationId xmlns:a16="http://schemas.microsoft.com/office/drawing/2014/main" id="{82E1F66E-FC88-4E55-80F7-BBC60AFE5114}"/>
              </a:ext>
            </a:extLst>
          </p:cNvPr>
          <p:cNvSpPr/>
          <p:nvPr/>
        </p:nvSpPr>
        <p:spPr>
          <a:xfrm rot="5400000">
            <a:off x="10242599" y="3714159"/>
            <a:ext cx="880044" cy="2078291"/>
          </a:xfrm>
          <a:prstGeom prst="rightArrow">
            <a:avLst>
              <a:gd name="adj1" fmla="val 72088"/>
              <a:gd name="adj2" fmla="val 50000"/>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bg1"/>
                </a:solidFill>
              </a:rPr>
              <a:t>Decrease</a:t>
            </a:r>
          </a:p>
        </p:txBody>
      </p:sp>
      <p:sp>
        <p:nvSpPr>
          <p:cNvPr id="33" name="TextBox 32">
            <a:extLst>
              <a:ext uri="{FF2B5EF4-FFF2-40B4-BE49-F238E27FC236}">
                <a16:creationId xmlns:a16="http://schemas.microsoft.com/office/drawing/2014/main" id="{B4882110-345B-40EE-85B2-D362F1763B61}"/>
              </a:ext>
            </a:extLst>
          </p:cNvPr>
          <p:cNvSpPr txBox="1"/>
          <p:nvPr/>
        </p:nvSpPr>
        <p:spPr>
          <a:xfrm>
            <a:off x="9093238" y="2335867"/>
            <a:ext cx="3221902" cy="830997"/>
          </a:xfrm>
          <a:prstGeom prst="rect">
            <a:avLst/>
          </a:prstGeom>
          <a:noFill/>
        </p:spPr>
        <p:txBody>
          <a:bodyPr wrap="square" rtlCol="0">
            <a:spAutoFit/>
          </a:bodyPr>
          <a:lstStyle/>
          <a:p>
            <a:pPr algn="ctr"/>
            <a:r>
              <a:rPr lang="en-US" sz="1600" b="1" dirty="0"/>
              <a:t>Expected Change in </a:t>
            </a:r>
            <a:br>
              <a:rPr lang="en-US" sz="1600" b="1" dirty="0"/>
            </a:br>
            <a:r>
              <a:rPr lang="en-US" sz="1600" b="1" dirty="0"/>
              <a:t>Waiting Times </a:t>
            </a:r>
          </a:p>
          <a:p>
            <a:pPr algn="ctr"/>
            <a:endParaRPr lang="en-US" sz="1600" b="1" dirty="0"/>
          </a:p>
        </p:txBody>
      </p:sp>
      <p:sp>
        <p:nvSpPr>
          <p:cNvPr id="34" name="TextBox 33">
            <a:extLst>
              <a:ext uri="{FF2B5EF4-FFF2-40B4-BE49-F238E27FC236}">
                <a16:creationId xmlns:a16="http://schemas.microsoft.com/office/drawing/2014/main" id="{CE05488F-0EE5-4112-B647-C71D53732E37}"/>
              </a:ext>
            </a:extLst>
          </p:cNvPr>
          <p:cNvSpPr txBox="1"/>
          <p:nvPr/>
        </p:nvSpPr>
        <p:spPr>
          <a:xfrm>
            <a:off x="6320972" y="1479758"/>
            <a:ext cx="5572564" cy="646331"/>
          </a:xfrm>
          <a:prstGeom prst="rect">
            <a:avLst/>
          </a:prstGeom>
          <a:noFill/>
        </p:spPr>
        <p:txBody>
          <a:bodyPr wrap="square" rtlCol="0">
            <a:spAutoFit/>
          </a:bodyPr>
          <a:lstStyle/>
          <a:p>
            <a:pPr algn="ctr"/>
            <a:r>
              <a:rPr lang="en-US" b="1" dirty="0">
                <a:solidFill>
                  <a:schemeClr val="accent3"/>
                </a:solidFill>
              </a:rPr>
              <a:t>Effects of Policy Update on Waiting Times for Centers Previously in Different DSAs</a:t>
            </a:r>
          </a:p>
        </p:txBody>
      </p:sp>
    </p:spTree>
    <p:extLst>
      <p:ext uri="{BB962C8B-B14F-4D97-AF65-F5344CB8AC3E}">
        <p14:creationId xmlns:p14="http://schemas.microsoft.com/office/powerpoint/2010/main" val="158093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a:t>Lisa, a Patient at the Center With Historically </a:t>
            </a:r>
            <a:br>
              <a:rPr lang="en-US"/>
            </a:br>
            <a:r>
              <a:rPr lang="en-US"/>
              <a:t>Short Waiting Times</a:t>
            </a:r>
            <a:endParaRPr lang="en-US" dirty="0"/>
          </a:p>
        </p:txBody>
      </p:sp>
      <p:sp>
        <p:nvSpPr>
          <p:cNvPr id="11" name="TextBox 10">
            <a:extLst>
              <a:ext uri="{FF2B5EF4-FFF2-40B4-BE49-F238E27FC236}">
                <a16:creationId xmlns:a16="http://schemas.microsoft.com/office/drawing/2014/main" id="{304CF3AB-D279-45F0-B304-C9C151AABB3D}"/>
              </a:ext>
            </a:extLst>
          </p:cNvPr>
          <p:cNvSpPr txBox="1"/>
          <p:nvPr/>
        </p:nvSpPr>
        <p:spPr>
          <a:xfrm>
            <a:off x="666752" y="6647318"/>
            <a:ext cx="3251211" cy="215444"/>
          </a:xfrm>
          <a:prstGeom prst="rect">
            <a:avLst/>
          </a:prstGeom>
          <a:noFill/>
        </p:spPr>
        <p:txBody>
          <a:bodyPr wrap="none" rtlCol="0">
            <a:spAutoFit/>
          </a:bodyPr>
          <a:lstStyle/>
          <a:p>
            <a:r>
              <a:rPr lang="en-US" sz="800" dirty="0">
                <a:latin typeface="Arial" charset="0"/>
                <a:ea typeface="Arial" charset="0"/>
                <a:cs typeface="Arial" charset="0"/>
              </a:rPr>
              <a:t>eGFR, estimated glomerular filtration rate; IgA, immunoglobulin A.  </a:t>
            </a:r>
          </a:p>
        </p:txBody>
      </p:sp>
      <p:pic>
        <p:nvPicPr>
          <p:cNvPr id="1026" name="Picture 2" descr="business woman working at the office - female graphic designer stock pictures, royalty-free photos &amp; images">
            <a:extLst>
              <a:ext uri="{FF2B5EF4-FFF2-40B4-BE49-F238E27FC236}">
                <a16:creationId xmlns:a16="http://schemas.microsoft.com/office/drawing/2014/main" id="{4B72AC6B-9A11-4F01-9EC5-491840936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86" r="21075"/>
          <a:stretch/>
        </p:blipFill>
        <p:spPr bwMode="auto">
          <a:xfrm>
            <a:off x="1055898" y="1074965"/>
            <a:ext cx="3365771" cy="3886200"/>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1">
            <a:extLst>
              <a:ext uri="{FF2B5EF4-FFF2-40B4-BE49-F238E27FC236}">
                <a16:creationId xmlns:a16="http://schemas.microsoft.com/office/drawing/2014/main" id="{8593DBF7-11FC-404E-97DA-42F4E7C0CED9}"/>
              </a:ext>
            </a:extLst>
          </p:cNvPr>
          <p:cNvSpPr/>
          <p:nvPr/>
        </p:nvSpPr>
        <p:spPr>
          <a:xfrm rot="5400000">
            <a:off x="10790582" y="-811696"/>
            <a:ext cx="583096" cy="2206488"/>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1: Center With </a:t>
            </a:r>
            <a:br>
              <a:rPr lang="en-US" sz="1200" b="1" dirty="0"/>
            </a:br>
            <a:r>
              <a:rPr lang="en-US" sz="1200" b="1" dirty="0"/>
              <a:t>Short Waiting Times</a:t>
            </a:r>
          </a:p>
        </p:txBody>
      </p:sp>
      <p:grpSp>
        <p:nvGrpSpPr>
          <p:cNvPr id="18" name="Group 17">
            <a:extLst>
              <a:ext uri="{FF2B5EF4-FFF2-40B4-BE49-F238E27FC236}">
                <a16:creationId xmlns:a16="http://schemas.microsoft.com/office/drawing/2014/main" id="{25215E75-58E6-45E8-8F4D-65D3C8E97B6A}"/>
              </a:ext>
            </a:extLst>
          </p:cNvPr>
          <p:cNvGrpSpPr/>
          <p:nvPr/>
        </p:nvGrpSpPr>
        <p:grpSpPr>
          <a:xfrm>
            <a:off x="2509080" y="5160418"/>
            <a:ext cx="7572047" cy="987244"/>
            <a:chOff x="4824839" y="4881751"/>
            <a:chExt cx="7572047" cy="987244"/>
          </a:xfrm>
        </p:grpSpPr>
        <p:sp>
          <p:nvSpPr>
            <p:cNvPr id="19" name="Rectangle: Rounded Corners 18">
              <a:extLst>
                <a:ext uri="{FF2B5EF4-FFF2-40B4-BE49-F238E27FC236}">
                  <a16:creationId xmlns:a16="http://schemas.microsoft.com/office/drawing/2014/main" id="{E25EF82D-4D16-4CCE-98BB-5773E684CDEB}"/>
                </a:ext>
              </a:extLst>
            </p:cNvPr>
            <p:cNvSpPr/>
            <p:nvPr/>
          </p:nvSpPr>
          <p:spPr>
            <a:xfrm>
              <a:off x="5278183" y="5095723"/>
              <a:ext cx="7118703" cy="773272"/>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cs typeface="Arial" charset="0"/>
                </a:rPr>
                <a:t>How do the current allocation guidelines affect the transplant center and Lisa’s chances of receiving a kidney transplant?</a:t>
              </a:r>
            </a:p>
          </p:txBody>
        </p:sp>
        <p:sp>
          <p:nvSpPr>
            <p:cNvPr id="20" name="Speech Bubble: Oval 19">
              <a:extLst>
                <a:ext uri="{FF2B5EF4-FFF2-40B4-BE49-F238E27FC236}">
                  <a16:creationId xmlns:a16="http://schemas.microsoft.com/office/drawing/2014/main" id="{752D56D3-C8C2-4A46-9357-E7622333E561}"/>
                </a:ext>
              </a:extLst>
            </p:cNvPr>
            <p:cNvSpPr/>
            <p:nvPr/>
          </p:nvSpPr>
          <p:spPr>
            <a:xfrm>
              <a:off x="4824839" y="4881751"/>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sp>
        <p:nvSpPr>
          <p:cNvPr id="14" name="Content Placeholder 3">
            <a:extLst>
              <a:ext uri="{FF2B5EF4-FFF2-40B4-BE49-F238E27FC236}">
                <a16:creationId xmlns:a16="http://schemas.microsoft.com/office/drawing/2014/main" id="{CFE9E68B-3C6A-1145-A613-86894579EBA6}"/>
              </a:ext>
            </a:extLst>
          </p:cNvPr>
          <p:cNvSpPr txBox="1">
            <a:spLocks/>
          </p:cNvSpPr>
          <p:nvPr/>
        </p:nvSpPr>
        <p:spPr bwMode="auto">
          <a:xfrm>
            <a:off x="4724401" y="1074965"/>
            <a:ext cx="7467599" cy="3691898"/>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Font typeface="Arial" pitchFamily="34" charset="0"/>
              <a:buNone/>
            </a:pPr>
            <a:r>
              <a:rPr lang="en-US" sz="1800" b="1" dirty="0">
                <a:solidFill>
                  <a:schemeClr val="accent3"/>
                </a:solidFill>
              </a:rPr>
              <a:t>Patient Overview</a:t>
            </a:r>
          </a:p>
          <a:p>
            <a:pPr>
              <a:lnSpc>
                <a:spcPct val="100000"/>
              </a:lnSpc>
              <a:spcBef>
                <a:spcPts val="0"/>
              </a:spcBef>
              <a:spcAft>
                <a:spcPts val="600"/>
              </a:spcAft>
            </a:pPr>
            <a:r>
              <a:rPr lang="en-US" sz="1800" dirty="0"/>
              <a:t>34-year-old graphic designer living with her husband </a:t>
            </a:r>
          </a:p>
          <a:p>
            <a:pPr>
              <a:lnSpc>
                <a:spcPct val="100000"/>
              </a:lnSpc>
              <a:spcBef>
                <a:spcPts val="0"/>
              </a:spcBef>
              <a:spcAft>
                <a:spcPts val="600"/>
              </a:spcAft>
            </a:pPr>
            <a:r>
              <a:rPr lang="en-US" sz="1800" dirty="0"/>
              <a:t>Has a sibling who is interested in being a living donor</a:t>
            </a:r>
          </a:p>
          <a:p>
            <a:pPr>
              <a:lnSpc>
                <a:spcPct val="100000"/>
              </a:lnSpc>
              <a:spcAft>
                <a:spcPts val="600"/>
              </a:spcAft>
              <a:buFont typeface="Arial" pitchFamily="34" charset="0"/>
              <a:buNone/>
            </a:pPr>
            <a:endParaRPr lang="en-US" sz="200" b="1" dirty="0">
              <a:solidFill>
                <a:schemeClr val="accent3"/>
              </a:solidFill>
            </a:endParaRPr>
          </a:p>
          <a:p>
            <a:pPr>
              <a:lnSpc>
                <a:spcPct val="100000"/>
              </a:lnSpc>
              <a:spcAft>
                <a:spcPts val="600"/>
              </a:spcAft>
              <a:buFont typeface="Arial" pitchFamily="34" charset="0"/>
              <a:buNone/>
            </a:pPr>
            <a:r>
              <a:rPr lang="en-US" sz="1800" b="1" dirty="0">
                <a:solidFill>
                  <a:schemeClr val="accent3"/>
                </a:solidFill>
              </a:rPr>
              <a:t>Patient History</a:t>
            </a:r>
          </a:p>
          <a:p>
            <a:pPr marL="225425" indent="-225425">
              <a:lnSpc>
                <a:spcPct val="100000"/>
              </a:lnSpc>
              <a:spcBef>
                <a:spcPts val="0"/>
              </a:spcBef>
              <a:spcAft>
                <a:spcPts val="600"/>
              </a:spcAft>
            </a:pPr>
            <a:r>
              <a:rPr lang="en-US" sz="1800" dirty="0"/>
              <a:t>Had IgA nephropathy with proteinuria</a:t>
            </a:r>
          </a:p>
          <a:p>
            <a:pPr>
              <a:lnSpc>
                <a:spcPct val="100000"/>
              </a:lnSpc>
              <a:spcBef>
                <a:spcPts val="0"/>
              </a:spcBef>
              <a:spcAft>
                <a:spcPts val="600"/>
              </a:spcAft>
            </a:pPr>
            <a:r>
              <a:rPr lang="en-US" sz="1800" dirty="0"/>
              <a:t>Was added to the transplant waiting list 3 months ago</a:t>
            </a:r>
          </a:p>
          <a:p>
            <a:pPr>
              <a:lnSpc>
                <a:spcPct val="100000"/>
              </a:lnSpc>
              <a:spcAft>
                <a:spcPts val="600"/>
              </a:spcAft>
              <a:buFont typeface="Arial" pitchFamily="34" charset="0"/>
              <a:buNone/>
            </a:pPr>
            <a:endParaRPr lang="en-US" sz="200" b="1" dirty="0">
              <a:solidFill>
                <a:schemeClr val="accent3"/>
              </a:solidFill>
            </a:endParaRPr>
          </a:p>
          <a:p>
            <a:pPr>
              <a:lnSpc>
                <a:spcPct val="100000"/>
              </a:lnSpc>
              <a:spcAft>
                <a:spcPts val="600"/>
              </a:spcAft>
              <a:buFont typeface="Arial" pitchFamily="34" charset="0"/>
              <a:buNone/>
            </a:pPr>
            <a:r>
              <a:rPr lang="en-US" sz="1800" b="1" dirty="0">
                <a:solidFill>
                  <a:schemeClr val="accent3"/>
                </a:solidFill>
              </a:rPr>
              <a:t>Clinical History</a:t>
            </a:r>
          </a:p>
          <a:p>
            <a:pPr>
              <a:lnSpc>
                <a:spcPct val="100000"/>
              </a:lnSpc>
              <a:spcBef>
                <a:spcPts val="0"/>
              </a:spcBef>
              <a:spcAft>
                <a:spcPts val="600"/>
              </a:spcAft>
            </a:pPr>
            <a:r>
              <a:rPr lang="en-US" sz="1800" dirty="0"/>
              <a:t>Routine tests revealed consistently rising creatinine and proteinuria</a:t>
            </a:r>
          </a:p>
          <a:p>
            <a:pPr>
              <a:lnSpc>
                <a:spcPct val="100000"/>
              </a:lnSpc>
              <a:spcBef>
                <a:spcPts val="0"/>
              </a:spcBef>
              <a:spcAft>
                <a:spcPts val="600"/>
              </a:spcAft>
            </a:pPr>
            <a:r>
              <a:rPr lang="en-US" sz="1800" dirty="0"/>
              <a:t>Current eGFR is 16 mL/min/1.73 m</a:t>
            </a:r>
            <a:r>
              <a:rPr lang="en-US" sz="1800" baseline="30000" dirty="0"/>
              <a:t>2</a:t>
            </a:r>
          </a:p>
          <a:p>
            <a:pPr>
              <a:lnSpc>
                <a:spcPct val="100000"/>
              </a:lnSpc>
              <a:spcBef>
                <a:spcPts val="0"/>
              </a:spcBef>
              <a:spcAft>
                <a:spcPts val="600"/>
              </a:spcAft>
            </a:pPr>
            <a:r>
              <a:rPr lang="en-US" sz="1800" dirty="0"/>
              <a:t>CPRA score of 35</a:t>
            </a:r>
          </a:p>
          <a:p>
            <a:pPr marL="0" indent="0">
              <a:lnSpc>
                <a:spcPct val="100000"/>
              </a:lnSpc>
              <a:spcBef>
                <a:spcPts val="0"/>
              </a:spcBef>
              <a:spcAft>
                <a:spcPts val="600"/>
              </a:spcAft>
              <a:buFont typeface="Arial" pitchFamily="34" charset="0"/>
              <a:buNone/>
            </a:pPr>
            <a:endParaRPr lang="en-US" sz="1800" dirty="0"/>
          </a:p>
          <a:p>
            <a:pPr marL="0" indent="0">
              <a:lnSpc>
                <a:spcPct val="100000"/>
              </a:lnSpc>
              <a:spcBef>
                <a:spcPts val="0"/>
              </a:spcBef>
              <a:spcAft>
                <a:spcPts val="600"/>
              </a:spcAft>
              <a:buFont typeface="Arial" pitchFamily="34" charset="0"/>
              <a:buNone/>
            </a:pPr>
            <a:endParaRPr lang="en-US" sz="1800" dirty="0"/>
          </a:p>
          <a:p>
            <a:pPr>
              <a:lnSpc>
                <a:spcPct val="100000"/>
              </a:lnSpc>
              <a:spcBef>
                <a:spcPts val="0"/>
              </a:spcBef>
              <a:spcAft>
                <a:spcPts val="600"/>
              </a:spcAft>
            </a:pPr>
            <a:endParaRPr lang="en-US" sz="1800" dirty="0"/>
          </a:p>
          <a:p>
            <a:pPr>
              <a:lnSpc>
                <a:spcPct val="100000"/>
              </a:lnSpc>
              <a:spcBef>
                <a:spcPts val="0"/>
              </a:spcBef>
              <a:spcAft>
                <a:spcPts val="600"/>
              </a:spcAft>
            </a:pPr>
            <a:endParaRPr lang="en-US" sz="1800" dirty="0"/>
          </a:p>
          <a:p>
            <a:pPr>
              <a:lnSpc>
                <a:spcPct val="100000"/>
              </a:lnSpc>
              <a:spcBef>
                <a:spcPts val="0"/>
              </a:spcBef>
              <a:spcAft>
                <a:spcPts val="600"/>
              </a:spcAft>
            </a:pPr>
            <a:endParaRPr lang="en-US" sz="1600" dirty="0"/>
          </a:p>
        </p:txBody>
      </p:sp>
    </p:spTree>
    <p:extLst>
      <p:ext uri="{BB962C8B-B14F-4D97-AF65-F5344CB8AC3E}">
        <p14:creationId xmlns:p14="http://schemas.microsoft.com/office/powerpoint/2010/main" val="226614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3949-65E0-43D7-ABD6-305431040E9D}"/>
              </a:ext>
            </a:extLst>
          </p:cNvPr>
          <p:cNvSpPr>
            <a:spLocks noGrp="1"/>
          </p:cNvSpPr>
          <p:nvPr>
            <p:ph type="title"/>
          </p:nvPr>
        </p:nvSpPr>
        <p:spPr/>
        <p:txBody>
          <a:bodyPr/>
          <a:lstStyle/>
          <a:p>
            <a:r>
              <a:rPr lang="en-US" dirty="0"/>
              <a:t>Living Donor Kidney Transplants Are Associated </a:t>
            </a:r>
            <a:br>
              <a:rPr lang="en-US" dirty="0"/>
            </a:br>
            <a:r>
              <a:rPr lang="en-US" dirty="0"/>
              <a:t>With Improved Outcomes</a:t>
            </a:r>
          </a:p>
        </p:txBody>
      </p:sp>
      <p:graphicFrame>
        <p:nvGraphicFramePr>
          <p:cNvPr id="6" name="Content Placeholder 5">
            <a:extLst>
              <a:ext uri="{FF2B5EF4-FFF2-40B4-BE49-F238E27FC236}">
                <a16:creationId xmlns:a16="http://schemas.microsoft.com/office/drawing/2014/main" id="{94B47832-27EB-4223-B2F4-33D00734749B}"/>
              </a:ext>
            </a:extLst>
          </p:cNvPr>
          <p:cNvGraphicFramePr>
            <a:graphicFrameLocks noGrp="1"/>
          </p:cNvGraphicFramePr>
          <p:nvPr>
            <p:ph idx="1"/>
            <p:extLst>
              <p:ext uri="{D42A27DB-BD31-4B8C-83A1-F6EECF244321}">
                <p14:modId xmlns:p14="http://schemas.microsoft.com/office/powerpoint/2010/main" val="2354862721"/>
              </p:ext>
            </p:extLst>
          </p:nvPr>
        </p:nvGraphicFramePr>
        <p:xfrm>
          <a:off x="1147468" y="1645502"/>
          <a:ext cx="4948532" cy="356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2B222F15-BB01-4C8C-B501-028E18396481}"/>
              </a:ext>
            </a:extLst>
          </p:cNvPr>
          <p:cNvGraphicFramePr>
            <a:graphicFrameLocks/>
          </p:cNvGraphicFramePr>
          <p:nvPr>
            <p:extLst>
              <p:ext uri="{D42A27DB-BD31-4B8C-83A1-F6EECF244321}">
                <p14:modId xmlns:p14="http://schemas.microsoft.com/office/powerpoint/2010/main" val="1078765204"/>
              </p:ext>
            </p:extLst>
          </p:nvPr>
        </p:nvGraphicFramePr>
        <p:xfrm>
          <a:off x="4559968" y="1701317"/>
          <a:ext cx="7157507" cy="448139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AE7212B-3CD0-4272-913A-C4D481DF1CCA}"/>
              </a:ext>
            </a:extLst>
          </p:cNvPr>
          <p:cNvSpPr txBox="1"/>
          <p:nvPr/>
        </p:nvSpPr>
        <p:spPr>
          <a:xfrm>
            <a:off x="1527424" y="1311025"/>
            <a:ext cx="4181848" cy="369332"/>
          </a:xfrm>
          <a:prstGeom prst="rect">
            <a:avLst/>
          </a:prstGeom>
          <a:noFill/>
        </p:spPr>
        <p:txBody>
          <a:bodyPr wrap="square" rtlCol="0">
            <a:spAutoFit/>
          </a:bodyPr>
          <a:lstStyle/>
          <a:p>
            <a:pPr algn="ctr"/>
            <a:r>
              <a:rPr lang="en-US" b="1" dirty="0">
                <a:solidFill>
                  <a:schemeClr val="accent3"/>
                </a:solidFill>
              </a:rPr>
              <a:t>Graft Survival</a:t>
            </a:r>
          </a:p>
        </p:txBody>
      </p:sp>
      <p:sp>
        <p:nvSpPr>
          <p:cNvPr id="9" name="TextBox 8">
            <a:extLst>
              <a:ext uri="{FF2B5EF4-FFF2-40B4-BE49-F238E27FC236}">
                <a16:creationId xmlns:a16="http://schemas.microsoft.com/office/drawing/2014/main" id="{AE9F6BA6-318E-4368-9D6E-997FBBE13F4F}"/>
              </a:ext>
            </a:extLst>
          </p:cNvPr>
          <p:cNvSpPr txBox="1"/>
          <p:nvPr/>
        </p:nvSpPr>
        <p:spPr>
          <a:xfrm>
            <a:off x="7017669" y="1299386"/>
            <a:ext cx="4181848" cy="369332"/>
          </a:xfrm>
          <a:prstGeom prst="rect">
            <a:avLst/>
          </a:prstGeom>
          <a:noFill/>
        </p:spPr>
        <p:txBody>
          <a:bodyPr wrap="square" rtlCol="0">
            <a:spAutoFit/>
          </a:bodyPr>
          <a:lstStyle/>
          <a:p>
            <a:pPr algn="ctr"/>
            <a:r>
              <a:rPr lang="en-US" b="1" dirty="0">
                <a:solidFill>
                  <a:schemeClr val="accent3"/>
                </a:solidFill>
              </a:rPr>
              <a:t>Patient Survival</a:t>
            </a:r>
          </a:p>
        </p:txBody>
      </p:sp>
      <p:sp>
        <p:nvSpPr>
          <p:cNvPr id="10" name="Rectangle 9">
            <a:extLst>
              <a:ext uri="{FF2B5EF4-FFF2-40B4-BE49-F238E27FC236}">
                <a16:creationId xmlns:a16="http://schemas.microsoft.com/office/drawing/2014/main" id="{8E23D95A-7A30-437F-B897-AC51E13B1E06}"/>
              </a:ext>
            </a:extLst>
          </p:cNvPr>
          <p:cNvSpPr/>
          <p:nvPr/>
        </p:nvSpPr>
        <p:spPr>
          <a:xfrm>
            <a:off x="664369" y="6519445"/>
            <a:ext cx="9099082" cy="338554"/>
          </a:xfrm>
          <a:prstGeom prst="rect">
            <a:avLst/>
          </a:prstGeom>
        </p:spPr>
        <p:txBody>
          <a:bodyPr wrap="square" anchor="b">
            <a:spAutoFit/>
          </a:bodyPr>
          <a:lstStyle/>
          <a:p>
            <a:pPr lvl="0"/>
            <a:r>
              <a:rPr lang="en-US" sz="800" dirty="0"/>
              <a:t>United States Renal Data System. 2020 USRDS Annual Data Report: Epidemiology of kidney disease in the United States. Bethesda, MD: National Institutes of Health, National Institute of Diabetes and Digestive and Kidney Diseases; 2020. https://adr.usrds.org/2020/end-stage-renal-disease/6-transplantation. Accessed October 29, 2021. </a:t>
            </a:r>
          </a:p>
        </p:txBody>
      </p:sp>
      <p:sp>
        <p:nvSpPr>
          <p:cNvPr id="11" name="Rectangle: Rounded Corners 10">
            <a:extLst>
              <a:ext uri="{FF2B5EF4-FFF2-40B4-BE49-F238E27FC236}">
                <a16:creationId xmlns:a16="http://schemas.microsoft.com/office/drawing/2014/main" id="{880348A8-3252-4275-87DE-E3ABC71E1A4C}"/>
              </a:ext>
            </a:extLst>
          </p:cNvPr>
          <p:cNvSpPr/>
          <p:nvPr/>
        </p:nvSpPr>
        <p:spPr>
          <a:xfrm>
            <a:off x="1663545" y="5598615"/>
            <a:ext cx="8870654" cy="676293"/>
          </a:xfrm>
          <a:prstGeom prst="roundRect">
            <a:avLst/>
          </a:prstGeom>
          <a:solidFill>
            <a:schemeClr val="bg1"/>
          </a:solidFill>
          <a:ln>
            <a:solidFill>
              <a:srgbClr val="006195"/>
            </a:solid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Living donor kidney transplant recipients had better 5-year and 10-year adjusted graft and patient survival rates vs DD recipients</a:t>
            </a:r>
          </a:p>
        </p:txBody>
      </p:sp>
      <p:sp>
        <p:nvSpPr>
          <p:cNvPr id="13" name="TextBox 12">
            <a:extLst>
              <a:ext uri="{FF2B5EF4-FFF2-40B4-BE49-F238E27FC236}">
                <a16:creationId xmlns:a16="http://schemas.microsoft.com/office/drawing/2014/main" id="{1BC4E5D4-1C0A-417A-812B-6057E30FF8AE}"/>
              </a:ext>
            </a:extLst>
          </p:cNvPr>
          <p:cNvSpPr txBox="1"/>
          <p:nvPr/>
        </p:nvSpPr>
        <p:spPr>
          <a:xfrm rot="16200000">
            <a:off x="570914" y="3212342"/>
            <a:ext cx="965008"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Percentage</a:t>
            </a:r>
          </a:p>
        </p:txBody>
      </p:sp>
      <p:sp>
        <p:nvSpPr>
          <p:cNvPr id="14" name="TextBox 13">
            <a:extLst>
              <a:ext uri="{FF2B5EF4-FFF2-40B4-BE49-F238E27FC236}">
                <a16:creationId xmlns:a16="http://schemas.microsoft.com/office/drawing/2014/main" id="{47A6510F-BBFB-406E-8DE3-7A1F5576F293}"/>
              </a:ext>
            </a:extLst>
          </p:cNvPr>
          <p:cNvSpPr txBox="1"/>
          <p:nvPr/>
        </p:nvSpPr>
        <p:spPr>
          <a:xfrm rot="16200000">
            <a:off x="6427443" y="3212342"/>
            <a:ext cx="965008"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Percentage</a:t>
            </a:r>
          </a:p>
        </p:txBody>
      </p:sp>
      <p:sp>
        <p:nvSpPr>
          <p:cNvPr id="12" name="Arrow: Pentagon 11">
            <a:extLst>
              <a:ext uri="{FF2B5EF4-FFF2-40B4-BE49-F238E27FC236}">
                <a16:creationId xmlns:a16="http://schemas.microsoft.com/office/drawing/2014/main" id="{0EB1B933-999F-4BA7-9B12-E0DEACF65A18}"/>
              </a:ext>
            </a:extLst>
          </p:cNvPr>
          <p:cNvSpPr/>
          <p:nvPr/>
        </p:nvSpPr>
        <p:spPr>
          <a:xfrm rot="5400000">
            <a:off x="10790582" y="-811696"/>
            <a:ext cx="583096" cy="2206488"/>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1: Center With </a:t>
            </a:r>
            <a:br>
              <a:rPr lang="en-US" sz="1200" b="1" dirty="0"/>
            </a:br>
            <a:r>
              <a:rPr lang="en-US" sz="1200" b="1" dirty="0"/>
              <a:t>Short Waiting Times</a:t>
            </a:r>
          </a:p>
        </p:txBody>
      </p:sp>
    </p:spTree>
    <p:extLst>
      <p:ext uri="{BB962C8B-B14F-4D97-AF65-F5344CB8AC3E}">
        <p14:creationId xmlns:p14="http://schemas.microsoft.com/office/powerpoint/2010/main" val="3427434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dirty="0"/>
              <a:t>Changes the Center Could Make to Adapt </a:t>
            </a:r>
            <a:br>
              <a:rPr lang="en-US" dirty="0"/>
            </a:br>
            <a:r>
              <a:rPr lang="en-US" dirty="0"/>
              <a:t>to the New Policy</a:t>
            </a:r>
          </a:p>
        </p:txBody>
      </p:sp>
      <p:sp>
        <p:nvSpPr>
          <p:cNvPr id="4" name="Content Placeholder 3">
            <a:extLst>
              <a:ext uri="{FF2B5EF4-FFF2-40B4-BE49-F238E27FC236}">
                <a16:creationId xmlns:a16="http://schemas.microsoft.com/office/drawing/2014/main" id="{3D38FBD7-C917-4222-8A89-32FBE4F15C6E}"/>
              </a:ext>
            </a:extLst>
          </p:cNvPr>
          <p:cNvSpPr>
            <a:spLocks noGrp="1"/>
          </p:cNvSpPr>
          <p:nvPr>
            <p:ph idx="1"/>
          </p:nvPr>
        </p:nvSpPr>
        <p:spPr>
          <a:xfrm>
            <a:off x="762000" y="1424538"/>
            <a:ext cx="10890422" cy="4384251"/>
          </a:xfrm>
        </p:spPr>
        <p:txBody>
          <a:bodyPr/>
          <a:lstStyle/>
          <a:p>
            <a:r>
              <a:rPr lang="en-US" dirty="0"/>
              <a:t>Consider more aggressive </a:t>
            </a:r>
            <a:r>
              <a:rPr lang="en-US" b="1" dirty="0">
                <a:solidFill>
                  <a:schemeClr val="accent3"/>
                </a:solidFill>
              </a:rPr>
              <a:t>acceptance</a:t>
            </a:r>
            <a:r>
              <a:rPr lang="en-US" dirty="0"/>
              <a:t> of </a:t>
            </a:r>
            <a:br>
              <a:rPr lang="en-US" dirty="0"/>
            </a:br>
            <a:r>
              <a:rPr lang="en-US" b="1" dirty="0">
                <a:solidFill>
                  <a:schemeClr val="accent3"/>
                </a:solidFill>
              </a:rPr>
              <a:t>higher KDPI offers</a:t>
            </a:r>
            <a:r>
              <a:rPr lang="en-US" baseline="30000" dirty="0"/>
              <a:t>1</a:t>
            </a:r>
          </a:p>
          <a:p>
            <a:r>
              <a:rPr lang="en-US" b="1" dirty="0">
                <a:solidFill>
                  <a:schemeClr val="accent3"/>
                </a:solidFill>
              </a:rPr>
              <a:t>Increase living donation </a:t>
            </a:r>
            <a:r>
              <a:rPr lang="en-US" dirty="0"/>
              <a:t>programs</a:t>
            </a:r>
            <a:r>
              <a:rPr lang="en-US" baseline="30000" dirty="0"/>
              <a:t>2,3</a:t>
            </a:r>
          </a:p>
          <a:p>
            <a:pPr lvl="1"/>
            <a:r>
              <a:rPr lang="en-US" dirty="0"/>
              <a:t>Kidney paired exchange</a:t>
            </a:r>
          </a:p>
          <a:p>
            <a:pPr lvl="1"/>
            <a:r>
              <a:rPr lang="en-US" dirty="0"/>
              <a:t>Educational and outreach programs for candidates</a:t>
            </a:r>
          </a:p>
          <a:p>
            <a:pPr lvl="1"/>
            <a:r>
              <a:rPr lang="en-US" dirty="0"/>
              <a:t>Advocacy programs to identify potential living donors</a:t>
            </a:r>
          </a:p>
          <a:p>
            <a:r>
              <a:rPr lang="en-US" b="1" dirty="0">
                <a:solidFill>
                  <a:schemeClr val="accent3"/>
                </a:solidFill>
              </a:rPr>
              <a:t>Improve waiting list management </a:t>
            </a:r>
            <a:r>
              <a:rPr lang="en-US" dirty="0"/>
              <a:t>practices to ensure </a:t>
            </a:r>
            <a:br>
              <a:rPr lang="en-US" dirty="0"/>
            </a:br>
            <a:r>
              <a:rPr lang="en-US" dirty="0"/>
              <a:t>patient readiness in the event of an organ offer</a:t>
            </a:r>
            <a:r>
              <a:rPr lang="en-US" baseline="30000" dirty="0"/>
              <a:t>2</a:t>
            </a:r>
          </a:p>
          <a:p>
            <a:endParaRPr lang="en-US" dirty="0"/>
          </a:p>
        </p:txBody>
      </p:sp>
      <p:sp>
        <p:nvSpPr>
          <p:cNvPr id="9" name="Rectangle 8">
            <a:extLst>
              <a:ext uri="{FF2B5EF4-FFF2-40B4-BE49-F238E27FC236}">
                <a16:creationId xmlns:a16="http://schemas.microsoft.com/office/drawing/2014/main" id="{D85B1DFF-76A3-448F-AF10-50BAA6ACCC62}"/>
              </a:ext>
            </a:extLst>
          </p:cNvPr>
          <p:cNvSpPr/>
          <p:nvPr/>
        </p:nvSpPr>
        <p:spPr>
          <a:xfrm>
            <a:off x="664369" y="6519445"/>
            <a:ext cx="9099082" cy="338554"/>
          </a:xfrm>
          <a:prstGeom prst="rect">
            <a:avLst/>
          </a:prstGeom>
        </p:spPr>
        <p:txBody>
          <a:bodyPr wrap="square" anchor="b">
            <a:spAutoFit/>
          </a:bodyPr>
          <a:lstStyle/>
          <a:p>
            <a:r>
              <a:rPr lang="en-US" sz="800" b="1" kern="0" dirty="0">
                <a:latin typeface="Arial" panose="020B0604020202020204" pitchFamily="34" charset="0"/>
                <a:cs typeface="Arial" pitchFamily="34" charset="0"/>
              </a:rPr>
              <a:t>1. </a:t>
            </a:r>
            <a:r>
              <a:rPr lang="en-US" sz="800" kern="0" dirty="0">
                <a:latin typeface="Arial" panose="020B0604020202020204" pitchFamily="34" charset="0"/>
                <a:cs typeface="Arial" pitchFamily="34" charset="0"/>
              </a:rPr>
              <a:t>Adler JT, et al. </a:t>
            </a:r>
            <a:r>
              <a:rPr lang="en-US" sz="800" i="1" kern="0" dirty="0">
                <a:latin typeface="Arial" panose="020B0604020202020204" pitchFamily="34" charset="0"/>
                <a:cs typeface="Arial" pitchFamily="34" charset="0"/>
              </a:rPr>
              <a:t>Am J Transplant</a:t>
            </a:r>
            <a:r>
              <a:rPr lang="en-US" sz="800" kern="0" dirty="0">
                <a:latin typeface="Arial" panose="020B0604020202020204" pitchFamily="34" charset="0"/>
                <a:cs typeface="Arial" pitchFamily="34" charset="0"/>
              </a:rPr>
              <a:t>. 2021;21(6):2007-2013. </a:t>
            </a:r>
            <a:r>
              <a:rPr lang="en-US" sz="800" b="1" kern="0" dirty="0">
                <a:latin typeface="Arial" panose="020B0604020202020204" pitchFamily="34" charset="0"/>
                <a:cs typeface="Arial" pitchFamily="34" charset="0"/>
              </a:rPr>
              <a:t>2. </a:t>
            </a:r>
            <a:r>
              <a:rPr lang="en-US" sz="800" kern="0" dirty="0">
                <a:latin typeface="Arial" panose="020B0604020202020204" pitchFamily="34" charset="0"/>
                <a:cs typeface="Arial" pitchFamily="34" charset="0"/>
              </a:rPr>
              <a:t>Klarman SE, Formica RN Jr. </a:t>
            </a:r>
            <a:r>
              <a:rPr lang="en-US" sz="800" i="1" kern="0" dirty="0">
                <a:latin typeface="Arial" panose="020B0604020202020204" pitchFamily="34" charset="0"/>
                <a:cs typeface="Arial" pitchFamily="34" charset="0"/>
              </a:rPr>
              <a:t>J Am Soc Nephrol. </a:t>
            </a:r>
            <a:r>
              <a:rPr lang="en-US" sz="800" kern="0" dirty="0">
                <a:latin typeface="Arial" panose="020B0604020202020204" pitchFamily="34" charset="0"/>
                <a:cs typeface="Arial" pitchFamily="34" charset="0"/>
              </a:rPr>
              <a:t>2020;31(6):1174-1176. </a:t>
            </a:r>
            <a:r>
              <a:rPr lang="en-US" sz="800" b="1" kern="0" dirty="0">
                <a:latin typeface="Arial" panose="020B0604020202020204" pitchFamily="34" charset="0"/>
                <a:cs typeface="Arial" pitchFamily="34" charset="0"/>
              </a:rPr>
              <a:t>3. </a:t>
            </a:r>
            <a:r>
              <a:rPr lang="en-US" sz="800" kern="0" dirty="0">
                <a:latin typeface="Arial" panose="020B0604020202020204" pitchFamily="34" charset="0"/>
                <a:cs typeface="Arial" pitchFamily="34" charset="0"/>
              </a:rPr>
              <a:t>Kettlewell C. What’s behind the rise in living organ donation? United Network for Organ Sharing website. https://unos.org/news/improvement/whats-behind-the-rise-in-living-donation/. Accessed October 13, 2021.</a:t>
            </a:r>
            <a:endParaRPr lang="en-US" sz="800" dirty="0">
              <a:latin typeface="Arial" panose="020B0604020202020204" pitchFamily="34" charset="0"/>
              <a:cs typeface="Arial" panose="020B0604020202020204" pitchFamily="34" charset="0"/>
            </a:endParaRPr>
          </a:p>
        </p:txBody>
      </p:sp>
      <p:sp>
        <p:nvSpPr>
          <p:cNvPr id="11" name="Arrow: Pentagon 10">
            <a:extLst>
              <a:ext uri="{FF2B5EF4-FFF2-40B4-BE49-F238E27FC236}">
                <a16:creationId xmlns:a16="http://schemas.microsoft.com/office/drawing/2014/main" id="{CCD4E835-6EDC-44B0-83F2-F019C58A09D8}"/>
              </a:ext>
            </a:extLst>
          </p:cNvPr>
          <p:cNvSpPr/>
          <p:nvPr/>
        </p:nvSpPr>
        <p:spPr>
          <a:xfrm rot="5400000">
            <a:off x="10790582" y="-811696"/>
            <a:ext cx="583096" cy="2206488"/>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1: Center With </a:t>
            </a:r>
            <a:br>
              <a:rPr lang="en-US" sz="1200" b="1" dirty="0"/>
            </a:br>
            <a:r>
              <a:rPr lang="en-US" sz="1200" b="1" dirty="0"/>
              <a:t>Short Waiting Times</a:t>
            </a:r>
          </a:p>
        </p:txBody>
      </p:sp>
      <p:grpSp>
        <p:nvGrpSpPr>
          <p:cNvPr id="12" name="Group 11">
            <a:extLst>
              <a:ext uri="{FF2B5EF4-FFF2-40B4-BE49-F238E27FC236}">
                <a16:creationId xmlns:a16="http://schemas.microsoft.com/office/drawing/2014/main" id="{4C9D3524-5E7E-4825-8037-752BC0F2479C}"/>
              </a:ext>
            </a:extLst>
          </p:cNvPr>
          <p:cNvGrpSpPr/>
          <p:nvPr/>
        </p:nvGrpSpPr>
        <p:grpSpPr>
          <a:xfrm>
            <a:off x="1578682" y="4927520"/>
            <a:ext cx="7619823" cy="1006943"/>
            <a:chOff x="554045" y="5239342"/>
            <a:chExt cx="7619823" cy="1006943"/>
          </a:xfrm>
        </p:grpSpPr>
        <p:sp>
          <p:nvSpPr>
            <p:cNvPr id="13" name="Rectangle: Rounded Corners 12">
              <a:extLst>
                <a:ext uri="{FF2B5EF4-FFF2-40B4-BE49-F238E27FC236}">
                  <a16:creationId xmlns:a16="http://schemas.microsoft.com/office/drawing/2014/main" id="{C90B981E-A88C-45A8-939A-28AB8A146562}"/>
                </a:ext>
              </a:extLst>
            </p:cNvPr>
            <p:cNvSpPr/>
            <p:nvPr/>
          </p:nvSpPr>
          <p:spPr>
            <a:xfrm>
              <a:off x="1010052" y="5538398"/>
              <a:ext cx="7163816" cy="707887"/>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cs typeface="Arial" charset="0"/>
                </a:rPr>
                <a:t>Are there other options for centers with historically short waiting times to remain competitive under the new KAS policy?</a:t>
              </a:r>
            </a:p>
          </p:txBody>
        </p:sp>
        <p:sp>
          <p:nvSpPr>
            <p:cNvPr id="18" name="Speech Bubble: Oval 17">
              <a:extLst>
                <a:ext uri="{FF2B5EF4-FFF2-40B4-BE49-F238E27FC236}">
                  <a16:creationId xmlns:a16="http://schemas.microsoft.com/office/drawing/2014/main" id="{06380A6A-4987-4E6F-ACC6-D6E62E87C30B}"/>
                </a:ext>
              </a:extLst>
            </p:cNvPr>
            <p:cNvSpPr/>
            <p:nvPr/>
          </p:nvSpPr>
          <p:spPr>
            <a:xfrm>
              <a:off x="554045" y="5239342"/>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pic>
        <p:nvPicPr>
          <p:cNvPr id="19" name="Picture 18">
            <a:extLst>
              <a:ext uri="{FF2B5EF4-FFF2-40B4-BE49-F238E27FC236}">
                <a16:creationId xmlns:a16="http://schemas.microsoft.com/office/drawing/2014/main" id="{47595248-300F-416A-BF44-9147333EB31B}"/>
              </a:ext>
            </a:extLst>
          </p:cNvPr>
          <p:cNvPicPr>
            <a:picLocks noChangeAspect="1"/>
          </p:cNvPicPr>
          <p:nvPr/>
        </p:nvPicPr>
        <p:blipFill rotWithShape="1">
          <a:blip r:embed="rId3">
            <a:extLst>
              <a:ext uri="{28A0092B-C50C-407E-A947-70E740481C1C}">
                <a14:useLocalDpi xmlns:a14="http://schemas.microsoft.com/office/drawing/2010/main" val="0"/>
              </a:ext>
            </a:extLst>
          </a:blip>
          <a:srcRect l="7344" t="9874"/>
          <a:stretch/>
        </p:blipFill>
        <p:spPr>
          <a:xfrm>
            <a:off x="8986185" y="1446839"/>
            <a:ext cx="3059704" cy="1982161"/>
          </a:xfrm>
          <a:prstGeom prst="rect">
            <a:avLst/>
          </a:prstGeom>
        </p:spPr>
      </p:pic>
    </p:spTree>
    <p:extLst>
      <p:ext uri="{BB962C8B-B14F-4D97-AF65-F5344CB8AC3E}">
        <p14:creationId xmlns:p14="http://schemas.microsoft.com/office/powerpoint/2010/main" val="1667288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2C30-5941-4084-8977-86142AE2F5BD}"/>
              </a:ext>
            </a:extLst>
          </p:cNvPr>
          <p:cNvSpPr>
            <a:spLocks noGrp="1"/>
          </p:cNvSpPr>
          <p:nvPr>
            <p:ph type="title"/>
          </p:nvPr>
        </p:nvSpPr>
        <p:spPr>
          <a:xfrm>
            <a:off x="762000" y="1"/>
            <a:ext cx="11066208" cy="963487"/>
          </a:xfrm>
        </p:spPr>
        <p:txBody>
          <a:bodyPr/>
          <a:lstStyle/>
          <a:p>
            <a:r>
              <a:rPr lang="en-US" dirty="0"/>
              <a:t>A Living Donor Transplant Could Be the </a:t>
            </a:r>
            <a:br>
              <a:rPr lang="en-US" dirty="0"/>
            </a:br>
            <a:r>
              <a:rPr lang="en-US" dirty="0"/>
              <a:t>Best Option for Lisa</a:t>
            </a:r>
          </a:p>
        </p:txBody>
      </p:sp>
      <p:pic>
        <p:nvPicPr>
          <p:cNvPr id="4" name="Picture 2" descr="business woman working at the office - female graphic designer stock pictures, royalty-free photos &amp; images">
            <a:extLst>
              <a:ext uri="{FF2B5EF4-FFF2-40B4-BE49-F238E27FC236}">
                <a16:creationId xmlns:a16="http://schemas.microsoft.com/office/drawing/2014/main" id="{283D1263-8BAA-4F6C-9B92-38314F98A7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86" r="21075"/>
          <a:stretch/>
        </p:blipFill>
        <p:spPr bwMode="auto">
          <a:xfrm>
            <a:off x="1252240" y="1484217"/>
            <a:ext cx="3365771"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CB8FCB6-2FE3-4D19-A0FD-CC4B7CF1A45D}"/>
              </a:ext>
            </a:extLst>
          </p:cNvPr>
          <p:cNvSpPr/>
          <p:nvPr/>
        </p:nvSpPr>
        <p:spPr>
          <a:xfrm>
            <a:off x="5164433" y="1864343"/>
            <a:ext cx="6279462" cy="963487"/>
          </a:xfrm>
          <a:prstGeom prst="roundRect">
            <a:avLst/>
          </a:prstGeom>
          <a:solidFill>
            <a:schemeClr val="bg1"/>
          </a:solidFill>
          <a:ln>
            <a:solidFill>
              <a:srgbClr val="0061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Lisa and her sibling should speak with her transplant </a:t>
            </a:r>
            <a:br>
              <a:rPr lang="en-US" sz="2000" dirty="0">
                <a:solidFill>
                  <a:schemeClr val="tx1"/>
                </a:solidFill>
              </a:rPr>
            </a:br>
            <a:r>
              <a:rPr lang="en-US" sz="2000" dirty="0">
                <a:solidFill>
                  <a:schemeClr val="tx1"/>
                </a:solidFill>
              </a:rPr>
              <a:t>specialist about a </a:t>
            </a:r>
            <a:r>
              <a:rPr lang="en-US" sz="2000" b="1" dirty="0">
                <a:solidFill>
                  <a:schemeClr val="accent2"/>
                </a:solidFill>
              </a:rPr>
              <a:t>living donor transplant</a:t>
            </a:r>
          </a:p>
        </p:txBody>
      </p:sp>
      <p:sp>
        <p:nvSpPr>
          <p:cNvPr id="7" name="Arrow: Pentagon 6">
            <a:extLst>
              <a:ext uri="{FF2B5EF4-FFF2-40B4-BE49-F238E27FC236}">
                <a16:creationId xmlns:a16="http://schemas.microsoft.com/office/drawing/2014/main" id="{56B769A7-CE0C-4A1C-8758-FFD8C7993AB6}"/>
              </a:ext>
            </a:extLst>
          </p:cNvPr>
          <p:cNvSpPr/>
          <p:nvPr/>
        </p:nvSpPr>
        <p:spPr>
          <a:xfrm rot="5400000">
            <a:off x="10790582" y="-811696"/>
            <a:ext cx="583096" cy="2206488"/>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1: Center With </a:t>
            </a:r>
            <a:br>
              <a:rPr lang="en-US" sz="1200" b="1" dirty="0"/>
            </a:br>
            <a:r>
              <a:rPr lang="en-US" sz="1200" b="1" dirty="0"/>
              <a:t>Short Waiting Times</a:t>
            </a:r>
          </a:p>
        </p:txBody>
      </p:sp>
      <p:sp>
        <p:nvSpPr>
          <p:cNvPr id="8" name="Rectangle 7">
            <a:extLst>
              <a:ext uri="{FF2B5EF4-FFF2-40B4-BE49-F238E27FC236}">
                <a16:creationId xmlns:a16="http://schemas.microsoft.com/office/drawing/2014/main" id="{A3DEC064-9033-4B69-9742-54598625EA57}"/>
              </a:ext>
            </a:extLst>
          </p:cNvPr>
          <p:cNvSpPr/>
          <p:nvPr/>
        </p:nvSpPr>
        <p:spPr>
          <a:xfrm>
            <a:off x="5164433" y="3199652"/>
            <a:ext cx="6482924" cy="2763834"/>
          </a:xfrm>
          <a:prstGeom prst="rect">
            <a:avLst/>
          </a:prstGeom>
        </p:spPr>
        <p:txBody>
          <a:bodyPr wrap="square">
            <a:spAutoFit/>
          </a:bodyPr>
          <a:lstStyle/>
          <a:p>
            <a:pPr marL="231775" indent="-231775" eaLnBrk="0" hangingPunct="0">
              <a:lnSpc>
                <a:spcPct val="90000"/>
              </a:lnSpc>
              <a:spcBef>
                <a:spcPts val="600"/>
              </a:spcBef>
              <a:spcAft>
                <a:spcPts val="800"/>
              </a:spcAft>
              <a:buClr>
                <a:srgbClr val="00AEEE"/>
              </a:buClr>
              <a:buFont typeface="Arial" pitchFamily="34" charset="0"/>
              <a:buChar char="•"/>
            </a:pPr>
            <a:r>
              <a:rPr lang="en-US" sz="2000" dirty="0">
                <a:solidFill>
                  <a:srgbClr val="000000"/>
                </a:solidFill>
                <a:latin typeface="Arial" charset="0"/>
                <a:ea typeface="Arial" charset="0"/>
                <a:cs typeface="Arial" charset="0"/>
              </a:rPr>
              <a:t>With great demand and new competition for organs at the center with short waiting times, Lisa could be waiting multiple years for a DD kidney</a:t>
            </a:r>
          </a:p>
          <a:p>
            <a:pPr marL="231775" indent="-231775" eaLnBrk="0" hangingPunct="0">
              <a:lnSpc>
                <a:spcPct val="90000"/>
              </a:lnSpc>
              <a:spcBef>
                <a:spcPts val="600"/>
              </a:spcBef>
              <a:spcAft>
                <a:spcPts val="800"/>
              </a:spcAft>
              <a:buClr>
                <a:srgbClr val="00AEEE"/>
              </a:buClr>
              <a:buFont typeface="Arial" pitchFamily="34" charset="0"/>
              <a:buChar char="•"/>
            </a:pPr>
            <a:r>
              <a:rPr lang="en-US" sz="2000" dirty="0">
                <a:solidFill>
                  <a:srgbClr val="000000"/>
                </a:solidFill>
                <a:latin typeface="Arial" charset="0"/>
                <a:ea typeface="Arial" charset="0"/>
                <a:cs typeface="Arial" charset="0"/>
              </a:rPr>
              <a:t>For patients like Lisa, a living donor transplant may be the best option for receiving a transplant sooner and achieving better long-term outcomes</a:t>
            </a:r>
          </a:p>
          <a:p>
            <a:pPr marL="177800" indent="-177800" eaLnBrk="0" hangingPunct="0">
              <a:lnSpc>
                <a:spcPct val="90000"/>
              </a:lnSpc>
              <a:spcBef>
                <a:spcPts val="600"/>
              </a:spcBef>
              <a:spcAft>
                <a:spcPts val="800"/>
              </a:spcAft>
              <a:buClr>
                <a:srgbClr val="00AEEE"/>
              </a:buClr>
              <a:buFont typeface="Arial" pitchFamily="34" charset="0"/>
              <a:buChar char="•"/>
            </a:pPr>
            <a:endParaRPr lang="en-US" sz="2000" dirty="0">
              <a:solidFill>
                <a:srgbClr val="000000"/>
              </a:solidFill>
              <a:latin typeface="Arial" charset="0"/>
              <a:ea typeface="Arial" charset="0"/>
              <a:cs typeface="Arial" charset="0"/>
            </a:endParaRPr>
          </a:p>
          <a:p>
            <a:pPr marL="177800" indent="-177800" eaLnBrk="0" hangingPunct="0">
              <a:lnSpc>
                <a:spcPct val="90000"/>
              </a:lnSpc>
              <a:spcBef>
                <a:spcPts val="600"/>
              </a:spcBef>
              <a:spcAft>
                <a:spcPts val="800"/>
              </a:spcAft>
              <a:buClr>
                <a:srgbClr val="00AEEE"/>
              </a:buClr>
              <a:buFont typeface="Arial" pitchFamily="34" charset="0"/>
              <a:buChar char="•"/>
            </a:pPr>
            <a:endParaRPr lang="en-US" sz="1400" dirty="0">
              <a:solidFill>
                <a:srgbClr val="000000"/>
              </a:solidFill>
              <a:latin typeface="Arial" charset="0"/>
              <a:ea typeface="Arial" charset="0"/>
              <a:cs typeface="Arial" charset="0"/>
            </a:endParaRPr>
          </a:p>
        </p:txBody>
      </p:sp>
      <p:sp>
        <p:nvSpPr>
          <p:cNvPr id="9" name="Rectangle 8">
            <a:extLst>
              <a:ext uri="{FF2B5EF4-FFF2-40B4-BE49-F238E27FC236}">
                <a16:creationId xmlns:a16="http://schemas.microsoft.com/office/drawing/2014/main" id="{CACCCE22-810B-44CD-B137-E46E20302357}"/>
              </a:ext>
            </a:extLst>
          </p:cNvPr>
          <p:cNvSpPr/>
          <p:nvPr/>
        </p:nvSpPr>
        <p:spPr>
          <a:xfrm>
            <a:off x="666750" y="6519445"/>
            <a:ext cx="9099082" cy="338554"/>
          </a:xfrm>
          <a:prstGeom prst="rect">
            <a:avLst/>
          </a:prstGeom>
        </p:spPr>
        <p:txBody>
          <a:bodyPr wrap="square" anchor="b">
            <a:spAutoFit/>
          </a:bodyPr>
          <a:lstStyle/>
          <a:p>
            <a:pPr lvl="0"/>
            <a:r>
              <a:rPr lang="en-US" sz="800" dirty="0"/>
              <a:t>United States Renal Data System. 2020 USRDS Annual Data Report: Epidemiology of kidney disease in the United States. Bethesda, MD: National Institutes of Health, National Institute of Diabetes and Digestive and Kidney Diseases; 2020. https://adr.usrds.org/2020/end-stage-renal-disease/6-transplantation. Accessed October 29, 2021. </a:t>
            </a:r>
          </a:p>
        </p:txBody>
      </p:sp>
    </p:spTree>
    <p:extLst>
      <p:ext uri="{BB962C8B-B14F-4D97-AF65-F5344CB8AC3E}">
        <p14:creationId xmlns:p14="http://schemas.microsoft.com/office/powerpoint/2010/main" val="207264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a:t>Kidney Transplant: The Gap Between Supply and Demand</a:t>
            </a:r>
            <a:endParaRPr lang="en-US" dirty="0"/>
          </a:p>
        </p:txBody>
      </p:sp>
      <p:sp>
        <p:nvSpPr>
          <p:cNvPr id="49" name="TextBox 48">
            <a:extLst>
              <a:ext uri="{FF2B5EF4-FFF2-40B4-BE49-F238E27FC236}">
                <a16:creationId xmlns:a16="http://schemas.microsoft.com/office/drawing/2014/main" id="{DBEBA813-263C-47C0-9CCF-FCE695792259}"/>
              </a:ext>
            </a:extLst>
          </p:cNvPr>
          <p:cNvSpPr txBox="1"/>
          <p:nvPr/>
        </p:nvSpPr>
        <p:spPr>
          <a:xfrm>
            <a:off x="1218275" y="1907217"/>
            <a:ext cx="69163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80B4"/>
                </a:solidFill>
                <a:effectLst/>
                <a:uLnTx/>
                <a:uFillTx/>
                <a:latin typeface="Arial"/>
                <a:ea typeface="+mn-ea"/>
                <a:cs typeface="+mn-cs"/>
              </a:rPr>
              <a:t>Candidates on the Waiting List</a:t>
            </a:r>
            <a:r>
              <a:rPr kumimoji="0" lang="en-US" sz="1800" b="1" i="0" u="none" strike="noStrike" kern="1200" cap="none" spc="0" normalizeH="0" baseline="30000" noProof="0" dirty="0">
                <a:ln>
                  <a:noFill/>
                </a:ln>
                <a:solidFill>
                  <a:srgbClr val="0180B4"/>
                </a:solidFill>
                <a:effectLst/>
                <a:uLnTx/>
                <a:uFillTx/>
                <a:latin typeface="Arial"/>
                <a:ea typeface="+mn-ea"/>
                <a:cs typeface="+mn-cs"/>
              </a:rPr>
              <a:t>a</a:t>
            </a:r>
            <a:r>
              <a:rPr kumimoji="0" lang="en-US" sz="1800" b="1" i="0" u="none" strike="noStrike" kern="1200" cap="none" spc="0" normalizeH="0" baseline="0" noProof="0" dirty="0">
                <a:ln>
                  <a:noFill/>
                </a:ln>
                <a:solidFill>
                  <a:srgbClr val="0180B4"/>
                </a:solidFill>
                <a:effectLst/>
                <a:uLnTx/>
                <a:uFillTx/>
                <a:latin typeface="Arial"/>
                <a:ea typeface="+mn-ea"/>
                <a:cs typeface="+mn-cs"/>
              </a:rPr>
              <a:t> vs Total Kidney Transplants</a:t>
            </a:r>
            <a:r>
              <a:rPr lang="en-US" b="1" baseline="30000" dirty="0">
                <a:solidFill>
                  <a:srgbClr val="0180B4"/>
                </a:solidFill>
                <a:latin typeface="Arial"/>
              </a:rPr>
              <a:t>1</a:t>
            </a:r>
            <a:endParaRPr kumimoji="0" lang="en-US" sz="1800" b="1" i="0" u="none" strike="noStrike" kern="1200" cap="none" spc="0" normalizeH="0" baseline="30000" noProof="0" dirty="0">
              <a:ln>
                <a:noFill/>
              </a:ln>
              <a:solidFill>
                <a:srgbClr val="0180B4"/>
              </a:solidFill>
              <a:effectLst/>
              <a:uLnTx/>
              <a:uFillTx/>
              <a:latin typeface="Arial"/>
              <a:ea typeface="+mn-ea"/>
              <a:cs typeface="+mn-cs"/>
            </a:endParaRPr>
          </a:p>
        </p:txBody>
      </p:sp>
      <p:sp>
        <p:nvSpPr>
          <p:cNvPr id="50" name="TextBox 49">
            <a:extLst>
              <a:ext uri="{FF2B5EF4-FFF2-40B4-BE49-F238E27FC236}">
                <a16:creationId xmlns:a16="http://schemas.microsoft.com/office/drawing/2014/main" id="{C117CA39-0B42-48EB-AE78-201E3406DDA2}"/>
              </a:ext>
            </a:extLst>
          </p:cNvPr>
          <p:cNvSpPr txBox="1"/>
          <p:nvPr/>
        </p:nvSpPr>
        <p:spPr>
          <a:xfrm rot="16200000">
            <a:off x="255330" y="3626988"/>
            <a:ext cx="1957267"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Number (in thousands)</a:t>
            </a:r>
          </a:p>
        </p:txBody>
      </p:sp>
      <p:sp>
        <p:nvSpPr>
          <p:cNvPr id="51" name="TextBox 50">
            <a:extLst>
              <a:ext uri="{FF2B5EF4-FFF2-40B4-BE49-F238E27FC236}">
                <a16:creationId xmlns:a16="http://schemas.microsoft.com/office/drawing/2014/main" id="{E672B9E8-8C03-45C6-89D3-0BE779E49F3A}"/>
              </a:ext>
            </a:extLst>
          </p:cNvPr>
          <p:cNvSpPr txBox="1"/>
          <p:nvPr/>
        </p:nvSpPr>
        <p:spPr>
          <a:xfrm>
            <a:off x="1417685" y="2380557"/>
            <a:ext cx="298159"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150</a:t>
            </a:r>
          </a:p>
        </p:txBody>
      </p:sp>
      <p:sp>
        <p:nvSpPr>
          <p:cNvPr id="52" name="TextBox 51">
            <a:extLst>
              <a:ext uri="{FF2B5EF4-FFF2-40B4-BE49-F238E27FC236}">
                <a16:creationId xmlns:a16="http://schemas.microsoft.com/office/drawing/2014/main" id="{5CF6B237-F07F-4582-AF0E-3EA5C2E6EFDC}"/>
              </a:ext>
            </a:extLst>
          </p:cNvPr>
          <p:cNvSpPr txBox="1"/>
          <p:nvPr/>
        </p:nvSpPr>
        <p:spPr>
          <a:xfrm>
            <a:off x="1832639"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2008</a:t>
            </a:r>
          </a:p>
        </p:txBody>
      </p:sp>
      <p:sp>
        <p:nvSpPr>
          <p:cNvPr id="53" name="TextBox 52">
            <a:extLst>
              <a:ext uri="{FF2B5EF4-FFF2-40B4-BE49-F238E27FC236}">
                <a16:creationId xmlns:a16="http://schemas.microsoft.com/office/drawing/2014/main" id="{365A1EC8-D479-425E-A6F7-ABA3CAE05FBA}"/>
              </a:ext>
            </a:extLst>
          </p:cNvPr>
          <p:cNvSpPr txBox="1"/>
          <p:nvPr/>
        </p:nvSpPr>
        <p:spPr>
          <a:xfrm>
            <a:off x="4152749" y="5399932"/>
            <a:ext cx="455587" cy="2585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Year</a:t>
            </a:r>
          </a:p>
        </p:txBody>
      </p:sp>
      <p:sp>
        <p:nvSpPr>
          <p:cNvPr id="54" name="TextBox 53">
            <a:extLst>
              <a:ext uri="{FF2B5EF4-FFF2-40B4-BE49-F238E27FC236}">
                <a16:creationId xmlns:a16="http://schemas.microsoft.com/office/drawing/2014/main" id="{7F90E09B-4425-469F-90D1-7ACF2DB91F2D}"/>
              </a:ext>
            </a:extLst>
          </p:cNvPr>
          <p:cNvSpPr txBox="1"/>
          <p:nvPr/>
        </p:nvSpPr>
        <p:spPr>
          <a:xfrm>
            <a:off x="1417684" y="3209204"/>
            <a:ext cx="298160"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100</a:t>
            </a:r>
          </a:p>
        </p:txBody>
      </p:sp>
      <p:sp>
        <p:nvSpPr>
          <p:cNvPr id="55" name="TextBox 54">
            <a:extLst>
              <a:ext uri="{FF2B5EF4-FFF2-40B4-BE49-F238E27FC236}">
                <a16:creationId xmlns:a16="http://schemas.microsoft.com/office/drawing/2014/main" id="{CA60B25B-027A-4A65-93FA-93274924D559}"/>
              </a:ext>
            </a:extLst>
          </p:cNvPr>
          <p:cNvSpPr txBox="1"/>
          <p:nvPr/>
        </p:nvSpPr>
        <p:spPr>
          <a:xfrm>
            <a:off x="1517072" y="4049190"/>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50</a:t>
            </a:r>
          </a:p>
        </p:txBody>
      </p:sp>
      <p:sp>
        <p:nvSpPr>
          <p:cNvPr id="56" name="TextBox 55">
            <a:extLst>
              <a:ext uri="{FF2B5EF4-FFF2-40B4-BE49-F238E27FC236}">
                <a16:creationId xmlns:a16="http://schemas.microsoft.com/office/drawing/2014/main" id="{D0EA6FEC-864A-4C25-8358-F6CF33A1CF93}"/>
              </a:ext>
            </a:extLst>
          </p:cNvPr>
          <p:cNvSpPr txBox="1"/>
          <p:nvPr/>
        </p:nvSpPr>
        <p:spPr>
          <a:xfrm>
            <a:off x="1596581" y="4877831"/>
            <a:ext cx="119263" cy="25853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a:t>
            </a:r>
          </a:p>
        </p:txBody>
      </p:sp>
      <p:sp>
        <p:nvSpPr>
          <p:cNvPr id="57" name="TextBox 56">
            <a:extLst>
              <a:ext uri="{FF2B5EF4-FFF2-40B4-BE49-F238E27FC236}">
                <a16:creationId xmlns:a16="http://schemas.microsoft.com/office/drawing/2014/main" id="{D175D33D-66BF-43D4-AF27-A61F08403A5B}"/>
              </a:ext>
            </a:extLst>
          </p:cNvPr>
          <p:cNvSpPr txBox="1"/>
          <p:nvPr/>
        </p:nvSpPr>
        <p:spPr>
          <a:xfrm>
            <a:off x="2636801"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2010</a:t>
            </a:r>
          </a:p>
        </p:txBody>
      </p:sp>
      <p:sp>
        <p:nvSpPr>
          <p:cNvPr id="58" name="TextBox 57">
            <a:extLst>
              <a:ext uri="{FF2B5EF4-FFF2-40B4-BE49-F238E27FC236}">
                <a16:creationId xmlns:a16="http://schemas.microsoft.com/office/drawing/2014/main" id="{D7ECE190-DE58-4D14-80F6-4790E2682028}"/>
              </a:ext>
            </a:extLst>
          </p:cNvPr>
          <p:cNvSpPr txBox="1"/>
          <p:nvPr/>
        </p:nvSpPr>
        <p:spPr>
          <a:xfrm>
            <a:off x="3428351"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2012</a:t>
            </a:r>
          </a:p>
        </p:txBody>
      </p:sp>
      <p:sp>
        <p:nvSpPr>
          <p:cNvPr id="59" name="TextBox 58">
            <a:extLst>
              <a:ext uri="{FF2B5EF4-FFF2-40B4-BE49-F238E27FC236}">
                <a16:creationId xmlns:a16="http://schemas.microsoft.com/office/drawing/2014/main" id="{47AB3096-51A9-447F-B694-7FD1784A14A2}"/>
              </a:ext>
            </a:extLst>
          </p:cNvPr>
          <p:cNvSpPr txBox="1"/>
          <p:nvPr/>
        </p:nvSpPr>
        <p:spPr>
          <a:xfrm>
            <a:off x="4245125"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2014</a:t>
            </a:r>
          </a:p>
        </p:txBody>
      </p:sp>
      <p:sp>
        <p:nvSpPr>
          <p:cNvPr id="60" name="TextBox 59">
            <a:extLst>
              <a:ext uri="{FF2B5EF4-FFF2-40B4-BE49-F238E27FC236}">
                <a16:creationId xmlns:a16="http://schemas.microsoft.com/office/drawing/2014/main" id="{6649B414-001E-4EB5-9158-AC54B3395833}"/>
              </a:ext>
            </a:extLst>
          </p:cNvPr>
          <p:cNvSpPr txBox="1"/>
          <p:nvPr/>
        </p:nvSpPr>
        <p:spPr>
          <a:xfrm>
            <a:off x="5049287"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2016</a:t>
            </a:r>
          </a:p>
        </p:txBody>
      </p:sp>
      <p:sp>
        <p:nvSpPr>
          <p:cNvPr id="61" name="TextBox 60">
            <a:extLst>
              <a:ext uri="{FF2B5EF4-FFF2-40B4-BE49-F238E27FC236}">
                <a16:creationId xmlns:a16="http://schemas.microsoft.com/office/drawing/2014/main" id="{391CA07F-850F-4414-AB93-7ECA645EABB5}"/>
              </a:ext>
            </a:extLst>
          </p:cNvPr>
          <p:cNvSpPr txBox="1"/>
          <p:nvPr/>
        </p:nvSpPr>
        <p:spPr>
          <a:xfrm>
            <a:off x="5853449"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2018</a:t>
            </a:r>
          </a:p>
        </p:txBody>
      </p:sp>
      <p:sp>
        <p:nvSpPr>
          <p:cNvPr id="62" name="TextBox 61">
            <a:extLst>
              <a:ext uri="{FF2B5EF4-FFF2-40B4-BE49-F238E27FC236}">
                <a16:creationId xmlns:a16="http://schemas.microsoft.com/office/drawing/2014/main" id="{C7B68745-EF3A-40DA-95CD-E24902674949}"/>
              </a:ext>
            </a:extLst>
          </p:cNvPr>
          <p:cNvSpPr txBox="1"/>
          <p:nvPr/>
        </p:nvSpPr>
        <p:spPr>
          <a:xfrm>
            <a:off x="6657613" y="510700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2020</a:t>
            </a:r>
          </a:p>
        </p:txBody>
      </p:sp>
      <p:cxnSp>
        <p:nvCxnSpPr>
          <p:cNvPr id="63" name="Straight Connector 62">
            <a:extLst>
              <a:ext uri="{FF2B5EF4-FFF2-40B4-BE49-F238E27FC236}">
                <a16:creationId xmlns:a16="http://schemas.microsoft.com/office/drawing/2014/main" id="{6C408E91-48EF-4A6D-805D-933D2C05C88B}"/>
              </a:ext>
            </a:extLst>
          </p:cNvPr>
          <p:cNvCxnSpPr/>
          <p:nvPr/>
        </p:nvCxnSpPr>
        <p:spPr>
          <a:xfrm>
            <a:off x="1854231" y="2482337"/>
            <a:ext cx="0" cy="2504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DC010C-A5BD-4D71-A4EF-D77422A26BBA}"/>
              </a:ext>
            </a:extLst>
          </p:cNvPr>
          <p:cNvCxnSpPr/>
          <p:nvPr/>
        </p:nvCxnSpPr>
        <p:spPr>
          <a:xfrm>
            <a:off x="1854231" y="4987083"/>
            <a:ext cx="5052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0D5B280-004C-470F-9D4F-572D66768FAB}"/>
              </a:ext>
            </a:extLst>
          </p:cNvPr>
          <p:cNvCxnSpPr/>
          <p:nvPr/>
        </p:nvCxnSpPr>
        <p:spPr>
          <a:xfrm>
            <a:off x="1779839" y="4987083"/>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CB3BA1-C34B-4707-947A-61A4536FF23D}"/>
              </a:ext>
            </a:extLst>
          </p:cNvPr>
          <p:cNvCxnSpPr/>
          <p:nvPr/>
        </p:nvCxnSpPr>
        <p:spPr>
          <a:xfrm>
            <a:off x="1779839" y="4156036"/>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2027CAF-628D-44D2-9ED3-AE8048CC6D1C}"/>
              </a:ext>
            </a:extLst>
          </p:cNvPr>
          <p:cNvCxnSpPr/>
          <p:nvPr/>
        </p:nvCxnSpPr>
        <p:spPr>
          <a:xfrm>
            <a:off x="1779839" y="3314849"/>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5AEF729-6C7F-4B3C-A6CE-78760F6C5AF3}"/>
              </a:ext>
            </a:extLst>
          </p:cNvPr>
          <p:cNvCxnSpPr/>
          <p:nvPr/>
        </p:nvCxnSpPr>
        <p:spPr>
          <a:xfrm>
            <a:off x="1779839" y="2483798"/>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283AB4F-2D6D-47EC-BCF0-292AF834A9D2}"/>
              </a:ext>
            </a:extLst>
          </p:cNvPr>
          <p:cNvCxnSpPr/>
          <p:nvPr/>
        </p:nvCxnSpPr>
        <p:spPr>
          <a:xfrm rot="16200000">
            <a:off x="2012525"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D052145-C3A6-4BBF-A2B4-51FB3970D2AE}"/>
              </a:ext>
            </a:extLst>
          </p:cNvPr>
          <p:cNvCxnSpPr/>
          <p:nvPr/>
        </p:nvCxnSpPr>
        <p:spPr>
          <a:xfrm rot="16200000">
            <a:off x="2838132"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E7CD0F-0F44-4E58-BD2F-C86C9B2866B5}"/>
              </a:ext>
            </a:extLst>
          </p:cNvPr>
          <p:cNvCxnSpPr/>
          <p:nvPr/>
        </p:nvCxnSpPr>
        <p:spPr>
          <a:xfrm rot="16200000">
            <a:off x="3629682"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347FF37-309A-418E-9E74-FBBE7DEDD2F4}"/>
              </a:ext>
            </a:extLst>
          </p:cNvPr>
          <p:cNvCxnSpPr/>
          <p:nvPr/>
        </p:nvCxnSpPr>
        <p:spPr>
          <a:xfrm rot="16200000">
            <a:off x="4446456"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AC7DBA-84D9-4216-9785-7C2FBE5F9E0F}"/>
              </a:ext>
            </a:extLst>
          </p:cNvPr>
          <p:cNvCxnSpPr/>
          <p:nvPr/>
        </p:nvCxnSpPr>
        <p:spPr>
          <a:xfrm rot="16200000">
            <a:off x="5250618"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6833A81-C445-4FA2-AFEA-F18D860D2DCE}"/>
              </a:ext>
            </a:extLst>
          </p:cNvPr>
          <p:cNvCxnSpPr/>
          <p:nvPr/>
        </p:nvCxnSpPr>
        <p:spPr>
          <a:xfrm rot="16200000">
            <a:off x="6054780"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E1ABF85-4B3D-4D5D-834B-F27ECB39AEE3}"/>
              </a:ext>
            </a:extLst>
          </p:cNvPr>
          <p:cNvCxnSpPr/>
          <p:nvPr/>
        </p:nvCxnSpPr>
        <p:spPr>
          <a:xfrm rot="16200000">
            <a:off x="6858944" y="502428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Freeform 55">
            <a:extLst>
              <a:ext uri="{FF2B5EF4-FFF2-40B4-BE49-F238E27FC236}">
                <a16:creationId xmlns:a16="http://schemas.microsoft.com/office/drawing/2014/main" id="{E5602166-F12C-4321-ACF2-14173BA3BA74}"/>
              </a:ext>
            </a:extLst>
          </p:cNvPr>
          <p:cNvSpPr/>
          <p:nvPr/>
        </p:nvSpPr>
        <p:spPr>
          <a:xfrm>
            <a:off x="2042543" y="2579352"/>
            <a:ext cx="4447700" cy="565784"/>
          </a:xfrm>
          <a:custGeom>
            <a:avLst/>
            <a:gdLst>
              <a:gd name="connsiteX0" fmla="*/ 0 w 3732610"/>
              <a:gd name="connsiteY0" fmla="*/ 760810 h 760810"/>
              <a:gd name="connsiteX1" fmla="*/ 371475 w 3732610"/>
              <a:gd name="connsiteY1" fmla="*/ 660797 h 760810"/>
              <a:gd name="connsiteX2" fmla="*/ 710803 w 3732610"/>
              <a:gd name="connsiteY2" fmla="*/ 542925 h 760810"/>
              <a:gd name="connsiteX3" fmla="*/ 1053703 w 3732610"/>
              <a:gd name="connsiteY3" fmla="*/ 478632 h 760810"/>
              <a:gd name="connsiteX4" fmla="*/ 1371600 w 3732610"/>
              <a:gd name="connsiteY4" fmla="*/ 357188 h 760810"/>
              <a:gd name="connsiteX5" fmla="*/ 1714500 w 3732610"/>
              <a:gd name="connsiteY5" fmla="*/ 278607 h 760810"/>
              <a:gd name="connsiteX6" fmla="*/ 2050256 w 3732610"/>
              <a:gd name="connsiteY6" fmla="*/ 210741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710803 w 3732610"/>
              <a:gd name="connsiteY2" fmla="*/ 542925 h 760810"/>
              <a:gd name="connsiteX3" fmla="*/ 1053703 w 3732610"/>
              <a:gd name="connsiteY3" fmla="*/ 478632 h 760810"/>
              <a:gd name="connsiteX4" fmla="*/ 1371600 w 3732610"/>
              <a:gd name="connsiteY4" fmla="*/ 357188 h 760810"/>
              <a:gd name="connsiteX5" fmla="*/ 1714500 w 3732610"/>
              <a:gd name="connsiteY5" fmla="*/ 278607 h 760810"/>
              <a:gd name="connsiteX6" fmla="*/ 2050256 w 3732610"/>
              <a:gd name="connsiteY6" fmla="*/ 210741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53703 w 3732610"/>
              <a:gd name="connsiteY3" fmla="*/ 478632 h 760810"/>
              <a:gd name="connsiteX4" fmla="*/ 1371600 w 3732610"/>
              <a:gd name="connsiteY4" fmla="*/ 357188 h 760810"/>
              <a:gd name="connsiteX5" fmla="*/ 1714500 w 3732610"/>
              <a:gd name="connsiteY5" fmla="*/ 278607 h 760810"/>
              <a:gd name="connsiteX6" fmla="*/ 2050256 w 3732610"/>
              <a:gd name="connsiteY6" fmla="*/ 210741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22747 w 3732610"/>
              <a:gd name="connsiteY3" fmla="*/ 538163 h 760810"/>
              <a:gd name="connsiteX4" fmla="*/ 1371600 w 3732610"/>
              <a:gd name="connsiteY4" fmla="*/ 357188 h 760810"/>
              <a:gd name="connsiteX5" fmla="*/ 1714500 w 3732610"/>
              <a:gd name="connsiteY5" fmla="*/ 278607 h 760810"/>
              <a:gd name="connsiteX6" fmla="*/ 2050256 w 3732610"/>
              <a:gd name="connsiteY6" fmla="*/ 210741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22747 w 3732610"/>
              <a:gd name="connsiteY3" fmla="*/ 538163 h 760810"/>
              <a:gd name="connsiteX4" fmla="*/ 1359693 w 3732610"/>
              <a:gd name="connsiteY4" fmla="*/ 464345 h 760810"/>
              <a:gd name="connsiteX5" fmla="*/ 1714500 w 3732610"/>
              <a:gd name="connsiteY5" fmla="*/ 278607 h 760810"/>
              <a:gd name="connsiteX6" fmla="*/ 2050256 w 3732610"/>
              <a:gd name="connsiteY6" fmla="*/ 210741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22747 w 3732610"/>
              <a:gd name="connsiteY3" fmla="*/ 538163 h 760810"/>
              <a:gd name="connsiteX4" fmla="*/ 1359693 w 3732610"/>
              <a:gd name="connsiteY4" fmla="*/ 464345 h 760810"/>
              <a:gd name="connsiteX5" fmla="*/ 1695450 w 3732610"/>
              <a:gd name="connsiteY5" fmla="*/ 383382 h 760810"/>
              <a:gd name="connsiteX6" fmla="*/ 2050256 w 3732610"/>
              <a:gd name="connsiteY6" fmla="*/ 210741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22747 w 3732610"/>
              <a:gd name="connsiteY3" fmla="*/ 538163 h 760810"/>
              <a:gd name="connsiteX4" fmla="*/ 1359693 w 3732610"/>
              <a:gd name="connsiteY4" fmla="*/ 464345 h 760810"/>
              <a:gd name="connsiteX5" fmla="*/ 1695450 w 3732610"/>
              <a:gd name="connsiteY5" fmla="*/ 383382 h 760810"/>
              <a:gd name="connsiteX6" fmla="*/ 2033587 w 3732610"/>
              <a:gd name="connsiteY6" fmla="*/ 317898 h 760810"/>
              <a:gd name="connsiteX7" fmla="*/ 2393156 w 3732610"/>
              <a:gd name="connsiteY7" fmla="*/ 125016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22747 w 3732610"/>
              <a:gd name="connsiteY3" fmla="*/ 538163 h 760810"/>
              <a:gd name="connsiteX4" fmla="*/ 1359693 w 3732610"/>
              <a:gd name="connsiteY4" fmla="*/ 464345 h 760810"/>
              <a:gd name="connsiteX5" fmla="*/ 1695450 w 3732610"/>
              <a:gd name="connsiteY5" fmla="*/ 383382 h 760810"/>
              <a:gd name="connsiteX6" fmla="*/ 2033587 w 3732610"/>
              <a:gd name="connsiteY6" fmla="*/ 317898 h 760810"/>
              <a:gd name="connsiteX7" fmla="*/ 2364581 w 3732610"/>
              <a:gd name="connsiteY7" fmla="*/ 298848 h 760810"/>
              <a:gd name="connsiteX8" fmla="*/ 2721769 w 3732610"/>
              <a:gd name="connsiteY8" fmla="*/ 321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60810 h 760810"/>
              <a:gd name="connsiteX1" fmla="*/ 340518 w 3732610"/>
              <a:gd name="connsiteY1" fmla="*/ 675084 h 760810"/>
              <a:gd name="connsiteX2" fmla="*/ 684609 w 3732610"/>
              <a:gd name="connsiteY2" fmla="*/ 592931 h 760810"/>
              <a:gd name="connsiteX3" fmla="*/ 1022747 w 3732610"/>
              <a:gd name="connsiteY3" fmla="*/ 538163 h 760810"/>
              <a:gd name="connsiteX4" fmla="*/ 1359693 w 3732610"/>
              <a:gd name="connsiteY4" fmla="*/ 464345 h 760810"/>
              <a:gd name="connsiteX5" fmla="*/ 1695450 w 3732610"/>
              <a:gd name="connsiteY5" fmla="*/ 383382 h 760810"/>
              <a:gd name="connsiteX6" fmla="*/ 2033587 w 3732610"/>
              <a:gd name="connsiteY6" fmla="*/ 317898 h 760810"/>
              <a:gd name="connsiteX7" fmla="*/ 2364581 w 3732610"/>
              <a:gd name="connsiteY7" fmla="*/ 298848 h 760810"/>
              <a:gd name="connsiteX8" fmla="*/ 2700338 w 3732610"/>
              <a:gd name="connsiteY8" fmla="*/ 298847 h 760810"/>
              <a:gd name="connsiteX9" fmla="*/ 3046810 w 3732610"/>
              <a:gd name="connsiteY9" fmla="*/ 0 h 760810"/>
              <a:gd name="connsiteX10" fmla="*/ 3400425 w 3732610"/>
              <a:gd name="connsiteY10" fmla="*/ 10716 h 760810"/>
              <a:gd name="connsiteX11" fmla="*/ 3732610 w 3732610"/>
              <a:gd name="connsiteY11" fmla="*/ 75010 h 760810"/>
              <a:gd name="connsiteX0" fmla="*/ 0 w 3732610"/>
              <a:gd name="connsiteY0" fmla="*/ 750094 h 750094"/>
              <a:gd name="connsiteX1" fmla="*/ 340518 w 3732610"/>
              <a:gd name="connsiteY1" fmla="*/ 664368 h 750094"/>
              <a:gd name="connsiteX2" fmla="*/ 684609 w 3732610"/>
              <a:gd name="connsiteY2" fmla="*/ 582215 h 750094"/>
              <a:gd name="connsiteX3" fmla="*/ 1022747 w 3732610"/>
              <a:gd name="connsiteY3" fmla="*/ 527447 h 750094"/>
              <a:gd name="connsiteX4" fmla="*/ 1359693 w 3732610"/>
              <a:gd name="connsiteY4" fmla="*/ 453629 h 750094"/>
              <a:gd name="connsiteX5" fmla="*/ 1695450 w 3732610"/>
              <a:gd name="connsiteY5" fmla="*/ 372666 h 750094"/>
              <a:gd name="connsiteX6" fmla="*/ 2033587 w 3732610"/>
              <a:gd name="connsiteY6" fmla="*/ 307182 h 750094"/>
              <a:gd name="connsiteX7" fmla="*/ 2364581 w 3732610"/>
              <a:gd name="connsiteY7" fmla="*/ 288132 h 750094"/>
              <a:gd name="connsiteX8" fmla="*/ 2700338 w 3732610"/>
              <a:gd name="connsiteY8" fmla="*/ 288131 h 750094"/>
              <a:gd name="connsiteX9" fmla="*/ 3039667 w 3732610"/>
              <a:gd name="connsiteY9" fmla="*/ 320277 h 750094"/>
              <a:gd name="connsiteX10" fmla="*/ 3400425 w 3732610"/>
              <a:gd name="connsiteY10" fmla="*/ 0 h 750094"/>
              <a:gd name="connsiteX11" fmla="*/ 3732610 w 3732610"/>
              <a:gd name="connsiteY11" fmla="*/ 64294 h 750094"/>
              <a:gd name="connsiteX0" fmla="*/ 0 w 3732610"/>
              <a:gd name="connsiteY0" fmla="*/ 685800 h 685800"/>
              <a:gd name="connsiteX1" fmla="*/ 340518 w 3732610"/>
              <a:gd name="connsiteY1" fmla="*/ 600074 h 685800"/>
              <a:gd name="connsiteX2" fmla="*/ 684609 w 3732610"/>
              <a:gd name="connsiteY2" fmla="*/ 517921 h 685800"/>
              <a:gd name="connsiteX3" fmla="*/ 1022747 w 3732610"/>
              <a:gd name="connsiteY3" fmla="*/ 463153 h 685800"/>
              <a:gd name="connsiteX4" fmla="*/ 1359693 w 3732610"/>
              <a:gd name="connsiteY4" fmla="*/ 389335 h 685800"/>
              <a:gd name="connsiteX5" fmla="*/ 1695450 w 3732610"/>
              <a:gd name="connsiteY5" fmla="*/ 308372 h 685800"/>
              <a:gd name="connsiteX6" fmla="*/ 2033587 w 3732610"/>
              <a:gd name="connsiteY6" fmla="*/ 242888 h 685800"/>
              <a:gd name="connsiteX7" fmla="*/ 2364581 w 3732610"/>
              <a:gd name="connsiteY7" fmla="*/ 223838 h 685800"/>
              <a:gd name="connsiteX8" fmla="*/ 2700338 w 3732610"/>
              <a:gd name="connsiteY8" fmla="*/ 223837 h 685800"/>
              <a:gd name="connsiteX9" fmla="*/ 3039667 w 3732610"/>
              <a:gd name="connsiteY9" fmla="*/ 255983 h 685800"/>
              <a:gd name="connsiteX10" fmla="*/ 3367088 w 3732610"/>
              <a:gd name="connsiteY10" fmla="*/ 245268 h 685800"/>
              <a:gd name="connsiteX11" fmla="*/ 3732610 w 3732610"/>
              <a:gd name="connsiteY11" fmla="*/ 0 h 685800"/>
              <a:gd name="connsiteX0" fmla="*/ 0 w 3706417"/>
              <a:gd name="connsiteY0" fmla="*/ 471487 h 471487"/>
              <a:gd name="connsiteX1" fmla="*/ 340518 w 3706417"/>
              <a:gd name="connsiteY1" fmla="*/ 385761 h 471487"/>
              <a:gd name="connsiteX2" fmla="*/ 684609 w 3706417"/>
              <a:gd name="connsiteY2" fmla="*/ 303608 h 471487"/>
              <a:gd name="connsiteX3" fmla="*/ 1022747 w 3706417"/>
              <a:gd name="connsiteY3" fmla="*/ 248840 h 471487"/>
              <a:gd name="connsiteX4" fmla="*/ 1359693 w 3706417"/>
              <a:gd name="connsiteY4" fmla="*/ 175022 h 471487"/>
              <a:gd name="connsiteX5" fmla="*/ 1695450 w 3706417"/>
              <a:gd name="connsiteY5" fmla="*/ 94059 h 471487"/>
              <a:gd name="connsiteX6" fmla="*/ 2033587 w 3706417"/>
              <a:gd name="connsiteY6" fmla="*/ 28575 h 471487"/>
              <a:gd name="connsiteX7" fmla="*/ 2364581 w 3706417"/>
              <a:gd name="connsiteY7" fmla="*/ 9525 h 471487"/>
              <a:gd name="connsiteX8" fmla="*/ 2700338 w 3706417"/>
              <a:gd name="connsiteY8" fmla="*/ 9524 h 471487"/>
              <a:gd name="connsiteX9" fmla="*/ 3039667 w 3706417"/>
              <a:gd name="connsiteY9" fmla="*/ 41670 h 471487"/>
              <a:gd name="connsiteX10" fmla="*/ 3367088 w 3706417"/>
              <a:gd name="connsiteY10" fmla="*/ 30955 h 471487"/>
              <a:gd name="connsiteX11" fmla="*/ 3706417 w 3706417"/>
              <a:gd name="connsiteY11" fmla="*/ 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6417" h="471487">
                <a:moveTo>
                  <a:pt x="0" y="471487"/>
                </a:moveTo>
                <a:lnTo>
                  <a:pt x="340518" y="385761"/>
                </a:lnTo>
                <a:lnTo>
                  <a:pt x="684609" y="303608"/>
                </a:lnTo>
                <a:lnTo>
                  <a:pt x="1022747" y="248840"/>
                </a:lnTo>
                <a:lnTo>
                  <a:pt x="1359693" y="175022"/>
                </a:lnTo>
                <a:lnTo>
                  <a:pt x="1695450" y="94059"/>
                </a:lnTo>
                <a:lnTo>
                  <a:pt x="2033587" y="28575"/>
                </a:lnTo>
                <a:lnTo>
                  <a:pt x="2364581" y="9525"/>
                </a:lnTo>
                <a:lnTo>
                  <a:pt x="2700338" y="9524"/>
                </a:lnTo>
                <a:lnTo>
                  <a:pt x="3039667" y="41670"/>
                </a:lnTo>
                <a:lnTo>
                  <a:pt x="3367088" y="30955"/>
                </a:lnTo>
                <a:lnTo>
                  <a:pt x="3706417" y="0"/>
                </a:lnTo>
              </a:path>
            </a:pathLst>
          </a:custGeom>
          <a:ln w="38100">
            <a:solidFill>
              <a:srgbClr val="00619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id="{290B4A9C-BC26-449E-B6D9-06978E576FB9}"/>
              </a:ext>
            </a:extLst>
          </p:cNvPr>
          <p:cNvGrpSpPr/>
          <p:nvPr/>
        </p:nvGrpSpPr>
        <p:grpSpPr>
          <a:xfrm>
            <a:off x="4880785" y="3319958"/>
            <a:ext cx="2742102" cy="606384"/>
            <a:chOff x="5355774" y="3966626"/>
            <a:chExt cx="2285090" cy="505320"/>
          </a:xfrm>
        </p:grpSpPr>
        <p:sp>
          <p:nvSpPr>
            <p:cNvPr id="78" name="TextBox 77">
              <a:extLst>
                <a:ext uri="{FF2B5EF4-FFF2-40B4-BE49-F238E27FC236}">
                  <a16:creationId xmlns:a16="http://schemas.microsoft.com/office/drawing/2014/main" id="{F372A2D5-1585-41B1-81EC-B9EC664F555D}"/>
                </a:ext>
              </a:extLst>
            </p:cNvPr>
            <p:cNvSpPr txBox="1"/>
            <p:nvPr/>
          </p:nvSpPr>
          <p:spPr>
            <a:xfrm>
              <a:off x="5889579" y="3966626"/>
              <a:ext cx="1751285" cy="505320"/>
            </a:xfrm>
            <a:prstGeom prst="rect">
              <a:avLst/>
            </a:prstGeom>
            <a:noFill/>
          </p:spPr>
          <p:txBody>
            <a:bodyPr wrap="non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Candidates on waiting list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Kidney transplants</a:t>
              </a:r>
            </a:p>
          </p:txBody>
        </p:sp>
        <p:cxnSp>
          <p:nvCxnSpPr>
            <p:cNvPr id="79" name="Straight Connector 78">
              <a:extLst>
                <a:ext uri="{FF2B5EF4-FFF2-40B4-BE49-F238E27FC236}">
                  <a16:creationId xmlns:a16="http://schemas.microsoft.com/office/drawing/2014/main" id="{A7753D28-5355-4A64-8683-D47F002008CB}"/>
                </a:ext>
              </a:extLst>
            </p:cNvPr>
            <p:cNvCxnSpPr/>
            <p:nvPr/>
          </p:nvCxnSpPr>
          <p:spPr>
            <a:xfrm>
              <a:off x="5355774" y="4127591"/>
              <a:ext cx="442127" cy="0"/>
            </a:xfrm>
            <a:prstGeom prst="line">
              <a:avLst/>
            </a:prstGeom>
            <a:ln w="38100">
              <a:solidFill>
                <a:srgbClr val="00619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B7C9C4-85F4-4D7D-B76A-6CAA9302DBDB}"/>
                </a:ext>
              </a:extLst>
            </p:cNvPr>
            <p:cNvCxnSpPr/>
            <p:nvPr/>
          </p:nvCxnSpPr>
          <p:spPr>
            <a:xfrm>
              <a:off x="5355774" y="4396615"/>
              <a:ext cx="442127" cy="0"/>
            </a:xfrm>
            <a:prstGeom prst="line">
              <a:avLst/>
            </a:prstGeom>
            <a:ln w="38100">
              <a:solidFill>
                <a:srgbClr val="00AEEE"/>
              </a:solidFill>
            </a:ln>
          </p:spPr>
          <p:style>
            <a:lnRef idx="1">
              <a:schemeClr val="accent1"/>
            </a:lnRef>
            <a:fillRef idx="0">
              <a:schemeClr val="accent1"/>
            </a:fillRef>
            <a:effectRef idx="0">
              <a:schemeClr val="accent1"/>
            </a:effectRef>
            <a:fontRef idx="minor">
              <a:schemeClr val="tx1"/>
            </a:fontRef>
          </p:style>
        </p:cxnSp>
      </p:grpSp>
      <p:sp>
        <p:nvSpPr>
          <p:cNvPr id="81" name="Freeform 68">
            <a:extLst>
              <a:ext uri="{FF2B5EF4-FFF2-40B4-BE49-F238E27FC236}">
                <a16:creationId xmlns:a16="http://schemas.microsoft.com/office/drawing/2014/main" id="{00EB8CC1-9021-4CE5-A206-FE23B7060BAD}"/>
              </a:ext>
            </a:extLst>
          </p:cNvPr>
          <p:cNvSpPr/>
          <p:nvPr/>
        </p:nvSpPr>
        <p:spPr>
          <a:xfrm>
            <a:off x="2057822" y="4547358"/>
            <a:ext cx="4433062" cy="125574"/>
          </a:xfrm>
          <a:custGeom>
            <a:avLst/>
            <a:gdLst>
              <a:gd name="connsiteX0" fmla="*/ 0 w 3704693"/>
              <a:gd name="connsiteY0" fmla="*/ 43169 h 58867"/>
              <a:gd name="connsiteX1" fmla="*/ 384597 w 3704693"/>
              <a:gd name="connsiteY1" fmla="*/ 31396 h 58867"/>
              <a:gd name="connsiteX2" fmla="*/ 686781 w 3704693"/>
              <a:gd name="connsiteY2" fmla="*/ 54942 h 58867"/>
              <a:gd name="connsiteX3" fmla="*/ 1016436 w 3704693"/>
              <a:gd name="connsiteY3" fmla="*/ 51018 h 58867"/>
              <a:gd name="connsiteX4" fmla="*/ 1377486 w 3704693"/>
              <a:gd name="connsiteY4" fmla="*/ 47093 h 58867"/>
              <a:gd name="connsiteX5" fmla="*/ 1691443 w 3704693"/>
              <a:gd name="connsiteY5" fmla="*/ 43169 h 58867"/>
              <a:gd name="connsiteX6" fmla="*/ 2017174 w 3704693"/>
              <a:gd name="connsiteY6" fmla="*/ 43169 h 58867"/>
              <a:gd name="connsiteX7" fmla="*/ 2374300 w 3704693"/>
              <a:gd name="connsiteY7" fmla="*/ 58867 h 58867"/>
              <a:gd name="connsiteX8" fmla="*/ 2684333 w 3704693"/>
              <a:gd name="connsiteY8" fmla="*/ 43169 h 58867"/>
              <a:gd name="connsiteX9" fmla="*/ 3021837 w 3704693"/>
              <a:gd name="connsiteY9" fmla="*/ 47093 h 58867"/>
              <a:gd name="connsiteX10" fmla="*/ 3355416 w 3704693"/>
              <a:gd name="connsiteY10" fmla="*/ 27471 h 58867"/>
              <a:gd name="connsiteX11" fmla="*/ 3704693 w 3704693"/>
              <a:gd name="connsiteY11" fmla="*/ 0 h 58867"/>
              <a:gd name="connsiteX0" fmla="*/ 0 w 3704693"/>
              <a:gd name="connsiteY0" fmla="*/ 43169 h 58867"/>
              <a:gd name="connsiteX1" fmla="*/ 381978 w 3704693"/>
              <a:gd name="connsiteY1" fmla="*/ 35448 h 58867"/>
              <a:gd name="connsiteX2" fmla="*/ 686781 w 3704693"/>
              <a:gd name="connsiteY2" fmla="*/ 54942 h 58867"/>
              <a:gd name="connsiteX3" fmla="*/ 1016436 w 3704693"/>
              <a:gd name="connsiteY3" fmla="*/ 51018 h 58867"/>
              <a:gd name="connsiteX4" fmla="*/ 1377486 w 3704693"/>
              <a:gd name="connsiteY4" fmla="*/ 47093 h 58867"/>
              <a:gd name="connsiteX5" fmla="*/ 1691443 w 3704693"/>
              <a:gd name="connsiteY5" fmla="*/ 43169 h 58867"/>
              <a:gd name="connsiteX6" fmla="*/ 2017174 w 3704693"/>
              <a:gd name="connsiteY6" fmla="*/ 43169 h 58867"/>
              <a:gd name="connsiteX7" fmla="*/ 2374300 w 3704693"/>
              <a:gd name="connsiteY7" fmla="*/ 58867 h 58867"/>
              <a:gd name="connsiteX8" fmla="*/ 2684333 w 3704693"/>
              <a:gd name="connsiteY8" fmla="*/ 43169 h 58867"/>
              <a:gd name="connsiteX9" fmla="*/ 3021837 w 3704693"/>
              <a:gd name="connsiteY9" fmla="*/ 47093 h 58867"/>
              <a:gd name="connsiteX10" fmla="*/ 3355416 w 3704693"/>
              <a:gd name="connsiteY10" fmla="*/ 27471 h 58867"/>
              <a:gd name="connsiteX11" fmla="*/ 3704693 w 3704693"/>
              <a:gd name="connsiteY11" fmla="*/ 0 h 58867"/>
              <a:gd name="connsiteX0" fmla="*/ 0 w 3657559"/>
              <a:gd name="connsiteY0" fmla="*/ 39117 h 58867"/>
              <a:gd name="connsiteX1" fmla="*/ 334844 w 3657559"/>
              <a:gd name="connsiteY1" fmla="*/ 35448 h 58867"/>
              <a:gd name="connsiteX2" fmla="*/ 639647 w 3657559"/>
              <a:gd name="connsiteY2" fmla="*/ 54942 h 58867"/>
              <a:gd name="connsiteX3" fmla="*/ 969302 w 3657559"/>
              <a:gd name="connsiteY3" fmla="*/ 51018 h 58867"/>
              <a:gd name="connsiteX4" fmla="*/ 1330352 w 3657559"/>
              <a:gd name="connsiteY4" fmla="*/ 47093 h 58867"/>
              <a:gd name="connsiteX5" fmla="*/ 1644309 w 3657559"/>
              <a:gd name="connsiteY5" fmla="*/ 43169 h 58867"/>
              <a:gd name="connsiteX6" fmla="*/ 1970040 w 3657559"/>
              <a:gd name="connsiteY6" fmla="*/ 43169 h 58867"/>
              <a:gd name="connsiteX7" fmla="*/ 2327166 w 3657559"/>
              <a:gd name="connsiteY7" fmla="*/ 58867 h 58867"/>
              <a:gd name="connsiteX8" fmla="*/ 2637199 w 3657559"/>
              <a:gd name="connsiteY8" fmla="*/ 43169 h 58867"/>
              <a:gd name="connsiteX9" fmla="*/ 2974703 w 3657559"/>
              <a:gd name="connsiteY9" fmla="*/ 47093 h 58867"/>
              <a:gd name="connsiteX10" fmla="*/ 3308282 w 3657559"/>
              <a:gd name="connsiteY10" fmla="*/ 27471 h 58867"/>
              <a:gd name="connsiteX11" fmla="*/ 3657559 w 3657559"/>
              <a:gd name="connsiteY11" fmla="*/ 0 h 58867"/>
              <a:gd name="connsiteX0" fmla="*/ 0 w 3657559"/>
              <a:gd name="connsiteY0" fmla="*/ 39117 h 58867"/>
              <a:gd name="connsiteX1" fmla="*/ 334844 w 3657559"/>
              <a:gd name="connsiteY1" fmla="*/ 35448 h 58867"/>
              <a:gd name="connsiteX2" fmla="*/ 671069 w 3657559"/>
              <a:gd name="connsiteY2" fmla="*/ 36034 h 58867"/>
              <a:gd name="connsiteX3" fmla="*/ 969302 w 3657559"/>
              <a:gd name="connsiteY3" fmla="*/ 51018 h 58867"/>
              <a:gd name="connsiteX4" fmla="*/ 1330352 w 3657559"/>
              <a:gd name="connsiteY4" fmla="*/ 47093 h 58867"/>
              <a:gd name="connsiteX5" fmla="*/ 1644309 w 3657559"/>
              <a:gd name="connsiteY5" fmla="*/ 43169 h 58867"/>
              <a:gd name="connsiteX6" fmla="*/ 1970040 w 3657559"/>
              <a:gd name="connsiteY6" fmla="*/ 43169 h 58867"/>
              <a:gd name="connsiteX7" fmla="*/ 2327166 w 3657559"/>
              <a:gd name="connsiteY7" fmla="*/ 58867 h 58867"/>
              <a:gd name="connsiteX8" fmla="*/ 2637199 w 3657559"/>
              <a:gd name="connsiteY8" fmla="*/ 43169 h 58867"/>
              <a:gd name="connsiteX9" fmla="*/ 2974703 w 3657559"/>
              <a:gd name="connsiteY9" fmla="*/ 47093 h 58867"/>
              <a:gd name="connsiteX10" fmla="*/ 3308282 w 3657559"/>
              <a:gd name="connsiteY10" fmla="*/ 27471 h 58867"/>
              <a:gd name="connsiteX11" fmla="*/ 3657559 w 3657559"/>
              <a:gd name="connsiteY11" fmla="*/ 0 h 58867"/>
              <a:gd name="connsiteX0" fmla="*/ 0 w 3657559"/>
              <a:gd name="connsiteY0" fmla="*/ 39117 h 58867"/>
              <a:gd name="connsiteX1" fmla="*/ 334844 w 3657559"/>
              <a:gd name="connsiteY1" fmla="*/ 35448 h 58867"/>
              <a:gd name="connsiteX2" fmla="*/ 671069 w 3657559"/>
              <a:gd name="connsiteY2" fmla="*/ 36034 h 58867"/>
              <a:gd name="connsiteX3" fmla="*/ 1003343 w 3657559"/>
              <a:gd name="connsiteY3" fmla="*/ 37512 h 58867"/>
              <a:gd name="connsiteX4" fmla="*/ 1330352 w 3657559"/>
              <a:gd name="connsiteY4" fmla="*/ 47093 h 58867"/>
              <a:gd name="connsiteX5" fmla="*/ 1644309 w 3657559"/>
              <a:gd name="connsiteY5" fmla="*/ 43169 h 58867"/>
              <a:gd name="connsiteX6" fmla="*/ 1970040 w 3657559"/>
              <a:gd name="connsiteY6" fmla="*/ 43169 h 58867"/>
              <a:gd name="connsiteX7" fmla="*/ 2327166 w 3657559"/>
              <a:gd name="connsiteY7" fmla="*/ 58867 h 58867"/>
              <a:gd name="connsiteX8" fmla="*/ 2637199 w 3657559"/>
              <a:gd name="connsiteY8" fmla="*/ 43169 h 58867"/>
              <a:gd name="connsiteX9" fmla="*/ 2974703 w 3657559"/>
              <a:gd name="connsiteY9" fmla="*/ 47093 h 58867"/>
              <a:gd name="connsiteX10" fmla="*/ 3308282 w 3657559"/>
              <a:gd name="connsiteY10" fmla="*/ 27471 h 58867"/>
              <a:gd name="connsiteX11" fmla="*/ 3657559 w 3657559"/>
              <a:gd name="connsiteY11" fmla="*/ 0 h 58867"/>
              <a:gd name="connsiteX0" fmla="*/ 0 w 3657559"/>
              <a:gd name="connsiteY0" fmla="*/ 39117 h 58867"/>
              <a:gd name="connsiteX1" fmla="*/ 334844 w 3657559"/>
              <a:gd name="connsiteY1" fmla="*/ 35448 h 58867"/>
              <a:gd name="connsiteX2" fmla="*/ 671069 w 3657559"/>
              <a:gd name="connsiteY2" fmla="*/ 36034 h 58867"/>
              <a:gd name="connsiteX3" fmla="*/ 1003343 w 3657559"/>
              <a:gd name="connsiteY3" fmla="*/ 37512 h 58867"/>
              <a:gd name="connsiteX4" fmla="*/ 1332970 w 3657559"/>
              <a:gd name="connsiteY4" fmla="*/ 38989 h 58867"/>
              <a:gd name="connsiteX5" fmla="*/ 1644309 w 3657559"/>
              <a:gd name="connsiteY5" fmla="*/ 43169 h 58867"/>
              <a:gd name="connsiteX6" fmla="*/ 1970040 w 3657559"/>
              <a:gd name="connsiteY6" fmla="*/ 43169 h 58867"/>
              <a:gd name="connsiteX7" fmla="*/ 2327166 w 3657559"/>
              <a:gd name="connsiteY7" fmla="*/ 58867 h 58867"/>
              <a:gd name="connsiteX8" fmla="*/ 2637199 w 3657559"/>
              <a:gd name="connsiteY8" fmla="*/ 43169 h 58867"/>
              <a:gd name="connsiteX9" fmla="*/ 2974703 w 3657559"/>
              <a:gd name="connsiteY9" fmla="*/ 47093 h 58867"/>
              <a:gd name="connsiteX10" fmla="*/ 3308282 w 3657559"/>
              <a:gd name="connsiteY10" fmla="*/ 27471 h 58867"/>
              <a:gd name="connsiteX11" fmla="*/ 3657559 w 3657559"/>
              <a:gd name="connsiteY11" fmla="*/ 0 h 58867"/>
              <a:gd name="connsiteX0" fmla="*/ 0 w 3657559"/>
              <a:gd name="connsiteY0" fmla="*/ 39117 h 58867"/>
              <a:gd name="connsiteX1" fmla="*/ 334844 w 3657559"/>
              <a:gd name="connsiteY1" fmla="*/ 35448 h 58867"/>
              <a:gd name="connsiteX2" fmla="*/ 671069 w 3657559"/>
              <a:gd name="connsiteY2" fmla="*/ 36034 h 58867"/>
              <a:gd name="connsiteX3" fmla="*/ 1003343 w 3657559"/>
              <a:gd name="connsiteY3" fmla="*/ 37512 h 58867"/>
              <a:gd name="connsiteX4" fmla="*/ 1332970 w 3657559"/>
              <a:gd name="connsiteY4" fmla="*/ 38989 h 58867"/>
              <a:gd name="connsiteX5" fmla="*/ 1662639 w 3657559"/>
              <a:gd name="connsiteY5" fmla="*/ 41818 h 58867"/>
              <a:gd name="connsiteX6" fmla="*/ 1970040 w 3657559"/>
              <a:gd name="connsiteY6" fmla="*/ 43169 h 58867"/>
              <a:gd name="connsiteX7" fmla="*/ 2327166 w 3657559"/>
              <a:gd name="connsiteY7" fmla="*/ 58867 h 58867"/>
              <a:gd name="connsiteX8" fmla="*/ 2637199 w 3657559"/>
              <a:gd name="connsiteY8" fmla="*/ 43169 h 58867"/>
              <a:gd name="connsiteX9" fmla="*/ 2974703 w 3657559"/>
              <a:gd name="connsiteY9" fmla="*/ 47093 h 58867"/>
              <a:gd name="connsiteX10" fmla="*/ 3308282 w 3657559"/>
              <a:gd name="connsiteY10" fmla="*/ 27471 h 58867"/>
              <a:gd name="connsiteX11" fmla="*/ 3657559 w 3657559"/>
              <a:gd name="connsiteY11" fmla="*/ 0 h 58867"/>
              <a:gd name="connsiteX0" fmla="*/ 0 w 3657559"/>
              <a:gd name="connsiteY0" fmla="*/ 39117 h 58867"/>
              <a:gd name="connsiteX1" fmla="*/ 334844 w 3657559"/>
              <a:gd name="connsiteY1" fmla="*/ 35448 h 58867"/>
              <a:gd name="connsiteX2" fmla="*/ 671069 w 3657559"/>
              <a:gd name="connsiteY2" fmla="*/ 36034 h 58867"/>
              <a:gd name="connsiteX3" fmla="*/ 1003343 w 3657559"/>
              <a:gd name="connsiteY3" fmla="*/ 37512 h 58867"/>
              <a:gd name="connsiteX4" fmla="*/ 1332970 w 3657559"/>
              <a:gd name="connsiteY4" fmla="*/ 38989 h 58867"/>
              <a:gd name="connsiteX5" fmla="*/ 1662639 w 3657559"/>
              <a:gd name="connsiteY5" fmla="*/ 41818 h 58867"/>
              <a:gd name="connsiteX6" fmla="*/ 2011937 w 3657559"/>
              <a:gd name="connsiteY6" fmla="*/ 36416 h 58867"/>
              <a:gd name="connsiteX7" fmla="*/ 2327166 w 3657559"/>
              <a:gd name="connsiteY7" fmla="*/ 58867 h 58867"/>
              <a:gd name="connsiteX8" fmla="*/ 2637199 w 3657559"/>
              <a:gd name="connsiteY8" fmla="*/ 43169 h 58867"/>
              <a:gd name="connsiteX9" fmla="*/ 2974703 w 3657559"/>
              <a:gd name="connsiteY9" fmla="*/ 47093 h 58867"/>
              <a:gd name="connsiteX10" fmla="*/ 3308282 w 3657559"/>
              <a:gd name="connsiteY10" fmla="*/ 27471 h 58867"/>
              <a:gd name="connsiteX11" fmla="*/ 3657559 w 3657559"/>
              <a:gd name="connsiteY11" fmla="*/ 0 h 58867"/>
              <a:gd name="connsiteX0" fmla="*/ 0 w 3657559"/>
              <a:gd name="connsiteY0" fmla="*/ 39117 h 47093"/>
              <a:gd name="connsiteX1" fmla="*/ 334844 w 3657559"/>
              <a:gd name="connsiteY1" fmla="*/ 35448 h 47093"/>
              <a:gd name="connsiteX2" fmla="*/ 671069 w 3657559"/>
              <a:gd name="connsiteY2" fmla="*/ 36034 h 47093"/>
              <a:gd name="connsiteX3" fmla="*/ 1003343 w 3657559"/>
              <a:gd name="connsiteY3" fmla="*/ 37512 h 47093"/>
              <a:gd name="connsiteX4" fmla="*/ 1332970 w 3657559"/>
              <a:gd name="connsiteY4" fmla="*/ 38989 h 47093"/>
              <a:gd name="connsiteX5" fmla="*/ 1662639 w 3657559"/>
              <a:gd name="connsiteY5" fmla="*/ 41818 h 47093"/>
              <a:gd name="connsiteX6" fmla="*/ 2011937 w 3657559"/>
              <a:gd name="connsiteY6" fmla="*/ 36416 h 47093"/>
              <a:gd name="connsiteX7" fmla="*/ 2337640 w 3657559"/>
              <a:gd name="connsiteY7" fmla="*/ 30505 h 47093"/>
              <a:gd name="connsiteX8" fmla="*/ 2637199 w 3657559"/>
              <a:gd name="connsiteY8" fmla="*/ 43169 h 47093"/>
              <a:gd name="connsiteX9" fmla="*/ 2974703 w 3657559"/>
              <a:gd name="connsiteY9" fmla="*/ 47093 h 47093"/>
              <a:gd name="connsiteX10" fmla="*/ 3308282 w 3657559"/>
              <a:gd name="connsiteY10" fmla="*/ 27471 h 47093"/>
              <a:gd name="connsiteX11" fmla="*/ 3657559 w 3657559"/>
              <a:gd name="connsiteY11" fmla="*/ 0 h 47093"/>
              <a:gd name="connsiteX0" fmla="*/ 0 w 3657559"/>
              <a:gd name="connsiteY0" fmla="*/ 39117 h 47093"/>
              <a:gd name="connsiteX1" fmla="*/ 334844 w 3657559"/>
              <a:gd name="connsiteY1" fmla="*/ 35448 h 47093"/>
              <a:gd name="connsiteX2" fmla="*/ 671069 w 3657559"/>
              <a:gd name="connsiteY2" fmla="*/ 36034 h 47093"/>
              <a:gd name="connsiteX3" fmla="*/ 1003343 w 3657559"/>
              <a:gd name="connsiteY3" fmla="*/ 37512 h 47093"/>
              <a:gd name="connsiteX4" fmla="*/ 1332970 w 3657559"/>
              <a:gd name="connsiteY4" fmla="*/ 38989 h 47093"/>
              <a:gd name="connsiteX5" fmla="*/ 1662639 w 3657559"/>
              <a:gd name="connsiteY5" fmla="*/ 41818 h 47093"/>
              <a:gd name="connsiteX6" fmla="*/ 2011937 w 3657559"/>
              <a:gd name="connsiteY6" fmla="*/ 36416 h 47093"/>
              <a:gd name="connsiteX7" fmla="*/ 2337640 w 3657559"/>
              <a:gd name="connsiteY7" fmla="*/ 30505 h 47093"/>
              <a:gd name="connsiteX8" fmla="*/ 2686951 w 3657559"/>
              <a:gd name="connsiteY8" fmla="*/ 17508 h 47093"/>
              <a:gd name="connsiteX9" fmla="*/ 2974703 w 3657559"/>
              <a:gd name="connsiteY9" fmla="*/ 47093 h 47093"/>
              <a:gd name="connsiteX10" fmla="*/ 3308282 w 3657559"/>
              <a:gd name="connsiteY10" fmla="*/ 27471 h 47093"/>
              <a:gd name="connsiteX11" fmla="*/ 3657559 w 3657559"/>
              <a:gd name="connsiteY11" fmla="*/ 0 h 47093"/>
              <a:gd name="connsiteX0" fmla="*/ 0 w 3657559"/>
              <a:gd name="connsiteY0" fmla="*/ 39117 h 41818"/>
              <a:gd name="connsiteX1" fmla="*/ 334844 w 3657559"/>
              <a:gd name="connsiteY1" fmla="*/ 35448 h 41818"/>
              <a:gd name="connsiteX2" fmla="*/ 671069 w 3657559"/>
              <a:gd name="connsiteY2" fmla="*/ 36034 h 41818"/>
              <a:gd name="connsiteX3" fmla="*/ 1003343 w 3657559"/>
              <a:gd name="connsiteY3" fmla="*/ 37512 h 41818"/>
              <a:gd name="connsiteX4" fmla="*/ 1332970 w 3657559"/>
              <a:gd name="connsiteY4" fmla="*/ 38989 h 41818"/>
              <a:gd name="connsiteX5" fmla="*/ 1662639 w 3657559"/>
              <a:gd name="connsiteY5" fmla="*/ 41818 h 41818"/>
              <a:gd name="connsiteX6" fmla="*/ 2011937 w 3657559"/>
              <a:gd name="connsiteY6" fmla="*/ 36416 h 41818"/>
              <a:gd name="connsiteX7" fmla="*/ 2337640 w 3657559"/>
              <a:gd name="connsiteY7" fmla="*/ 30505 h 41818"/>
              <a:gd name="connsiteX8" fmla="*/ 2686951 w 3657559"/>
              <a:gd name="connsiteY8" fmla="*/ 17508 h 41818"/>
              <a:gd name="connsiteX9" fmla="*/ 3008745 w 3657559"/>
              <a:gd name="connsiteY9" fmla="*/ 13328 h 41818"/>
              <a:gd name="connsiteX10" fmla="*/ 3308282 w 3657559"/>
              <a:gd name="connsiteY10" fmla="*/ 27471 h 41818"/>
              <a:gd name="connsiteX11" fmla="*/ 3657559 w 3657559"/>
              <a:gd name="connsiteY11" fmla="*/ 0 h 41818"/>
              <a:gd name="connsiteX0" fmla="*/ 0 w 3657559"/>
              <a:gd name="connsiteY0" fmla="*/ 39117 h 41818"/>
              <a:gd name="connsiteX1" fmla="*/ 334844 w 3657559"/>
              <a:gd name="connsiteY1" fmla="*/ 35448 h 41818"/>
              <a:gd name="connsiteX2" fmla="*/ 671069 w 3657559"/>
              <a:gd name="connsiteY2" fmla="*/ 36034 h 41818"/>
              <a:gd name="connsiteX3" fmla="*/ 1003343 w 3657559"/>
              <a:gd name="connsiteY3" fmla="*/ 37512 h 41818"/>
              <a:gd name="connsiteX4" fmla="*/ 1332970 w 3657559"/>
              <a:gd name="connsiteY4" fmla="*/ 38989 h 41818"/>
              <a:gd name="connsiteX5" fmla="*/ 1662639 w 3657559"/>
              <a:gd name="connsiteY5" fmla="*/ 41818 h 41818"/>
              <a:gd name="connsiteX6" fmla="*/ 2011937 w 3657559"/>
              <a:gd name="connsiteY6" fmla="*/ 36416 h 41818"/>
              <a:gd name="connsiteX7" fmla="*/ 2337640 w 3657559"/>
              <a:gd name="connsiteY7" fmla="*/ 30505 h 41818"/>
              <a:gd name="connsiteX8" fmla="*/ 2686951 w 3657559"/>
              <a:gd name="connsiteY8" fmla="*/ 17508 h 41818"/>
              <a:gd name="connsiteX9" fmla="*/ 3008745 w 3657559"/>
              <a:gd name="connsiteY9" fmla="*/ 13328 h 41818"/>
              <a:gd name="connsiteX10" fmla="*/ 3358035 w 3657559"/>
              <a:gd name="connsiteY10" fmla="*/ 459 h 41818"/>
              <a:gd name="connsiteX11" fmla="*/ 3657559 w 3657559"/>
              <a:gd name="connsiteY11" fmla="*/ 0 h 41818"/>
              <a:gd name="connsiteX0" fmla="*/ 0 w 3694219"/>
              <a:gd name="connsiteY0" fmla="*/ 53973 h 56674"/>
              <a:gd name="connsiteX1" fmla="*/ 334844 w 3694219"/>
              <a:gd name="connsiteY1" fmla="*/ 50304 h 56674"/>
              <a:gd name="connsiteX2" fmla="*/ 671069 w 3694219"/>
              <a:gd name="connsiteY2" fmla="*/ 50890 h 56674"/>
              <a:gd name="connsiteX3" fmla="*/ 1003343 w 3694219"/>
              <a:gd name="connsiteY3" fmla="*/ 52368 h 56674"/>
              <a:gd name="connsiteX4" fmla="*/ 1332970 w 3694219"/>
              <a:gd name="connsiteY4" fmla="*/ 53845 h 56674"/>
              <a:gd name="connsiteX5" fmla="*/ 1662639 w 3694219"/>
              <a:gd name="connsiteY5" fmla="*/ 56674 h 56674"/>
              <a:gd name="connsiteX6" fmla="*/ 2011937 w 3694219"/>
              <a:gd name="connsiteY6" fmla="*/ 51272 h 56674"/>
              <a:gd name="connsiteX7" fmla="*/ 2337640 w 3694219"/>
              <a:gd name="connsiteY7" fmla="*/ 45361 h 56674"/>
              <a:gd name="connsiteX8" fmla="*/ 2686951 w 3694219"/>
              <a:gd name="connsiteY8" fmla="*/ 32364 h 56674"/>
              <a:gd name="connsiteX9" fmla="*/ 3008745 w 3694219"/>
              <a:gd name="connsiteY9" fmla="*/ 28184 h 56674"/>
              <a:gd name="connsiteX10" fmla="*/ 3358035 w 3694219"/>
              <a:gd name="connsiteY10" fmla="*/ 15315 h 56674"/>
              <a:gd name="connsiteX11" fmla="*/ 3694219 w 3694219"/>
              <a:gd name="connsiteY11" fmla="*/ 0 h 56674"/>
              <a:gd name="connsiteX0" fmla="*/ 0 w 3694219"/>
              <a:gd name="connsiteY0" fmla="*/ 53973 h 53973"/>
              <a:gd name="connsiteX1" fmla="*/ 334844 w 3694219"/>
              <a:gd name="connsiteY1" fmla="*/ 50304 h 53973"/>
              <a:gd name="connsiteX2" fmla="*/ 671069 w 3694219"/>
              <a:gd name="connsiteY2" fmla="*/ 50890 h 53973"/>
              <a:gd name="connsiteX3" fmla="*/ 1003343 w 3694219"/>
              <a:gd name="connsiteY3" fmla="*/ 52368 h 53973"/>
              <a:gd name="connsiteX4" fmla="*/ 1332970 w 3694219"/>
              <a:gd name="connsiteY4" fmla="*/ 53845 h 53973"/>
              <a:gd name="connsiteX5" fmla="*/ 1662639 w 3694219"/>
              <a:gd name="connsiteY5" fmla="*/ 53973 h 53973"/>
              <a:gd name="connsiteX6" fmla="*/ 2011937 w 3694219"/>
              <a:gd name="connsiteY6" fmla="*/ 51272 h 53973"/>
              <a:gd name="connsiteX7" fmla="*/ 2337640 w 3694219"/>
              <a:gd name="connsiteY7" fmla="*/ 45361 h 53973"/>
              <a:gd name="connsiteX8" fmla="*/ 2686951 w 3694219"/>
              <a:gd name="connsiteY8" fmla="*/ 32364 h 53973"/>
              <a:gd name="connsiteX9" fmla="*/ 3008745 w 3694219"/>
              <a:gd name="connsiteY9" fmla="*/ 28184 h 53973"/>
              <a:gd name="connsiteX10" fmla="*/ 3358035 w 3694219"/>
              <a:gd name="connsiteY10" fmla="*/ 15315 h 53973"/>
              <a:gd name="connsiteX11" fmla="*/ 3694219 w 3694219"/>
              <a:gd name="connsiteY11" fmla="*/ 0 h 5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219" h="53973">
                <a:moveTo>
                  <a:pt x="0" y="53973"/>
                </a:moveTo>
                <a:lnTo>
                  <a:pt x="334844" y="50304"/>
                </a:lnTo>
                <a:lnTo>
                  <a:pt x="671069" y="50890"/>
                </a:lnTo>
                <a:lnTo>
                  <a:pt x="1003343" y="52368"/>
                </a:lnTo>
                <a:lnTo>
                  <a:pt x="1332970" y="53845"/>
                </a:lnTo>
                <a:lnTo>
                  <a:pt x="1662639" y="53973"/>
                </a:lnTo>
                <a:lnTo>
                  <a:pt x="2011937" y="51272"/>
                </a:lnTo>
                <a:lnTo>
                  <a:pt x="2337640" y="45361"/>
                </a:lnTo>
                <a:lnTo>
                  <a:pt x="2686951" y="32364"/>
                </a:lnTo>
                <a:lnTo>
                  <a:pt x="3008745" y="28184"/>
                </a:lnTo>
                <a:lnTo>
                  <a:pt x="3358035" y="15315"/>
                </a:lnTo>
                <a:lnTo>
                  <a:pt x="3694219" y="0"/>
                </a:lnTo>
              </a:path>
            </a:pathLst>
          </a:custGeom>
          <a:ln w="38100">
            <a:solidFill>
              <a:srgbClr val="00AEE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Speech Bubble: Rectangle 81">
            <a:extLst>
              <a:ext uri="{FF2B5EF4-FFF2-40B4-BE49-F238E27FC236}">
                <a16:creationId xmlns:a16="http://schemas.microsoft.com/office/drawing/2014/main" id="{F809A2C9-FDE6-4C43-8FB4-BC338B0353D3}"/>
              </a:ext>
            </a:extLst>
          </p:cNvPr>
          <p:cNvSpPr/>
          <p:nvPr/>
        </p:nvSpPr>
        <p:spPr>
          <a:xfrm rot="5400000">
            <a:off x="8829063" y="1787974"/>
            <a:ext cx="2075774" cy="3321132"/>
          </a:xfrm>
          <a:prstGeom prst="wedgeRectCallout">
            <a:avLst>
              <a:gd name="adj1" fmla="val -28796"/>
              <a:gd name="adj2" fmla="val 64736"/>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solidFill>
              </a:rPr>
              <a:t>In recent years, deceased donor (DD) transplants have increased due in part to the opioid crisis in </a:t>
            </a:r>
            <a:br>
              <a:rPr lang="en-US" sz="1600" dirty="0">
                <a:solidFill>
                  <a:schemeClr val="tx1"/>
                </a:solidFill>
              </a:rPr>
            </a:br>
            <a:r>
              <a:rPr lang="en-US" sz="1600" dirty="0">
                <a:solidFill>
                  <a:schemeClr val="tx1"/>
                </a:solidFill>
              </a:rPr>
              <a:t>the US</a:t>
            </a:r>
            <a:r>
              <a:rPr lang="en-US" sz="1600" baseline="30000" dirty="0">
                <a:solidFill>
                  <a:schemeClr val="tx1"/>
                </a:solidFill>
              </a:rPr>
              <a:t>2</a:t>
            </a:r>
          </a:p>
          <a:p>
            <a:pPr algn="ctr"/>
            <a:endParaRPr lang="en-US" sz="1600" dirty="0">
              <a:solidFill>
                <a:schemeClr val="tx1"/>
              </a:solidFill>
            </a:endParaRPr>
          </a:p>
          <a:p>
            <a:pPr algn="ctr"/>
            <a:r>
              <a:rPr lang="en-US" sz="1600" dirty="0">
                <a:solidFill>
                  <a:schemeClr val="tx1"/>
                </a:solidFill>
              </a:rPr>
              <a:t>However, the demand still surpasses the supply</a:t>
            </a:r>
            <a:r>
              <a:rPr lang="en-US" sz="1600" baseline="30000" dirty="0">
                <a:solidFill>
                  <a:schemeClr val="tx1"/>
                </a:solidFill>
              </a:rPr>
              <a:t>1</a:t>
            </a:r>
          </a:p>
        </p:txBody>
      </p:sp>
      <p:sp>
        <p:nvSpPr>
          <p:cNvPr id="40" name="TextBox 39">
            <a:extLst>
              <a:ext uri="{FF2B5EF4-FFF2-40B4-BE49-F238E27FC236}">
                <a16:creationId xmlns:a16="http://schemas.microsoft.com/office/drawing/2014/main" id="{A157A311-A470-438E-828F-87C4EEF88197}"/>
              </a:ext>
            </a:extLst>
          </p:cNvPr>
          <p:cNvSpPr txBox="1"/>
          <p:nvPr/>
        </p:nvSpPr>
        <p:spPr>
          <a:xfrm>
            <a:off x="669131" y="6353442"/>
            <a:ext cx="8447309" cy="47095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800" baseline="30000" dirty="0">
                <a:latin typeface="Arial" charset="0"/>
                <a:ea typeface="Arial" charset="0"/>
                <a:cs typeface="Arial" charset="0"/>
              </a:rPr>
              <a:t>a</a:t>
            </a:r>
            <a:r>
              <a:rPr kumimoji="0" lang="en-US" sz="800" b="0" i="0" u="none" strike="noStrike" kern="1200" cap="none" spc="0" normalizeH="0" baseline="0" noProof="0" dirty="0">
                <a:ln>
                  <a:noFill/>
                </a:ln>
                <a:effectLst/>
                <a:uLnTx/>
                <a:uFillTx/>
                <a:latin typeface="Arial" charset="0"/>
                <a:ea typeface="Arial" charset="0"/>
                <a:cs typeface="Arial" charset="0"/>
              </a:rPr>
              <a:t>Representative of all adult candidates on the waiting list at any time during the year.</a:t>
            </a:r>
            <a:r>
              <a:rPr lang="en-US" sz="800" baseline="30000" dirty="0">
                <a:latin typeface="Arial" charset="0"/>
                <a:ea typeface="Arial" charset="0"/>
                <a:cs typeface="Arial" charset="0"/>
              </a:rPr>
              <a:t>1</a:t>
            </a:r>
            <a:endParaRPr kumimoji="0" lang="en-US" sz="800" b="0" i="0" u="none" strike="noStrike" kern="1200" cap="none" spc="0" normalizeH="0" baseline="3000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effectLst/>
                <a:uLnTx/>
                <a:uFillTx/>
                <a:latin typeface="Arial" charset="0"/>
                <a:ea typeface="Arial" charset="0"/>
                <a:cs typeface="Arial" charset="0"/>
              </a:rPr>
              <a:t>1. </a:t>
            </a:r>
            <a:r>
              <a:rPr kumimoji="0" lang="en-US" sz="800" b="0" i="0" u="none" strike="noStrike" kern="1200" cap="none" spc="0" normalizeH="0" baseline="0" noProof="0" dirty="0">
                <a:ln>
                  <a:noFill/>
                </a:ln>
                <a:effectLst/>
                <a:uLnTx/>
                <a:uFillTx/>
                <a:latin typeface="Arial"/>
                <a:ea typeface="ITC Avant Garde Std Bk Cn" charset="0"/>
                <a:cs typeface="+mn-cs"/>
              </a:rPr>
              <a:t>Hart A, et al. </a:t>
            </a:r>
            <a:r>
              <a:rPr kumimoji="0" lang="en-US" sz="800" b="0" i="1" u="none" strike="noStrike" kern="1200" cap="none" spc="0" normalizeH="0" baseline="0" noProof="0" dirty="0">
                <a:ln>
                  <a:noFill/>
                </a:ln>
                <a:effectLst/>
                <a:uLnTx/>
                <a:uFillTx/>
                <a:latin typeface="Arial"/>
                <a:ea typeface="ITC Avant Garde Std Bk Cn" charset="0"/>
                <a:cs typeface="+mn-cs"/>
              </a:rPr>
              <a:t>Am J Transplant.</a:t>
            </a:r>
            <a:r>
              <a:rPr kumimoji="0" lang="en-US" sz="800" b="0" i="0" u="none" strike="noStrike" kern="1200" cap="none" spc="0" normalizeH="0" baseline="0" noProof="0" dirty="0">
                <a:ln>
                  <a:noFill/>
                </a:ln>
                <a:effectLst/>
                <a:uLnTx/>
                <a:uFillTx/>
                <a:latin typeface="Arial"/>
                <a:ea typeface="ITC Avant Garde Std Bk Cn" charset="0"/>
                <a:cs typeface="+mn-cs"/>
              </a:rPr>
              <a:t> 2021;21(suppl 2):21-137. </a:t>
            </a:r>
            <a:r>
              <a:rPr lang="en-US" sz="800" b="1" dirty="0">
                <a:latin typeface="Arial"/>
                <a:ea typeface="ITC Avant Garde Std Bk Cn" charset="0"/>
              </a:rPr>
              <a:t>2</a:t>
            </a:r>
            <a:r>
              <a:rPr kumimoji="0" lang="en-US" sz="800" b="1" i="0" u="none" strike="noStrike" kern="1200" cap="none" spc="0" normalizeH="0" baseline="0" noProof="0" dirty="0">
                <a:ln>
                  <a:noFill/>
                </a:ln>
                <a:effectLst/>
                <a:uLnTx/>
                <a:uFillTx/>
                <a:latin typeface="Arial"/>
                <a:ea typeface="ITC Avant Garde Std Bk Cn" charset="0"/>
                <a:cs typeface="+mn-cs"/>
              </a:rPr>
              <a:t>. </a:t>
            </a:r>
            <a:r>
              <a:rPr kumimoji="0" lang="en-US" sz="800" b="0" i="0" u="none" strike="noStrike" kern="1200" cap="none" spc="0" normalizeH="0" baseline="0" noProof="0" dirty="0">
                <a:ln>
                  <a:noFill/>
                </a:ln>
                <a:effectLst/>
                <a:uLnTx/>
                <a:uFillTx/>
                <a:latin typeface="Arial"/>
                <a:ea typeface="ITC Avant Garde Std Bk Cn" charset="0"/>
                <a:cs typeface="+mn-cs"/>
              </a:rPr>
              <a:t>Maghen A, et al. </a:t>
            </a:r>
            <a:r>
              <a:rPr kumimoji="0" lang="en-US" sz="800" b="0" i="1" u="none" strike="noStrike" kern="1200" cap="none" spc="0" normalizeH="0" baseline="0" noProof="0" dirty="0">
                <a:ln>
                  <a:noFill/>
                </a:ln>
                <a:effectLst/>
                <a:uLnTx/>
                <a:uFillTx/>
                <a:latin typeface="Arial"/>
                <a:ea typeface="ITC Avant Garde Std Bk Cn" charset="0"/>
                <a:cs typeface="+mn-cs"/>
              </a:rPr>
              <a:t>N Engl J Med.</a:t>
            </a:r>
            <a:r>
              <a:rPr kumimoji="0" lang="en-US" sz="800" b="0" i="0" u="none" strike="noStrike" kern="1200" cap="none" spc="0" normalizeH="0" baseline="0" noProof="0" dirty="0">
                <a:ln>
                  <a:noFill/>
                </a:ln>
                <a:effectLst/>
                <a:uLnTx/>
                <a:uFillTx/>
                <a:latin typeface="Arial"/>
                <a:ea typeface="ITC Avant Garde Std Bk Cn" charset="0"/>
                <a:cs typeface="+mn-cs"/>
              </a:rPr>
              <a:t> 2019;380(23);2273-2274.</a:t>
            </a:r>
          </a:p>
        </p:txBody>
      </p:sp>
    </p:spTree>
    <p:custDataLst>
      <p:tags r:id="rId1"/>
    </p:custDataLst>
    <p:extLst>
      <p:ext uri="{BB962C8B-B14F-4D97-AF65-F5344CB8AC3E}">
        <p14:creationId xmlns:p14="http://schemas.microsoft.com/office/powerpoint/2010/main" val="214683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dirty="0"/>
              <a:t>A Transplant Center With Historically Low </a:t>
            </a:r>
            <a:br>
              <a:rPr lang="en-US" dirty="0"/>
            </a:br>
            <a:r>
              <a:rPr lang="en-US" dirty="0"/>
              <a:t>Acceptance Rates of High-KDPI Kidneys</a:t>
            </a:r>
          </a:p>
        </p:txBody>
      </p:sp>
      <p:sp>
        <p:nvSpPr>
          <p:cNvPr id="4" name="Content Placeholder 3">
            <a:extLst>
              <a:ext uri="{FF2B5EF4-FFF2-40B4-BE49-F238E27FC236}">
                <a16:creationId xmlns:a16="http://schemas.microsoft.com/office/drawing/2014/main" id="{8B0C828C-3065-4B5B-81CD-33BB08ADD82E}"/>
              </a:ext>
            </a:extLst>
          </p:cNvPr>
          <p:cNvSpPr>
            <a:spLocks noGrp="1"/>
          </p:cNvSpPr>
          <p:nvPr>
            <p:ph idx="1"/>
          </p:nvPr>
        </p:nvSpPr>
        <p:spPr>
          <a:xfrm>
            <a:off x="762000" y="1424538"/>
            <a:ext cx="10890422" cy="4384251"/>
          </a:xfrm>
        </p:spPr>
        <p:txBody>
          <a:bodyPr/>
          <a:lstStyle/>
          <a:p>
            <a:r>
              <a:rPr lang="en-US" dirty="0"/>
              <a:t>The medium-sized transplant center has a well-known transplant program</a:t>
            </a:r>
          </a:p>
          <a:p>
            <a:r>
              <a:rPr lang="en-US" dirty="0"/>
              <a:t>It may need to consider accepting more high-KDPI kidneys due to </a:t>
            </a:r>
            <a:br>
              <a:rPr lang="en-US" dirty="0"/>
            </a:br>
            <a:r>
              <a:rPr lang="en-US" b="1" dirty="0">
                <a:solidFill>
                  <a:schemeClr val="accent3"/>
                </a:solidFill>
              </a:rPr>
              <a:t>increased</a:t>
            </a:r>
            <a:r>
              <a:rPr lang="en-US" dirty="0"/>
              <a:t> competition under the new KAS policy</a:t>
            </a:r>
          </a:p>
          <a:p>
            <a:pPr marL="0" indent="0">
              <a:buNone/>
            </a:pPr>
            <a:endParaRPr lang="en-US" sz="200" b="1" dirty="0">
              <a:solidFill>
                <a:schemeClr val="accent3"/>
              </a:solidFill>
            </a:endParaRPr>
          </a:p>
          <a:p>
            <a:pPr marL="0" indent="0">
              <a:buNone/>
            </a:pPr>
            <a:r>
              <a:rPr lang="en-US" b="1" dirty="0">
                <a:solidFill>
                  <a:schemeClr val="accent3"/>
                </a:solidFill>
              </a:rPr>
              <a:t>Average Transplant Volume</a:t>
            </a:r>
          </a:p>
          <a:p>
            <a:r>
              <a:rPr lang="en-US" dirty="0"/>
              <a:t>67 DD transplants per year</a:t>
            </a:r>
          </a:p>
          <a:p>
            <a:r>
              <a:rPr lang="en-US" dirty="0"/>
              <a:t>41 living donor transplants per year</a:t>
            </a:r>
          </a:p>
          <a:p>
            <a:pPr marL="0" indent="0">
              <a:buNone/>
            </a:pPr>
            <a:endParaRPr lang="en-US" sz="200" b="1" dirty="0">
              <a:solidFill>
                <a:schemeClr val="accent3"/>
              </a:solidFill>
            </a:endParaRPr>
          </a:p>
          <a:p>
            <a:pPr marL="0" indent="0">
              <a:buNone/>
            </a:pPr>
            <a:r>
              <a:rPr lang="en-US" b="1" dirty="0">
                <a:solidFill>
                  <a:schemeClr val="accent3"/>
                </a:solidFill>
              </a:rPr>
              <a:t>Average Time to Transplant</a:t>
            </a:r>
          </a:p>
          <a:p>
            <a:r>
              <a:rPr lang="en-US" dirty="0"/>
              <a:t>2 years</a:t>
            </a:r>
          </a:p>
          <a:p>
            <a:pPr lvl="0"/>
            <a:endParaRPr lang="en-US" dirty="0"/>
          </a:p>
          <a:p>
            <a:endParaRPr lang="en-US" dirty="0"/>
          </a:p>
          <a:p>
            <a:endParaRPr lang="en-US" dirty="0"/>
          </a:p>
          <a:p>
            <a:endParaRPr lang="en-US" dirty="0"/>
          </a:p>
          <a:p>
            <a:endParaRPr lang="en-US" dirty="0"/>
          </a:p>
        </p:txBody>
      </p:sp>
      <p:sp>
        <p:nvSpPr>
          <p:cNvPr id="11" name="Arrow: Pentagon 10">
            <a:extLst>
              <a:ext uri="{FF2B5EF4-FFF2-40B4-BE49-F238E27FC236}">
                <a16:creationId xmlns:a16="http://schemas.microsoft.com/office/drawing/2014/main" id="{CA4ADFA9-DFC2-4CC3-AB28-0DD38255A2E7}"/>
              </a:ext>
            </a:extLst>
          </p:cNvPr>
          <p:cNvSpPr/>
          <p:nvPr/>
        </p:nvSpPr>
        <p:spPr>
          <a:xfrm rot="5400000">
            <a:off x="10797208"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pic>
        <p:nvPicPr>
          <p:cNvPr id="6" name="Picture 5" descr="A picture containing outdoor, tree, apartment building&#10;&#10;Description automatically generated">
            <a:extLst>
              <a:ext uri="{FF2B5EF4-FFF2-40B4-BE49-F238E27FC236}">
                <a16:creationId xmlns:a16="http://schemas.microsoft.com/office/drawing/2014/main" id="{DF6E92B5-AF02-4D53-84D9-AFEA9546D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979" y="2908936"/>
            <a:ext cx="4863229" cy="3258046"/>
          </a:xfrm>
          <a:prstGeom prst="rect">
            <a:avLst/>
          </a:prstGeom>
        </p:spPr>
      </p:pic>
    </p:spTree>
    <p:extLst>
      <p:ext uri="{BB962C8B-B14F-4D97-AF65-F5344CB8AC3E}">
        <p14:creationId xmlns:p14="http://schemas.microsoft.com/office/powerpoint/2010/main" val="287024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dirty="0"/>
              <a:t>Impact of the 2021 Policy Change on the </a:t>
            </a:r>
            <a:br>
              <a:rPr lang="en-US" dirty="0"/>
            </a:br>
            <a:r>
              <a:rPr lang="en-US" dirty="0"/>
              <a:t>Center With Low High-KDPI Acceptance Rates</a:t>
            </a:r>
          </a:p>
        </p:txBody>
      </p:sp>
      <p:sp>
        <p:nvSpPr>
          <p:cNvPr id="31" name="Content Placeholder 47">
            <a:extLst>
              <a:ext uri="{FF2B5EF4-FFF2-40B4-BE49-F238E27FC236}">
                <a16:creationId xmlns:a16="http://schemas.microsoft.com/office/drawing/2014/main" id="{A8DF57AF-57BB-423B-BB1E-0ECF86DC1615}"/>
              </a:ext>
            </a:extLst>
          </p:cNvPr>
          <p:cNvSpPr>
            <a:spLocks noGrp="1"/>
          </p:cNvSpPr>
          <p:nvPr>
            <p:ph idx="1"/>
          </p:nvPr>
        </p:nvSpPr>
        <p:spPr>
          <a:xfrm>
            <a:off x="762000" y="1424538"/>
            <a:ext cx="10890422" cy="4384251"/>
          </a:xfrm>
        </p:spPr>
        <p:txBody>
          <a:bodyPr/>
          <a:lstStyle/>
          <a:p>
            <a:pPr marL="0" indent="0">
              <a:buNone/>
            </a:pPr>
            <a:r>
              <a:rPr lang="en-US" b="1" dirty="0">
                <a:solidFill>
                  <a:schemeClr val="accent3"/>
                </a:solidFill>
              </a:rPr>
              <a:t>New Center Considerations</a:t>
            </a:r>
          </a:p>
          <a:p>
            <a:r>
              <a:rPr lang="en-US" dirty="0"/>
              <a:t>Center competition</a:t>
            </a:r>
          </a:p>
          <a:p>
            <a:r>
              <a:rPr lang="en-US" dirty="0"/>
              <a:t>Travel time</a:t>
            </a:r>
          </a:p>
          <a:p>
            <a:r>
              <a:rPr lang="en-US" dirty="0"/>
              <a:t>Quality of the organ offers</a:t>
            </a:r>
          </a:p>
          <a:p>
            <a:r>
              <a:rPr lang="en-US" dirty="0"/>
              <a:t>Organ acceptance policies</a:t>
            </a:r>
          </a:p>
          <a:p>
            <a:r>
              <a:rPr lang="en-US" dirty="0"/>
              <a:t>Living donation programs</a:t>
            </a:r>
          </a:p>
        </p:txBody>
      </p:sp>
      <p:sp>
        <p:nvSpPr>
          <p:cNvPr id="6" name="Rectangle 5">
            <a:extLst>
              <a:ext uri="{FF2B5EF4-FFF2-40B4-BE49-F238E27FC236}">
                <a16:creationId xmlns:a16="http://schemas.microsoft.com/office/drawing/2014/main" id="{324FD986-2E35-4DA8-A72D-B3D854983C42}"/>
              </a:ext>
            </a:extLst>
          </p:cNvPr>
          <p:cNvSpPr/>
          <p:nvPr/>
        </p:nvSpPr>
        <p:spPr>
          <a:xfrm>
            <a:off x="663743" y="6642555"/>
            <a:ext cx="9099082" cy="215444"/>
          </a:xfrm>
          <a:prstGeom prst="rect">
            <a:avLst/>
          </a:prstGeom>
        </p:spPr>
        <p:txBody>
          <a:bodyPr wrap="square" anchor="b">
            <a:spAutoFit/>
          </a:bodyPr>
          <a:lstStyle/>
          <a:p>
            <a:r>
              <a:rPr lang="en-US" sz="800" kern="0" dirty="0">
                <a:latin typeface="Arial" panose="020B0604020202020204" pitchFamily="34" charset="0"/>
                <a:cs typeface="Arial" pitchFamily="34" charset="0"/>
              </a:rPr>
              <a:t>Adler JT, et al. </a:t>
            </a:r>
            <a:r>
              <a:rPr lang="en-US" sz="800" i="1" kern="0" dirty="0">
                <a:latin typeface="Arial" panose="020B0604020202020204" pitchFamily="34" charset="0"/>
                <a:cs typeface="Arial" pitchFamily="34" charset="0"/>
              </a:rPr>
              <a:t>Am J Transplant</a:t>
            </a:r>
            <a:r>
              <a:rPr lang="en-US" sz="800" kern="0" dirty="0">
                <a:latin typeface="Arial" panose="020B0604020202020204" pitchFamily="34" charset="0"/>
                <a:cs typeface="Arial" pitchFamily="34" charset="0"/>
              </a:rPr>
              <a:t>. 2021;21(6):2007-2013. </a:t>
            </a:r>
            <a:endParaRPr lang="en-US" sz="8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E05488F-0EE5-4112-B647-C71D53732E37}"/>
              </a:ext>
            </a:extLst>
          </p:cNvPr>
          <p:cNvSpPr txBox="1"/>
          <p:nvPr/>
        </p:nvSpPr>
        <p:spPr>
          <a:xfrm>
            <a:off x="6663668" y="1491530"/>
            <a:ext cx="4818508" cy="646331"/>
          </a:xfrm>
          <a:prstGeom prst="rect">
            <a:avLst/>
          </a:prstGeom>
          <a:noFill/>
        </p:spPr>
        <p:txBody>
          <a:bodyPr wrap="square" rtlCol="0">
            <a:spAutoFit/>
          </a:bodyPr>
          <a:lstStyle/>
          <a:p>
            <a:pPr algn="ctr"/>
            <a:r>
              <a:rPr lang="en-US" b="1" dirty="0">
                <a:solidFill>
                  <a:schemeClr val="accent3"/>
                </a:solidFill>
              </a:rPr>
              <a:t>High-KDPI Acceptance Ratio at this Center Compared With National Average</a:t>
            </a:r>
          </a:p>
        </p:txBody>
      </p:sp>
      <p:sp>
        <p:nvSpPr>
          <p:cNvPr id="36" name="Rectangle: Rounded Corners 35">
            <a:extLst>
              <a:ext uri="{FF2B5EF4-FFF2-40B4-BE49-F238E27FC236}">
                <a16:creationId xmlns:a16="http://schemas.microsoft.com/office/drawing/2014/main" id="{509A684F-3664-406F-9733-53627193BDA2}"/>
              </a:ext>
            </a:extLst>
          </p:cNvPr>
          <p:cNvSpPr/>
          <p:nvPr/>
        </p:nvSpPr>
        <p:spPr>
          <a:xfrm>
            <a:off x="3345651" y="5466021"/>
            <a:ext cx="6088759" cy="792417"/>
          </a:xfrm>
          <a:prstGeom prst="roundRect">
            <a:avLst/>
          </a:prstGeom>
          <a:solidFill>
            <a:schemeClr val="bg1"/>
          </a:solidFill>
          <a:ln>
            <a:solidFill>
              <a:srgbClr val="0061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does your center compare?</a:t>
            </a:r>
            <a:br>
              <a:rPr lang="en-US" dirty="0">
                <a:solidFill>
                  <a:schemeClr val="tx1"/>
                </a:solidFill>
              </a:rPr>
            </a:br>
            <a:r>
              <a:rPr lang="en-US" dirty="0">
                <a:solidFill>
                  <a:schemeClr val="tx1"/>
                </a:solidFill>
              </a:rPr>
              <a:t>Visit </a:t>
            </a:r>
            <a:r>
              <a:rPr lang="en-US" dirty="0">
                <a:solidFill>
                  <a:schemeClr val="accent3"/>
                </a:solidFill>
                <a:hlinkClick r:id="rId3">
                  <a:extLst>
                    <a:ext uri="{A12FA001-AC4F-418D-AE19-62706E023703}">
                      <ahyp:hlinkClr xmlns:ahyp="http://schemas.microsoft.com/office/drawing/2018/hyperlinkcolor" val="tx"/>
                    </a:ext>
                  </a:extLst>
                </a:hlinkClick>
              </a:rPr>
              <a:t>www.SRTR.org</a:t>
            </a:r>
            <a:r>
              <a:rPr lang="en-US" dirty="0">
                <a:solidFill>
                  <a:schemeClr val="accent3"/>
                </a:solidFill>
              </a:rPr>
              <a:t> </a:t>
            </a:r>
            <a:r>
              <a:rPr lang="en-US" dirty="0">
                <a:solidFill>
                  <a:schemeClr val="tx1"/>
                </a:solidFill>
              </a:rPr>
              <a:t>to learn more.</a:t>
            </a:r>
          </a:p>
        </p:txBody>
      </p:sp>
      <p:grpSp>
        <p:nvGrpSpPr>
          <p:cNvPr id="37" name="Group 36">
            <a:extLst>
              <a:ext uri="{FF2B5EF4-FFF2-40B4-BE49-F238E27FC236}">
                <a16:creationId xmlns:a16="http://schemas.microsoft.com/office/drawing/2014/main" id="{F4C9B6FC-6FA9-4121-A596-91A787240EA5}"/>
              </a:ext>
            </a:extLst>
          </p:cNvPr>
          <p:cNvGrpSpPr/>
          <p:nvPr/>
        </p:nvGrpSpPr>
        <p:grpSpPr>
          <a:xfrm>
            <a:off x="6941121" y="2277242"/>
            <a:ext cx="4263602" cy="2910440"/>
            <a:chOff x="7101618" y="2589469"/>
            <a:chExt cx="4301211" cy="3021571"/>
          </a:xfrm>
        </p:grpSpPr>
        <p:sp>
          <p:nvSpPr>
            <p:cNvPr id="38" name="Freeform: Shape 37">
              <a:extLst>
                <a:ext uri="{FF2B5EF4-FFF2-40B4-BE49-F238E27FC236}">
                  <a16:creationId xmlns:a16="http://schemas.microsoft.com/office/drawing/2014/main" id="{462B5F8B-4FF7-4F58-AAE5-EB0AFFCEA62C}"/>
                </a:ext>
              </a:extLst>
            </p:cNvPr>
            <p:cNvSpPr/>
            <p:nvPr/>
          </p:nvSpPr>
          <p:spPr>
            <a:xfrm>
              <a:off x="7111629" y="2953160"/>
              <a:ext cx="4061405" cy="1829086"/>
            </a:xfrm>
            <a:custGeom>
              <a:avLst/>
              <a:gdLst>
                <a:gd name="connsiteX0" fmla="*/ 0 w 4061405"/>
                <a:gd name="connsiteY0" fmla="*/ 1832137 h 1835474"/>
                <a:gd name="connsiteX1" fmla="*/ 413816 w 4061405"/>
                <a:gd name="connsiteY1" fmla="*/ 1782079 h 1835474"/>
                <a:gd name="connsiteX2" fmla="*/ 707492 w 4061405"/>
                <a:gd name="connsiteY2" fmla="*/ 1605206 h 1835474"/>
                <a:gd name="connsiteX3" fmla="*/ 971133 w 4061405"/>
                <a:gd name="connsiteY3" fmla="*/ 1528449 h 1835474"/>
                <a:gd name="connsiteX4" fmla="*/ 1411647 w 4061405"/>
                <a:gd name="connsiteY4" fmla="*/ 804271 h 1835474"/>
                <a:gd name="connsiteX5" fmla="*/ 1691974 w 4061405"/>
                <a:gd name="connsiteY5" fmla="*/ 614049 h 1835474"/>
                <a:gd name="connsiteX6" fmla="*/ 2155848 w 4061405"/>
                <a:gd name="connsiteY6" fmla="*/ 0 h 1835474"/>
                <a:gd name="connsiteX7" fmla="*/ 2713165 w 4061405"/>
                <a:gd name="connsiteY7" fmla="*/ 710829 h 1835474"/>
                <a:gd name="connsiteX8" fmla="*/ 3020190 w 4061405"/>
                <a:gd name="connsiteY8" fmla="*/ 1288169 h 1835474"/>
                <a:gd name="connsiteX9" fmla="*/ 3373936 w 4061405"/>
                <a:gd name="connsiteY9" fmla="*/ 1551810 h 1835474"/>
                <a:gd name="connsiteX10" fmla="*/ 3637577 w 4061405"/>
                <a:gd name="connsiteY10" fmla="*/ 1742032 h 1835474"/>
                <a:gd name="connsiteX11" fmla="*/ 4061405 w 4061405"/>
                <a:gd name="connsiteY11" fmla="*/ 1835474 h 1835474"/>
                <a:gd name="connsiteX12" fmla="*/ 0 w 4061405"/>
                <a:gd name="connsiteY12" fmla="*/ 1832137 h 1835474"/>
                <a:gd name="connsiteX0" fmla="*/ 0 w 4061405"/>
                <a:gd name="connsiteY0" fmla="*/ 1832137 h 1835474"/>
                <a:gd name="connsiteX1" fmla="*/ 413816 w 4061405"/>
                <a:gd name="connsiteY1" fmla="*/ 1782079 h 1835474"/>
                <a:gd name="connsiteX2" fmla="*/ 707492 w 4061405"/>
                <a:gd name="connsiteY2" fmla="*/ 1605206 h 1835474"/>
                <a:gd name="connsiteX3" fmla="*/ 971133 w 4061405"/>
                <a:gd name="connsiteY3" fmla="*/ 1528449 h 1835474"/>
                <a:gd name="connsiteX4" fmla="*/ 1411647 w 4061405"/>
                <a:gd name="connsiteY4" fmla="*/ 804271 h 1835474"/>
                <a:gd name="connsiteX5" fmla="*/ 1691974 w 4061405"/>
                <a:gd name="connsiteY5" fmla="*/ 614049 h 1835474"/>
                <a:gd name="connsiteX6" fmla="*/ 2155848 w 4061405"/>
                <a:gd name="connsiteY6" fmla="*/ 0 h 1835474"/>
                <a:gd name="connsiteX7" fmla="*/ 2713165 w 4061405"/>
                <a:gd name="connsiteY7" fmla="*/ 710829 h 1835474"/>
                <a:gd name="connsiteX8" fmla="*/ 3020190 w 4061405"/>
                <a:gd name="connsiteY8" fmla="*/ 1288169 h 1835474"/>
                <a:gd name="connsiteX9" fmla="*/ 3373936 w 4061405"/>
                <a:gd name="connsiteY9" fmla="*/ 1551810 h 1835474"/>
                <a:gd name="connsiteX10" fmla="*/ 3637577 w 4061405"/>
                <a:gd name="connsiteY10" fmla="*/ 1742032 h 1835474"/>
                <a:gd name="connsiteX11" fmla="*/ 4061405 w 4061405"/>
                <a:gd name="connsiteY11" fmla="*/ 1835474 h 1835474"/>
                <a:gd name="connsiteX12" fmla="*/ 0 w 4061405"/>
                <a:gd name="connsiteY12" fmla="*/ 1832137 h 1835474"/>
                <a:gd name="connsiteX0" fmla="*/ 208409 w 4269814"/>
                <a:gd name="connsiteY0" fmla="*/ 1832137 h 1835474"/>
                <a:gd name="connsiteX1" fmla="*/ 622225 w 4269814"/>
                <a:gd name="connsiteY1" fmla="*/ 1782079 h 1835474"/>
                <a:gd name="connsiteX2" fmla="*/ 915901 w 4269814"/>
                <a:gd name="connsiteY2" fmla="*/ 1605206 h 1835474"/>
                <a:gd name="connsiteX3" fmla="*/ 1179542 w 4269814"/>
                <a:gd name="connsiteY3" fmla="*/ 1528449 h 1835474"/>
                <a:gd name="connsiteX4" fmla="*/ 1620056 w 4269814"/>
                <a:gd name="connsiteY4" fmla="*/ 804271 h 1835474"/>
                <a:gd name="connsiteX5" fmla="*/ 1900383 w 4269814"/>
                <a:gd name="connsiteY5" fmla="*/ 614049 h 1835474"/>
                <a:gd name="connsiteX6" fmla="*/ 2364257 w 4269814"/>
                <a:gd name="connsiteY6" fmla="*/ 0 h 1835474"/>
                <a:gd name="connsiteX7" fmla="*/ 2921574 w 4269814"/>
                <a:gd name="connsiteY7" fmla="*/ 710829 h 1835474"/>
                <a:gd name="connsiteX8" fmla="*/ 3228599 w 4269814"/>
                <a:gd name="connsiteY8" fmla="*/ 1288169 h 1835474"/>
                <a:gd name="connsiteX9" fmla="*/ 3582345 w 4269814"/>
                <a:gd name="connsiteY9" fmla="*/ 1551810 h 1835474"/>
                <a:gd name="connsiteX10" fmla="*/ 3845986 w 4269814"/>
                <a:gd name="connsiteY10" fmla="*/ 1742032 h 1835474"/>
                <a:gd name="connsiteX11" fmla="*/ 4269814 w 4269814"/>
                <a:gd name="connsiteY11" fmla="*/ 1835474 h 1835474"/>
                <a:gd name="connsiteX12" fmla="*/ 208409 w 4269814"/>
                <a:gd name="connsiteY12" fmla="*/ 1832137 h 1835474"/>
                <a:gd name="connsiteX0" fmla="*/ 208409 w 4269814"/>
                <a:gd name="connsiteY0" fmla="*/ 1832137 h 1835474"/>
                <a:gd name="connsiteX1" fmla="*/ 622225 w 4269814"/>
                <a:gd name="connsiteY1" fmla="*/ 1782079 h 1835474"/>
                <a:gd name="connsiteX2" fmla="*/ 915901 w 4269814"/>
                <a:gd name="connsiteY2" fmla="*/ 1605206 h 1835474"/>
                <a:gd name="connsiteX3" fmla="*/ 1179542 w 4269814"/>
                <a:gd name="connsiteY3" fmla="*/ 1528449 h 1835474"/>
                <a:gd name="connsiteX4" fmla="*/ 1620056 w 4269814"/>
                <a:gd name="connsiteY4" fmla="*/ 804271 h 1835474"/>
                <a:gd name="connsiteX5" fmla="*/ 1900383 w 4269814"/>
                <a:gd name="connsiteY5" fmla="*/ 614049 h 1835474"/>
                <a:gd name="connsiteX6" fmla="*/ 2364257 w 4269814"/>
                <a:gd name="connsiteY6" fmla="*/ 0 h 1835474"/>
                <a:gd name="connsiteX7" fmla="*/ 2921574 w 4269814"/>
                <a:gd name="connsiteY7" fmla="*/ 710829 h 1835474"/>
                <a:gd name="connsiteX8" fmla="*/ 3228599 w 4269814"/>
                <a:gd name="connsiteY8" fmla="*/ 1288169 h 1835474"/>
                <a:gd name="connsiteX9" fmla="*/ 3582345 w 4269814"/>
                <a:gd name="connsiteY9" fmla="*/ 1551810 h 1835474"/>
                <a:gd name="connsiteX10" fmla="*/ 3845986 w 4269814"/>
                <a:gd name="connsiteY10" fmla="*/ 1742032 h 1835474"/>
                <a:gd name="connsiteX11" fmla="*/ 4269814 w 4269814"/>
                <a:gd name="connsiteY11" fmla="*/ 1835474 h 1835474"/>
                <a:gd name="connsiteX12" fmla="*/ 208409 w 4269814"/>
                <a:gd name="connsiteY12" fmla="*/ 1832137 h 1835474"/>
                <a:gd name="connsiteX0" fmla="*/ 208409 w 4269814"/>
                <a:gd name="connsiteY0" fmla="*/ 1832137 h 1835474"/>
                <a:gd name="connsiteX1" fmla="*/ 622225 w 4269814"/>
                <a:gd name="connsiteY1" fmla="*/ 1782079 h 1835474"/>
                <a:gd name="connsiteX2" fmla="*/ 915901 w 4269814"/>
                <a:gd name="connsiteY2" fmla="*/ 1605206 h 1835474"/>
                <a:gd name="connsiteX3" fmla="*/ 1179542 w 4269814"/>
                <a:gd name="connsiteY3" fmla="*/ 1528449 h 1835474"/>
                <a:gd name="connsiteX4" fmla="*/ 1620056 w 4269814"/>
                <a:gd name="connsiteY4" fmla="*/ 804271 h 1835474"/>
                <a:gd name="connsiteX5" fmla="*/ 1900383 w 4269814"/>
                <a:gd name="connsiteY5" fmla="*/ 614049 h 1835474"/>
                <a:gd name="connsiteX6" fmla="*/ 2364257 w 4269814"/>
                <a:gd name="connsiteY6" fmla="*/ 0 h 1835474"/>
                <a:gd name="connsiteX7" fmla="*/ 2921574 w 4269814"/>
                <a:gd name="connsiteY7" fmla="*/ 710829 h 1835474"/>
                <a:gd name="connsiteX8" fmla="*/ 3228599 w 4269814"/>
                <a:gd name="connsiteY8" fmla="*/ 1288169 h 1835474"/>
                <a:gd name="connsiteX9" fmla="*/ 3582345 w 4269814"/>
                <a:gd name="connsiteY9" fmla="*/ 1551810 h 1835474"/>
                <a:gd name="connsiteX10" fmla="*/ 3845986 w 4269814"/>
                <a:gd name="connsiteY10" fmla="*/ 1742032 h 1835474"/>
                <a:gd name="connsiteX11" fmla="*/ 4269814 w 4269814"/>
                <a:gd name="connsiteY11" fmla="*/ 1835474 h 1835474"/>
                <a:gd name="connsiteX12" fmla="*/ 208409 w 4269814"/>
                <a:gd name="connsiteY12" fmla="*/ 1832137 h 1835474"/>
                <a:gd name="connsiteX0" fmla="*/ 208409 w 4269814"/>
                <a:gd name="connsiteY0" fmla="*/ 1832137 h 1835474"/>
                <a:gd name="connsiteX1" fmla="*/ 622225 w 4269814"/>
                <a:gd name="connsiteY1" fmla="*/ 1782079 h 1835474"/>
                <a:gd name="connsiteX2" fmla="*/ 915901 w 4269814"/>
                <a:gd name="connsiteY2" fmla="*/ 1605206 h 1835474"/>
                <a:gd name="connsiteX3" fmla="*/ 1179542 w 4269814"/>
                <a:gd name="connsiteY3" fmla="*/ 1528449 h 1835474"/>
                <a:gd name="connsiteX4" fmla="*/ 1620056 w 4269814"/>
                <a:gd name="connsiteY4" fmla="*/ 804271 h 1835474"/>
                <a:gd name="connsiteX5" fmla="*/ 1900383 w 4269814"/>
                <a:gd name="connsiteY5" fmla="*/ 614049 h 1835474"/>
                <a:gd name="connsiteX6" fmla="*/ 2364257 w 4269814"/>
                <a:gd name="connsiteY6" fmla="*/ 0 h 1835474"/>
                <a:gd name="connsiteX7" fmla="*/ 2921574 w 4269814"/>
                <a:gd name="connsiteY7" fmla="*/ 710829 h 1835474"/>
                <a:gd name="connsiteX8" fmla="*/ 3228599 w 4269814"/>
                <a:gd name="connsiteY8" fmla="*/ 1288169 h 1835474"/>
                <a:gd name="connsiteX9" fmla="*/ 3582345 w 4269814"/>
                <a:gd name="connsiteY9" fmla="*/ 1551810 h 1835474"/>
                <a:gd name="connsiteX10" fmla="*/ 3845986 w 4269814"/>
                <a:gd name="connsiteY10" fmla="*/ 1742032 h 1835474"/>
                <a:gd name="connsiteX11" fmla="*/ 4269814 w 4269814"/>
                <a:gd name="connsiteY11" fmla="*/ 1835474 h 1835474"/>
                <a:gd name="connsiteX12" fmla="*/ 208409 w 4269814"/>
                <a:gd name="connsiteY12" fmla="*/ 1832137 h 1835474"/>
                <a:gd name="connsiteX0" fmla="*/ 208409 w 4269814"/>
                <a:gd name="connsiteY0" fmla="*/ 1832499 h 1835836"/>
                <a:gd name="connsiteX1" fmla="*/ 622225 w 4269814"/>
                <a:gd name="connsiteY1" fmla="*/ 1782441 h 1835836"/>
                <a:gd name="connsiteX2" fmla="*/ 915901 w 4269814"/>
                <a:gd name="connsiteY2" fmla="*/ 1605568 h 1835836"/>
                <a:gd name="connsiteX3" fmla="*/ 1179542 w 4269814"/>
                <a:gd name="connsiteY3" fmla="*/ 1528811 h 1835836"/>
                <a:gd name="connsiteX4" fmla="*/ 1620056 w 4269814"/>
                <a:gd name="connsiteY4" fmla="*/ 804633 h 1835836"/>
                <a:gd name="connsiteX5" fmla="*/ 1900383 w 4269814"/>
                <a:gd name="connsiteY5" fmla="*/ 614411 h 1835836"/>
                <a:gd name="connsiteX6" fmla="*/ 2364257 w 4269814"/>
                <a:gd name="connsiteY6" fmla="*/ 362 h 1835836"/>
                <a:gd name="connsiteX7" fmla="*/ 2921574 w 4269814"/>
                <a:gd name="connsiteY7" fmla="*/ 711191 h 1835836"/>
                <a:gd name="connsiteX8" fmla="*/ 3228599 w 4269814"/>
                <a:gd name="connsiteY8" fmla="*/ 1288531 h 1835836"/>
                <a:gd name="connsiteX9" fmla="*/ 3582345 w 4269814"/>
                <a:gd name="connsiteY9" fmla="*/ 1552172 h 1835836"/>
                <a:gd name="connsiteX10" fmla="*/ 3845986 w 4269814"/>
                <a:gd name="connsiteY10" fmla="*/ 1742394 h 1835836"/>
                <a:gd name="connsiteX11" fmla="*/ 4269814 w 4269814"/>
                <a:gd name="connsiteY11" fmla="*/ 1835836 h 1835836"/>
                <a:gd name="connsiteX12" fmla="*/ 208409 w 4269814"/>
                <a:gd name="connsiteY12" fmla="*/ 1832499 h 1835836"/>
                <a:gd name="connsiteX0" fmla="*/ 208409 w 4269814"/>
                <a:gd name="connsiteY0" fmla="*/ 1851266 h 1854603"/>
                <a:gd name="connsiteX1" fmla="*/ 622225 w 4269814"/>
                <a:gd name="connsiteY1" fmla="*/ 1801208 h 1854603"/>
                <a:gd name="connsiteX2" fmla="*/ 915901 w 4269814"/>
                <a:gd name="connsiteY2" fmla="*/ 1624335 h 1854603"/>
                <a:gd name="connsiteX3" fmla="*/ 1179542 w 4269814"/>
                <a:gd name="connsiteY3" fmla="*/ 1547578 h 1854603"/>
                <a:gd name="connsiteX4" fmla="*/ 1620056 w 4269814"/>
                <a:gd name="connsiteY4" fmla="*/ 823400 h 1854603"/>
                <a:gd name="connsiteX5" fmla="*/ 1900383 w 4269814"/>
                <a:gd name="connsiteY5" fmla="*/ 633178 h 1854603"/>
                <a:gd name="connsiteX6" fmla="*/ 2364257 w 4269814"/>
                <a:gd name="connsiteY6" fmla="*/ 19129 h 1854603"/>
                <a:gd name="connsiteX7" fmla="*/ 2921574 w 4269814"/>
                <a:gd name="connsiteY7" fmla="*/ 729958 h 1854603"/>
                <a:gd name="connsiteX8" fmla="*/ 3228599 w 4269814"/>
                <a:gd name="connsiteY8" fmla="*/ 1307298 h 1854603"/>
                <a:gd name="connsiteX9" fmla="*/ 3582345 w 4269814"/>
                <a:gd name="connsiteY9" fmla="*/ 1570939 h 1854603"/>
                <a:gd name="connsiteX10" fmla="*/ 3845986 w 4269814"/>
                <a:gd name="connsiteY10" fmla="*/ 1761161 h 1854603"/>
                <a:gd name="connsiteX11" fmla="*/ 4269814 w 4269814"/>
                <a:gd name="connsiteY11" fmla="*/ 1854603 h 1854603"/>
                <a:gd name="connsiteX12" fmla="*/ 208409 w 4269814"/>
                <a:gd name="connsiteY12" fmla="*/ 1851266 h 1854603"/>
                <a:gd name="connsiteX0" fmla="*/ 208409 w 4269814"/>
                <a:gd name="connsiteY0" fmla="*/ 1851266 h 1854603"/>
                <a:gd name="connsiteX1" fmla="*/ 622225 w 4269814"/>
                <a:gd name="connsiteY1" fmla="*/ 1801208 h 1854603"/>
                <a:gd name="connsiteX2" fmla="*/ 915901 w 4269814"/>
                <a:gd name="connsiteY2" fmla="*/ 1624335 h 1854603"/>
                <a:gd name="connsiteX3" fmla="*/ 1179542 w 4269814"/>
                <a:gd name="connsiteY3" fmla="*/ 1547578 h 1854603"/>
                <a:gd name="connsiteX4" fmla="*/ 1620056 w 4269814"/>
                <a:gd name="connsiteY4" fmla="*/ 823400 h 1854603"/>
                <a:gd name="connsiteX5" fmla="*/ 1900383 w 4269814"/>
                <a:gd name="connsiteY5" fmla="*/ 633178 h 1854603"/>
                <a:gd name="connsiteX6" fmla="*/ 2364257 w 4269814"/>
                <a:gd name="connsiteY6" fmla="*/ 19129 h 1854603"/>
                <a:gd name="connsiteX7" fmla="*/ 2921574 w 4269814"/>
                <a:gd name="connsiteY7" fmla="*/ 729958 h 1854603"/>
                <a:gd name="connsiteX8" fmla="*/ 3228599 w 4269814"/>
                <a:gd name="connsiteY8" fmla="*/ 1307298 h 1854603"/>
                <a:gd name="connsiteX9" fmla="*/ 3582345 w 4269814"/>
                <a:gd name="connsiteY9" fmla="*/ 1570939 h 1854603"/>
                <a:gd name="connsiteX10" fmla="*/ 3845986 w 4269814"/>
                <a:gd name="connsiteY10" fmla="*/ 1761161 h 1854603"/>
                <a:gd name="connsiteX11" fmla="*/ 4269814 w 4269814"/>
                <a:gd name="connsiteY11" fmla="*/ 1854603 h 1854603"/>
                <a:gd name="connsiteX12" fmla="*/ 208409 w 4269814"/>
                <a:gd name="connsiteY12" fmla="*/ 1851266 h 1854603"/>
                <a:gd name="connsiteX0" fmla="*/ 208409 w 4269814"/>
                <a:gd name="connsiteY0" fmla="*/ 1851266 h 1854603"/>
                <a:gd name="connsiteX1" fmla="*/ 622225 w 4269814"/>
                <a:gd name="connsiteY1" fmla="*/ 1801208 h 1854603"/>
                <a:gd name="connsiteX2" fmla="*/ 915901 w 4269814"/>
                <a:gd name="connsiteY2" fmla="*/ 1624335 h 1854603"/>
                <a:gd name="connsiteX3" fmla="*/ 1179542 w 4269814"/>
                <a:gd name="connsiteY3" fmla="*/ 1547578 h 1854603"/>
                <a:gd name="connsiteX4" fmla="*/ 1620056 w 4269814"/>
                <a:gd name="connsiteY4" fmla="*/ 823400 h 1854603"/>
                <a:gd name="connsiteX5" fmla="*/ 1900383 w 4269814"/>
                <a:gd name="connsiteY5" fmla="*/ 633178 h 1854603"/>
                <a:gd name="connsiteX6" fmla="*/ 2364257 w 4269814"/>
                <a:gd name="connsiteY6" fmla="*/ 19129 h 1854603"/>
                <a:gd name="connsiteX7" fmla="*/ 2921574 w 4269814"/>
                <a:gd name="connsiteY7" fmla="*/ 729958 h 1854603"/>
                <a:gd name="connsiteX8" fmla="*/ 3228599 w 4269814"/>
                <a:gd name="connsiteY8" fmla="*/ 1307298 h 1854603"/>
                <a:gd name="connsiteX9" fmla="*/ 3582345 w 4269814"/>
                <a:gd name="connsiteY9" fmla="*/ 1570939 h 1854603"/>
                <a:gd name="connsiteX10" fmla="*/ 3845986 w 4269814"/>
                <a:gd name="connsiteY10" fmla="*/ 1761161 h 1854603"/>
                <a:gd name="connsiteX11" fmla="*/ 4269814 w 4269814"/>
                <a:gd name="connsiteY11" fmla="*/ 1854603 h 1854603"/>
                <a:gd name="connsiteX12" fmla="*/ 208409 w 4269814"/>
                <a:gd name="connsiteY12" fmla="*/ 1851266 h 1854603"/>
                <a:gd name="connsiteX0" fmla="*/ 208409 w 4269814"/>
                <a:gd name="connsiteY0" fmla="*/ 1851266 h 1854603"/>
                <a:gd name="connsiteX1" fmla="*/ 622225 w 4269814"/>
                <a:gd name="connsiteY1" fmla="*/ 1801208 h 1854603"/>
                <a:gd name="connsiteX2" fmla="*/ 915901 w 4269814"/>
                <a:gd name="connsiteY2" fmla="*/ 1624335 h 1854603"/>
                <a:gd name="connsiteX3" fmla="*/ 1179542 w 4269814"/>
                <a:gd name="connsiteY3" fmla="*/ 1547578 h 1854603"/>
                <a:gd name="connsiteX4" fmla="*/ 1620056 w 4269814"/>
                <a:gd name="connsiteY4" fmla="*/ 823400 h 1854603"/>
                <a:gd name="connsiteX5" fmla="*/ 1900383 w 4269814"/>
                <a:gd name="connsiteY5" fmla="*/ 633178 h 1854603"/>
                <a:gd name="connsiteX6" fmla="*/ 2364257 w 4269814"/>
                <a:gd name="connsiteY6" fmla="*/ 19129 h 1854603"/>
                <a:gd name="connsiteX7" fmla="*/ 2921574 w 4269814"/>
                <a:gd name="connsiteY7" fmla="*/ 729958 h 1854603"/>
                <a:gd name="connsiteX8" fmla="*/ 3228599 w 4269814"/>
                <a:gd name="connsiteY8" fmla="*/ 1307298 h 1854603"/>
                <a:gd name="connsiteX9" fmla="*/ 3582345 w 4269814"/>
                <a:gd name="connsiteY9" fmla="*/ 1570939 h 1854603"/>
                <a:gd name="connsiteX10" fmla="*/ 3845986 w 4269814"/>
                <a:gd name="connsiteY10" fmla="*/ 1761161 h 1854603"/>
                <a:gd name="connsiteX11" fmla="*/ 4269814 w 4269814"/>
                <a:gd name="connsiteY11" fmla="*/ 1854603 h 1854603"/>
                <a:gd name="connsiteX12" fmla="*/ 208409 w 4269814"/>
                <a:gd name="connsiteY12" fmla="*/ 1851266 h 1854603"/>
                <a:gd name="connsiteX0" fmla="*/ 208409 w 4269814"/>
                <a:gd name="connsiteY0" fmla="*/ 1851266 h 1854603"/>
                <a:gd name="connsiteX1" fmla="*/ 622225 w 4269814"/>
                <a:gd name="connsiteY1" fmla="*/ 1801208 h 1854603"/>
                <a:gd name="connsiteX2" fmla="*/ 915901 w 4269814"/>
                <a:gd name="connsiteY2" fmla="*/ 1624335 h 1854603"/>
                <a:gd name="connsiteX3" fmla="*/ 1179542 w 4269814"/>
                <a:gd name="connsiteY3" fmla="*/ 1547578 h 1854603"/>
                <a:gd name="connsiteX4" fmla="*/ 1620056 w 4269814"/>
                <a:gd name="connsiteY4" fmla="*/ 823400 h 1854603"/>
                <a:gd name="connsiteX5" fmla="*/ 1900383 w 4269814"/>
                <a:gd name="connsiteY5" fmla="*/ 633178 h 1854603"/>
                <a:gd name="connsiteX6" fmla="*/ 2364257 w 4269814"/>
                <a:gd name="connsiteY6" fmla="*/ 19129 h 1854603"/>
                <a:gd name="connsiteX7" fmla="*/ 2921574 w 4269814"/>
                <a:gd name="connsiteY7" fmla="*/ 729958 h 1854603"/>
                <a:gd name="connsiteX8" fmla="*/ 3228599 w 4269814"/>
                <a:gd name="connsiteY8" fmla="*/ 1307298 h 1854603"/>
                <a:gd name="connsiteX9" fmla="*/ 3582345 w 4269814"/>
                <a:gd name="connsiteY9" fmla="*/ 1570939 h 1854603"/>
                <a:gd name="connsiteX10" fmla="*/ 3845986 w 4269814"/>
                <a:gd name="connsiteY10" fmla="*/ 1761161 h 1854603"/>
                <a:gd name="connsiteX11" fmla="*/ 4269814 w 4269814"/>
                <a:gd name="connsiteY11" fmla="*/ 1854603 h 1854603"/>
                <a:gd name="connsiteX12" fmla="*/ 208409 w 4269814"/>
                <a:gd name="connsiteY12" fmla="*/ 1851266 h 1854603"/>
                <a:gd name="connsiteX0" fmla="*/ 0 w 4061405"/>
                <a:gd name="connsiteY0" fmla="*/ 1851266 h 1854603"/>
                <a:gd name="connsiteX1" fmla="*/ 413816 w 4061405"/>
                <a:gd name="connsiteY1" fmla="*/ 1801208 h 1854603"/>
                <a:gd name="connsiteX2" fmla="*/ 707492 w 4061405"/>
                <a:gd name="connsiteY2" fmla="*/ 1624335 h 1854603"/>
                <a:gd name="connsiteX3" fmla="*/ 971133 w 4061405"/>
                <a:gd name="connsiteY3" fmla="*/ 1547578 h 1854603"/>
                <a:gd name="connsiteX4" fmla="*/ 1411647 w 4061405"/>
                <a:gd name="connsiteY4" fmla="*/ 823400 h 1854603"/>
                <a:gd name="connsiteX5" fmla="*/ 1691974 w 4061405"/>
                <a:gd name="connsiteY5" fmla="*/ 633178 h 1854603"/>
                <a:gd name="connsiteX6" fmla="*/ 2155848 w 4061405"/>
                <a:gd name="connsiteY6" fmla="*/ 19129 h 1854603"/>
                <a:gd name="connsiteX7" fmla="*/ 2713165 w 4061405"/>
                <a:gd name="connsiteY7" fmla="*/ 729958 h 1854603"/>
                <a:gd name="connsiteX8" fmla="*/ 3020190 w 4061405"/>
                <a:gd name="connsiteY8" fmla="*/ 1307298 h 1854603"/>
                <a:gd name="connsiteX9" fmla="*/ 3373936 w 4061405"/>
                <a:gd name="connsiteY9" fmla="*/ 1570939 h 1854603"/>
                <a:gd name="connsiteX10" fmla="*/ 3637577 w 4061405"/>
                <a:gd name="connsiteY10" fmla="*/ 1761161 h 1854603"/>
                <a:gd name="connsiteX11" fmla="*/ 4061405 w 4061405"/>
                <a:gd name="connsiteY11" fmla="*/ 1854603 h 1854603"/>
                <a:gd name="connsiteX12" fmla="*/ 0 w 4061405"/>
                <a:gd name="connsiteY12" fmla="*/ 1851266 h 1854603"/>
                <a:gd name="connsiteX0" fmla="*/ 0 w 4061405"/>
                <a:gd name="connsiteY0" fmla="*/ 1851266 h 1854603"/>
                <a:gd name="connsiteX1" fmla="*/ 413816 w 4061405"/>
                <a:gd name="connsiteY1" fmla="*/ 1801208 h 1854603"/>
                <a:gd name="connsiteX2" fmla="*/ 727516 w 4061405"/>
                <a:gd name="connsiteY2" fmla="*/ 1627672 h 1854603"/>
                <a:gd name="connsiteX3" fmla="*/ 971133 w 4061405"/>
                <a:gd name="connsiteY3" fmla="*/ 1547578 h 1854603"/>
                <a:gd name="connsiteX4" fmla="*/ 1411647 w 4061405"/>
                <a:gd name="connsiteY4" fmla="*/ 823400 h 1854603"/>
                <a:gd name="connsiteX5" fmla="*/ 1691974 w 4061405"/>
                <a:gd name="connsiteY5" fmla="*/ 633178 h 1854603"/>
                <a:gd name="connsiteX6" fmla="*/ 2155848 w 4061405"/>
                <a:gd name="connsiteY6" fmla="*/ 19129 h 1854603"/>
                <a:gd name="connsiteX7" fmla="*/ 2713165 w 4061405"/>
                <a:gd name="connsiteY7" fmla="*/ 729958 h 1854603"/>
                <a:gd name="connsiteX8" fmla="*/ 3020190 w 4061405"/>
                <a:gd name="connsiteY8" fmla="*/ 1307298 h 1854603"/>
                <a:gd name="connsiteX9" fmla="*/ 3373936 w 4061405"/>
                <a:gd name="connsiteY9" fmla="*/ 1570939 h 1854603"/>
                <a:gd name="connsiteX10" fmla="*/ 3637577 w 4061405"/>
                <a:gd name="connsiteY10" fmla="*/ 1761161 h 1854603"/>
                <a:gd name="connsiteX11" fmla="*/ 4061405 w 4061405"/>
                <a:gd name="connsiteY11" fmla="*/ 1854603 h 1854603"/>
                <a:gd name="connsiteX12" fmla="*/ 0 w 4061405"/>
                <a:gd name="connsiteY12" fmla="*/ 1851266 h 1854603"/>
                <a:gd name="connsiteX0" fmla="*/ 0 w 4061405"/>
                <a:gd name="connsiteY0" fmla="*/ 1851266 h 1854603"/>
                <a:gd name="connsiteX1" fmla="*/ 413816 w 4061405"/>
                <a:gd name="connsiteY1" fmla="*/ 1801208 h 1854603"/>
                <a:gd name="connsiteX2" fmla="*/ 727516 w 4061405"/>
                <a:gd name="connsiteY2" fmla="*/ 1627672 h 1854603"/>
                <a:gd name="connsiteX3" fmla="*/ 1047889 w 4061405"/>
                <a:gd name="connsiteY3" fmla="*/ 1474159 h 1854603"/>
                <a:gd name="connsiteX4" fmla="*/ 1411647 w 4061405"/>
                <a:gd name="connsiteY4" fmla="*/ 823400 h 1854603"/>
                <a:gd name="connsiteX5" fmla="*/ 1691974 w 4061405"/>
                <a:gd name="connsiteY5" fmla="*/ 633178 h 1854603"/>
                <a:gd name="connsiteX6" fmla="*/ 2155848 w 4061405"/>
                <a:gd name="connsiteY6" fmla="*/ 19129 h 1854603"/>
                <a:gd name="connsiteX7" fmla="*/ 2713165 w 4061405"/>
                <a:gd name="connsiteY7" fmla="*/ 729958 h 1854603"/>
                <a:gd name="connsiteX8" fmla="*/ 3020190 w 4061405"/>
                <a:gd name="connsiteY8" fmla="*/ 1307298 h 1854603"/>
                <a:gd name="connsiteX9" fmla="*/ 3373936 w 4061405"/>
                <a:gd name="connsiteY9" fmla="*/ 1570939 h 1854603"/>
                <a:gd name="connsiteX10" fmla="*/ 3637577 w 4061405"/>
                <a:gd name="connsiteY10" fmla="*/ 1761161 h 1854603"/>
                <a:gd name="connsiteX11" fmla="*/ 4061405 w 4061405"/>
                <a:gd name="connsiteY11" fmla="*/ 1854603 h 1854603"/>
                <a:gd name="connsiteX12" fmla="*/ 0 w 4061405"/>
                <a:gd name="connsiteY12" fmla="*/ 1851266 h 1854603"/>
                <a:gd name="connsiteX0" fmla="*/ 0 w 4061405"/>
                <a:gd name="connsiteY0" fmla="*/ 1832332 h 1835669"/>
                <a:gd name="connsiteX1" fmla="*/ 413816 w 4061405"/>
                <a:gd name="connsiteY1" fmla="*/ 1782274 h 1835669"/>
                <a:gd name="connsiteX2" fmla="*/ 727516 w 4061405"/>
                <a:gd name="connsiteY2" fmla="*/ 1608738 h 1835669"/>
                <a:gd name="connsiteX3" fmla="*/ 1047889 w 4061405"/>
                <a:gd name="connsiteY3" fmla="*/ 1455225 h 1835669"/>
                <a:gd name="connsiteX4" fmla="*/ 1411647 w 4061405"/>
                <a:gd name="connsiteY4" fmla="*/ 804466 h 1835669"/>
                <a:gd name="connsiteX5" fmla="*/ 1678625 w 4061405"/>
                <a:gd name="connsiteY5" fmla="*/ 640942 h 1835669"/>
                <a:gd name="connsiteX6" fmla="*/ 2155848 w 4061405"/>
                <a:gd name="connsiteY6" fmla="*/ 195 h 1835669"/>
                <a:gd name="connsiteX7" fmla="*/ 2713165 w 4061405"/>
                <a:gd name="connsiteY7" fmla="*/ 711024 h 1835669"/>
                <a:gd name="connsiteX8" fmla="*/ 3020190 w 4061405"/>
                <a:gd name="connsiteY8" fmla="*/ 1288364 h 1835669"/>
                <a:gd name="connsiteX9" fmla="*/ 3373936 w 4061405"/>
                <a:gd name="connsiteY9" fmla="*/ 1552005 h 1835669"/>
                <a:gd name="connsiteX10" fmla="*/ 3637577 w 4061405"/>
                <a:gd name="connsiteY10" fmla="*/ 1742227 h 1835669"/>
                <a:gd name="connsiteX11" fmla="*/ 4061405 w 4061405"/>
                <a:gd name="connsiteY11" fmla="*/ 1835669 h 1835669"/>
                <a:gd name="connsiteX12" fmla="*/ 0 w 4061405"/>
                <a:gd name="connsiteY12" fmla="*/ 1832332 h 1835669"/>
                <a:gd name="connsiteX0" fmla="*/ 0 w 4061405"/>
                <a:gd name="connsiteY0" fmla="*/ 1832332 h 1835669"/>
                <a:gd name="connsiteX1" fmla="*/ 413816 w 4061405"/>
                <a:gd name="connsiteY1" fmla="*/ 1782274 h 1835669"/>
                <a:gd name="connsiteX2" fmla="*/ 727516 w 4061405"/>
                <a:gd name="connsiteY2" fmla="*/ 1608738 h 1835669"/>
                <a:gd name="connsiteX3" fmla="*/ 1047889 w 4061405"/>
                <a:gd name="connsiteY3" fmla="*/ 1455225 h 1835669"/>
                <a:gd name="connsiteX4" fmla="*/ 1411647 w 4061405"/>
                <a:gd name="connsiteY4" fmla="*/ 804466 h 1835669"/>
                <a:gd name="connsiteX5" fmla="*/ 1678625 w 4061405"/>
                <a:gd name="connsiteY5" fmla="*/ 640942 h 1835669"/>
                <a:gd name="connsiteX6" fmla="*/ 2155848 w 4061405"/>
                <a:gd name="connsiteY6" fmla="*/ 195 h 1835669"/>
                <a:gd name="connsiteX7" fmla="*/ 2713165 w 4061405"/>
                <a:gd name="connsiteY7" fmla="*/ 711024 h 1835669"/>
                <a:gd name="connsiteX8" fmla="*/ 3020190 w 4061405"/>
                <a:gd name="connsiteY8" fmla="*/ 1288364 h 1835669"/>
                <a:gd name="connsiteX9" fmla="*/ 3373936 w 4061405"/>
                <a:gd name="connsiteY9" fmla="*/ 1552005 h 1835669"/>
                <a:gd name="connsiteX10" fmla="*/ 3637577 w 4061405"/>
                <a:gd name="connsiteY10" fmla="*/ 1742227 h 1835669"/>
                <a:gd name="connsiteX11" fmla="*/ 4061405 w 4061405"/>
                <a:gd name="connsiteY11" fmla="*/ 1835669 h 1835669"/>
                <a:gd name="connsiteX12" fmla="*/ 0 w 4061405"/>
                <a:gd name="connsiteY12" fmla="*/ 1832332 h 1835669"/>
                <a:gd name="connsiteX0" fmla="*/ 0 w 4061405"/>
                <a:gd name="connsiteY0" fmla="*/ 1832314 h 1835651"/>
                <a:gd name="connsiteX1" fmla="*/ 413816 w 4061405"/>
                <a:gd name="connsiteY1" fmla="*/ 1782256 h 1835651"/>
                <a:gd name="connsiteX2" fmla="*/ 727516 w 4061405"/>
                <a:gd name="connsiteY2" fmla="*/ 1608720 h 1835651"/>
                <a:gd name="connsiteX3" fmla="*/ 1047889 w 4061405"/>
                <a:gd name="connsiteY3" fmla="*/ 1455207 h 1835651"/>
                <a:gd name="connsiteX4" fmla="*/ 1411647 w 4061405"/>
                <a:gd name="connsiteY4" fmla="*/ 804448 h 1835651"/>
                <a:gd name="connsiteX5" fmla="*/ 1678625 w 4061405"/>
                <a:gd name="connsiteY5" fmla="*/ 640924 h 1835651"/>
                <a:gd name="connsiteX6" fmla="*/ 2155848 w 4061405"/>
                <a:gd name="connsiteY6" fmla="*/ 177 h 1835651"/>
                <a:gd name="connsiteX7" fmla="*/ 2696479 w 4061405"/>
                <a:gd name="connsiteY7" fmla="*/ 707669 h 1835651"/>
                <a:gd name="connsiteX8" fmla="*/ 3020190 w 4061405"/>
                <a:gd name="connsiteY8" fmla="*/ 1288346 h 1835651"/>
                <a:gd name="connsiteX9" fmla="*/ 3373936 w 4061405"/>
                <a:gd name="connsiteY9" fmla="*/ 1551987 h 1835651"/>
                <a:gd name="connsiteX10" fmla="*/ 3637577 w 4061405"/>
                <a:gd name="connsiteY10" fmla="*/ 1742209 h 1835651"/>
                <a:gd name="connsiteX11" fmla="*/ 4061405 w 4061405"/>
                <a:gd name="connsiteY11" fmla="*/ 1835651 h 1835651"/>
                <a:gd name="connsiteX12" fmla="*/ 0 w 4061405"/>
                <a:gd name="connsiteY12" fmla="*/ 1832314 h 1835651"/>
                <a:gd name="connsiteX0" fmla="*/ 0 w 4061405"/>
                <a:gd name="connsiteY0" fmla="*/ 1832314 h 1835651"/>
                <a:gd name="connsiteX1" fmla="*/ 413816 w 4061405"/>
                <a:gd name="connsiteY1" fmla="*/ 1782256 h 1835651"/>
                <a:gd name="connsiteX2" fmla="*/ 727516 w 4061405"/>
                <a:gd name="connsiteY2" fmla="*/ 1608720 h 1835651"/>
                <a:gd name="connsiteX3" fmla="*/ 1047889 w 4061405"/>
                <a:gd name="connsiteY3" fmla="*/ 1455207 h 1835651"/>
                <a:gd name="connsiteX4" fmla="*/ 1411647 w 4061405"/>
                <a:gd name="connsiteY4" fmla="*/ 804448 h 1835651"/>
                <a:gd name="connsiteX5" fmla="*/ 1678625 w 4061405"/>
                <a:gd name="connsiteY5" fmla="*/ 640924 h 1835651"/>
                <a:gd name="connsiteX6" fmla="*/ 2155848 w 4061405"/>
                <a:gd name="connsiteY6" fmla="*/ 177 h 1835651"/>
                <a:gd name="connsiteX7" fmla="*/ 2696479 w 4061405"/>
                <a:gd name="connsiteY7" fmla="*/ 707669 h 1835651"/>
                <a:gd name="connsiteX8" fmla="*/ 3020190 w 4061405"/>
                <a:gd name="connsiteY8" fmla="*/ 1288346 h 1835651"/>
                <a:gd name="connsiteX9" fmla="*/ 3373936 w 4061405"/>
                <a:gd name="connsiteY9" fmla="*/ 1551987 h 1835651"/>
                <a:gd name="connsiteX10" fmla="*/ 3637577 w 4061405"/>
                <a:gd name="connsiteY10" fmla="*/ 1742209 h 1835651"/>
                <a:gd name="connsiteX11" fmla="*/ 4061405 w 4061405"/>
                <a:gd name="connsiteY11" fmla="*/ 1835651 h 1835651"/>
                <a:gd name="connsiteX12" fmla="*/ 0 w 4061405"/>
                <a:gd name="connsiteY12" fmla="*/ 1832314 h 1835651"/>
                <a:gd name="connsiteX0" fmla="*/ 0 w 4061405"/>
                <a:gd name="connsiteY0" fmla="*/ 1832314 h 1835651"/>
                <a:gd name="connsiteX1" fmla="*/ 413816 w 4061405"/>
                <a:gd name="connsiteY1" fmla="*/ 1782256 h 1835651"/>
                <a:gd name="connsiteX2" fmla="*/ 727516 w 4061405"/>
                <a:gd name="connsiteY2" fmla="*/ 1608720 h 1835651"/>
                <a:gd name="connsiteX3" fmla="*/ 1047889 w 4061405"/>
                <a:gd name="connsiteY3" fmla="*/ 1455207 h 1835651"/>
                <a:gd name="connsiteX4" fmla="*/ 1411647 w 4061405"/>
                <a:gd name="connsiteY4" fmla="*/ 804448 h 1835651"/>
                <a:gd name="connsiteX5" fmla="*/ 1678625 w 4061405"/>
                <a:gd name="connsiteY5" fmla="*/ 640924 h 1835651"/>
                <a:gd name="connsiteX6" fmla="*/ 2155848 w 4061405"/>
                <a:gd name="connsiteY6" fmla="*/ 177 h 1835651"/>
                <a:gd name="connsiteX7" fmla="*/ 2696479 w 4061405"/>
                <a:gd name="connsiteY7" fmla="*/ 707669 h 1835651"/>
                <a:gd name="connsiteX8" fmla="*/ 3020190 w 4061405"/>
                <a:gd name="connsiteY8" fmla="*/ 1288346 h 1835651"/>
                <a:gd name="connsiteX9" fmla="*/ 3373936 w 4061405"/>
                <a:gd name="connsiteY9" fmla="*/ 1551987 h 1835651"/>
                <a:gd name="connsiteX10" fmla="*/ 3637577 w 4061405"/>
                <a:gd name="connsiteY10" fmla="*/ 1742209 h 1835651"/>
                <a:gd name="connsiteX11" fmla="*/ 4061405 w 4061405"/>
                <a:gd name="connsiteY11" fmla="*/ 1835651 h 1835651"/>
                <a:gd name="connsiteX12" fmla="*/ 0 w 4061405"/>
                <a:gd name="connsiteY12" fmla="*/ 1832314 h 1835651"/>
                <a:gd name="connsiteX0" fmla="*/ 0 w 4061405"/>
                <a:gd name="connsiteY0" fmla="*/ 1832312 h 1835649"/>
                <a:gd name="connsiteX1" fmla="*/ 413816 w 4061405"/>
                <a:gd name="connsiteY1" fmla="*/ 1782254 h 1835649"/>
                <a:gd name="connsiteX2" fmla="*/ 727516 w 4061405"/>
                <a:gd name="connsiteY2" fmla="*/ 1608718 h 1835649"/>
                <a:gd name="connsiteX3" fmla="*/ 1047889 w 4061405"/>
                <a:gd name="connsiteY3" fmla="*/ 1455205 h 1835649"/>
                <a:gd name="connsiteX4" fmla="*/ 1411647 w 4061405"/>
                <a:gd name="connsiteY4" fmla="*/ 804446 h 1835649"/>
                <a:gd name="connsiteX5" fmla="*/ 1678625 w 4061405"/>
                <a:gd name="connsiteY5" fmla="*/ 640922 h 1835649"/>
                <a:gd name="connsiteX6" fmla="*/ 2155848 w 4061405"/>
                <a:gd name="connsiteY6" fmla="*/ 175 h 1835649"/>
                <a:gd name="connsiteX7" fmla="*/ 2696479 w 4061405"/>
                <a:gd name="connsiteY7" fmla="*/ 707667 h 1835649"/>
                <a:gd name="connsiteX8" fmla="*/ 3020190 w 4061405"/>
                <a:gd name="connsiteY8" fmla="*/ 1288344 h 1835649"/>
                <a:gd name="connsiteX9" fmla="*/ 3373936 w 4061405"/>
                <a:gd name="connsiteY9" fmla="*/ 1551985 h 1835649"/>
                <a:gd name="connsiteX10" fmla="*/ 3637577 w 4061405"/>
                <a:gd name="connsiteY10" fmla="*/ 1742207 h 1835649"/>
                <a:gd name="connsiteX11" fmla="*/ 4061405 w 4061405"/>
                <a:gd name="connsiteY11" fmla="*/ 1835649 h 1835649"/>
                <a:gd name="connsiteX12" fmla="*/ 0 w 4061405"/>
                <a:gd name="connsiteY12" fmla="*/ 1832312 h 1835649"/>
                <a:gd name="connsiteX0" fmla="*/ 0 w 4061405"/>
                <a:gd name="connsiteY0" fmla="*/ 1832416 h 1835753"/>
                <a:gd name="connsiteX1" fmla="*/ 413816 w 4061405"/>
                <a:gd name="connsiteY1" fmla="*/ 1782358 h 1835753"/>
                <a:gd name="connsiteX2" fmla="*/ 727516 w 4061405"/>
                <a:gd name="connsiteY2" fmla="*/ 1608822 h 1835753"/>
                <a:gd name="connsiteX3" fmla="*/ 1047889 w 4061405"/>
                <a:gd name="connsiteY3" fmla="*/ 1455309 h 1835753"/>
                <a:gd name="connsiteX4" fmla="*/ 1411647 w 4061405"/>
                <a:gd name="connsiteY4" fmla="*/ 804550 h 1835753"/>
                <a:gd name="connsiteX5" fmla="*/ 1691974 w 4061405"/>
                <a:gd name="connsiteY5" fmla="*/ 624340 h 1835753"/>
                <a:gd name="connsiteX6" fmla="*/ 2155848 w 4061405"/>
                <a:gd name="connsiteY6" fmla="*/ 279 h 1835753"/>
                <a:gd name="connsiteX7" fmla="*/ 2696479 w 4061405"/>
                <a:gd name="connsiteY7" fmla="*/ 707771 h 1835753"/>
                <a:gd name="connsiteX8" fmla="*/ 3020190 w 4061405"/>
                <a:gd name="connsiteY8" fmla="*/ 1288448 h 1835753"/>
                <a:gd name="connsiteX9" fmla="*/ 3373936 w 4061405"/>
                <a:gd name="connsiteY9" fmla="*/ 1552089 h 1835753"/>
                <a:gd name="connsiteX10" fmla="*/ 3637577 w 4061405"/>
                <a:gd name="connsiteY10" fmla="*/ 1742311 h 1835753"/>
                <a:gd name="connsiteX11" fmla="*/ 4061405 w 4061405"/>
                <a:gd name="connsiteY11" fmla="*/ 1835753 h 1835753"/>
                <a:gd name="connsiteX12" fmla="*/ 0 w 4061405"/>
                <a:gd name="connsiteY12" fmla="*/ 1832416 h 1835753"/>
                <a:gd name="connsiteX0" fmla="*/ 0 w 4061405"/>
                <a:gd name="connsiteY0" fmla="*/ 1825749 h 1829086"/>
                <a:gd name="connsiteX1" fmla="*/ 413816 w 4061405"/>
                <a:gd name="connsiteY1" fmla="*/ 1775691 h 1829086"/>
                <a:gd name="connsiteX2" fmla="*/ 727516 w 4061405"/>
                <a:gd name="connsiteY2" fmla="*/ 1602155 h 1829086"/>
                <a:gd name="connsiteX3" fmla="*/ 1047889 w 4061405"/>
                <a:gd name="connsiteY3" fmla="*/ 1448642 h 1829086"/>
                <a:gd name="connsiteX4" fmla="*/ 1411647 w 4061405"/>
                <a:gd name="connsiteY4" fmla="*/ 797883 h 1829086"/>
                <a:gd name="connsiteX5" fmla="*/ 1691974 w 4061405"/>
                <a:gd name="connsiteY5" fmla="*/ 617673 h 1829086"/>
                <a:gd name="connsiteX6" fmla="*/ 2159185 w 4061405"/>
                <a:gd name="connsiteY6" fmla="*/ 286 h 1829086"/>
                <a:gd name="connsiteX7" fmla="*/ 2696479 w 4061405"/>
                <a:gd name="connsiteY7" fmla="*/ 701104 h 1829086"/>
                <a:gd name="connsiteX8" fmla="*/ 3020190 w 4061405"/>
                <a:gd name="connsiteY8" fmla="*/ 1281781 h 1829086"/>
                <a:gd name="connsiteX9" fmla="*/ 3373936 w 4061405"/>
                <a:gd name="connsiteY9" fmla="*/ 1545422 h 1829086"/>
                <a:gd name="connsiteX10" fmla="*/ 3637577 w 4061405"/>
                <a:gd name="connsiteY10" fmla="*/ 1735644 h 1829086"/>
                <a:gd name="connsiteX11" fmla="*/ 4061405 w 4061405"/>
                <a:gd name="connsiteY11" fmla="*/ 1829086 h 1829086"/>
                <a:gd name="connsiteX12" fmla="*/ 0 w 4061405"/>
                <a:gd name="connsiteY12" fmla="*/ 1825749 h 1829086"/>
                <a:gd name="connsiteX0" fmla="*/ 0 w 4061405"/>
                <a:gd name="connsiteY0" fmla="*/ 1825749 h 1829086"/>
                <a:gd name="connsiteX1" fmla="*/ 413816 w 4061405"/>
                <a:gd name="connsiteY1" fmla="*/ 1775691 h 1829086"/>
                <a:gd name="connsiteX2" fmla="*/ 727516 w 4061405"/>
                <a:gd name="connsiteY2" fmla="*/ 1602155 h 1829086"/>
                <a:gd name="connsiteX3" fmla="*/ 1047889 w 4061405"/>
                <a:gd name="connsiteY3" fmla="*/ 1448642 h 1829086"/>
                <a:gd name="connsiteX4" fmla="*/ 1411647 w 4061405"/>
                <a:gd name="connsiteY4" fmla="*/ 797883 h 1829086"/>
                <a:gd name="connsiteX5" fmla="*/ 1691974 w 4061405"/>
                <a:gd name="connsiteY5" fmla="*/ 617673 h 1829086"/>
                <a:gd name="connsiteX6" fmla="*/ 2159185 w 4061405"/>
                <a:gd name="connsiteY6" fmla="*/ 286 h 1829086"/>
                <a:gd name="connsiteX7" fmla="*/ 2696479 w 4061405"/>
                <a:gd name="connsiteY7" fmla="*/ 701104 h 1829086"/>
                <a:gd name="connsiteX8" fmla="*/ 3020190 w 4061405"/>
                <a:gd name="connsiteY8" fmla="*/ 1281781 h 1829086"/>
                <a:gd name="connsiteX9" fmla="*/ 3373936 w 4061405"/>
                <a:gd name="connsiteY9" fmla="*/ 1545422 h 1829086"/>
                <a:gd name="connsiteX10" fmla="*/ 3664274 w 4061405"/>
                <a:gd name="connsiteY10" fmla="*/ 1735644 h 1829086"/>
                <a:gd name="connsiteX11" fmla="*/ 4061405 w 4061405"/>
                <a:gd name="connsiteY11" fmla="*/ 1829086 h 1829086"/>
                <a:gd name="connsiteX12" fmla="*/ 0 w 4061405"/>
                <a:gd name="connsiteY12" fmla="*/ 1825749 h 182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1405" h="1829086">
                  <a:moveTo>
                    <a:pt x="0" y="1825749"/>
                  </a:moveTo>
                  <a:cubicBezTo>
                    <a:pt x="199676" y="1806838"/>
                    <a:pt x="292563" y="1812957"/>
                    <a:pt x="413816" y="1775691"/>
                  </a:cubicBezTo>
                  <a:cubicBezTo>
                    <a:pt x="535069" y="1738425"/>
                    <a:pt x="621837" y="1656663"/>
                    <a:pt x="727516" y="1602155"/>
                  </a:cubicBezTo>
                  <a:cubicBezTo>
                    <a:pt x="833195" y="1547647"/>
                    <a:pt x="933867" y="1582687"/>
                    <a:pt x="1047889" y="1448642"/>
                  </a:cubicBezTo>
                  <a:cubicBezTo>
                    <a:pt x="1161911" y="1314597"/>
                    <a:pt x="1304300" y="936378"/>
                    <a:pt x="1411647" y="797883"/>
                  </a:cubicBezTo>
                  <a:cubicBezTo>
                    <a:pt x="1518994" y="659388"/>
                    <a:pt x="1567384" y="750606"/>
                    <a:pt x="1691974" y="617673"/>
                  </a:cubicBezTo>
                  <a:cubicBezTo>
                    <a:pt x="1816564" y="484740"/>
                    <a:pt x="1991768" y="-13619"/>
                    <a:pt x="2159185" y="286"/>
                  </a:cubicBezTo>
                  <a:cubicBezTo>
                    <a:pt x="2326603" y="14191"/>
                    <a:pt x="2552978" y="487522"/>
                    <a:pt x="2696479" y="701104"/>
                  </a:cubicBezTo>
                  <a:cubicBezTo>
                    <a:pt x="2839980" y="914686"/>
                    <a:pt x="2907281" y="1141061"/>
                    <a:pt x="3020190" y="1281781"/>
                  </a:cubicBezTo>
                  <a:cubicBezTo>
                    <a:pt x="3133099" y="1422501"/>
                    <a:pt x="3266589" y="1469778"/>
                    <a:pt x="3373936" y="1545422"/>
                  </a:cubicBezTo>
                  <a:cubicBezTo>
                    <a:pt x="3481283" y="1621066"/>
                    <a:pt x="3543232" y="1708958"/>
                    <a:pt x="3664274" y="1735644"/>
                  </a:cubicBezTo>
                  <a:lnTo>
                    <a:pt x="4061405" y="1829086"/>
                  </a:lnTo>
                  <a:lnTo>
                    <a:pt x="0" y="1825749"/>
                  </a:lnTo>
                  <a:close/>
                </a:path>
              </a:pathLst>
            </a:custGeom>
            <a:solidFill>
              <a:schemeClr val="accent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F9897F4-0A8A-481A-9CA5-B96B2DC7F054}"/>
                </a:ext>
              </a:extLst>
            </p:cNvPr>
            <p:cNvSpPr txBox="1"/>
            <p:nvPr/>
          </p:nvSpPr>
          <p:spPr>
            <a:xfrm>
              <a:off x="7776296" y="2589469"/>
              <a:ext cx="1262572" cy="319529"/>
            </a:xfrm>
            <a:prstGeom prst="rect">
              <a:avLst/>
            </a:prstGeom>
            <a:solidFill>
              <a:schemeClr val="bg1"/>
            </a:solidFill>
          </p:spPr>
          <p:txBody>
            <a:bodyPr wrap="square">
              <a:spAutoFit/>
            </a:bodyPr>
            <a:lstStyle/>
            <a:p>
              <a:pPr lvl="1">
                <a:lnSpc>
                  <a:spcPct val="100000"/>
                </a:lnSpc>
                <a:spcAft>
                  <a:spcPts val="600"/>
                </a:spcAft>
                <a:buClr>
                  <a:srgbClr val="00AEEE"/>
                </a:buClr>
              </a:pPr>
              <a:r>
                <a:rPr lang="en-US" sz="1400" b="1" dirty="0"/>
                <a:t>0.33</a:t>
              </a:r>
            </a:p>
          </p:txBody>
        </p:sp>
        <p:cxnSp>
          <p:nvCxnSpPr>
            <p:cNvPr id="40" name="Straight Connector 39">
              <a:extLst>
                <a:ext uri="{FF2B5EF4-FFF2-40B4-BE49-F238E27FC236}">
                  <a16:creationId xmlns:a16="http://schemas.microsoft.com/office/drawing/2014/main" id="{E346E514-B8B3-433A-A4BB-8E9E61E47F5B}"/>
                </a:ext>
              </a:extLst>
            </p:cNvPr>
            <p:cNvCxnSpPr/>
            <p:nvPr/>
          </p:nvCxnSpPr>
          <p:spPr>
            <a:xfrm>
              <a:off x="7101618" y="4782246"/>
              <a:ext cx="40780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C4A063-EA18-4083-BD7A-E1C51107D633}"/>
                </a:ext>
              </a:extLst>
            </p:cNvPr>
            <p:cNvCxnSpPr/>
            <p:nvPr/>
          </p:nvCxnSpPr>
          <p:spPr>
            <a:xfrm>
              <a:off x="7574508" y="4782246"/>
              <a:ext cx="0" cy="96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F981F7A-C086-4FDB-9A1C-2E192BA766A2}"/>
                </a:ext>
              </a:extLst>
            </p:cNvPr>
            <p:cNvSpPr txBox="1"/>
            <p:nvPr/>
          </p:nvSpPr>
          <p:spPr>
            <a:xfrm>
              <a:off x="7375575" y="4892374"/>
              <a:ext cx="397866" cy="276999"/>
            </a:xfrm>
            <a:prstGeom prst="rect">
              <a:avLst/>
            </a:prstGeom>
            <a:noFill/>
          </p:spPr>
          <p:txBody>
            <a:bodyPr wrap="none" rtlCol="0">
              <a:spAutoFit/>
            </a:bodyPr>
            <a:lstStyle/>
            <a:p>
              <a:pPr algn="ctr"/>
              <a:r>
                <a:rPr lang="en-US" sz="1200" dirty="0"/>
                <a:t>0.1</a:t>
              </a:r>
            </a:p>
          </p:txBody>
        </p:sp>
        <p:cxnSp>
          <p:nvCxnSpPr>
            <p:cNvPr id="43" name="Straight Connector 42">
              <a:extLst>
                <a:ext uri="{FF2B5EF4-FFF2-40B4-BE49-F238E27FC236}">
                  <a16:creationId xmlns:a16="http://schemas.microsoft.com/office/drawing/2014/main" id="{C70268EA-3EF1-4C0E-AC24-E28BB0916390}"/>
                </a:ext>
              </a:extLst>
            </p:cNvPr>
            <p:cNvCxnSpPr/>
            <p:nvPr/>
          </p:nvCxnSpPr>
          <p:spPr>
            <a:xfrm>
              <a:off x="8629072" y="4782246"/>
              <a:ext cx="0" cy="96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F74D6E0-99F0-4C19-B1B4-52A90CB28F12}"/>
                </a:ext>
              </a:extLst>
            </p:cNvPr>
            <p:cNvSpPr txBox="1"/>
            <p:nvPr/>
          </p:nvSpPr>
          <p:spPr>
            <a:xfrm>
              <a:off x="8430139" y="4892374"/>
              <a:ext cx="397866" cy="276999"/>
            </a:xfrm>
            <a:prstGeom prst="rect">
              <a:avLst/>
            </a:prstGeom>
            <a:noFill/>
          </p:spPr>
          <p:txBody>
            <a:bodyPr wrap="none" rtlCol="0">
              <a:spAutoFit/>
            </a:bodyPr>
            <a:lstStyle/>
            <a:p>
              <a:pPr algn="ctr"/>
              <a:r>
                <a:rPr lang="en-US" sz="1200" dirty="0"/>
                <a:t>0.4</a:t>
              </a:r>
            </a:p>
          </p:txBody>
        </p:sp>
        <p:cxnSp>
          <p:nvCxnSpPr>
            <p:cNvPr id="45" name="Straight Connector 44">
              <a:extLst>
                <a:ext uri="{FF2B5EF4-FFF2-40B4-BE49-F238E27FC236}">
                  <a16:creationId xmlns:a16="http://schemas.microsoft.com/office/drawing/2014/main" id="{CD1D3399-5B22-4B73-AF69-1D9511A95FEB}"/>
                </a:ext>
              </a:extLst>
            </p:cNvPr>
            <p:cNvCxnSpPr/>
            <p:nvPr/>
          </p:nvCxnSpPr>
          <p:spPr>
            <a:xfrm>
              <a:off x="9326552" y="4782246"/>
              <a:ext cx="0" cy="96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763885F-D235-47CA-BB0E-50BB89E578A7}"/>
                </a:ext>
              </a:extLst>
            </p:cNvPr>
            <p:cNvSpPr txBox="1"/>
            <p:nvPr/>
          </p:nvSpPr>
          <p:spPr>
            <a:xfrm>
              <a:off x="9190549" y="4892374"/>
              <a:ext cx="272003" cy="287576"/>
            </a:xfrm>
            <a:prstGeom prst="rect">
              <a:avLst/>
            </a:prstGeom>
            <a:noFill/>
          </p:spPr>
          <p:txBody>
            <a:bodyPr wrap="none" rtlCol="0">
              <a:spAutoFit/>
            </a:bodyPr>
            <a:lstStyle/>
            <a:p>
              <a:pPr algn="ctr"/>
              <a:r>
                <a:rPr lang="en-US" sz="1200" dirty="0"/>
                <a:t>1</a:t>
              </a:r>
            </a:p>
          </p:txBody>
        </p:sp>
        <p:cxnSp>
          <p:nvCxnSpPr>
            <p:cNvPr id="49" name="Straight Connector 48">
              <a:extLst>
                <a:ext uri="{FF2B5EF4-FFF2-40B4-BE49-F238E27FC236}">
                  <a16:creationId xmlns:a16="http://schemas.microsoft.com/office/drawing/2014/main" id="{CAFA33D9-BC9B-4B02-8D7D-6A7A652473CC}"/>
                </a:ext>
              </a:extLst>
            </p:cNvPr>
            <p:cNvCxnSpPr/>
            <p:nvPr/>
          </p:nvCxnSpPr>
          <p:spPr>
            <a:xfrm>
              <a:off x="10027369" y="4782246"/>
              <a:ext cx="0" cy="96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D754F65-23FE-4D82-9C21-DBB01931F9E0}"/>
                </a:ext>
              </a:extLst>
            </p:cNvPr>
            <p:cNvSpPr txBox="1"/>
            <p:nvPr/>
          </p:nvSpPr>
          <p:spPr>
            <a:xfrm>
              <a:off x="9828436" y="4892374"/>
              <a:ext cx="397866" cy="276999"/>
            </a:xfrm>
            <a:prstGeom prst="rect">
              <a:avLst/>
            </a:prstGeom>
            <a:noFill/>
          </p:spPr>
          <p:txBody>
            <a:bodyPr wrap="none" rtlCol="0">
              <a:spAutoFit/>
            </a:bodyPr>
            <a:lstStyle/>
            <a:p>
              <a:pPr algn="ctr"/>
              <a:r>
                <a:rPr lang="en-US" sz="1200" dirty="0"/>
                <a:t>2.5</a:t>
              </a:r>
            </a:p>
          </p:txBody>
        </p:sp>
        <p:cxnSp>
          <p:nvCxnSpPr>
            <p:cNvPr id="52" name="Straight Connector 51">
              <a:extLst>
                <a:ext uri="{FF2B5EF4-FFF2-40B4-BE49-F238E27FC236}">
                  <a16:creationId xmlns:a16="http://schemas.microsoft.com/office/drawing/2014/main" id="{E65F3FDF-E472-49FD-A70C-A3124ECD7624}"/>
                </a:ext>
              </a:extLst>
            </p:cNvPr>
            <p:cNvCxnSpPr/>
            <p:nvPr/>
          </p:nvCxnSpPr>
          <p:spPr>
            <a:xfrm>
              <a:off x="11081933" y="4782246"/>
              <a:ext cx="0" cy="96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FC9E925-CEAB-4DB0-8A68-041EBCCE1BF8}"/>
                </a:ext>
              </a:extLst>
            </p:cNvPr>
            <p:cNvSpPr txBox="1"/>
            <p:nvPr/>
          </p:nvSpPr>
          <p:spPr>
            <a:xfrm>
              <a:off x="10904641" y="4892374"/>
              <a:ext cx="354584" cy="276999"/>
            </a:xfrm>
            <a:prstGeom prst="rect">
              <a:avLst/>
            </a:prstGeom>
            <a:noFill/>
          </p:spPr>
          <p:txBody>
            <a:bodyPr wrap="none" rtlCol="0">
              <a:spAutoFit/>
            </a:bodyPr>
            <a:lstStyle/>
            <a:p>
              <a:pPr algn="ctr"/>
              <a:r>
                <a:rPr lang="en-US" sz="1200" dirty="0"/>
                <a:t>10</a:t>
              </a:r>
            </a:p>
          </p:txBody>
        </p:sp>
        <p:sp>
          <p:nvSpPr>
            <p:cNvPr id="54" name="TextBox 53">
              <a:extLst>
                <a:ext uri="{FF2B5EF4-FFF2-40B4-BE49-F238E27FC236}">
                  <a16:creationId xmlns:a16="http://schemas.microsoft.com/office/drawing/2014/main" id="{0CA39CB0-494F-4A02-ACF1-018C3076A331}"/>
                </a:ext>
              </a:extLst>
            </p:cNvPr>
            <p:cNvSpPr txBox="1"/>
            <p:nvPr/>
          </p:nvSpPr>
          <p:spPr>
            <a:xfrm>
              <a:off x="8950405" y="5170090"/>
              <a:ext cx="752295" cy="440950"/>
            </a:xfrm>
            <a:prstGeom prst="rect">
              <a:avLst/>
            </a:prstGeom>
            <a:noFill/>
          </p:spPr>
          <p:txBody>
            <a:bodyPr wrap="none" rtlCol="0" anchor="ctr" anchorCtr="1">
              <a:spAutoFit/>
            </a:bodyPr>
            <a:lstStyle/>
            <a:p>
              <a:pPr algn="ctr">
                <a:lnSpc>
                  <a:spcPct val="90000"/>
                </a:lnSpc>
              </a:pPr>
              <a:r>
                <a:rPr lang="en-US" sz="1200" dirty="0"/>
                <a:t>National</a:t>
              </a:r>
              <a:br>
                <a:rPr lang="en-US" sz="1200" dirty="0"/>
              </a:br>
              <a:r>
                <a:rPr lang="en-US" sz="1200" dirty="0"/>
                <a:t>average</a:t>
              </a:r>
            </a:p>
          </p:txBody>
        </p:sp>
        <p:sp>
          <p:nvSpPr>
            <p:cNvPr id="55" name="TextBox 54">
              <a:extLst>
                <a:ext uri="{FF2B5EF4-FFF2-40B4-BE49-F238E27FC236}">
                  <a16:creationId xmlns:a16="http://schemas.microsoft.com/office/drawing/2014/main" id="{474491EA-C920-46A6-9B3F-09C7D4E5E471}"/>
                </a:ext>
              </a:extLst>
            </p:cNvPr>
            <p:cNvSpPr txBox="1"/>
            <p:nvPr/>
          </p:nvSpPr>
          <p:spPr>
            <a:xfrm>
              <a:off x="7207043" y="5261299"/>
              <a:ext cx="601447" cy="258532"/>
            </a:xfrm>
            <a:prstGeom prst="rect">
              <a:avLst/>
            </a:prstGeom>
            <a:noFill/>
          </p:spPr>
          <p:txBody>
            <a:bodyPr wrap="none" rtlCol="0" anchor="ctr" anchorCtr="1">
              <a:spAutoFit/>
            </a:bodyPr>
            <a:lstStyle/>
            <a:p>
              <a:pPr algn="ctr">
                <a:lnSpc>
                  <a:spcPct val="90000"/>
                </a:lnSpc>
              </a:pPr>
              <a:r>
                <a:rPr lang="en-US" sz="1200" dirty="0"/>
                <a:t>Lower</a:t>
              </a:r>
            </a:p>
          </p:txBody>
        </p:sp>
        <p:sp>
          <p:nvSpPr>
            <p:cNvPr id="56" name="TextBox 55">
              <a:extLst>
                <a:ext uri="{FF2B5EF4-FFF2-40B4-BE49-F238E27FC236}">
                  <a16:creationId xmlns:a16="http://schemas.microsoft.com/office/drawing/2014/main" id="{B9750D68-2E68-4D72-9558-CDD9FEB2C70E}"/>
                </a:ext>
              </a:extLst>
            </p:cNvPr>
            <p:cNvSpPr txBox="1"/>
            <p:nvPr/>
          </p:nvSpPr>
          <p:spPr>
            <a:xfrm>
              <a:off x="10767719" y="5261299"/>
              <a:ext cx="635110" cy="258532"/>
            </a:xfrm>
            <a:prstGeom prst="rect">
              <a:avLst/>
            </a:prstGeom>
            <a:noFill/>
          </p:spPr>
          <p:txBody>
            <a:bodyPr wrap="none" rtlCol="0" anchor="ctr" anchorCtr="1">
              <a:spAutoFit/>
            </a:bodyPr>
            <a:lstStyle/>
            <a:p>
              <a:pPr algn="ctr">
                <a:lnSpc>
                  <a:spcPct val="90000"/>
                </a:lnSpc>
              </a:pPr>
              <a:r>
                <a:rPr lang="en-US" sz="1200" dirty="0"/>
                <a:t>Higher</a:t>
              </a:r>
            </a:p>
          </p:txBody>
        </p:sp>
        <p:cxnSp>
          <p:nvCxnSpPr>
            <p:cNvPr id="57" name="Straight Arrow Connector 56">
              <a:extLst>
                <a:ext uri="{FF2B5EF4-FFF2-40B4-BE49-F238E27FC236}">
                  <a16:creationId xmlns:a16="http://schemas.microsoft.com/office/drawing/2014/main" id="{6CB8725B-A930-4B5C-9631-2DEA06379F26}"/>
                </a:ext>
              </a:extLst>
            </p:cNvPr>
            <p:cNvCxnSpPr/>
            <p:nvPr/>
          </p:nvCxnSpPr>
          <p:spPr>
            <a:xfrm flipH="1">
              <a:off x="7775737" y="5390565"/>
              <a:ext cx="1124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87F5113-AAF3-438B-88C5-C1DB8201A4E9}"/>
                </a:ext>
              </a:extLst>
            </p:cNvPr>
            <p:cNvCxnSpPr>
              <a:cxnSpLocks/>
            </p:cNvCxnSpPr>
            <p:nvPr/>
          </p:nvCxnSpPr>
          <p:spPr>
            <a:xfrm>
              <a:off x="9671281" y="5390565"/>
              <a:ext cx="1124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BEEEA79-D749-40BA-9ABF-10307D7CB13C}"/>
                </a:ext>
              </a:extLst>
            </p:cNvPr>
            <p:cNvCxnSpPr/>
            <p:nvPr/>
          </p:nvCxnSpPr>
          <p:spPr>
            <a:xfrm flipV="1">
              <a:off x="8489904" y="2945447"/>
              <a:ext cx="0" cy="1842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31CA99C-070F-42C0-84C5-4BB946049BAB}"/>
                </a:ext>
              </a:extLst>
            </p:cNvPr>
            <p:cNvCxnSpPr/>
            <p:nvPr/>
          </p:nvCxnSpPr>
          <p:spPr>
            <a:xfrm flipV="1">
              <a:off x="9327548" y="2945447"/>
              <a:ext cx="0" cy="18421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1" name="Arrow: Pentagon 60">
            <a:extLst>
              <a:ext uri="{FF2B5EF4-FFF2-40B4-BE49-F238E27FC236}">
                <a16:creationId xmlns:a16="http://schemas.microsoft.com/office/drawing/2014/main" id="{195E4E53-D2B8-49BF-8669-35D96008BB4E}"/>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spTree>
    <p:extLst>
      <p:ext uri="{BB962C8B-B14F-4D97-AF65-F5344CB8AC3E}">
        <p14:creationId xmlns:p14="http://schemas.microsoft.com/office/powerpoint/2010/main" val="3157647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6077-2FB9-4472-8835-7DE4708862AA}"/>
              </a:ext>
            </a:extLst>
          </p:cNvPr>
          <p:cNvSpPr>
            <a:spLocks noGrp="1"/>
          </p:cNvSpPr>
          <p:nvPr>
            <p:ph type="title"/>
          </p:nvPr>
        </p:nvSpPr>
        <p:spPr>
          <a:xfrm>
            <a:off x="762000" y="1"/>
            <a:ext cx="11066208" cy="963487"/>
          </a:xfrm>
        </p:spPr>
        <p:txBody>
          <a:bodyPr/>
          <a:lstStyle/>
          <a:p>
            <a:r>
              <a:rPr lang="en-US" dirty="0"/>
              <a:t>High-KDPI Kidneys Continue to Be Discarded </a:t>
            </a:r>
            <a:br>
              <a:rPr lang="en-US" dirty="0"/>
            </a:br>
            <a:r>
              <a:rPr lang="en-US" dirty="0"/>
              <a:t>at High Rates</a:t>
            </a:r>
            <a:r>
              <a:rPr lang="en-US" baseline="30000" dirty="0"/>
              <a:t>1</a:t>
            </a:r>
          </a:p>
        </p:txBody>
      </p:sp>
      <p:sp>
        <p:nvSpPr>
          <p:cNvPr id="6" name="Rectangle 5">
            <a:extLst>
              <a:ext uri="{FF2B5EF4-FFF2-40B4-BE49-F238E27FC236}">
                <a16:creationId xmlns:a16="http://schemas.microsoft.com/office/drawing/2014/main" id="{5FDDEEEC-8167-444B-B2CC-41F0AE566901}"/>
              </a:ext>
            </a:extLst>
          </p:cNvPr>
          <p:cNvSpPr/>
          <p:nvPr/>
        </p:nvSpPr>
        <p:spPr>
          <a:xfrm>
            <a:off x="661988" y="6642555"/>
            <a:ext cx="9099082" cy="215444"/>
          </a:xfrm>
          <a:prstGeom prst="rect">
            <a:avLst/>
          </a:prstGeom>
        </p:spPr>
        <p:txBody>
          <a:bodyPr wrap="square" anchor="b">
            <a:spAutoFit/>
          </a:bodyPr>
          <a:lstStyle/>
          <a:p>
            <a:r>
              <a:rPr lang="en-US" sz="800" b="1" kern="0" dirty="0">
                <a:latin typeface="Arial" panose="020B0604020202020204" pitchFamily="34" charset="0"/>
                <a:cs typeface="Arial" pitchFamily="34" charset="0"/>
              </a:rPr>
              <a:t>1. </a:t>
            </a:r>
            <a:r>
              <a:rPr lang="en-US" sz="800" dirty="0">
                <a:ea typeface="ITC Avant Garde Std Bk Cn" charset="0"/>
              </a:rPr>
              <a:t>Hart A, et al. </a:t>
            </a:r>
            <a:r>
              <a:rPr lang="en-US" sz="800" i="1" dirty="0">
                <a:ea typeface="ITC Avant Garde Std Bk Cn" charset="0"/>
              </a:rPr>
              <a:t>Am J Transplant.</a:t>
            </a:r>
            <a:r>
              <a:rPr lang="en-US" sz="800" dirty="0">
                <a:ea typeface="ITC Avant Garde Std Bk Cn" charset="0"/>
              </a:rPr>
              <a:t> 2021;21(suppl 2):21-137</a:t>
            </a:r>
            <a:r>
              <a:rPr lang="en-US" sz="800" kern="0" dirty="0">
                <a:latin typeface="Arial" panose="020B0604020202020204" pitchFamily="34" charset="0"/>
                <a:cs typeface="Arial" pitchFamily="34" charset="0"/>
              </a:rPr>
              <a:t>. </a:t>
            </a:r>
            <a:r>
              <a:rPr lang="en-US" sz="800" b="1" kern="0" dirty="0">
                <a:latin typeface="Arial" panose="020B0604020202020204" pitchFamily="34" charset="0"/>
                <a:cs typeface="Arial" pitchFamily="34" charset="0"/>
              </a:rPr>
              <a:t>2. </a:t>
            </a:r>
            <a:r>
              <a:rPr lang="en-US" sz="800" dirty="0">
                <a:solidFill>
                  <a:srgbClr val="000000"/>
                </a:solidFill>
                <a:latin typeface="Arial" charset="0"/>
                <a:ea typeface="Arial" charset="0"/>
                <a:cs typeface="Arial" charset="0"/>
              </a:rPr>
              <a:t>Massie AB, et al. </a:t>
            </a:r>
            <a:r>
              <a:rPr lang="en-US" sz="800" i="1" dirty="0">
                <a:solidFill>
                  <a:srgbClr val="000000"/>
                </a:solidFill>
                <a:latin typeface="Arial" charset="0"/>
                <a:ea typeface="Arial" charset="0"/>
                <a:cs typeface="Arial" charset="0"/>
              </a:rPr>
              <a:t>Am J Transplant. </a:t>
            </a:r>
            <a:r>
              <a:rPr lang="en-US" sz="800" dirty="0">
                <a:solidFill>
                  <a:srgbClr val="000000"/>
                </a:solidFill>
                <a:latin typeface="Arial" charset="0"/>
                <a:ea typeface="Arial" charset="0"/>
                <a:cs typeface="Arial" charset="0"/>
              </a:rPr>
              <a:t>2014;14(10):2310-2316.</a:t>
            </a:r>
            <a:r>
              <a:rPr lang="en-US" sz="800" b="1" kern="0" dirty="0">
                <a:latin typeface="Arial" panose="020B0604020202020204" pitchFamily="34" charset="0"/>
                <a:cs typeface="Arial" pitchFamily="34" charset="0"/>
              </a:rPr>
              <a:t> </a:t>
            </a:r>
            <a:endParaRPr lang="en-US" sz="8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7DDF3D2-3242-49C6-8E94-33ED6B414391}"/>
              </a:ext>
            </a:extLst>
          </p:cNvPr>
          <p:cNvSpPr/>
          <p:nvPr/>
        </p:nvSpPr>
        <p:spPr>
          <a:xfrm>
            <a:off x="1035582" y="5241752"/>
            <a:ext cx="10135262" cy="766755"/>
          </a:xfrm>
          <a:prstGeom prst="roundRect">
            <a:avLst/>
          </a:prstGeom>
          <a:solidFill>
            <a:schemeClr val="bg1"/>
          </a:solidFill>
          <a:ln>
            <a:solidFill>
              <a:srgbClr val="006195"/>
            </a:solid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High-KDPI kidneys are discarded at higher rates despite evidence that some patients</a:t>
            </a:r>
            <a:br>
              <a:rPr lang="en-US" dirty="0">
                <a:solidFill>
                  <a:schemeClr val="tx1"/>
                </a:solidFill>
              </a:rPr>
            </a:br>
            <a:r>
              <a:rPr lang="en-US" dirty="0">
                <a:solidFill>
                  <a:schemeClr val="tx1"/>
                </a:solidFill>
              </a:rPr>
              <a:t>may benefit from a high-KDPI organ vs remaining on dialysis</a:t>
            </a:r>
            <a:r>
              <a:rPr lang="en-US" baseline="30000" dirty="0">
                <a:solidFill>
                  <a:schemeClr val="tx1"/>
                </a:solidFill>
              </a:rPr>
              <a:t>2</a:t>
            </a:r>
          </a:p>
        </p:txBody>
      </p:sp>
      <p:sp>
        <p:nvSpPr>
          <p:cNvPr id="9" name="Rectangle 36">
            <a:extLst>
              <a:ext uri="{FF2B5EF4-FFF2-40B4-BE49-F238E27FC236}">
                <a16:creationId xmlns:a16="http://schemas.microsoft.com/office/drawing/2014/main" id="{37CDB896-5598-402E-857C-946AAF5A4D03}"/>
              </a:ext>
            </a:extLst>
          </p:cNvPr>
          <p:cNvSpPr>
            <a:spLocks noChangeArrowheads="1"/>
          </p:cNvSpPr>
          <p:nvPr/>
        </p:nvSpPr>
        <p:spPr bwMode="auto">
          <a:xfrm>
            <a:off x="2606566" y="1233100"/>
            <a:ext cx="6978868" cy="276999"/>
          </a:xfrm>
          <a:prstGeom prst="rect">
            <a:avLst/>
          </a:prstGeom>
          <a:noFill/>
          <a:ln w="9525">
            <a:noFill/>
            <a:miter lim="800000"/>
            <a:headEnd/>
            <a:tailEnd/>
          </a:ln>
        </p:spPr>
        <p:txBody>
          <a:bodyPr wrap="square" lIns="0" tIns="0" rIns="0" bIns="0">
            <a:spAutoFit/>
          </a:bodyPr>
          <a:lstStyle/>
          <a:p>
            <a:pPr algn="ctr"/>
            <a:r>
              <a:rPr lang="en-US" b="1" dirty="0">
                <a:solidFill>
                  <a:schemeClr val="accent3"/>
                </a:solidFill>
                <a:latin typeface="+mj-lt"/>
              </a:rPr>
              <a:t>Kidney Discard Rates by KDPI</a:t>
            </a:r>
            <a:r>
              <a:rPr lang="en-US" b="1" baseline="30000" dirty="0">
                <a:solidFill>
                  <a:schemeClr val="accent3"/>
                </a:solidFill>
                <a:latin typeface="+mj-lt"/>
              </a:rPr>
              <a:t>1</a:t>
            </a:r>
            <a:endParaRPr lang="en-US" b="1" dirty="0">
              <a:solidFill>
                <a:schemeClr val="accent3"/>
              </a:solidFill>
              <a:latin typeface="+mj-lt"/>
            </a:endParaRPr>
          </a:p>
        </p:txBody>
      </p:sp>
      <p:grpSp>
        <p:nvGrpSpPr>
          <p:cNvPr id="10" name="Group 9">
            <a:extLst>
              <a:ext uri="{FF2B5EF4-FFF2-40B4-BE49-F238E27FC236}">
                <a16:creationId xmlns:a16="http://schemas.microsoft.com/office/drawing/2014/main" id="{04B52CB9-5987-495C-900E-70CCCEF7B7AB}"/>
              </a:ext>
            </a:extLst>
          </p:cNvPr>
          <p:cNvGrpSpPr/>
          <p:nvPr/>
        </p:nvGrpSpPr>
        <p:grpSpPr>
          <a:xfrm>
            <a:off x="8784327" y="1983889"/>
            <a:ext cx="1522218" cy="861774"/>
            <a:chOff x="9270887" y="3966624"/>
            <a:chExt cx="1268518" cy="718144"/>
          </a:xfrm>
        </p:grpSpPr>
        <p:sp>
          <p:nvSpPr>
            <p:cNvPr id="11" name="TextBox 10">
              <a:extLst>
                <a:ext uri="{FF2B5EF4-FFF2-40B4-BE49-F238E27FC236}">
                  <a16:creationId xmlns:a16="http://schemas.microsoft.com/office/drawing/2014/main" id="{8F0149A7-F1BB-45C6-9AC0-6F76C77207F0}"/>
                </a:ext>
              </a:extLst>
            </p:cNvPr>
            <p:cNvSpPr txBox="1"/>
            <p:nvPr/>
          </p:nvSpPr>
          <p:spPr>
            <a:xfrm>
              <a:off x="9804693" y="3966624"/>
              <a:ext cx="734712" cy="718144"/>
            </a:xfrm>
            <a:prstGeom prst="rect">
              <a:avLst/>
            </a:prstGeom>
            <a:noFill/>
          </p:spPr>
          <p:txBody>
            <a:bodyPr wrap="none" lIns="0" tIns="0" rIns="0" bIns="0" rtlCol="0">
              <a:spAutoFit/>
            </a:bodyPr>
            <a:lstStyle/>
            <a:p>
              <a:pPr marL="0" marR="0" lvl="0" indent="0" algn="l" defTabSz="914400" rtl="0" eaLnBrk="1" fontAlgn="auto" latinLnBrk="0" hangingPunct="1">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  0%-&lt;20%</a:t>
              </a:r>
            </a:p>
            <a:p>
              <a:pPr>
                <a:defRPr/>
              </a:pPr>
              <a:r>
                <a:rPr lang="en-US" sz="1400" dirty="0">
                  <a:solidFill>
                    <a:srgbClr val="000000"/>
                  </a:solidFill>
                  <a:latin typeface="Arial" charset="0"/>
                  <a:ea typeface="Arial" charset="0"/>
                  <a:cs typeface="Arial" charset="0"/>
                </a:rPr>
                <a:t>20%-&lt;35%</a:t>
              </a:r>
            </a:p>
            <a:p>
              <a:pPr>
                <a:defRPr/>
              </a:pPr>
              <a:r>
                <a:rPr lang="en-US" sz="1400" dirty="0">
                  <a:solidFill>
                    <a:srgbClr val="000000"/>
                  </a:solidFill>
                  <a:latin typeface="Arial" charset="0"/>
                  <a:ea typeface="Arial" charset="0"/>
                  <a:cs typeface="Arial" charset="0"/>
                </a:rPr>
                <a:t>35%-&lt;85%</a:t>
              </a:r>
            </a:p>
            <a:p>
              <a:pPr>
                <a:defRPr/>
              </a:pPr>
              <a:r>
                <a:rPr lang="en-US" sz="1400" dirty="0">
                  <a:solidFill>
                    <a:srgbClr val="000000"/>
                  </a:solidFill>
                  <a:latin typeface="Arial" charset="0"/>
                  <a:ea typeface="Arial" charset="0"/>
                  <a:cs typeface="Arial" charset="0"/>
                </a:rPr>
                <a:t>85%-100%</a:t>
              </a:r>
            </a:p>
          </p:txBody>
        </p:sp>
        <p:cxnSp>
          <p:nvCxnSpPr>
            <p:cNvPr id="12" name="Straight Connector 11">
              <a:extLst>
                <a:ext uri="{FF2B5EF4-FFF2-40B4-BE49-F238E27FC236}">
                  <a16:creationId xmlns:a16="http://schemas.microsoft.com/office/drawing/2014/main" id="{F9A7F535-64DC-4EB4-898C-154004A53F8F}"/>
                </a:ext>
              </a:extLst>
            </p:cNvPr>
            <p:cNvCxnSpPr/>
            <p:nvPr/>
          </p:nvCxnSpPr>
          <p:spPr>
            <a:xfrm>
              <a:off x="9270887" y="4069786"/>
              <a:ext cx="4421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32FDAC-AB47-4409-BFB3-C2E7A36956E1}"/>
                </a:ext>
              </a:extLst>
            </p:cNvPr>
            <p:cNvCxnSpPr/>
            <p:nvPr/>
          </p:nvCxnSpPr>
          <p:spPr>
            <a:xfrm>
              <a:off x="9270887" y="4241587"/>
              <a:ext cx="4421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10BE67E-38ED-468F-9943-E96F63B906E4}"/>
                </a:ext>
              </a:extLst>
            </p:cNvPr>
            <p:cNvCxnSpPr/>
            <p:nvPr/>
          </p:nvCxnSpPr>
          <p:spPr>
            <a:xfrm>
              <a:off x="9270887" y="4422889"/>
              <a:ext cx="4421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72986D-32A3-4F59-BBC7-CF9CBA5DD81D}"/>
                </a:ext>
              </a:extLst>
            </p:cNvPr>
            <p:cNvCxnSpPr/>
            <p:nvPr/>
          </p:nvCxnSpPr>
          <p:spPr>
            <a:xfrm>
              <a:off x="9270887" y="4606822"/>
              <a:ext cx="44212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7C82E72-0DA8-4A39-A8C0-2EF94BAC850F}"/>
              </a:ext>
            </a:extLst>
          </p:cNvPr>
          <p:cNvGrpSpPr/>
          <p:nvPr/>
        </p:nvGrpSpPr>
        <p:grpSpPr>
          <a:xfrm>
            <a:off x="3019681" y="1733437"/>
            <a:ext cx="5962705" cy="3234819"/>
            <a:chOff x="2338611" y="1733437"/>
            <a:chExt cx="5962705" cy="3234819"/>
          </a:xfrm>
        </p:grpSpPr>
        <p:sp>
          <p:nvSpPr>
            <p:cNvPr id="17" name="TextBox 16">
              <a:extLst>
                <a:ext uri="{FF2B5EF4-FFF2-40B4-BE49-F238E27FC236}">
                  <a16:creationId xmlns:a16="http://schemas.microsoft.com/office/drawing/2014/main" id="{6F1CA279-600D-45D7-9E2D-10707DDF6D4E}"/>
                </a:ext>
              </a:extLst>
            </p:cNvPr>
            <p:cNvSpPr txBox="1"/>
            <p:nvPr/>
          </p:nvSpPr>
          <p:spPr>
            <a:xfrm rot="16200000">
              <a:off x="1963829" y="3017968"/>
              <a:ext cx="965008"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Percentage</a:t>
              </a:r>
            </a:p>
          </p:txBody>
        </p:sp>
        <p:sp>
          <p:nvSpPr>
            <p:cNvPr id="18" name="TextBox 17">
              <a:extLst>
                <a:ext uri="{FF2B5EF4-FFF2-40B4-BE49-F238E27FC236}">
                  <a16:creationId xmlns:a16="http://schemas.microsoft.com/office/drawing/2014/main" id="{A0970A03-BF03-41BC-BB96-194B1F291EBC}"/>
                </a:ext>
              </a:extLst>
            </p:cNvPr>
            <p:cNvSpPr txBox="1"/>
            <p:nvPr/>
          </p:nvSpPr>
          <p:spPr>
            <a:xfrm>
              <a:off x="2683721" y="1733437"/>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70</a:t>
              </a:r>
            </a:p>
          </p:txBody>
        </p:sp>
        <p:sp>
          <p:nvSpPr>
            <p:cNvPr id="19" name="TextBox 18">
              <a:extLst>
                <a:ext uri="{FF2B5EF4-FFF2-40B4-BE49-F238E27FC236}">
                  <a16:creationId xmlns:a16="http://schemas.microsoft.com/office/drawing/2014/main" id="{5ED0EF78-60C5-48D4-8C48-9CFD4B4BC5CB}"/>
                </a:ext>
              </a:extLst>
            </p:cNvPr>
            <p:cNvSpPr txBox="1"/>
            <p:nvPr/>
          </p:nvSpPr>
          <p:spPr>
            <a:xfrm>
              <a:off x="2999288"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2008</a:t>
              </a:r>
            </a:p>
          </p:txBody>
        </p:sp>
        <p:sp>
          <p:nvSpPr>
            <p:cNvPr id="20" name="TextBox 19">
              <a:extLst>
                <a:ext uri="{FF2B5EF4-FFF2-40B4-BE49-F238E27FC236}">
                  <a16:creationId xmlns:a16="http://schemas.microsoft.com/office/drawing/2014/main" id="{4E77E219-DA88-476F-A747-50A7EFAF022E}"/>
                </a:ext>
              </a:extLst>
            </p:cNvPr>
            <p:cNvSpPr txBox="1"/>
            <p:nvPr/>
          </p:nvSpPr>
          <p:spPr>
            <a:xfrm>
              <a:off x="5357363" y="4752812"/>
              <a:ext cx="379656"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Year</a:t>
              </a:r>
            </a:p>
          </p:txBody>
        </p:sp>
        <p:sp>
          <p:nvSpPr>
            <p:cNvPr id="21" name="TextBox 20">
              <a:extLst>
                <a:ext uri="{FF2B5EF4-FFF2-40B4-BE49-F238E27FC236}">
                  <a16:creationId xmlns:a16="http://schemas.microsoft.com/office/drawing/2014/main" id="{CD6ABCC0-C80E-4FD3-B1E9-032E2D2CB6EA}"/>
                </a:ext>
              </a:extLst>
            </p:cNvPr>
            <p:cNvSpPr txBox="1"/>
            <p:nvPr/>
          </p:nvSpPr>
          <p:spPr>
            <a:xfrm>
              <a:off x="2683721" y="2104884"/>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60</a:t>
              </a:r>
            </a:p>
          </p:txBody>
        </p:sp>
        <p:sp>
          <p:nvSpPr>
            <p:cNvPr id="22" name="TextBox 21">
              <a:extLst>
                <a:ext uri="{FF2B5EF4-FFF2-40B4-BE49-F238E27FC236}">
                  <a16:creationId xmlns:a16="http://schemas.microsoft.com/office/drawing/2014/main" id="{F5898A79-3E4D-42C5-A1E6-1AEC6A61D1D1}"/>
                </a:ext>
              </a:extLst>
            </p:cNvPr>
            <p:cNvSpPr txBox="1"/>
            <p:nvPr/>
          </p:nvSpPr>
          <p:spPr>
            <a:xfrm>
              <a:off x="2683721" y="3524378"/>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charset="0"/>
                  <a:ea typeface="Arial" charset="0"/>
                  <a:cs typeface="Arial" charset="0"/>
                </a:rPr>
                <a:t>2</a:t>
              </a: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a:t>
              </a:r>
            </a:p>
          </p:txBody>
        </p:sp>
        <p:sp>
          <p:nvSpPr>
            <p:cNvPr id="23" name="TextBox 22">
              <a:extLst>
                <a:ext uri="{FF2B5EF4-FFF2-40B4-BE49-F238E27FC236}">
                  <a16:creationId xmlns:a16="http://schemas.microsoft.com/office/drawing/2014/main" id="{88A6F78D-E5FD-4B19-9319-CE0CBFF20CAB}"/>
                </a:ext>
              </a:extLst>
            </p:cNvPr>
            <p:cNvSpPr txBox="1"/>
            <p:nvPr/>
          </p:nvSpPr>
          <p:spPr>
            <a:xfrm>
              <a:off x="2783107" y="4230711"/>
              <a:ext cx="99386"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a:t>
              </a:r>
            </a:p>
          </p:txBody>
        </p:sp>
        <p:sp>
          <p:nvSpPr>
            <p:cNvPr id="24" name="TextBox 23">
              <a:extLst>
                <a:ext uri="{FF2B5EF4-FFF2-40B4-BE49-F238E27FC236}">
                  <a16:creationId xmlns:a16="http://schemas.microsoft.com/office/drawing/2014/main" id="{E97F41A7-6D0E-44B6-9389-EDF2A91871DC}"/>
                </a:ext>
              </a:extLst>
            </p:cNvPr>
            <p:cNvSpPr txBox="1"/>
            <p:nvPr/>
          </p:nvSpPr>
          <p:spPr>
            <a:xfrm>
              <a:off x="3803450"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2010</a:t>
              </a:r>
            </a:p>
          </p:txBody>
        </p:sp>
        <p:sp>
          <p:nvSpPr>
            <p:cNvPr id="25" name="TextBox 24">
              <a:extLst>
                <a:ext uri="{FF2B5EF4-FFF2-40B4-BE49-F238E27FC236}">
                  <a16:creationId xmlns:a16="http://schemas.microsoft.com/office/drawing/2014/main" id="{D9BBB416-7616-4C2E-BED0-62A232BFAF5E}"/>
                </a:ext>
              </a:extLst>
            </p:cNvPr>
            <p:cNvSpPr txBox="1"/>
            <p:nvPr/>
          </p:nvSpPr>
          <p:spPr>
            <a:xfrm>
              <a:off x="4595000"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2012</a:t>
              </a:r>
            </a:p>
          </p:txBody>
        </p:sp>
        <p:sp>
          <p:nvSpPr>
            <p:cNvPr id="26" name="TextBox 25">
              <a:extLst>
                <a:ext uri="{FF2B5EF4-FFF2-40B4-BE49-F238E27FC236}">
                  <a16:creationId xmlns:a16="http://schemas.microsoft.com/office/drawing/2014/main" id="{57BFFA76-B105-419E-9EA3-B2BE6535E8D0}"/>
                </a:ext>
              </a:extLst>
            </p:cNvPr>
            <p:cNvSpPr txBox="1"/>
            <p:nvPr/>
          </p:nvSpPr>
          <p:spPr>
            <a:xfrm>
              <a:off x="5411774"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2014</a:t>
              </a:r>
            </a:p>
          </p:txBody>
        </p:sp>
        <p:sp>
          <p:nvSpPr>
            <p:cNvPr id="27" name="TextBox 26">
              <a:extLst>
                <a:ext uri="{FF2B5EF4-FFF2-40B4-BE49-F238E27FC236}">
                  <a16:creationId xmlns:a16="http://schemas.microsoft.com/office/drawing/2014/main" id="{EFFCD74B-2D13-46DB-AA6A-235C16A47B33}"/>
                </a:ext>
              </a:extLst>
            </p:cNvPr>
            <p:cNvSpPr txBox="1"/>
            <p:nvPr/>
          </p:nvSpPr>
          <p:spPr>
            <a:xfrm>
              <a:off x="6215936"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2016</a:t>
              </a:r>
            </a:p>
          </p:txBody>
        </p:sp>
        <p:sp>
          <p:nvSpPr>
            <p:cNvPr id="28" name="TextBox 27">
              <a:extLst>
                <a:ext uri="{FF2B5EF4-FFF2-40B4-BE49-F238E27FC236}">
                  <a16:creationId xmlns:a16="http://schemas.microsoft.com/office/drawing/2014/main" id="{31A198C4-E149-4497-A2FE-D1AC6E5994ED}"/>
                </a:ext>
              </a:extLst>
            </p:cNvPr>
            <p:cNvSpPr txBox="1"/>
            <p:nvPr/>
          </p:nvSpPr>
          <p:spPr>
            <a:xfrm>
              <a:off x="7020098"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2018</a:t>
              </a:r>
            </a:p>
          </p:txBody>
        </p:sp>
        <p:sp>
          <p:nvSpPr>
            <p:cNvPr id="29" name="TextBox 28">
              <a:extLst>
                <a:ext uri="{FF2B5EF4-FFF2-40B4-BE49-F238E27FC236}">
                  <a16:creationId xmlns:a16="http://schemas.microsoft.com/office/drawing/2014/main" id="{B15DB244-0D93-4840-A152-992728332C30}"/>
                </a:ext>
              </a:extLst>
            </p:cNvPr>
            <p:cNvSpPr txBox="1"/>
            <p:nvPr/>
          </p:nvSpPr>
          <p:spPr>
            <a:xfrm>
              <a:off x="7824262"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2020</a:t>
              </a:r>
            </a:p>
          </p:txBody>
        </p:sp>
        <p:cxnSp>
          <p:nvCxnSpPr>
            <p:cNvPr id="30" name="Straight Connector 29">
              <a:extLst>
                <a:ext uri="{FF2B5EF4-FFF2-40B4-BE49-F238E27FC236}">
                  <a16:creationId xmlns:a16="http://schemas.microsoft.com/office/drawing/2014/main" id="{978DD4A4-DD57-4517-AE84-3CF8A0C6324A}"/>
                </a:ext>
              </a:extLst>
            </p:cNvPr>
            <p:cNvCxnSpPr/>
            <p:nvPr/>
          </p:nvCxnSpPr>
          <p:spPr>
            <a:xfrm>
              <a:off x="3020880" y="1835217"/>
              <a:ext cx="0" cy="2504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05CDD5-0489-4B91-95BC-B7D2DAB77426}"/>
                </a:ext>
              </a:extLst>
            </p:cNvPr>
            <p:cNvCxnSpPr/>
            <p:nvPr/>
          </p:nvCxnSpPr>
          <p:spPr>
            <a:xfrm>
              <a:off x="3020880" y="4339963"/>
              <a:ext cx="5052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070DCD-9D77-46E1-8DAE-A0A16A8B99CA}"/>
                </a:ext>
              </a:extLst>
            </p:cNvPr>
            <p:cNvCxnSpPr/>
            <p:nvPr/>
          </p:nvCxnSpPr>
          <p:spPr>
            <a:xfrm>
              <a:off x="2946488" y="4339963"/>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A3C6537-7E24-49F3-AC10-E3282785BCEA}"/>
                </a:ext>
              </a:extLst>
            </p:cNvPr>
            <p:cNvCxnSpPr/>
            <p:nvPr/>
          </p:nvCxnSpPr>
          <p:spPr>
            <a:xfrm>
              <a:off x="2946488" y="3631224"/>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33BB07-AB8C-4018-AED9-AE6183EA557D}"/>
                </a:ext>
              </a:extLst>
            </p:cNvPr>
            <p:cNvCxnSpPr/>
            <p:nvPr/>
          </p:nvCxnSpPr>
          <p:spPr>
            <a:xfrm>
              <a:off x="2946488" y="2210529"/>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1A3294-896B-4802-A874-C1B65BA38501}"/>
                </a:ext>
              </a:extLst>
            </p:cNvPr>
            <p:cNvCxnSpPr/>
            <p:nvPr/>
          </p:nvCxnSpPr>
          <p:spPr>
            <a:xfrm>
              <a:off x="2946488" y="1836678"/>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724EA6-4D69-487C-A2A4-B96E5A0F1CA0}"/>
                </a:ext>
              </a:extLst>
            </p:cNvPr>
            <p:cNvCxnSpPr/>
            <p:nvPr/>
          </p:nvCxnSpPr>
          <p:spPr>
            <a:xfrm rot="16200000">
              <a:off x="3179174"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7AD534-B99C-4B46-BB98-ADDB95DA111A}"/>
                </a:ext>
              </a:extLst>
            </p:cNvPr>
            <p:cNvCxnSpPr/>
            <p:nvPr/>
          </p:nvCxnSpPr>
          <p:spPr>
            <a:xfrm rot="16200000">
              <a:off x="4004781"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653BCD-D550-430F-9110-7D1F4F3F1991}"/>
                </a:ext>
              </a:extLst>
            </p:cNvPr>
            <p:cNvCxnSpPr/>
            <p:nvPr/>
          </p:nvCxnSpPr>
          <p:spPr>
            <a:xfrm rot="16200000">
              <a:off x="4796331"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E2CCCBA-2024-4D55-98DC-45C0218925BD}"/>
                </a:ext>
              </a:extLst>
            </p:cNvPr>
            <p:cNvCxnSpPr/>
            <p:nvPr/>
          </p:nvCxnSpPr>
          <p:spPr>
            <a:xfrm rot="16200000">
              <a:off x="5613105"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FA1AB2E-CB5D-455B-B1F2-651F392A34CE}"/>
                </a:ext>
              </a:extLst>
            </p:cNvPr>
            <p:cNvCxnSpPr/>
            <p:nvPr/>
          </p:nvCxnSpPr>
          <p:spPr>
            <a:xfrm rot="16200000">
              <a:off x="6417267"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8712B1-D362-4C1B-A6C0-A8F5B294582B}"/>
                </a:ext>
              </a:extLst>
            </p:cNvPr>
            <p:cNvCxnSpPr/>
            <p:nvPr/>
          </p:nvCxnSpPr>
          <p:spPr>
            <a:xfrm rot="16200000">
              <a:off x="7221429"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AF0F1D-6939-47F8-8546-8357B8F3072C}"/>
                </a:ext>
              </a:extLst>
            </p:cNvPr>
            <p:cNvCxnSpPr/>
            <p:nvPr/>
          </p:nvCxnSpPr>
          <p:spPr>
            <a:xfrm rot="16200000">
              <a:off x="8025593"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9BF95F3-8430-4A3D-A1F0-C1B62D1578DA}"/>
                </a:ext>
              </a:extLst>
            </p:cNvPr>
            <p:cNvSpPr txBox="1"/>
            <p:nvPr/>
          </p:nvSpPr>
          <p:spPr>
            <a:xfrm>
              <a:off x="2683721" y="2816737"/>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charset="0"/>
                  <a:ea typeface="Arial" charset="0"/>
                  <a:cs typeface="Arial" charset="0"/>
                </a:rPr>
                <a:t>4</a:t>
              </a: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a:t>
              </a:r>
            </a:p>
          </p:txBody>
        </p:sp>
        <p:cxnSp>
          <p:nvCxnSpPr>
            <p:cNvPr id="44" name="Straight Connector 43">
              <a:extLst>
                <a:ext uri="{FF2B5EF4-FFF2-40B4-BE49-F238E27FC236}">
                  <a16:creationId xmlns:a16="http://schemas.microsoft.com/office/drawing/2014/main" id="{E3F4C8B1-0F56-42F7-B8E4-CDF616F9BBB1}"/>
                </a:ext>
              </a:extLst>
            </p:cNvPr>
            <p:cNvCxnSpPr/>
            <p:nvPr/>
          </p:nvCxnSpPr>
          <p:spPr>
            <a:xfrm>
              <a:off x="2946488" y="2923583"/>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6E1D62F-AD9E-426C-AAC8-508570F28062}"/>
                </a:ext>
              </a:extLst>
            </p:cNvPr>
            <p:cNvSpPr txBox="1"/>
            <p:nvPr/>
          </p:nvSpPr>
          <p:spPr>
            <a:xfrm>
              <a:off x="2683721" y="2455638"/>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50</a:t>
              </a:r>
            </a:p>
          </p:txBody>
        </p:sp>
        <p:cxnSp>
          <p:nvCxnSpPr>
            <p:cNvPr id="46" name="Straight Connector 45">
              <a:extLst>
                <a:ext uri="{FF2B5EF4-FFF2-40B4-BE49-F238E27FC236}">
                  <a16:creationId xmlns:a16="http://schemas.microsoft.com/office/drawing/2014/main" id="{6E9CB638-4F48-4CAB-B69A-06E597DF0022}"/>
                </a:ext>
              </a:extLst>
            </p:cNvPr>
            <p:cNvCxnSpPr/>
            <p:nvPr/>
          </p:nvCxnSpPr>
          <p:spPr>
            <a:xfrm>
              <a:off x="2946488" y="2558879"/>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D6F9BCD-1CBA-4A00-9A62-EF3A4A67A55E}"/>
                </a:ext>
              </a:extLst>
            </p:cNvPr>
            <p:cNvSpPr txBox="1"/>
            <p:nvPr/>
          </p:nvSpPr>
          <p:spPr>
            <a:xfrm>
              <a:off x="2683721" y="3169103"/>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30</a:t>
              </a:r>
            </a:p>
          </p:txBody>
        </p:sp>
        <p:cxnSp>
          <p:nvCxnSpPr>
            <p:cNvPr id="48" name="Straight Connector 47">
              <a:extLst>
                <a:ext uri="{FF2B5EF4-FFF2-40B4-BE49-F238E27FC236}">
                  <a16:creationId xmlns:a16="http://schemas.microsoft.com/office/drawing/2014/main" id="{B9D51ED9-87F8-484D-94C8-6965E8681A38}"/>
                </a:ext>
              </a:extLst>
            </p:cNvPr>
            <p:cNvCxnSpPr/>
            <p:nvPr/>
          </p:nvCxnSpPr>
          <p:spPr>
            <a:xfrm>
              <a:off x="2946488" y="3272344"/>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B0BA051-B080-438F-8DF3-8431FF476E97}"/>
                </a:ext>
              </a:extLst>
            </p:cNvPr>
            <p:cNvSpPr txBox="1"/>
            <p:nvPr/>
          </p:nvSpPr>
          <p:spPr>
            <a:xfrm>
              <a:off x="2683721" y="3894216"/>
              <a:ext cx="1987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10</a:t>
              </a:r>
            </a:p>
          </p:txBody>
        </p:sp>
        <p:cxnSp>
          <p:nvCxnSpPr>
            <p:cNvPr id="50" name="Straight Connector 49">
              <a:extLst>
                <a:ext uri="{FF2B5EF4-FFF2-40B4-BE49-F238E27FC236}">
                  <a16:creationId xmlns:a16="http://schemas.microsoft.com/office/drawing/2014/main" id="{E42D4138-9795-424A-A1DF-C7E792536F45}"/>
                </a:ext>
              </a:extLst>
            </p:cNvPr>
            <p:cNvCxnSpPr/>
            <p:nvPr/>
          </p:nvCxnSpPr>
          <p:spPr>
            <a:xfrm>
              <a:off x="2946488" y="3997457"/>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Freeform: Shape 50">
            <a:extLst>
              <a:ext uri="{FF2B5EF4-FFF2-40B4-BE49-F238E27FC236}">
                <a16:creationId xmlns:a16="http://schemas.microsoft.com/office/drawing/2014/main" id="{44D3C9E4-6989-4C84-BD7F-6F6871C640C9}"/>
              </a:ext>
            </a:extLst>
          </p:cNvPr>
          <p:cNvSpPr/>
          <p:nvPr/>
        </p:nvSpPr>
        <p:spPr>
          <a:xfrm>
            <a:off x="3871865" y="4221933"/>
            <a:ext cx="4442234" cy="42249"/>
          </a:xfrm>
          <a:custGeom>
            <a:avLst/>
            <a:gdLst>
              <a:gd name="connsiteX0" fmla="*/ 0 w 4442234"/>
              <a:gd name="connsiteY0" fmla="*/ 33196 h 42249"/>
              <a:gd name="connsiteX1" fmla="*/ 410424 w 4442234"/>
              <a:gd name="connsiteY1" fmla="*/ 0 h 42249"/>
              <a:gd name="connsiteX2" fmla="*/ 820847 w 4442234"/>
              <a:gd name="connsiteY2" fmla="*/ 42249 h 42249"/>
              <a:gd name="connsiteX3" fmla="*/ 1225235 w 4442234"/>
              <a:gd name="connsiteY3" fmla="*/ 39231 h 42249"/>
              <a:gd name="connsiteX4" fmla="*/ 1620570 w 4442234"/>
              <a:gd name="connsiteY4" fmla="*/ 30178 h 42249"/>
              <a:gd name="connsiteX5" fmla="*/ 2021940 w 4442234"/>
              <a:gd name="connsiteY5" fmla="*/ 3017 h 42249"/>
              <a:gd name="connsiteX6" fmla="*/ 2423311 w 4442234"/>
              <a:gd name="connsiteY6" fmla="*/ 24142 h 42249"/>
              <a:gd name="connsiteX7" fmla="*/ 2833734 w 4442234"/>
              <a:gd name="connsiteY7" fmla="*/ 21124 h 42249"/>
              <a:gd name="connsiteX8" fmla="*/ 3235105 w 4442234"/>
              <a:gd name="connsiteY8" fmla="*/ 12071 h 42249"/>
              <a:gd name="connsiteX9" fmla="*/ 3642511 w 4442234"/>
              <a:gd name="connsiteY9" fmla="*/ 36214 h 42249"/>
              <a:gd name="connsiteX10" fmla="*/ 4043881 w 4442234"/>
              <a:gd name="connsiteY10" fmla="*/ 42249 h 42249"/>
              <a:gd name="connsiteX11" fmla="*/ 4442234 w 4442234"/>
              <a:gd name="connsiteY11" fmla="*/ 24142 h 4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2234" h="42249">
                <a:moveTo>
                  <a:pt x="0" y="33196"/>
                </a:moveTo>
                <a:lnTo>
                  <a:pt x="410424" y="0"/>
                </a:lnTo>
                <a:lnTo>
                  <a:pt x="820847" y="42249"/>
                </a:lnTo>
                <a:lnTo>
                  <a:pt x="1225235" y="39231"/>
                </a:lnTo>
                <a:lnTo>
                  <a:pt x="1620570" y="30178"/>
                </a:lnTo>
                <a:lnTo>
                  <a:pt x="2021940" y="3017"/>
                </a:lnTo>
                <a:lnTo>
                  <a:pt x="2423311" y="24142"/>
                </a:lnTo>
                <a:lnTo>
                  <a:pt x="2833734" y="21124"/>
                </a:lnTo>
                <a:lnTo>
                  <a:pt x="3235105" y="12071"/>
                </a:lnTo>
                <a:lnTo>
                  <a:pt x="3642511" y="36214"/>
                </a:lnTo>
                <a:lnTo>
                  <a:pt x="4043881" y="42249"/>
                </a:lnTo>
                <a:lnTo>
                  <a:pt x="4442234" y="24142"/>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C311C50-FF20-4FBE-B173-DE486E2449C8}"/>
              </a:ext>
            </a:extLst>
          </p:cNvPr>
          <p:cNvSpPr/>
          <p:nvPr/>
        </p:nvSpPr>
        <p:spPr>
          <a:xfrm>
            <a:off x="3871865" y="4074059"/>
            <a:ext cx="4442234" cy="108642"/>
          </a:xfrm>
          <a:custGeom>
            <a:avLst/>
            <a:gdLst>
              <a:gd name="connsiteX0" fmla="*/ 0 w 4442234"/>
              <a:gd name="connsiteY0" fmla="*/ 81482 h 108642"/>
              <a:gd name="connsiteX1" fmla="*/ 419477 w 4442234"/>
              <a:gd name="connsiteY1" fmla="*/ 18107 h 108642"/>
              <a:gd name="connsiteX2" fmla="*/ 820848 w 4442234"/>
              <a:gd name="connsiteY2" fmla="*/ 105624 h 108642"/>
              <a:gd name="connsiteX3" fmla="*/ 1222218 w 4442234"/>
              <a:gd name="connsiteY3" fmla="*/ 108642 h 108642"/>
              <a:gd name="connsiteX4" fmla="*/ 1623588 w 4442234"/>
              <a:gd name="connsiteY4" fmla="*/ 105624 h 108642"/>
              <a:gd name="connsiteX5" fmla="*/ 2027976 w 4442234"/>
              <a:gd name="connsiteY5" fmla="*/ 54321 h 108642"/>
              <a:gd name="connsiteX6" fmla="*/ 2426329 w 4442234"/>
              <a:gd name="connsiteY6" fmla="*/ 63375 h 108642"/>
              <a:gd name="connsiteX7" fmla="*/ 2836752 w 4442234"/>
              <a:gd name="connsiteY7" fmla="*/ 18107 h 108642"/>
              <a:gd name="connsiteX8" fmla="*/ 3235105 w 4442234"/>
              <a:gd name="connsiteY8" fmla="*/ 0 h 108642"/>
              <a:gd name="connsiteX9" fmla="*/ 3636475 w 4442234"/>
              <a:gd name="connsiteY9" fmla="*/ 63375 h 108642"/>
              <a:gd name="connsiteX10" fmla="*/ 4025774 w 4442234"/>
              <a:gd name="connsiteY10" fmla="*/ 75446 h 108642"/>
              <a:gd name="connsiteX11" fmla="*/ 4442234 w 4442234"/>
              <a:gd name="connsiteY11" fmla="*/ 63375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2234" h="108642">
                <a:moveTo>
                  <a:pt x="0" y="81482"/>
                </a:moveTo>
                <a:lnTo>
                  <a:pt x="419477" y="18107"/>
                </a:lnTo>
                <a:lnTo>
                  <a:pt x="820848" y="105624"/>
                </a:lnTo>
                <a:lnTo>
                  <a:pt x="1222218" y="108642"/>
                </a:lnTo>
                <a:lnTo>
                  <a:pt x="1623588" y="105624"/>
                </a:lnTo>
                <a:lnTo>
                  <a:pt x="2027976" y="54321"/>
                </a:lnTo>
                <a:lnTo>
                  <a:pt x="2426329" y="63375"/>
                </a:lnTo>
                <a:lnTo>
                  <a:pt x="2836752" y="18107"/>
                </a:lnTo>
                <a:lnTo>
                  <a:pt x="3235105" y="0"/>
                </a:lnTo>
                <a:lnTo>
                  <a:pt x="3636475" y="63375"/>
                </a:lnTo>
                <a:lnTo>
                  <a:pt x="4025774" y="75446"/>
                </a:lnTo>
                <a:lnTo>
                  <a:pt x="4442234" y="63375"/>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A8202D7C-482D-4AC4-A7FA-84EC2CF442EE}"/>
              </a:ext>
            </a:extLst>
          </p:cNvPr>
          <p:cNvSpPr/>
          <p:nvPr/>
        </p:nvSpPr>
        <p:spPr>
          <a:xfrm>
            <a:off x="3871865" y="3588190"/>
            <a:ext cx="4443984" cy="138820"/>
          </a:xfrm>
          <a:custGeom>
            <a:avLst/>
            <a:gdLst>
              <a:gd name="connsiteX0" fmla="*/ 0 w 4430162"/>
              <a:gd name="connsiteY0" fmla="*/ 138820 h 138820"/>
              <a:gd name="connsiteX1" fmla="*/ 407406 w 4430162"/>
              <a:gd name="connsiteY1" fmla="*/ 129766 h 138820"/>
              <a:gd name="connsiteX2" fmla="*/ 802740 w 4430162"/>
              <a:gd name="connsiteY2" fmla="*/ 102606 h 138820"/>
              <a:gd name="connsiteX3" fmla="*/ 1204111 w 4430162"/>
              <a:gd name="connsiteY3" fmla="*/ 123731 h 138820"/>
              <a:gd name="connsiteX4" fmla="*/ 1614534 w 4430162"/>
              <a:gd name="connsiteY4" fmla="*/ 36214 h 138820"/>
              <a:gd name="connsiteX5" fmla="*/ 2024958 w 4430162"/>
              <a:gd name="connsiteY5" fmla="*/ 117695 h 138820"/>
              <a:gd name="connsiteX6" fmla="*/ 2438400 w 4430162"/>
              <a:gd name="connsiteY6" fmla="*/ 84499 h 138820"/>
              <a:gd name="connsiteX7" fmla="*/ 2818645 w 4430162"/>
              <a:gd name="connsiteY7" fmla="*/ 54321 h 138820"/>
              <a:gd name="connsiteX8" fmla="*/ 3223033 w 4430162"/>
              <a:gd name="connsiteY8" fmla="*/ 0 h 138820"/>
              <a:gd name="connsiteX9" fmla="*/ 3639493 w 4430162"/>
              <a:gd name="connsiteY9" fmla="*/ 48285 h 138820"/>
              <a:gd name="connsiteX10" fmla="*/ 4040863 w 4430162"/>
              <a:gd name="connsiteY10" fmla="*/ 111660 h 138820"/>
              <a:gd name="connsiteX11" fmla="*/ 4430162 w 4430162"/>
              <a:gd name="connsiteY11" fmla="*/ 87517 h 13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0162" h="138820">
                <a:moveTo>
                  <a:pt x="0" y="138820"/>
                </a:moveTo>
                <a:lnTo>
                  <a:pt x="407406" y="129766"/>
                </a:lnTo>
                <a:lnTo>
                  <a:pt x="802740" y="102606"/>
                </a:lnTo>
                <a:lnTo>
                  <a:pt x="1204111" y="123731"/>
                </a:lnTo>
                <a:lnTo>
                  <a:pt x="1614534" y="36214"/>
                </a:lnTo>
                <a:lnTo>
                  <a:pt x="2024958" y="117695"/>
                </a:lnTo>
                <a:lnTo>
                  <a:pt x="2438400" y="84499"/>
                </a:lnTo>
                <a:lnTo>
                  <a:pt x="2818645" y="54321"/>
                </a:lnTo>
                <a:lnTo>
                  <a:pt x="3223033" y="0"/>
                </a:lnTo>
                <a:lnTo>
                  <a:pt x="3639493" y="48285"/>
                </a:lnTo>
                <a:lnTo>
                  <a:pt x="4040863" y="111660"/>
                </a:lnTo>
                <a:lnTo>
                  <a:pt x="4430162" y="87517"/>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005AE898-CE4C-49DE-9EEB-76D4719491BB}"/>
              </a:ext>
            </a:extLst>
          </p:cNvPr>
          <p:cNvSpPr/>
          <p:nvPr/>
        </p:nvSpPr>
        <p:spPr>
          <a:xfrm>
            <a:off x="3871865" y="2154725"/>
            <a:ext cx="4442233" cy="313853"/>
          </a:xfrm>
          <a:custGeom>
            <a:avLst/>
            <a:gdLst>
              <a:gd name="connsiteX0" fmla="*/ 0 w 4442233"/>
              <a:gd name="connsiteY0" fmla="*/ 313853 h 313853"/>
              <a:gd name="connsiteX1" fmla="*/ 410423 w 4442233"/>
              <a:gd name="connsiteY1" fmla="*/ 262550 h 313853"/>
              <a:gd name="connsiteX2" fmla="*/ 808776 w 4442233"/>
              <a:gd name="connsiteY2" fmla="*/ 283675 h 313853"/>
              <a:gd name="connsiteX3" fmla="*/ 1207128 w 4442233"/>
              <a:gd name="connsiteY3" fmla="*/ 187105 h 313853"/>
              <a:gd name="connsiteX4" fmla="*/ 1614534 w 4442233"/>
              <a:gd name="connsiteY4" fmla="*/ 232372 h 313853"/>
              <a:gd name="connsiteX5" fmla="*/ 2018922 w 4442233"/>
              <a:gd name="connsiteY5" fmla="*/ 280657 h 313853"/>
              <a:gd name="connsiteX6" fmla="*/ 2426328 w 4442233"/>
              <a:gd name="connsiteY6" fmla="*/ 123730 h 313853"/>
              <a:gd name="connsiteX7" fmla="*/ 2821663 w 4442233"/>
              <a:gd name="connsiteY7" fmla="*/ 0 h 313853"/>
              <a:gd name="connsiteX8" fmla="*/ 3226051 w 4442233"/>
              <a:gd name="connsiteY8" fmla="*/ 33196 h 313853"/>
              <a:gd name="connsiteX9" fmla="*/ 3639493 w 4442233"/>
              <a:gd name="connsiteY9" fmla="*/ 42249 h 313853"/>
              <a:gd name="connsiteX10" fmla="*/ 4034827 w 4442233"/>
              <a:gd name="connsiteY10" fmla="*/ 57338 h 313853"/>
              <a:gd name="connsiteX11" fmla="*/ 4436198 w 4442233"/>
              <a:gd name="connsiteY11" fmla="*/ 81481 h 313853"/>
              <a:gd name="connsiteX12" fmla="*/ 4442233 w 4442233"/>
              <a:gd name="connsiteY12" fmla="*/ 75445 h 31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2233" h="313853">
                <a:moveTo>
                  <a:pt x="0" y="313853"/>
                </a:moveTo>
                <a:lnTo>
                  <a:pt x="410423" y="262550"/>
                </a:lnTo>
                <a:lnTo>
                  <a:pt x="808776" y="283675"/>
                </a:lnTo>
                <a:lnTo>
                  <a:pt x="1207128" y="187105"/>
                </a:lnTo>
                <a:lnTo>
                  <a:pt x="1614534" y="232372"/>
                </a:lnTo>
                <a:lnTo>
                  <a:pt x="2018922" y="280657"/>
                </a:lnTo>
                <a:lnTo>
                  <a:pt x="2426328" y="123730"/>
                </a:lnTo>
                <a:lnTo>
                  <a:pt x="2821663" y="0"/>
                </a:lnTo>
                <a:lnTo>
                  <a:pt x="3226051" y="33196"/>
                </a:lnTo>
                <a:lnTo>
                  <a:pt x="3639493" y="42249"/>
                </a:lnTo>
                <a:lnTo>
                  <a:pt x="4034827" y="57338"/>
                </a:lnTo>
                <a:lnTo>
                  <a:pt x="4436198" y="81481"/>
                </a:lnTo>
                <a:lnTo>
                  <a:pt x="4442233" y="75445"/>
                </a:ln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Arrow: Pentagon 54">
            <a:extLst>
              <a:ext uri="{FF2B5EF4-FFF2-40B4-BE49-F238E27FC236}">
                <a16:creationId xmlns:a16="http://schemas.microsoft.com/office/drawing/2014/main" id="{429B2D83-36A1-428A-9B66-49CF82CA3CC9}"/>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spTree>
    <p:extLst>
      <p:ext uri="{BB962C8B-B14F-4D97-AF65-F5344CB8AC3E}">
        <p14:creationId xmlns:p14="http://schemas.microsoft.com/office/powerpoint/2010/main" val="118711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9EC7-3FB4-4D70-9B67-7DDB1DA8C96A}"/>
              </a:ext>
            </a:extLst>
          </p:cNvPr>
          <p:cNvSpPr>
            <a:spLocks noGrp="1"/>
          </p:cNvSpPr>
          <p:nvPr>
            <p:ph type="title"/>
          </p:nvPr>
        </p:nvSpPr>
        <p:spPr>
          <a:xfrm>
            <a:off x="762000" y="1"/>
            <a:ext cx="11066208" cy="963487"/>
          </a:xfrm>
        </p:spPr>
        <p:txBody>
          <a:bodyPr/>
          <a:lstStyle/>
          <a:p>
            <a:r>
              <a:rPr lang="en-US" dirty="0"/>
              <a:t>KDPI Risk Has No Significant Effect on </a:t>
            </a:r>
            <a:br>
              <a:rPr lang="en-US" dirty="0"/>
            </a:br>
            <a:r>
              <a:rPr lang="en-US" dirty="0"/>
              <a:t>Performance Evaluations </a:t>
            </a:r>
          </a:p>
        </p:txBody>
      </p:sp>
      <p:sp>
        <p:nvSpPr>
          <p:cNvPr id="3" name="Content Placeholder 2">
            <a:extLst>
              <a:ext uri="{FF2B5EF4-FFF2-40B4-BE49-F238E27FC236}">
                <a16:creationId xmlns:a16="http://schemas.microsoft.com/office/drawing/2014/main" id="{7C4FBB8B-9896-4B21-B5DE-DCBCC0440EAC}"/>
              </a:ext>
            </a:extLst>
          </p:cNvPr>
          <p:cNvSpPr>
            <a:spLocks noGrp="1"/>
          </p:cNvSpPr>
          <p:nvPr>
            <p:ph idx="1"/>
          </p:nvPr>
        </p:nvSpPr>
        <p:spPr>
          <a:xfrm>
            <a:off x="762000" y="1423988"/>
            <a:ext cx="6008914" cy="4384675"/>
          </a:xfrm>
        </p:spPr>
        <p:txBody>
          <a:bodyPr/>
          <a:lstStyle/>
          <a:p>
            <a:r>
              <a:rPr lang="en-US" sz="2000" dirty="0"/>
              <a:t>Adjusted risk for graft failure in PSRs across programs with different proportions of high-KDPI transplants (≥85%) were compared</a:t>
            </a:r>
          </a:p>
          <a:p>
            <a:r>
              <a:rPr lang="en-US" sz="2000" dirty="0"/>
              <a:t>There was no relationship between a program’s use of high-KDPI kidneys and poor performance evaluations after risk adjustment</a:t>
            </a:r>
          </a:p>
          <a:p>
            <a:r>
              <a:rPr lang="en-US" sz="2000" dirty="0"/>
              <a:t>Centers with low-risk donor transplants only (KDPI &lt;85%) had the highest number of flags </a:t>
            </a:r>
          </a:p>
          <a:p>
            <a:endParaRPr lang="en-US" sz="2000" dirty="0"/>
          </a:p>
        </p:txBody>
      </p:sp>
      <p:grpSp>
        <p:nvGrpSpPr>
          <p:cNvPr id="4" name="Group 3">
            <a:extLst>
              <a:ext uri="{FF2B5EF4-FFF2-40B4-BE49-F238E27FC236}">
                <a16:creationId xmlns:a16="http://schemas.microsoft.com/office/drawing/2014/main" id="{B3835580-D8DD-4756-A712-AAFA1092E8BF}"/>
              </a:ext>
            </a:extLst>
          </p:cNvPr>
          <p:cNvGrpSpPr/>
          <p:nvPr/>
        </p:nvGrpSpPr>
        <p:grpSpPr>
          <a:xfrm>
            <a:off x="7376207" y="779664"/>
            <a:ext cx="4121940" cy="4122881"/>
            <a:chOff x="4878000" y="869937"/>
            <a:chExt cx="4121940" cy="4122881"/>
          </a:xfrm>
        </p:grpSpPr>
        <p:sp>
          <p:nvSpPr>
            <p:cNvPr id="5" name="Rectangle 36">
              <a:extLst>
                <a:ext uri="{FF2B5EF4-FFF2-40B4-BE49-F238E27FC236}">
                  <a16:creationId xmlns:a16="http://schemas.microsoft.com/office/drawing/2014/main" id="{76702CF3-6326-42E1-867E-07EC67CE33AD}"/>
                </a:ext>
              </a:extLst>
            </p:cNvPr>
            <p:cNvSpPr>
              <a:spLocks noChangeArrowheads="1"/>
            </p:cNvSpPr>
            <p:nvPr/>
          </p:nvSpPr>
          <p:spPr bwMode="auto">
            <a:xfrm>
              <a:off x="5394517" y="869937"/>
              <a:ext cx="3527328" cy="830997"/>
            </a:xfrm>
            <a:prstGeom prst="rect">
              <a:avLst/>
            </a:prstGeom>
            <a:noFill/>
            <a:ln w="9525">
              <a:noFill/>
              <a:miter lim="800000"/>
              <a:headEnd/>
              <a:tailEnd/>
            </a:ln>
          </p:spPr>
          <p:txBody>
            <a:bodyPr wrap="square" lIns="0" tIns="0" rIns="0" bIns="0">
              <a:spAutoFit/>
            </a:bodyPr>
            <a:lstStyle/>
            <a:p>
              <a:pPr algn="ctr"/>
              <a:r>
                <a:rPr lang="en-US" b="1" dirty="0">
                  <a:solidFill>
                    <a:schemeClr val="accent3"/>
                  </a:solidFill>
                  <a:latin typeface="+mj-lt"/>
                </a:rPr>
                <a:t>Adjusted Hazard Ratios for Graft Survival From High-Risk Donors (KDPI ≥85%)</a:t>
              </a:r>
            </a:p>
          </p:txBody>
        </p:sp>
        <p:grpSp>
          <p:nvGrpSpPr>
            <p:cNvPr id="6" name="Group 5">
              <a:extLst>
                <a:ext uri="{FF2B5EF4-FFF2-40B4-BE49-F238E27FC236}">
                  <a16:creationId xmlns:a16="http://schemas.microsoft.com/office/drawing/2014/main" id="{AFA121DB-400A-4447-A787-EA8CE1BE3F9A}"/>
                </a:ext>
              </a:extLst>
            </p:cNvPr>
            <p:cNvGrpSpPr/>
            <p:nvPr/>
          </p:nvGrpSpPr>
          <p:grpSpPr>
            <a:xfrm>
              <a:off x="4878000" y="1846101"/>
              <a:ext cx="4121940" cy="3146717"/>
              <a:chOff x="4878000" y="1846101"/>
              <a:chExt cx="4121940" cy="3146717"/>
            </a:xfrm>
          </p:grpSpPr>
          <p:sp>
            <p:nvSpPr>
              <p:cNvPr id="7" name="Rectangle 36">
                <a:extLst>
                  <a:ext uri="{FF2B5EF4-FFF2-40B4-BE49-F238E27FC236}">
                    <a16:creationId xmlns:a16="http://schemas.microsoft.com/office/drawing/2014/main" id="{90BED972-FE02-43C0-923A-F0FA921BCAB2}"/>
                  </a:ext>
                </a:extLst>
              </p:cNvPr>
              <p:cNvSpPr>
                <a:spLocks noChangeArrowheads="1"/>
              </p:cNvSpPr>
              <p:nvPr/>
            </p:nvSpPr>
            <p:spPr bwMode="auto">
              <a:xfrm>
                <a:off x="5145022" y="2034162"/>
                <a:ext cx="213200" cy="184666"/>
              </a:xfrm>
              <a:prstGeom prst="rect">
                <a:avLst/>
              </a:prstGeom>
              <a:noFill/>
              <a:ln w="9525">
                <a:noFill/>
                <a:miter lim="800000"/>
                <a:headEnd/>
                <a:tailEnd/>
              </a:ln>
            </p:spPr>
            <p:txBody>
              <a:bodyPr wrap="none" lIns="0" tIns="0" rIns="0" bIns="0">
                <a:spAutoFit/>
              </a:bodyPr>
              <a:lstStyle/>
              <a:p>
                <a:pPr algn="r"/>
                <a:r>
                  <a:rPr lang="en-US" sz="1200" dirty="0">
                    <a:latin typeface="+mj-lt"/>
                  </a:rPr>
                  <a:t>2.0</a:t>
                </a:r>
              </a:p>
            </p:txBody>
          </p:sp>
          <p:sp>
            <p:nvSpPr>
              <p:cNvPr id="8" name="Rectangle 36">
                <a:extLst>
                  <a:ext uri="{FF2B5EF4-FFF2-40B4-BE49-F238E27FC236}">
                    <a16:creationId xmlns:a16="http://schemas.microsoft.com/office/drawing/2014/main" id="{6A7A9438-FC9E-4FEB-A720-397DDD3B0FB4}"/>
                  </a:ext>
                </a:extLst>
              </p:cNvPr>
              <p:cNvSpPr>
                <a:spLocks noChangeArrowheads="1"/>
              </p:cNvSpPr>
              <p:nvPr/>
            </p:nvSpPr>
            <p:spPr bwMode="auto">
              <a:xfrm>
                <a:off x="5145023" y="2730321"/>
                <a:ext cx="213199" cy="184666"/>
              </a:xfrm>
              <a:prstGeom prst="rect">
                <a:avLst/>
              </a:prstGeom>
              <a:noFill/>
              <a:ln w="9525">
                <a:noFill/>
                <a:miter lim="800000"/>
                <a:headEnd/>
                <a:tailEnd/>
              </a:ln>
            </p:spPr>
            <p:txBody>
              <a:bodyPr wrap="none" lIns="0" tIns="0" rIns="0" bIns="0">
                <a:spAutoFit/>
              </a:bodyPr>
              <a:lstStyle/>
              <a:p>
                <a:pPr algn="r"/>
                <a:r>
                  <a:rPr lang="en-US" sz="1200" dirty="0">
                    <a:latin typeface="+mj-lt"/>
                  </a:rPr>
                  <a:t>1.0</a:t>
                </a:r>
              </a:p>
            </p:txBody>
          </p:sp>
          <p:sp>
            <p:nvSpPr>
              <p:cNvPr id="9" name="Rectangle 36">
                <a:extLst>
                  <a:ext uri="{FF2B5EF4-FFF2-40B4-BE49-F238E27FC236}">
                    <a16:creationId xmlns:a16="http://schemas.microsoft.com/office/drawing/2014/main" id="{1CCAD5E9-B24F-49C4-986E-AC8D1A3E03A6}"/>
                  </a:ext>
                </a:extLst>
              </p:cNvPr>
              <p:cNvSpPr>
                <a:spLocks noChangeArrowheads="1"/>
              </p:cNvSpPr>
              <p:nvPr/>
            </p:nvSpPr>
            <p:spPr bwMode="auto">
              <a:xfrm>
                <a:off x="5145023" y="3415862"/>
                <a:ext cx="213199" cy="184666"/>
              </a:xfrm>
              <a:prstGeom prst="rect">
                <a:avLst/>
              </a:prstGeom>
              <a:noFill/>
              <a:ln w="9525">
                <a:noFill/>
                <a:miter lim="800000"/>
                <a:headEnd/>
                <a:tailEnd/>
              </a:ln>
            </p:spPr>
            <p:txBody>
              <a:bodyPr wrap="none" lIns="0" tIns="0" rIns="0" bIns="0">
                <a:spAutoFit/>
              </a:bodyPr>
              <a:lstStyle/>
              <a:p>
                <a:pPr algn="r"/>
                <a:r>
                  <a:rPr lang="en-US" sz="1200" dirty="0">
                    <a:latin typeface="+mj-lt"/>
                  </a:rPr>
                  <a:t>0.5</a:t>
                </a:r>
              </a:p>
            </p:txBody>
          </p:sp>
          <p:sp>
            <p:nvSpPr>
              <p:cNvPr id="10" name="Rectangle 36">
                <a:extLst>
                  <a:ext uri="{FF2B5EF4-FFF2-40B4-BE49-F238E27FC236}">
                    <a16:creationId xmlns:a16="http://schemas.microsoft.com/office/drawing/2014/main" id="{18F8FBCB-5A52-4D5C-A1CF-5411F03B8CD3}"/>
                  </a:ext>
                </a:extLst>
              </p:cNvPr>
              <p:cNvSpPr>
                <a:spLocks noChangeArrowheads="1"/>
              </p:cNvSpPr>
              <p:nvPr/>
            </p:nvSpPr>
            <p:spPr bwMode="auto">
              <a:xfrm rot="16200000">
                <a:off x="4140778" y="3057608"/>
                <a:ext cx="1659109" cy="184666"/>
              </a:xfrm>
              <a:prstGeom prst="rect">
                <a:avLst/>
              </a:prstGeom>
              <a:noFill/>
              <a:ln w="9525">
                <a:noFill/>
                <a:miter lim="800000"/>
                <a:headEnd/>
                <a:tailEnd/>
              </a:ln>
            </p:spPr>
            <p:txBody>
              <a:bodyPr wrap="none" lIns="0" tIns="0" rIns="0" bIns="0">
                <a:spAutoFit/>
              </a:bodyPr>
              <a:lstStyle/>
              <a:p>
                <a:pPr algn="ctr"/>
                <a:r>
                  <a:rPr lang="en-US" sz="1200" b="1" dirty="0"/>
                  <a:t>Adjusted hazard ratios</a:t>
                </a:r>
              </a:p>
            </p:txBody>
          </p:sp>
          <p:sp>
            <p:nvSpPr>
              <p:cNvPr id="11" name="Rectangle 36">
                <a:extLst>
                  <a:ext uri="{FF2B5EF4-FFF2-40B4-BE49-F238E27FC236}">
                    <a16:creationId xmlns:a16="http://schemas.microsoft.com/office/drawing/2014/main" id="{A2EB9969-67AF-4C96-B614-F2E87A54C5A6}"/>
                  </a:ext>
                </a:extLst>
              </p:cNvPr>
              <p:cNvSpPr>
                <a:spLocks noChangeArrowheads="1"/>
              </p:cNvSpPr>
              <p:nvPr/>
            </p:nvSpPr>
            <p:spPr bwMode="auto">
              <a:xfrm>
                <a:off x="5448266"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0.00</a:t>
                </a:r>
              </a:p>
            </p:txBody>
          </p:sp>
          <p:sp>
            <p:nvSpPr>
              <p:cNvPr id="12" name="Rectangle 11">
                <a:extLst>
                  <a:ext uri="{FF2B5EF4-FFF2-40B4-BE49-F238E27FC236}">
                    <a16:creationId xmlns:a16="http://schemas.microsoft.com/office/drawing/2014/main" id="{F4A3F4D3-DC63-4D74-B02E-E581298667E2}"/>
                  </a:ext>
                </a:extLst>
              </p:cNvPr>
              <p:cNvSpPr>
                <a:spLocks noChangeArrowheads="1"/>
              </p:cNvSpPr>
              <p:nvPr/>
            </p:nvSpPr>
            <p:spPr bwMode="auto">
              <a:xfrm>
                <a:off x="5715938" y="4623486"/>
                <a:ext cx="3006337" cy="369332"/>
              </a:xfrm>
              <a:prstGeom prst="rect">
                <a:avLst/>
              </a:prstGeom>
              <a:noFill/>
              <a:ln w="9525">
                <a:noFill/>
                <a:miter lim="800000"/>
                <a:headEnd/>
                <a:tailEnd/>
              </a:ln>
            </p:spPr>
            <p:txBody>
              <a:bodyPr wrap="none" lIns="0" tIns="0" rIns="0" bIns="0">
                <a:spAutoFit/>
              </a:bodyPr>
              <a:lstStyle/>
              <a:p>
                <a:pPr algn="ctr"/>
                <a:r>
                  <a:rPr lang="en-US" sz="1200" b="1" dirty="0">
                    <a:latin typeface="+mj-lt"/>
                  </a:rPr>
                  <a:t>Proportion of each program’s recipients</a:t>
                </a:r>
              </a:p>
              <a:p>
                <a:pPr algn="ctr"/>
                <a:r>
                  <a:rPr lang="en-US" sz="1200" b="1" dirty="0">
                    <a:latin typeface="+mj-lt"/>
                  </a:rPr>
                  <a:t>receiving a high-risk donor kidney</a:t>
                </a:r>
              </a:p>
            </p:txBody>
          </p:sp>
          <p:cxnSp>
            <p:nvCxnSpPr>
              <p:cNvPr id="13" name="Straight Connector 12">
                <a:extLst>
                  <a:ext uri="{FF2B5EF4-FFF2-40B4-BE49-F238E27FC236}">
                    <a16:creationId xmlns:a16="http://schemas.microsoft.com/office/drawing/2014/main" id="{D58C3A50-BE5A-49CF-B3C2-19ADB0E7D42B}"/>
                  </a:ext>
                </a:extLst>
              </p:cNvPr>
              <p:cNvCxnSpPr/>
              <p:nvPr/>
            </p:nvCxnSpPr>
            <p:spPr>
              <a:xfrm>
                <a:off x="5457272" y="1863969"/>
                <a:ext cx="0" cy="2426905"/>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6E96B2-659E-439B-8691-B883B821E076}"/>
                  </a:ext>
                </a:extLst>
              </p:cNvPr>
              <p:cNvCxnSpPr/>
              <p:nvPr/>
            </p:nvCxnSpPr>
            <p:spPr>
              <a:xfrm>
                <a:off x="5387862" y="2136268"/>
                <a:ext cx="6941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03FDFE-2C83-4B4F-916D-8487A1BFC2BC}"/>
                  </a:ext>
                </a:extLst>
              </p:cNvPr>
              <p:cNvCxnSpPr/>
              <p:nvPr/>
            </p:nvCxnSpPr>
            <p:spPr>
              <a:xfrm>
                <a:off x="5387862" y="2830161"/>
                <a:ext cx="6941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B0B4F7-9242-4329-B5DD-D21DD8CF9575}"/>
                  </a:ext>
                </a:extLst>
              </p:cNvPr>
              <p:cNvCxnSpPr/>
              <p:nvPr/>
            </p:nvCxnSpPr>
            <p:spPr>
              <a:xfrm>
                <a:off x="5387862" y="3511322"/>
                <a:ext cx="6941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DA211C-EE8D-496E-B617-EB18B7E5DB98}"/>
                  </a:ext>
                </a:extLst>
              </p:cNvPr>
              <p:cNvCxnSpPr/>
              <p:nvPr/>
            </p:nvCxnSpPr>
            <p:spPr>
              <a:xfrm>
                <a:off x="5463308" y="2830161"/>
                <a:ext cx="3335966"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73129C-428F-4936-925D-032BE9D4DB57}"/>
                  </a:ext>
                </a:extLst>
              </p:cNvPr>
              <p:cNvCxnSpPr/>
              <p:nvPr/>
            </p:nvCxnSpPr>
            <p:spPr>
              <a:xfrm>
                <a:off x="5588516" y="4278077"/>
                <a:ext cx="325810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A6D746-89EC-4AD9-8CB5-194D2E73E47E}"/>
                  </a:ext>
                </a:extLst>
              </p:cNvPr>
              <p:cNvCxnSpPr/>
              <p:nvPr/>
            </p:nvCxnSpPr>
            <p:spPr>
              <a:xfrm>
                <a:off x="5586192"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5B73898-3453-41E2-AD7F-EEEBB36F709C}"/>
                  </a:ext>
                </a:extLst>
              </p:cNvPr>
              <p:cNvCxnSpPr/>
              <p:nvPr/>
            </p:nvCxnSpPr>
            <p:spPr>
              <a:xfrm>
                <a:off x="8849071"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AF9A9B-B999-4A47-9D1B-BF713E32977F}"/>
                  </a:ext>
                </a:extLst>
              </p:cNvPr>
              <p:cNvSpPr/>
              <p:nvPr/>
            </p:nvSpPr>
            <p:spPr>
              <a:xfrm>
                <a:off x="5648221" y="407275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36">
                <a:extLst>
                  <a:ext uri="{FF2B5EF4-FFF2-40B4-BE49-F238E27FC236}">
                    <a16:creationId xmlns:a16="http://schemas.microsoft.com/office/drawing/2014/main" id="{2CB27D4F-8B9D-4CCF-B6D2-D43336059BDB}"/>
                  </a:ext>
                </a:extLst>
              </p:cNvPr>
              <p:cNvSpPr>
                <a:spLocks noChangeArrowheads="1"/>
              </p:cNvSpPr>
              <p:nvPr/>
            </p:nvSpPr>
            <p:spPr bwMode="auto">
              <a:xfrm>
                <a:off x="5914657"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0.05</a:t>
                </a:r>
              </a:p>
            </p:txBody>
          </p:sp>
          <p:sp>
            <p:nvSpPr>
              <p:cNvPr id="23" name="Rectangle 36">
                <a:extLst>
                  <a:ext uri="{FF2B5EF4-FFF2-40B4-BE49-F238E27FC236}">
                    <a16:creationId xmlns:a16="http://schemas.microsoft.com/office/drawing/2014/main" id="{AE263477-8C75-4508-A2CA-913EEEA536F1}"/>
                  </a:ext>
                </a:extLst>
              </p:cNvPr>
              <p:cNvSpPr>
                <a:spLocks noChangeArrowheads="1"/>
              </p:cNvSpPr>
              <p:nvPr/>
            </p:nvSpPr>
            <p:spPr bwMode="auto">
              <a:xfrm>
                <a:off x="6381048"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0.10</a:t>
                </a:r>
              </a:p>
            </p:txBody>
          </p:sp>
          <p:sp>
            <p:nvSpPr>
              <p:cNvPr id="24" name="Rectangle 36">
                <a:extLst>
                  <a:ext uri="{FF2B5EF4-FFF2-40B4-BE49-F238E27FC236}">
                    <a16:creationId xmlns:a16="http://schemas.microsoft.com/office/drawing/2014/main" id="{C177E0AA-A335-485F-94E2-7BDD3B75AF33}"/>
                  </a:ext>
                </a:extLst>
              </p:cNvPr>
              <p:cNvSpPr>
                <a:spLocks noChangeArrowheads="1"/>
              </p:cNvSpPr>
              <p:nvPr/>
            </p:nvSpPr>
            <p:spPr bwMode="auto">
              <a:xfrm>
                <a:off x="6847439"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0.15</a:t>
                </a:r>
              </a:p>
            </p:txBody>
          </p:sp>
          <p:sp>
            <p:nvSpPr>
              <p:cNvPr id="25" name="Rectangle 36">
                <a:extLst>
                  <a:ext uri="{FF2B5EF4-FFF2-40B4-BE49-F238E27FC236}">
                    <a16:creationId xmlns:a16="http://schemas.microsoft.com/office/drawing/2014/main" id="{50B9F4C0-3E69-4FF8-A884-CF24F88C5DFB}"/>
                  </a:ext>
                </a:extLst>
              </p:cNvPr>
              <p:cNvSpPr>
                <a:spLocks noChangeArrowheads="1"/>
              </p:cNvSpPr>
              <p:nvPr/>
            </p:nvSpPr>
            <p:spPr bwMode="auto">
              <a:xfrm>
                <a:off x="7313830"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0.20</a:t>
                </a:r>
              </a:p>
            </p:txBody>
          </p:sp>
          <p:sp>
            <p:nvSpPr>
              <p:cNvPr id="26" name="Rectangle 36">
                <a:extLst>
                  <a:ext uri="{FF2B5EF4-FFF2-40B4-BE49-F238E27FC236}">
                    <a16:creationId xmlns:a16="http://schemas.microsoft.com/office/drawing/2014/main" id="{4DFAC9BC-A0BF-41D4-A62C-27B34B5B9166}"/>
                  </a:ext>
                </a:extLst>
              </p:cNvPr>
              <p:cNvSpPr>
                <a:spLocks noChangeArrowheads="1"/>
              </p:cNvSpPr>
              <p:nvPr/>
            </p:nvSpPr>
            <p:spPr bwMode="auto">
              <a:xfrm>
                <a:off x="7780221"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0.25</a:t>
                </a:r>
              </a:p>
            </p:txBody>
          </p:sp>
          <p:sp>
            <p:nvSpPr>
              <p:cNvPr id="27" name="Rectangle 36">
                <a:extLst>
                  <a:ext uri="{FF2B5EF4-FFF2-40B4-BE49-F238E27FC236}">
                    <a16:creationId xmlns:a16="http://schemas.microsoft.com/office/drawing/2014/main" id="{508C608B-4C74-4990-9E44-4BAB70E7CD57}"/>
                  </a:ext>
                </a:extLst>
              </p:cNvPr>
              <p:cNvSpPr>
                <a:spLocks noChangeArrowheads="1"/>
              </p:cNvSpPr>
              <p:nvPr/>
            </p:nvSpPr>
            <p:spPr bwMode="auto">
              <a:xfrm>
                <a:off x="8246612"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0.30</a:t>
                </a:r>
              </a:p>
            </p:txBody>
          </p:sp>
          <p:sp>
            <p:nvSpPr>
              <p:cNvPr id="28" name="Rectangle 36">
                <a:extLst>
                  <a:ext uri="{FF2B5EF4-FFF2-40B4-BE49-F238E27FC236}">
                    <a16:creationId xmlns:a16="http://schemas.microsoft.com/office/drawing/2014/main" id="{2AC37DA5-DC83-40AC-9401-A5FE4F92CFBA}"/>
                  </a:ext>
                </a:extLst>
              </p:cNvPr>
              <p:cNvSpPr>
                <a:spLocks noChangeArrowheads="1"/>
              </p:cNvSpPr>
              <p:nvPr/>
            </p:nvSpPr>
            <p:spPr bwMode="auto">
              <a:xfrm>
                <a:off x="8713002" y="4384621"/>
                <a:ext cx="286938" cy="176972"/>
              </a:xfrm>
              <a:prstGeom prst="rect">
                <a:avLst/>
              </a:prstGeom>
              <a:noFill/>
              <a:ln w="9525">
                <a:noFill/>
                <a:miter lim="800000"/>
                <a:headEnd/>
                <a:tailEnd/>
              </a:ln>
            </p:spPr>
            <p:txBody>
              <a:bodyPr wrap="none" lIns="0" tIns="0" rIns="0" bIns="0">
                <a:spAutoFit/>
              </a:bodyPr>
              <a:lstStyle/>
              <a:p>
                <a:pPr algn="ctr"/>
                <a:r>
                  <a:rPr lang="en-US" sz="1150" dirty="0">
                    <a:latin typeface="+mj-lt"/>
                  </a:rPr>
                  <a:t>0.35</a:t>
                </a:r>
              </a:p>
            </p:txBody>
          </p:sp>
          <p:cxnSp>
            <p:nvCxnSpPr>
              <p:cNvPr id="29" name="Straight Connector 28">
                <a:extLst>
                  <a:ext uri="{FF2B5EF4-FFF2-40B4-BE49-F238E27FC236}">
                    <a16:creationId xmlns:a16="http://schemas.microsoft.com/office/drawing/2014/main" id="{C8616716-7A3C-4FDD-B6C9-CB32A2933789}"/>
                  </a:ext>
                </a:extLst>
              </p:cNvPr>
              <p:cNvCxnSpPr/>
              <p:nvPr/>
            </p:nvCxnSpPr>
            <p:spPr>
              <a:xfrm>
                <a:off x="8382948"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6A863A-E6AF-4014-95FE-1585BD593E6E}"/>
                  </a:ext>
                </a:extLst>
              </p:cNvPr>
              <p:cNvCxnSpPr/>
              <p:nvPr/>
            </p:nvCxnSpPr>
            <p:spPr>
              <a:xfrm>
                <a:off x="7916822"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09E6C3-9298-4135-B088-0D997C987339}"/>
                  </a:ext>
                </a:extLst>
              </p:cNvPr>
              <p:cNvCxnSpPr/>
              <p:nvPr/>
            </p:nvCxnSpPr>
            <p:spPr>
              <a:xfrm>
                <a:off x="7450696"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D77540-F806-4FBD-A907-380E6A7D4DFE}"/>
                  </a:ext>
                </a:extLst>
              </p:cNvPr>
              <p:cNvCxnSpPr/>
              <p:nvPr/>
            </p:nvCxnSpPr>
            <p:spPr>
              <a:xfrm>
                <a:off x="6984570"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8A0DB3-80D9-465D-9D0E-CE9FABA34674}"/>
                  </a:ext>
                </a:extLst>
              </p:cNvPr>
              <p:cNvCxnSpPr/>
              <p:nvPr/>
            </p:nvCxnSpPr>
            <p:spPr>
              <a:xfrm>
                <a:off x="6518444"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35D7177-34F5-4962-A34E-C94538A20E10}"/>
                  </a:ext>
                </a:extLst>
              </p:cNvPr>
              <p:cNvCxnSpPr/>
              <p:nvPr/>
            </p:nvCxnSpPr>
            <p:spPr>
              <a:xfrm>
                <a:off x="6052318" y="4278077"/>
                <a:ext cx="0" cy="8148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F15983ED-0012-4C20-ACAE-8AC7B06957A9}"/>
                  </a:ext>
                </a:extLst>
              </p:cNvPr>
              <p:cNvSpPr/>
              <p:nvPr/>
            </p:nvSpPr>
            <p:spPr>
              <a:xfrm>
                <a:off x="5627507" y="363183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39EFFC8-A463-4776-9F6E-07C9867BEB3D}"/>
                  </a:ext>
                </a:extLst>
              </p:cNvPr>
              <p:cNvSpPr/>
              <p:nvPr/>
            </p:nvSpPr>
            <p:spPr>
              <a:xfrm>
                <a:off x="6029962" y="370877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864D976-DEDF-407F-8295-508DABF2CD24}"/>
                  </a:ext>
                </a:extLst>
              </p:cNvPr>
              <p:cNvSpPr/>
              <p:nvPr/>
            </p:nvSpPr>
            <p:spPr>
              <a:xfrm>
                <a:off x="5843531" y="35696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C7CF80C6-F350-4816-A230-DAF234C6621B}"/>
                  </a:ext>
                </a:extLst>
              </p:cNvPr>
              <p:cNvSpPr/>
              <p:nvPr/>
            </p:nvSpPr>
            <p:spPr>
              <a:xfrm>
                <a:off x="5568323" y="346907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178E0A1F-7F5C-491F-AD3B-4E2882141128}"/>
                  </a:ext>
                </a:extLst>
              </p:cNvPr>
              <p:cNvSpPr/>
              <p:nvPr/>
            </p:nvSpPr>
            <p:spPr>
              <a:xfrm>
                <a:off x="5671896" y="351050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55C77DC3-6319-4232-BB9C-D962AFF39B31}"/>
                  </a:ext>
                </a:extLst>
              </p:cNvPr>
              <p:cNvSpPr/>
              <p:nvPr/>
            </p:nvSpPr>
            <p:spPr>
              <a:xfrm>
                <a:off x="5778428" y="348091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3F2E593E-2FF4-41FC-B3A4-8001B2391814}"/>
                  </a:ext>
                </a:extLst>
              </p:cNvPr>
              <p:cNvSpPr/>
              <p:nvPr/>
            </p:nvSpPr>
            <p:spPr>
              <a:xfrm>
                <a:off x="5950062" y="348387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B7D04ED3-616B-44A8-BF05-809A15C55AEA}"/>
                  </a:ext>
                </a:extLst>
              </p:cNvPr>
              <p:cNvSpPr/>
              <p:nvPr/>
            </p:nvSpPr>
            <p:spPr>
              <a:xfrm>
                <a:off x="5568323" y="336254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1F0D031E-81B9-418E-9E59-408B1F7BD264}"/>
                  </a:ext>
                </a:extLst>
              </p:cNvPr>
              <p:cNvSpPr/>
              <p:nvPr/>
            </p:nvSpPr>
            <p:spPr>
              <a:xfrm>
                <a:off x="5677814" y="334478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8BB047AD-94BF-41A4-88F6-BEDC38EA0ECB}"/>
                  </a:ext>
                </a:extLst>
              </p:cNvPr>
              <p:cNvSpPr/>
              <p:nvPr/>
            </p:nvSpPr>
            <p:spPr>
              <a:xfrm>
                <a:off x="5757713" y="334774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FAFC2EC8-43E7-4760-B5A5-67C11C7FB50D}"/>
                  </a:ext>
                </a:extLst>
              </p:cNvPr>
              <p:cNvSpPr/>
              <p:nvPr/>
            </p:nvSpPr>
            <p:spPr>
              <a:xfrm>
                <a:off x="5816897" y="336550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4F63612-9213-4C97-A3AF-ADF0382C7013}"/>
                  </a:ext>
                </a:extLst>
              </p:cNvPr>
              <p:cNvSpPr/>
              <p:nvPr/>
            </p:nvSpPr>
            <p:spPr>
              <a:xfrm>
                <a:off x="6059553" y="330039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BF655080-F970-471B-A30A-730ED045FE70}"/>
                  </a:ext>
                </a:extLst>
              </p:cNvPr>
              <p:cNvSpPr/>
              <p:nvPr/>
            </p:nvSpPr>
            <p:spPr>
              <a:xfrm>
                <a:off x="6260780" y="336846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575628E7-CB34-48B4-8A64-F7B85816FCFE}"/>
                  </a:ext>
                </a:extLst>
              </p:cNvPr>
              <p:cNvSpPr/>
              <p:nvPr/>
            </p:nvSpPr>
            <p:spPr>
              <a:xfrm>
                <a:off x="6251902" y="328560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E13D53AC-4DA8-4ADD-8341-5F6817A8B6E1}"/>
                  </a:ext>
                </a:extLst>
              </p:cNvPr>
              <p:cNvSpPr/>
              <p:nvPr/>
            </p:nvSpPr>
            <p:spPr>
              <a:xfrm>
                <a:off x="6609968" y="332703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AAE9263F-3778-4A57-BF44-E0956E41C5C4}"/>
                  </a:ext>
                </a:extLst>
              </p:cNvPr>
              <p:cNvSpPr/>
              <p:nvPr/>
            </p:nvSpPr>
            <p:spPr>
              <a:xfrm>
                <a:off x="6719459" y="330039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391AED5-81C4-448A-BB3D-6A68AB1C3926}"/>
                  </a:ext>
                </a:extLst>
              </p:cNvPr>
              <p:cNvSpPr/>
              <p:nvPr/>
            </p:nvSpPr>
            <p:spPr>
              <a:xfrm>
                <a:off x="6784562" y="315243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18726D5E-C4BD-4C08-8F11-39A77AB644B8}"/>
                  </a:ext>
                </a:extLst>
              </p:cNvPr>
              <p:cNvSpPr/>
              <p:nvPr/>
            </p:nvSpPr>
            <p:spPr>
              <a:xfrm>
                <a:off x="6861502" y="29867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E4550507-1F61-4BC4-81E1-DE171A7E7860}"/>
                  </a:ext>
                </a:extLst>
              </p:cNvPr>
              <p:cNvSpPr/>
              <p:nvPr/>
            </p:nvSpPr>
            <p:spPr>
              <a:xfrm>
                <a:off x="6663235" y="306661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B16BF5DC-59FE-4A83-9D72-819A95720439}"/>
                  </a:ext>
                </a:extLst>
              </p:cNvPr>
              <p:cNvSpPr/>
              <p:nvPr/>
            </p:nvSpPr>
            <p:spPr>
              <a:xfrm>
                <a:off x="6607009" y="308733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27062AF3-923A-4547-BA75-D35283BD5E9F}"/>
                  </a:ext>
                </a:extLst>
              </p:cNvPr>
              <p:cNvSpPr/>
              <p:nvPr/>
            </p:nvSpPr>
            <p:spPr>
              <a:xfrm>
                <a:off x="7462225" y="318202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EA0EADE-5657-4BFD-907F-A4C84852C216}"/>
                  </a:ext>
                </a:extLst>
              </p:cNvPr>
              <p:cNvSpPr/>
              <p:nvPr/>
            </p:nvSpPr>
            <p:spPr>
              <a:xfrm>
                <a:off x="7565798" y="293345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660782A-FE0B-481F-8279-06B51CA98F0F}"/>
                  </a:ext>
                </a:extLst>
              </p:cNvPr>
              <p:cNvSpPr/>
              <p:nvPr/>
            </p:nvSpPr>
            <p:spPr>
              <a:xfrm>
                <a:off x="7672330" y="291865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260CAF8D-4B6B-41EC-89E1-83EA874E4632}"/>
                  </a:ext>
                </a:extLst>
              </p:cNvPr>
              <p:cNvSpPr/>
              <p:nvPr/>
            </p:nvSpPr>
            <p:spPr>
              <a:xfrm>
                <a:off x="5651182" y="326784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79B07454-0B77-4EE4-BEC7-CC4C6F81C06E}"/>
                  </a:ext>
                </a:extLst>
              </p:cNvPr>
              <p:cNvSpPr/>
              <p:nvPr/>
            </p:nvSpPr>
            <p:spPr>
              <a:xfrm>
                <a:off x="5698529" y="323529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C075061-CC85-4858-B5BA-94A0C0F8DA1F}"/>
                  </a:ext>
                </a:extLst>
              </p:cNvPr>
              <p:cNvSpPr/>
              <p:nvPr/>
            </p:nvSpPr>
            <p:spPr>
              <a:xfrm>
                <a:off x="5736999" y="32027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1CAF9DC5-F37A-485D-9DF1-0B3F17720724}"/>
                  </a:ext>
                </a:extLst>
              </p:cNvPr>
              <p:cNvSpPr/>
              <p:nvPr/>
            </p:nvSpPr>
            <p:spPr>
              <a:xfrm>
                <a:off x="5846536" y="323370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CFE3C68-7810-480B-9AB6-8B1BD4AEC7BE}"/>
                  </a:ext>
                </a:extLst>
              </p:cNvPr>
              <p:cNvSpPr/>
              <p:nvPr/>
            </p:nvSpPr>
            <p:spPr>
              <a:xfrm>
                <a:off x="5898923" y="32479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1E39972D-2C01-4D6F-B588-7F522BDF23C8}"/>
                  </a:ext>
                </a:extLst>
              </p:cNvPr>
              <p:cNvSpPr/>
              <p:nvPr/>
            </p:nvSpPr>
            <p:spPr>
              <a:xfrm>
                <a:off x="5870348" y="32027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8AC3184-6708-48F1-AFEF-FD13CF8A6E71}"/>
                  </a:ext>
                </a:extLst>
              </p:cNvPr>
              <p:cNvSpPr/>
              <p:nvPr/>
            </p:nvSpPr>
            <p:spPr>
              <a:xfrm>
                <a:off x="5939404" y="318369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02A1D547-2729-4DB6-866D-D3CEF3C30219}"/>
                  </a:ext>
                </a:extLst>
              </p:cNvPr>
              <p:cNvSpPr/>
              <p:nvPr/>
            </p:nvSpPr>
            <p:spPr>
              <a:xfrm>
                <a:off x="5822722" y="31551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5E08A575-3478-42A5-AC35-B1C4E8F9A524}"/>
                  </a:ext>
                </a:extLst>
              </p:cNvPr>
              <p:cNvSpPr/>
              <p:nvPr/>
            </p:nvSpPr>
            <p:spPr>
              <a:xfrm>
                <a:off x="5741760" y="315750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82D762F3-C3D7-4B90-B098-42C3047E70AF}"/>
                  </a:ext>
                </a:extLst>
              </p:cNvPr>
              <p:cNvSpPr/>
              <p:nvPr/>
            </p:nvSpPr>
            <p:spPr>
              <a:xfrm>
                <a:off x="5706041" y="315511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0AB57331-82F6-4287-B061-BE2908A17C8C}"/>
                  </a:ext>
                </a:extLst>
              </p:cNvPr>
              <p:cNvSpPr/>
              <p:nvPr/>
            </p:nvSpPr>
            <p:spPr>
              <a:xfrm>
                <a:off x="5620316" y="314083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F1E0BAB4-9421-4D2C-8801-5933237F0FF8}"/>
                  </a:ext>
                </a:extLst>
              </p:cNvPr>
              <p:cNvSpPr/>
              <p:nvPr/>
            </p:nvSpPr>
            <p:spPr>
              <a:xfrm>
                <a:off x="5567928" y="310987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9E9345C5-D051-4099-986B-D0B07F25D2D0}"/>
                  </a:ext>
                </a:extLst>
              </p:cNvPr>
              <p:cNvSpPr/>
              <p:nvPr/>
            </p:nvSpPr>
            <p:spPr>
              <a:xfrm>
                <a:off x="5617934" y="307177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45A29821-0A6E-4716-A630-119BD3DFA7C2}"/>
                  </a:ext>
                </a:extLst>
              </p:cNvPr>
              <p:cNvSpPr/>
              <p:nvPr/>
            </p:nvSpPr>
            <p:spPr>
              <a:xfrm>
                <a:off x="5672703" y="311701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A9FA0BA2-7C5B-439C-91BB-2822B20B4E83}"/>
                  </a:ext>
                </a:extLst>
              </p:cNvPr>
              <p:cNvSpPr/>
              <p:nvPr/>
            </p:nvSpPr>
            <p:spPr>
              <a:xfrm>
                <a:off x="5572690" y="300747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34124B5-F215-4BD5-9057-C933982EA862}"/>
                  </a:ext>
                </a:extLst>
              </p:cNvPr>
              <p:cNvSpPr/>
              <p:nvPr/>
            </p:nvSpPr>
            <p:spPr>
              <a:xfrm>
                <a:off x="5644128" y="299795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B8B38C52-BD3D-4D1E-B6CE-6FBB38CF54FF}"/>
                  </a:ext>
                </a:extLst>
              </p:cNvPr>
              <p:cNvSpPr/>
              <p:nvPr/>
            </p:nvSpPr>
            <p:spPr>
              <a:xfrm>
                <a:off x="5998934" y="308129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6C872A8B-2C04-4385-B547-2012287BB74F}"/>
                  </a:ext>
                </a:extLst>
              </p:cNvPr>
              <p:cNvSpPr/>
              <p:nvPr/>
            </p:nvSpPr>
            <p:spPr>
              <a:xfrm>
                <a:off x="6113234" y="324322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12B14477-1B45-4D07-BEB6-3DA46E24E488}"/>
                  </a:ext>
                </a:extLst>
              </p:cNvPr>
              <p:cNvSpPr/>
              <p:nvPr/>
            </p:nvSpPr>
            <p:spPr>
              <a:xfrm>
                <a:off x="6108471" y="321464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1B68915-AB62-43EA-B955-4A626F7708A9}"/>
                  </a:ext>
                </a:extLst>
              </p:cNvPr>
              <p:cNvSpPr/>
              <p:nvPr/>
            </p:nvSpPr>
            <p:spPr>
              <a:xfrm>
                <a:off x="6132284" y="317178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644B761E-06AA-4476-B5F4-A43B26CD0CEA}"/>
                  </a:ext>
                </a:extLst>
              </p:cNvPr>
              <p:cNvSpPr/>
              <p:nvPr/>
            </p:nvSpPr>
            <p:spPr>
              <a:xfrm>
                <a:off x="6129903" y="314082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CA51640D-4AE9-4EB8-9602-7E8ABF268756}"/>
                  </a:ext>
                </a:extLst>
              </p:cNvPr>
              <p:cNvSpPr/>
              <p:nvPr/>
            </p:nvSpPr>
            <p:spPr>
              <a:xfrm>
                <a:off x="6134665" y="306701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4663D84-2573-473C-9BFE-C83E8D065030}"/>
                  </a:ext>
                </a:extLst>
              </p:cNvPr>
              <p:cNvSpPr/>
              <p:nvPr/>
            </p:nvSpPr>
            <p:spPr>
              <a:xfrm>
                <a:off x="6241822" y="315273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6E2C0DDD-ED3C-4586-AB5D-8CB7F6998D34}"/>
                  </a:ext>
                </a:extLst>
              </p:cNvPr>
              <p:cNvSpPr/>
              <p:nvPr/>
            </p:nvSpPr>
            <p:spPr>
              <a:xfrm>
                <a:off x="6241822" y="308129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D844E3F1-0915-4625-A205-A3BDDCDF9E02}"/>
                  </a:ext>
                </a:extLst>
              </p:cNvPr>
              <p:cNvSpPr/>
              <p:nvPr/>
            </p:nvSpPr>
            <p:spPr>
              <a:xfrm>
                <a:off x="6322784" y="308129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B9E92D98-9093-4B9A-9504-459B1ADF41D1}"/>
                  </a:ext>
                </a:extLst>
              </p:cNvPr>
              <p:cNvSpPr/>
              <p:nvPr/>
            </p:nvSpPr>
            <p:spPr>
              <a:xfrm>
                <a:off x="6391840" y="309796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D4B78922-7D75-4881-BC0F-2987FC01F579}"/>
                  </a:ext>
                </a:extLst>
              </p:cNvPr>
              <p:cNvSpPr/>
              <p:nvPr/>
            </p:nvSpPr>
            <p:spPr>
              <a:xfrm>
                <a:off x="6394221" y="306939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CAF77805-28A6-4089-8C78-265D1D76D179}"/>
                  </a:ext>
                </a:extLst>
              </p:cNvPr>
              <p:cNvSpPr/>
              <p:nvPr/>
            </p:nvSpPr>
            <p:spPr>
              <a:xfrm>
                <a:off x="6546621" y="296461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17CD2514-91B5-482E-89AE-2E02A1CC0469}"/>
                  </a:ext>
                </a:extLst>
              </p:cNvPr>
              <p:cNvSpPr/>
              <p:nvPr/>
            </p:nvSpPr>
            <p:spPr>
              <a:xfrm>
                <a:off x="6832927" y="28009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F468488F-5B3A-4335-9D3C-37B5932ABF74}"/>
                  </a:ext>
                </a:extLst>
              </p:cNvPr>
              <p:cNvSpPr/>
              <p:nvPr/>
            </p:nvSpPr>
            <p:spPr>
              <a:xfrm>
                <a:off x="6937702" y="28009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4818BB1E-010D-4FCC-8B9E-6EAD25888DE6}"/>
                  </a:ext>
                </a:extLst>
              </p:cNvPr>
              <p:cNvSpPr/>
              <p:nvPr/>
            </p:nvSpPr>
            <p:spPr>
              <a:xfrm>
                <a:off x="6835308" y="24628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AF154518-9C30-4B4C-823B-D9F76DD20C33}"/>
                  </a:ext>
                </a:extLst>
              </p:cNvPr>
              <p:cNvSpPr/>
              <p:nvPr/>
            </p:nvSpPr>
            <p:spPr>
              <a:xfrm>
                <a:off x="7068670" y="245570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05C27D0C-10E5-45D1-8BEC-55E4BB6944B7}"/>
                  </a:ext>
                </a:extLst>
              </p:cNvPr>
              <p:cNvSpPr/>
              <p:nvPr/>
            </p:nvSpPr>
            <p:spPr>
              <a:xfrm>
                <a:off x="7080576" y="25390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518A9CC7-B8E2-4D5B-A89A-367013C807FA}"/>
                  </a:ext>
                </a:extLst>
              </p:cNvPr>
              <p:cNvSpPr/>
              <p:nvPr/>
            </p:nvSpPr>
            <p:spPr>
              <a:xfrm>
                <a:off x="7240120" y="257476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5780C8BB-79A4-408D-AB74-D680565D9FA6}"/>
                  </a:ext>
                </a:extLst>
              </p:cNvPr>
              <p:cNvSpPr/>
              <p:nvPr/>
            </p:nvSpPr>
            <p:spPr>
              <a:xfrm>
                <a:off x="7282982" y="246760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78D7E549-845B-409A-9BBF-8A243252CF44}"/>
                  </a:ext>
                </a:extLst>
              </p:cNvPr>
              <p:cNvSpPr/>
              <p:nvPr/>
            </p:nvSpPr>
            <p:spPr>
              <a:xfrm>
                <a:off x="8247388" y="224377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A1D7C597-E266-4DC8-B1B3-4DDEC0FE43FE}"/>
                  </a:ext>
                </a:extLst>
              </p:cNvPr>
              <p:cNvSpPr/>
              <p:nvPr/>
            </p:nvSpPr>
            <p:spPr>
              <a:xfrm>
                <a:off x="6747200" y="235330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3F29439F-104C-47CA-BB6A-362B540E5437}"/>
                  </a:ext>
                </a:extLst>
              </p:cNvPr>
              <p:cNvSpPr/>
              <p:nvPr/>
            </p:nvSpPr>
            <p:spPr>
              <a:xfrm>
                <a:off x="6551938" y="218423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A7022FDA-CE6B-4856-88DF-8B1BAB421F51}"/>
                  </a:ext>
                </a:extLst>
              </p:cNvPr>
              <p:cNvSpPr/>
              <p:nvPr/>
            </p:nvSpPr>
            <p:spPr>
              <a:xfrm>
                <a:off x="6509076" y="200802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AFC6CD78-C088-412D-9CDC-03D7C4A27803}"/>
                  </a:ext>
                </a:extLst>
              </p:cNvPr>
              <p:cNvSpPr/>
              <p:nvPr/>
            </p:nvSpPr>
            <p:spPr>
              <a:xfrm>
                <a:off x="5570863" y="184610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F8FD1A2-49E9-45EB-899F-F395DEA707A3}"/>
                  </a:ext>
                </a:extLst>
              </p:cNvPr>
              <p:cNvSpPr/>
              <p:nvPr/>
            </p:nvSpPr>
            <p:spPr>
              <a:xfrm>
                <a:off x="6161413" y="217471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AE9459A4-DC72-41AE-A8FB-D0A37052AAB4}"/>
                  </a:ext>
                </a:extLst>
              </p:cNvPr>
              <p:cNvSpPr/>
              <p:nvPr/>
            </p:nvSpPr>
            <p:spPr>
              <a:xfrm>
                <a:off x="6118550" y="22294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6C16AD32-C4E4-4D6B-92C7-62807DDD394C}"/>
                  </a:ext>
                </a:extLst>
              </p:cNvPr>
              <p:cNvSpPr/>
              <p:nvPr/>
            </p:nvSpPr>
            <p:spPr>
              <a:xfrm>
                <a:off x="6518600" y="240569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ECB85C83-D175-47ED-8C7F-39E967226FDD}"/>
                  </a:ext>
                </a:extLst>
              </p:cNvPr>
              <p:cNvSpPr/>
              <p:nvPr/>
            </p:nvSpPr>
            <p:spPr>
              <a:xfrm>
                <a:off x="6587657" y="25676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C4CC98C1-6B3B-4D59-9E43-80E0B4E70B58}"/>
                  </a:ext>
                </a:extLst>
              </p:cNvPr>
              <p:cNvSpPr/>
              <p:nvPr/>
            </p:nvSpPr>
            <p:spPr>
              <a:xfrm>
                <a:off x="6630520" y="26533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7940D975-CF7D-42F8-8ED1-F3500C74ACA4}"/>
                  </a:ext>
                </a:extLst>
              </p:cNvPr>
              <p:cNvSpPr/>
              <p:nvPr/>
            </p:nvSpPr>
            <p:spPr>
              <a:xfrm>
                <a:off x="6671001" y="263191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21D7F8D8-BDE7-4F9F-B9C8-983ADF584EB3}"/>
                  </a:ext>
                </a:extLst>
              </p:cNvPr>
              <p:cNvSpPr/>
              <p:nvPr/>
            </p:nvSpPr>
            <p:spPr>
              <a:xfrm>
                <a:off x="6773395" y="270096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BA509D4D-7773-4A8F-B6B3-F5DD751A108D}"/>
                  </a:ext>
                </a:extLst>
              </p:cNvPr>
              <p:cNvSpPr/>
              <p:nvPr/>
            </p:nvSpPr>
            <p:spPr>
              <a:xfrm>
                <a:off x="5673256" y="218662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1684029F-76F9-4066-8592-D30398D90D1B}"/>
                  </a:ext>
                </a:extLst>
              </p:cNvPr>
              <p:cNvSpPr/>
              <p:nvPr/>
            </p:nvSpPr>
            <p:spPr>
              <a:xfrm>
                <a:off x="5570863" y="21485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FF59EA92-DA6F-4288-9CCA-3BE9B6331CB3}"/>
                  </a:ext>
                </a:extLst>
              </p:cNvPr>
              <p:cNvSpPr/>
              <p:nvPr/>
            </p:nvSpPr>
            <p:spPr>
              <a:xfrm>
                <a:off x="5570863" y="223900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706F17DD-48CA-4335-A136-1D343F289FBE}"/>
                  </a:ext>
                </a:extLst>
              </p:cNvPr>
              <p:cNvSpPr/>
              <p:nvPr/>
            </p:nvSpPr>
            <p:spPr>
              <a:xfrm>
                <a:off x="5570863" y="227710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2B2D16BC-7E1E-4835-9AE0-6E17440D2450}"/>
                  </a:ext>
                </a:extLst>
              </p:cNvPr>
              <p:cNvSpPr/>
              <p:nvPr/>
            </p:nvSpPr>
            <p:spPr>
              <a:xfrm>
                <a:off x="5570863" y="237235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18953508-7BA2-4513-B59D-BEC051203AE0}"/>
                  </a:ext>
                </a:extLst>
              </p:cNvPr>
              <p:cNvSpPr/>
              <p:nvPr/>
            </p:nvSpPr>
            <p:spPr>
              <a:xfrm>
                <a:off x="5570863" y="24080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6B00F404-8872-44BC-8FE1-413C0A602581}"/>
                  </a:ext>
                </a:extLst>
              </p:cNvPr>
              <p:cNvSpPr/>
              <p:nvPr/>
            </p:nvSpPr>
            <p:spPr>
              <a:xfrm>
                <a:off x="5570863" y="243665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FD0100E2-9E0E-4C20-9628-9406E22002AD}"/>
                  </a:ext>
                </a:extLst>
              </p:cNvPr>
              <p:cNvSpPr/>
              <p:nvPr/>
            </p:nvSpPr>
            <p:spPr>
              <a:xfrm>
                <a:off x="5570863" y="24842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4B5F94CD-AD5F-4067-8E63-02F4F7F80502}"/>
                  </a:ext>
                </a:extLst>
              </p:cNvPr>
              <p:cNvSpPr/>
              <p:nvPr/>
            </p:nvSpPr>
            <p:spPr>
              <a:xfrm>
                <a:off x="5570863" y="257476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35BE11A3-5BE8-487A-BDFA-23634AE065A5}"/>
                  </a:ext>
                </a:extLst>
              </p:cNvPr>
              <p:cNvSpPr/>
              <p:nvPr/>
            </p:nvSpPr>
            <p:spPr>
              <a:xfrm>
                <a:off x="5570863" y="261048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8C99F2CA-DFD5-4F33-90C3-ED2C302AF416}"/>
                  </a:ext>
                </a:extLst>
              </p:cNvPr>
              <p:cNvSpPr/>
              <p:nvPr/>
            </p:nvSpPr>
            <p:spPr>
              <a:xfrm>
                <a:off x="5570863" y="267239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90DE5FD6-D64B-429D-9260-7ADD4F381003}"/>
                  </a:ext>
                </a:extLst>
              </p:cNvPr>
              <p:cNvSpPr/>
              <p:nvPr/>
            </p:nvSpPr>
            <p:spPr>
              <a:xfrm>
                <a:off x="5570863" y="275097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340FD91B-0252-4A9A-A682-E3DB19A10290}"/>
                  </a:ext>
                </a:extLst>
              </p:cNvPr>
              <p:cNvSpPr/>
              <p:nvPr/>
            </p:nvSpPr>
            <p:spPr>
              <a:xfrm>
                <a:off x="5570863" y="279859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3963DFB4-2716-408C-9E4C-E3A3EC97F802}"/>
                  </a:ext>
                </a:extLst>
              </p:cNvPr>
              <p:cNvSpPr/>
              <p:nvPr/>
            </p:nvSpPr>
            <p:spPr>
              <a:xfrm>
                <a:off x="5570863" y="283193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D59A4CA0-7FB3-4D22-962A-35B6D935A328}"/>
                  </a:ext>
                </a:extLst>
              </p:cNvPr>
              <p:cNvSpPr/>
              <p:nvPr/>
            </p:nvSpPr>
            <p:spPr>
              <a:xfrm>
                <a:off x="5570863" y="287241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453574E4-A9A4-418C-BF4F-84137A3FE4B7}"/>
                  </a:ext>
                </a:extLst>
              </p:cNvPr>
              <p:cNvSpPr/>
              <p:nvPr/>
            </p:nvSpPr>
            <p:spPr>
              <a:xfrm>
                <a:off x="5570863" y="289384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6E8D94AD-52DA-4A34-922C-C8E12039671C}"/>
                  </a:ext>
                </a:extLst>
              </p:cNvPr>
              <p:cNvSpPr/>
              <p:nvPr/>
            </p:nvSpPr>
            <p:spPr>
              <a:xfrm>
                <a:off x="5570863" y="291528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924AAD97-AB1D-4014-9FA6-85C85255DACB}"/>
                  </a:ext>
                </a:extLst>
              </p:cNvPr>
              <p:cNvSpPr/>
              <p:nvPr/>
            </p:nvSpPr>
            <p:spPr>
              <a:xfrm>
                <a:off x="5782794" y="230330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D645B3E4-DB45-40FE-90F7-7DE22A6DCDC9}"/>
                  </a:ext>
                </a:extLst>
              </p:cNvPr>
              <p:cNvSpPr/>
              <p:nvPr/>
            </p:nvSpPr>
            <p:spPr>
              <a:xfrm>
                <a:off x="5811369" y="230330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AC8F5D19-6171-4A37-A2D9-1605C633E558}"/>
                  </a:ext>
                </a:extLst>
              </p:cNvPr>
              <p:cNvSpPr/>
              <p:nvPr/>
            </p:nvSpPr>
            <p:spPr>
              <a:xfrm>
                <a:off x="5842325" y="231520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7939AA9C-2BBA-4A6D-819E-8A48EB260187}"/>
                  </a:ext>
                </a:extLst>
              </p:cNvPr>
              <p:cNvSpPr/>
              <p:nvPr/>
            </p:nvSpPr>
            <p:spPr>
              <a:xfrm>
                <a:off x="5935194" y="233187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56014FC3-C0C4-46F2-AA5A-74CBF772460D}"/>
                  </a:ext>
                </a:extLst>
              </p:cNvPr>
              <p:cNvSpPr/>
              <p:nvPr/>
            </p:nvSpPr>
            <p:spPr>
              <a:xfrm>
                <a:off x="5932813" y="236045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AE16BC7C-B98C-47A9-8765-327439E113CA}"/>
                  </a:ext>
                </a:extLst>
              </p:cNvPr>
              <p:cNvSpPr/>
              <p:nvPr/>
            </p:nvSpPr>
            <p:spPr>
              <a:xfrm>
                <a:off x="5980438" y="239617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7C62998F-A069-4616-B8B4-0DD926CBB25B}"/>
                  </a:ext>
                </a:extLst>
              </p:cNvPr>
              <p:cNvSpPr/>
              <p:nvPr/>
            </p:nvSpPr>
            <p:spPr>
              <a:xfrm>
                <a:off x="6116169" y="236997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E26879B1-B7DE-43B3-B761-23EA4FFD4486}"/>
                  </a:ext>
                </a:extLst>
              </p:cNvPr>
              <p:cNvSpPr/>
              <p:nvPr/>
            </p:nvSpPr>
            <p:spPr>
              <a:xfrm>
                <a:off x="6056638" y="24199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0A0F22DF-016B-4EAF-B95C-8441FE2ED537}"/>
                  </a:ext>
                </a:extLst>
              </p:cNvPr>
              <p:cNvSpPr/>
              <p:nvPr/>
            </p:nvSpPr>
            <p:spPr>
              <a:xfrm>
                <a:off x="5989963" y="247475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DBCB9C80-8749-4B99-86A2-FD9F3697D62F}"/>
                  </a:ext>
                </a:extLst>
              </p:cNvPr>
              <p:cNvSpPr/>
              <p:nvPr/>
            </p:nvSpPr>
            <p:spPr>
              <a:xfrm>
                <a:off x="6078069" y="247475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C49CD26B-C8A6-42C7-9078-36850ED3FE47}"/>
                  </a:ext>
                </a:extLst>
              </p:cNvPr>
              <p:cNvSpPr/>
              <p:nvPr/>
            </p:nvSpPr>
            <p:spPr>
              <a:xfrm>
                <a:off x="6149507" y="246760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1A3333DE-453F-4AC5-9DFC-CD537E101D4A}"/>
                  </a:ext>
                </a:extLst>
              </p:cNvPr>
              <p:cNvSpPr/>
              <p:nvPr/>
            </p:nvSpPr>
            <p:spPr>
              <a:xfrm>
                <a:off x="6149507" y="245093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E34AA0E4-EE82-4492-B843-48C67D33E053}"/>
                  </a:ext>
                </a:extLst>
              </p:cNvPr>
              <p:cNvSpPr/>
              <p:nvPr/>
            </p:nvSpPr>
            <p:spPr>
              <a:xfrm>
                <a:off x="5699450" y="239140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36FC83B9-0645-4E2E-99F5-BC6A1A5E9E4F}"/>
                  </a:ext>
                </a:extLst>
              </p:cNvPr>
              <p:cNvSpPr/>
              <p:nvPr/>
            </p:nvSpPr>
            <p:spPr>
              <a:xfrm>
                <a:off x="5825656" y="239140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0CE6580-D19D-4062-9B29-3AFD82380B4C}"/>
                  </a:ext>
                </a:extLst>
              </p:cNvPr>
              <p:cNvSpPr/>
              <p:nvPr/>
            </p:nvSpPr>
            <p:spPr>
              <a:xfrm>
                <a:off x="5778031" y="243427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BC8974DC-17CB-4063-BAA3-1DD5A1A03199}"/>
                  </a:ext>
                </a:extLst>
              </p:cNvPr>
              <p:cNvSpPr/>
              <p:nvPr/>
            </p:nvSpPr>
            <p:spPr>
              <a:xfrm>
                <a:off x="5858994" y="243427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1AB08000-77C9-418B-937C-3979DF049158}"/>
                  </a:ext>
                </a:extLst>
              </p:cNvPr>
              <p:cNvSpPr/>
              <p:nvPr/>
            </p:nvSpPr>
            <p:spPr>
              <a:xfrm>
                <a:off x="5882806" y="242712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2885376B-269F-4786-AF5D-31B1223F2318}"/>
                  </a:ext>
                </a:extLst>
              </p:cNvPr>
              <p:cNvSpPr/>
              <p:nvPr/>
            </p:nvSpPr>
            <p:spPr>
              <a:xfrm>
                <a:off x="5711356" y="24533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CE9A2CCF-1D41-409E-9710-C3B3CA718513}"/>
                  </a:ext>
                </a:extLst>
              </p:cNvPr>
              <p:cNvSpPr/>
              <p:nvPr/>
            </p:nvSpPr>
            <p:spPr>
              <a:xfrm>
                <a:off x="5668494" y="248427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81ECF446-8D5C-4570-BCC9-7957762F48AD}"/>
                  </a:ext>
                </a:extLst>
              </p:cNvPr>
              <p:cNvSpPr/>
              <p:nvPr/>
            </p:nvSpPr>
            <p:spPr>
              <a:xfrm>
                <a:off x="5713737" y="248903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6882F3DB-F4C4-40F1-AE56-A6F7E9E74B11}"/>
                  </a:ext>
                </a:extLst>
              </p:cNvPr>
              <p:cNvSpPr/>
              <p:nvPr/>
            </p:nvSpPr>
            <p:spPr>
              <a:xfrm>
                <a:off x="5628013" y="257476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54C46399-DBBE-47F4-BC02-0982070B2B53}"/>
                  </a:ext>
                </a:extLst>
              </p:cNvPr>
              <p:cNvSpPr/>
              <p:nvPr/>
            </p:nvSpPr>
            <p:spPr>
              <a:xfrm>
                <a:off x="5685163" y="259619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D5071AB2-7CCF-4970-A5A5-3E76A8CD8EBE}"/>
                  </a:ext>
                </a:extLst>
              </p:cNvPr>
              <p:cNvSpPr/>
              <p:nvPr/>
            </p:nvSpPr>
            <p:spPr>
              <a:xfrm>
                <a:off x="5751838" y="259619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0F972156-A54D-42AB-924B-4B36D9576C4D}"/>
                  </a:ext>
                </a:extLst>
              </p:cNvPr>
              <p:cNvSpPr/>
              <p:nvPr/>
            </p:nvSpPr>
            <p:spPr>
              <a:xfrm>
                <a:off x="5839944" y="25842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AC6D4159-A020-4184-A6AA-CBE0A0626B63}"/>
                  </a:ext>
                </a:extLst>
              </p:cNvPr>
              <p:cNvSpPr/>
              <p:nvPr/>
            </p:nvSpPr>
            <p:spPr>
              <a:xfrm>
                <a:off x="5854232" y="260095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FE091F69-48F1-4B00-8A4F-42CA0822865C}"/>
                  </a:ext>
                </a:extLst>
              </p:cNvPr>
              <p:cNvSpPr/>
              <p:nvPr/>
            </p:nvSpPr>
            <p:spPr>
              <a:xfrm>
                <a:off x="5866138" y="262714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9513D5FF-BBB0-4EB7-B177-227EFE1F65B3}"/>
                  </a:ext>
                </a:extLst>
              </p:cNvPr>
              <p:cNvSpPr/>
              <p:nvPr/>
            </p:nvSpPr>
            <p:spPr>
              <a:xfrm>
                <a:off x="5909000" y="255094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622F9697-3D55-4A17-B54E-8F40C108F4B7}"/>
                  </a:ext>
                </a:extLst>
              </p:cNvPr>
              <p:cNvSpPr/>
              <p:nvPr/>
            </p:nvSpPr>
            <p:spPr>
              <a:xfrm>
                <a:off x="5959006" y="255094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1A29CFAE-7FBF-4F01-BC4E-A38BF5C183C1}"/>
                  </a:ext>
                </a:extLst>
              </p:cNvPr>
              <p:cNvSpPr/>
              <p:nvPr/>
            </p:nvSpPr>
            <p:spPr>
              <a:xfrm>
                <a:off x="6104263" y="251523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7545BFD5-2CBD-4059-AC30-512668707E45}"/>
                  </a:ext>
                </a:extLst>
              </p:cNvPr>
              <p:cNvSpPr/>
              <p:nvPr/>
            </p:nvSpPr>
            <p:spPr>
              <a:xfrm>
                <a:off x="6061401" y="25723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9E010F86-2425-4682-8E9B-BFD09472F3B0}"/>
                  </a:ext>
                </a:extLst>
              </p:cNvPr>
              <p:cNvSpPr/>
              <p:nvPr/>
            </p:nvSpPr>
            <p:spPr>
              <a:xfrm>
                <a:off x="6094739" y="258666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57F8F1B0-12B2-40D1-82AB-3454B774C618}"/>
                  </a:ext>
                </a:extLst>
              </p:cNvPr>
              <p:cNvSpPr/>
              <p:nvPr/>
            </p:nvSpPr>
            <p:spPr>
              <a:xfrm>
                <a:off x="6173320" y="260095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6EDACDDF-9620-4321-A8BA-F07F01D1FC18}"/>
                  </a:ext>
                </a:extLst>
              </p:cNvPr>
              <p:cNvSpPr/>
              <p:nvPr/>
            </p:nvSpPr>
            <p:spPr>
              <a:xfrm>
                <a:off x="6356676" y="251285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B08C1F0E-0839-41FA-B7F1-670DD5BCC154}"/>
                  </a:ext>
                </a:extLst>
              </p:cNvPr>
              <p:cNvSpPr/>
              <p:nvPr/>
            </p:nvSpPr>
            <p:spPr>
              <a:xfrm>
                <a:off x="6418589" y="25461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D844348E-E36D-4B8F-B18A-F75E39EE1CB4}"/>
                  </a:ext>
                </a:extLst>
              </p:cNvPr>
              <p:cNvSpPr/>
              <p:nvPr/>
            </p:nvSpPr>
            <p:spPr>
              <a:xfrm>
                <a:off x="6423351" y="259381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4DCBF5FD-D23C-4FA6-93B9-D14818D1F737}"/>
                  </a:ext>
                </a:extLst>
              </p:cNvPr>
              <p:cNvSpPr/>
              <p:nvPr/>
            </p:nvSpPr>
            <p:spPr>
              <a:xfrm>
                <a:off x="6406682" y="264620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923A04A0-4B21-42DF-B513-11EA22B5F8C9}"/>
                  </a:ext>
                </a:extLst>
              </p:cNvPr>
              <p:cNvSpPr/>
              <p:nvPr/>
            </p:nvSpPr>
            <p:spPr>
              <a:xfrm>
                <a:off x="6418589" y="26819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a:extLst>
                  <a:ext uri="{FF2B5EF4-FFF2-40B4-BE49-F238E27FC236}">
                    <a16:creationId xmlns:a16="http://schemas.microsoft.com/office/drawing/2014/main" id="{9FE32741-F650-4F1D-893C-73269236A81F}"/>
                  </a:ext>
                </a:extLst>
              </p:cNvPr>
              <p:cNvSpPr/>
              <p:nvPr/>
            </p:nvSpPr>
            <p:spPr>
              <a:xfrm>
                <a:off x="6437639" y="275335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AE6FFBF7-71EC-410C-B784-62AD73A36E37}"/>
                  </a:ext>
                </a:extLst>
              </p:cNvPr>
              <p:cNvSpPr/>
              <p:nvPr/>
            </p:nvSpPr>
            <p:spPr>
              <a:xfrm>
                <a:off x="6509076" y="27628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62618C9B-EBDF-42E3-95DC-D49FF768BED9}"/>
                  </a:ext>
                </a:extLst>
              </p:cNvPr>
              <p:cNvSpPr/>
              <p:nvPr/>
            </p:nvSpPr>
            <p:spPr>
              <a:xfrm>
                <a:off x="6525745" y="27128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51164798-97BF-4C07-874F-8AC53ECE9BCF}"/>
                  </a:ext>
                </a:extLst>
              </p:cNvPr>
              <p:cNvSpPr/>
              <p:nvPr/>
            </p:nvSpPr>
            <p:spPr>
              <a:xfrm>
                <a:off x="6340007" y="259381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F6BBC68E-93FE-4A1E-8A48-DC1835F1F025}"/>
                  </a:ext>
                </a:extLst>
              </p:cNvPr>
              <p:cNvSpPr/>
              <p:nvPr/>
            </p:nvSpPr>
            <p:spPr>
              <a:xfrm>
                <a:off x="6287619" y="26104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AEC5C609-8CCB-4092-8D72-A879C65ACB70}"/>
                  </a:ext>
                </a:extLst>
              </p:cNvPr>
              <p:cNvSpPr/>
              <p:nvPr/>
            </p:nvSpPr>
            <p:spPr>
              <a:xfrm>
                <a:off x="6285238" y="267715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6DC02AB8-ED0D-48A5-B308-CB6FFE94B2D7}"/>
                  </a:ext>
                </a:extLst>
              </p:cNvPr>
              <p:cNvSpPr/>
              <p:nvPr/>
            </p:nvSpPr>
            <p:spPr>
              <a:xfrm>
                <a:off x="6328100" y="26985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a:extLst>
                  <a:ext uri="{FF2B5EF4-FFF2-40B4-BE49-F238E27FC236}">
                    <a16:creationId xmlns:a16="http://schemas.microsoft.com/office/drawing/2014/main" id="{8A8DFA85-1DC8-4894-9062-A485C966D941}"/>
                  </a:ext>
                </a:extLst>
              </p:cNvPr>
              <p:cNvSpPr/>
              <p:nvPr/>
            </p:nvSpPr>
            <p:spPr>
              <a:xfrm>
                <a:off x="6318575" y="275335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BF3BC3C5-57EF-414E-9F99-7598F1C12444}"/>
                  </a:ext>
                </a:extLst>
              </p:cNvPr>
              <p:cNvSpPr/>
              <p:nvPr/>
            </p:nvSpPr>
            <p:spPr>
              <a:xfrm>
                <a:off x="6244757" y="276526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a:extLst>
                  <a:ext uri="{FF2B5EF4-FFF2-40B4-BE49-F238E27FC236}">
                    <a16:creationId xmlns:a16="http://schemas.microsoft.com/office/drawing/2014/main" id="{30D77C60-AB01-40DB-B639-6051E6756B48}"/>
                  </a:ext>
                </a:extLst>
              </p:cNvPr>
              <p:cNvSpPr/>
              <p:nvPr/>
            </p:nvSpPr>
            <p:spPr>
              <a:xfrm>
                <a:off x="6170938" y="267953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DD6A1E07-C85D-4832-A457-56644D080CE2}"/>
                  </a:ext>
                </a:extLst>
              </p:cNvPr>
              <p:cNvSpPr/>
              <p:nvPr/>
            </p:nvSpPr>
            <p:spPr>
              <a:xfrm>
                <a:off x="6170938" y="27128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9F423906-0B40-4FA8-BE79-32FB0346D63B}"/>
                  </a:ext>
                </a:extLst>
              </p:cNvPr>
              <p:cNvSpPr/>
              <p:nvPr/>
            </p:nvSpPr>
            <p:spPr>
              <a:xfrm>
                <a:off x="6075688" y="26604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0CBB6C10-1522-46FD-BB97-803A35B6D4FE}"/>
                  </a:ext>
                </a:extLst>
              </p:cNvPr>
              <p:cNvSpPr/>
              <p:nvPr/>
            </p:nvSpPr>
            <p:spPr>
              <a:xfrm>
                <a:off x="6094738" y="268668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a:extLst>
                  <a:ext uri="{FF2B5EF4-FFF2-40B4-BE49-F238E27FC236}">
                    <a16:creationId xmlns:a16="http://schemas.microsoft.com/office/drawing/2014/main" id="{976CDAA4-C35E-42EC-9B54-75CFF97E5C86}"/>
                  </a:ext>
                </a:extLst>
              </p:cNvPr>
              <p:cNvSpPr/>
              <p:nvPr/>
            </p:nvSpPr>
            <p:spPr>
              <a:xfrm>
                <a:off x="6082832" y="27128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CE4E5F32-0413-42F4-8164-B050FAA26336}"/>
                  </a:ext>
                </a:extLst>
              </p:cNvPr>
              <p:cNvSpPr/>
              <p:nvPr/>
            </p:nvSpPr>
            <p:spPr>
              <a:xfrm>
                <a:off x="6028063" y="27128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C91231F7-599A-46A1-951C-3258EA6467AA}"/>
                  </a:ext>
                </a:extLst>
              </p:cNvPr>
              <p:cNvSpPr/>
              <p:nvPr/>
            </p:nvSpPr>
            <p:spPr>
              <a:xfrm>
                <a:off x="6011394" y="275573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982BE97B-82CF-44DA-9F7E-65281D8B10ED}"/>
                  </a:ext>
                </a:extLst>
              </p:cNvPr>
              <p:cNvSpPr/>
              <p:nvPr/>
            </p:nvSpPr>
            <p:spPr>
              <a:xfrm>
                <a:off x="6059019" y="278669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a:extLst>
                  <a:ext uri="{FF2B5EF4-FFF2-40B4-BE49-F238E27FC236}">
                    <a16:creationId xmlns:a16="http://schemas.microsoft.com/office/drawing/2014/main" id="{15B5EC7F-BDA4-47AA-B75D-F506F3BAC495}"/>
                  </a:ext>
                </a:extLst>
              </p:cNvPr>
              <p:cNvSpPr/>
              <p:nvPr/>
            </p:nvSpPr>
            <p:spPr>
              <a:xfrm>
                <a:off x="5716119" y="26438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F3D5E8C7-C519-4445-9D03-565C2B95F548}"/>
                  </a:ext>
                </a:extLst>
              </p:cNvPr>
              <p:cNvSpPr/>
              <p:nvPr/>
            </p:nvSpPr>
            <p:spPr>
              <a:xfrm>
                <a:off x="5739931" y="26985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E8ECC338-7D36-4023-88E4-A57BF0F17599}"/>
                  </a:ext>
                </a:extLst>
              </p:cNvPr>
              <p:cNvSpPr/>
              <p:nvPr/>
            </p:nvSpPr>
            <p:spPr>
              <a:xfrm>
                <a:off x="5806606" y="26747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A34690DD-8FFF-4FA0-9993-C05109604ED2}"/>
                  </a:ext>
                </a:extLst>
              </p:cNvPr>
              <p:cNvSpPr/>
              <p:nvPr/>
            </p:nvSpPr>
            <p:spPr>
              <a:xfrm>
                <a:off x="5842325" y="26747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67373B97-59FA-4CC9-B9C7-4675787561F2}"/>
                  </a:ext>
                </a:extLst>
              </p:cNvPr>
              <p:cNvSpPr/>
              <p:nvPr/>
            </p:nvSpPr>
            <p:spPr>
              <a:xfrm>
                <a:off x="5851850" y="271049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98E0AA02-589A-4E39-8B86-C00A839A7FEE}"/>
                  </a:ext>
                </a:extLst>
              </p:cNvPr>
              <p:cNvSpPr/>
              <p:nvPr/>
            </p:nvSpPr>
            <p:spPr>
              <a:xfrm>
                <a:off x="5875663" y="2746213"/>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35E3A9EA-0A9D-452D-B1C3-1AFFAD006FB4}"/>
                  </a:ext>
                </a:extLst>
              </p:cNvPr>
              <p:cNvSpPr/>
              <p:nvPr/>
            </p:nvSpPr>
            <p:spPr>
              <a:xfrm>
                <a:off x="5799463" y="269382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17006AFB-F777-417F-A73D-47F6A53DBF02}"/>
                  </a:ext>
                </a:extLst>
              </p:cNvPr>
              <p:cNvSpPr/>
              <p:nvPr/>
            </p:nvSpPr>
            <p:spPr>
              <a:xfrm>
                <a:off x="5775650" y="2774788"/>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a:extLst>
                  <a:ext uri="{FF2B5EF4-FFF2-40B4-BE49-F238E27FC236}">
                    <a16:creationId xmlns:a16="http://schemas.microsoft.com/office/drawing/2014/main" id="{3086705C-F89A-45FE-A116-6804E00620FB}"/>
                  </a:ext>
                </a:extLst>
              </p:cNvPr>
              <p:cNvSpPr/>
              <p:nvPr/>
            </p:nvSpPr>
            <p:spPr>
              <a:xfrm>
                <a:off x="5673257" y="279145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33B605EA-3FFA-423F-A279-3187F9F357C3}"/>
                  </a:ext>
                </a:extLst>
              </p:cNvPr>
              <p:cNvSpPr/>
              <p:nvPr/>
            </p:nvSpPr>
            <p:spPr>
              <a:xfrm>
                <a:off x="5632775" y="285336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a:extLst>
                  <a:ext uri="{FF2B5EF4-FFF2-40B4-BE49-F238E27FC236}">
                    <a16:creationId xmlns:a16="http://schemas.microsoft.com/office/drawing/2014/main" id="{90D785C6-1894-498E-8FF3-4CF3B62731BA}"/>
                  </a:ext>
                </a:extLst>
              </p:cNvPr>
              <p:cNvSpPr/>
              <p:nvPr/>
            </p:nvSpPr>
            <p:spPr>
              <a:xfrm>
                <a:off x="5699450" y="283670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969FA43D-C208-44C9-AFF6-032C13FFF4A8}"/>
                  </a:ext>
                </a:extLst>
              </p:cNvPr>
              <p:cNvSpPr/>
              <p:nvPr/>
            </p:nvSpPr>
            <p:spPr>
              <a:xfrm>
                <a:off x="5770888" y="28271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6FD1B8DC-B197-480D-AAA6-D284E2DFF1AD}"/>
                  </a:ext>
                </a:extLst>
              </p:cNvPr>
              <p:cNvSpPr/>
              <p:nvPr/>
            </p:nvSpPr>
            <p:spPr>
              <a:xfrm>
                <a:off x="5758982" y="28890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a:extLst>
                  <a:ext uri="{FF2B5EF4-FFF2-40B4-BE49-F238E27FC236}">
                    <a16:creationId xmlns:a16="http://schemas.microsoft.com/office/drawing/2014/main" id="{0820BA8F-5A31-48CB-9DDF-702146D6E58E}"/>
                  </a:ext>
                </a:extLst>
              </p:cNvPr>
              <p:cNvSpPr/>
              <p:nvPr/>
            </p:nvSpPr>
            <p:spPr>
              <a:xfrm>
                <a:off x="5728025" y="292480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0AB43B12-30A0-41FF-9554-066A742CE2AD}"/>
                  </a:ext>
                </a:extLst>
              </p:cNvPr>
              <p:cNvSpPr/>
              <p:nvPr/>
            </p:nvSpPr>
            <p:spPr>
              <a:xfrm>
                <a:off x="5699450" y="297719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a:extLst>
                  <a:ext uri="{FF2B5EF4-FFF2-40B4-BE49-F238E27FC236}">
                    <a16:creationId xmlns:a16="http://schemas.microsoft.com/office/drawing/2014/main" id="{CE6DDB8E-2F5C-4F10-A362-271C9296AD4A}"/>
                  </a:ext>
                </a:extLst>
              </p:cNvPr>
              <p:cNvSpPr/>
              <p:nvPr/>
            </p:nvSpPr>
            <p:spPr>
              <a:xfrm>
                <a:off x="5730406" y="299148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a:extLst>
                  <a:ext uri="{FF2B5EF4-FFF2-40B4-BE49-F238E27FC236}">
                    <a16:creationId xmlns:a16="http://schemas.microsoft.com/office/drawing/2014/main" id="{37E78A8A-90B3-4298-8822-FA8D0259D3A2}"/>
                  </a:ext>
                </a:extLst>
              </p:cNvPr>
              <p:cNvSpPr/>
              <p:nvPr/>
            </p:nvSpPr>
            <p:spPr>
              <a:xfrm>
                <a:off x="5756600" y="29962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6419C60D-25D4-4A1C-8E1D-0A3C28D689CE}"/>
                  </a:ext>
                </a:extLst>
              </p:cNvPr>
              <p:cNvSpPr/>
              <p:nvPr/>
            </p:nvSpPr>
            <p:spPr>
              <a:xfrm>
                <a:off x="5792319" y="301291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ACF29EE2-EA25-4F95-95C2-860614C99B30}"/>
                  </a:ext>
                </a:extLst>
              </p:cNvPr>
              <p:cNvSpPr/>
              <p:nvPr/>
            </p:nvSpPr>
            <p:spPr>
              <a:xfrm>
                <a:off x="5794700" y="29414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a:extLst>
                  <a:ext uri="{FF2B5EF4-FFF2-40B4-BE49-F238E27FC236}">
                    <a16:creationId xmlns:a16="http://schemas.microsoft.com/office/drawing/2014/main" id="{48CFC749-093B-4A0B-B055-AD49B77274B2}"/>
                  </a:ext>
                </a:extLst>
              </p:cNvPr>
              <p:cNvSpPr/>
              <p:nvPr/>
            </p:nvSpPr>
            <p:spPr>
              <a:xfrm>
                <a:off x="5820894" y="290813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a:extLst>
                  <a:ext uri="{FF2B5EF4-FFF2-40B4-BE49-F238E27FC236}">
                    <a16:creationId xmlns:a16="http://schemas.microsoft.com/office/drawing/2014/main" id="{AE107BFD-EB7F-4D8A-BC04-50D8A27B74DF}"/>
                  </a:ext>
                </a:extLst>
              </p:cNvPr>
              <p:cNvSpPr/>
              <p:nvPr/>
            </p:nvSpPr>
            <p:spPr>
              <a:xfrm>
                <a:off x="5856613" y="286765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a:extLst>
                  <a:ext uri="{FF2B5EF4-FFF2-40B4-BE49-F238E27FC236}">
                    <a16:creationId xmlns:a16="http://schemas.microsoft.com/office/drawing/2014/main" id="{50FCEEFB-26DC-469F-94AD-EFB25D8C1B36}"/>
                  </a:ext>
                </a:extLst>
              </p:cNvPr>
              <p:cNvSpPr/>
              <p:nvPr/>
            </p:nvSpPr>
            <p:spPr>
              <a:xfrm>
                <a:off x="5856613" y="28271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A78E30D3-672E-4E18-99E3-147B28DEFE1C}"/>
                  </a:ext>
                </a:extLst>
              </p:cNvPr>
              <p:cNvSpPr/>
              <p:nvPr/>
            </p:nvSpPr>
            <p:spPr>
              <a:xfrm>
                <a:off x="5851850" y="2772406"/>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a:extLst>
                  <a:ext uri="{FF2B5EF4-FFF2-40B4-BE49-F238E27FC236}">
                    <a16:creationId xmlns:a16="http://schemas.microsoft.com/office/drawing/2014/main" id="{1FF60307-1843-4A8F-8C9D-02DC8D3A9959}"/>
                  </a:ext>
                </a:extLst>
              </p:cNvPr>
              <p:cNvSpPr/>
              <p:nvPr/>
            </p:nvSpPr>
            <p:spPr>
              <a:xfrm>
                <a:off x="5897094" y="275097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a:extLst>
                  <a:ext uri="{FF2B5EF4-FFF2-40B4-BE49-F238E27FC236}">
                    <a16:creationId xmlns:a16="http://schemas.microsoft.com/office/drawing/2014/main" id="{979B2296-EC6C-4392-B711-67B45F5B9A4F}"/>
                  </a:ext>
                </a:extLst>
              </p:cNvPr>
              <p:cNvSpPr/>
              <p:nvPr/>
            </p:nvSpPr>
            <p:spPr>
              <a:xfrm>
                <a:off x="5911382" y="285575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0109B720-1950-441B-B4F1-B5410FEC70D9}"/>
                  </a:ext>
                </a:extLst>
              </p:cNvPr>
              <p:cNvSpPr/>
              <p:nvPr/>
            </p:nvSpPr>
            <p:spPr>
              <a:xfrm>
                <a:off x="5932813" y="28890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a:extLst>
                  <a:ext uri="{FF2B5EF4-FFF2-40B4-BE49-F238E27FC236}">
                    <a16:creationId xmlns:a16="http://schemas.microsoft.com/office/drawing/2014/main" id="{517C3F40-2B6C-40A8-A641-08BEF14BEB89}"/>
                  </a:ext>
                </a:extLst>
              </p:cNvPr>
              <p:cNvSpPr/>
              <p:nvPr/>
            </p:nvSpPr>
            <p:spPr>
              <a:xfrm>
                <a:off x="5916144" y="2922425"/>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a:extLst>
                  <a:ext uri="{FF2B5EF4-FFF2-40B4-BE49-F238E27FC236}">
                    <a16:creationId xmlns:a16="http://schemas.microsoft.com/office/drawing/2014/main" id="{43D9D9D7-C2E0-434D-AAB9-E11E28BFB908}"/>
                  </a:ext>
                </a:extLst>
              </p:cNvPr>
              <p:cNvSpPr/>
              <p:nvPr/>
            </p:nvSpPr>
            <p:spPr>
              <a:xfrm>
                <a:off x="5997107" y="28890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a:extLst>
                  <a:ext uri="{FF2B5EF4-FFF2-40B4-BE49-F238E27FC236}">
                    <a16:creationId xmlns:a16="http://schemas.microsoft.com/office/drawing/2014/main" id="{5BFD3B35-FCD8-4F33-8B1C-B199B6B82C8B}"/>
                  </a:ext>
                </a:extLst>
              </p:cNvPr>
              <p:cNvSpPr/>
              <p:nvPr/>
            </p:nvSpPr>
            <p:spPr>
              <a:xfrm>
                <a:off x="6068545" y="28890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a:extLst>
                  <a:ext uri="{FF2B5EF4-FFF2-40B4-BE49-F238E27FC236}">
                    <a16:creationId xmlns:a16="http://schemas.microsoft.com/office/drawing/2014/main" id="{C72F3362-DDF9-403E-BF93-D6418EDC9207}"/>
                  </a:ext>
                </a:extLst>
              </p:cNvPr>
              <p:cNvSpPr/>
              <p:nvPr/>
            </p:nvSpPr>
            <p:spPr>
              <a:xfrm>
                <a:off x="6166177" y="281765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a:extLst>
                  <a:ext uri="{FF2B5EF4-FFF2-40B4-BE49-F238E27FC236}">
                    <a16:creationId xmlns:a16="http://schemas.microsoft.com/office/drawing/2014/main" id="{EEDED0D8-C2E7-4ABF-A490-A6522943DEF8}"/>
                  </a:ext>
                </a:extLst>
              </p:cNvPr>
              <p:cNvSpPr/>
              <p:nvPr/>
            </p:nvSpPr>
            <p:spPr>
              <a:xfrm>
                <a:off x="6304289" y="283431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88A73395-CD83-4603-8BA8-682ED0058FB8}"/>
                  </a:ext>
                </a:extLst>
              </p:cNvPr>
              <p:cNvSpPr/>
              <p:nvPr/>
            </p:nvSpPr>
            <p:spPr>
              <a:xfrm>
                <a:off x="6432877" y="2855750"/>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id="{8D8A4FE0-465F-4E3B-80BA-380FE61DF88B}"/>
                  </a:ext>
                </a:extLst>
              </p:cNvPr>
              <p:cNvSpPr/>
              <p:nvPr/>
            </p:nvSpPr>
            <p:spPr>
              <a:xfrm>
                <a:off x="6463833" y="2891469"/>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F73C936D-E47C-473B-B131-CB2A1D5D8F2D}"/>
                  </a:ext>
                </a:extLst>
              </p:cNvPr>
              <p:cNvSpPr/>
              <p:nvPr/>
            </p:nvSpPr>
            <p:spPr>
              <a:xfrm>
                <a:off x="6404302" y="29652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a:extLst>
                  <a:ext uri="{FF2B5EF4-FFF2-40B4-BE49-F238E27FC236}">
                    <a16:creationId xmlns:a16="http://schemas.microsoft.com/office/drawing/2014/main" id="{CA532F79-3C11-479A-8B5F-70F18DAD471F}"/>
                  </a:ext>
                </a:extLst>
              </p:cNvPr>
              <p:cNvSpPr/>
              <p:nvPr/>
            </p:nvSpPr>
            <p:spPr>
              <a:xfrm>
                <a:off x="6325720" y="29652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a:extLst>
                  <a:ext uri="{FF2B5EF4-FFF2-40B4-BE49-F238E27FC236}">
                    <a16:creationId xmlns:a16="http://schemas.microsoft.com/office/drawing/2014/main" id="{8022EAA1-EDB1-47BC-8022-AE9A4D399B01}"/>
                  </a:ext>
                </a:extLst>
              </p:cNvPr>
              <p:cNvSpPr/>
              <p:nvPr/>
            </p:nvSpPr>
            <p:spPr>
              <a:xfrm>
                <a:off x="6278095" y="299386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a:extLst>
                  <a:ext uri="{FF2B5EF4-FFF2-40B4-BE49-F238E27FC236}">
                    <a16:creationId xmlns:a16="http://schemas.microsoft.com/office/drawing/2014/main" id="{79C0FF3D-14FC-4CD9-8E56-A6FC062B87B6}"/>
                  </a:ext>
                </a:extLst>
              </p:cNvPr>
              <p:cNvSpPr/>
              <p:nvPr/>
            </p:nvSpPr>
            <p:spPr>
              <a:xfrm>
                <a:off x="6113789" y="2915281"/>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a:extLst>
                  <a:ext uri="{FF2B5EF4-FFF2-40B4-BE49-F238E27FC236}">
                    <a16:creationId xmlns:a16="http://schemas.microsoft.com/office/drawing/2014/main" id="{CF5F011D-62AF-4668-BB15-31F1E6C556AA}"/>
                  </a:ext>
                </a:extLst>
              </p:cNvPr>
              <p:cNvSpPr/>
              <p:nvPr/>
            </p:nvSpPr>
            <p:spPr>
              <a:xfrm>
                <a:off x="6151889" y="2920044"/>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a:extLst>
                  <a:ext uri="{FF2B5EF4-FFF2-40B4-BE49-F238E27FC236}">
                    <a16:creationId xmlns:a16="http://schemas.microsoft.com/office/drawing/2014/main" id="{ED1B299C-BC26-4E83-9A3C-4C18D7413FFE}"/>
                  </a:ext>
                </a:extLst>
              </p:cNvPr>
              <p:cNvSpPr/>
              <p:nvPr/>
            </p:nvSpPr>
            <p:spPr>
              <a:xfrm>
                <a:off x="6144745" y="297481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id="{646153A4-24D3-4FD3-BDAA-DF42FAFFE763}"/>
                  </a:ext>
                </a:extLst>
              </p:cNvPr>
              <p:cNvSpPr/>
              <p:nvPr/>
            </p:nvSpPr>
            <p:spPr>
              <a:xfrm>
                <a:off x="6111408" y="302243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1F287307-8865-4E32-8B7C-97A587EFCD97}"/>
                  </a:ext>
                </a:extLst>
              </p:cNvPr>
              <p:cNvSpPr/>
              <p:nvPr/>
            </p:nvSpPr>
            <p:spPr>
              <a:xfrm>
                <a:off x="6037589" y="2936712"/>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0BF8048D-5B52-48D3-BA9D-EF77E31201BF}"/>
                  </a:ext>
                </a:extLst>
              </p:cNvPr>
              <p:cNvSpPr/>
              <p:nvPr/>
            </p:nvSpPr>
            <p:spPr>
              <a:xfrm>
                <a:off x="5970914" y="30033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FAED4297-F61B-428D-B803-F7B8E8AC910C}"/>
                  </a:ext>
                </a:extLst>
              </p:cNvPr>
              <p:cNvSpPr/>
              <p:nvPr/>
            </p:nvSpPr>
            <p:spPr>
              <a:xfrm>
                <a:off x="5947101" y="302243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a:extLst>
                  <a:ext uri="{FF2B5EF4-FFF2-40B4-BE49-F238E27FC236}">
                    <a16:creationId xmlns:a16="http://schemas.microsoft.com/office/drawing/2014/main" id="{99FE50CE-B881-4F39-9C7C-8320797D4101}"/>
                  </a:ext>
                </a:extLst>
              </p:cNvPr>
              <p:cNvSpPr/>
              <p:nvPr/>
            </p:nvSpPr>
            <p:spPr>
              <a:xfrm>
                <a:off x="5923289" y="3041487"/>
                <a:ext cx="72428" cy="72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0" name="TextBox 219">
            <a:extLst>
              <a:ext uri="{FF2B5EF4-FFF2-40B4-BE49-F238E27FC236}">
                <a16:creationId xmlns:a16="http://schemas.microsoft.com/office/drawing/2014/main" id="{FB2702D4-E7DE-40CF-919C-950E16E85A49}"/>
              </a:ext>
            </a:extLst>
          </p:cNvPr>
          <p:cNvSpPr txBox="1"/>
          <p:nvPr/>
        </p:nvSpPr>
        <p:spPr>
          <a:xfrm>
            <a:off x="7920774" y="4954741"/>
            <a:ext cx="3533983" cy="338554"/>
          </a:xfrm>
          <a:prstGeom prst="rect">
            <a:avLst/>
          </a:prstGeom>
          <a:noFill/>
        </p:spPr>
        <p:txBody>
          <a:bodyPr wrap="square" rtlCol="0">
            <a:spAutoFit/>
          </a:bodyPr>
          <a:lstStyle/>
          <a:p>
            <a:r>
              <a:rPr lang="en-US" sz="800" dirty="0">
                <a:solidFill>
                  <a:schemeClr val="bg1">
                    <a:lumMod val="50000"/>
                  </a:schemeClr>
                </a:solidFill>
              </a:rPr>
              <a:t>Used with permission from Snyder JJ, et al. </a:t>
            </a:r>
            <a:r>
              <a:rPr lang="en-US" sz="800" i="1" dirty="0">
                <a:solidFill>
                  <a:schemeClr val="bg1">
                    <a:lumMod val="50000"/>
                  </a:schemeClr>
                </a:solidFill>
              </a:rPr>
              <a:t>Am J Transplant</a:t>
            </a:r>
            <a:r>
              <a:rPr lang="en-US" sz="800" dirty="0">
                <a:solidFill>
                  <a:schemeClr val="bg1">
                    <a:lumMod val="50000"/>
                  </a:schemeClr>
                </a:solidFill>
              </a:rPr>
              <a:t>. 2016;16(9):2646-2653. © 2016 John Wiley and Sons.</a:t>
            </a:r>
            <a:endParaRPr lang="en-US" sz="800" dirty="0">
              <a:solidFill>
                <a:schemeClr val="bg1">
                  <a:lumMod val="50000"/>
                </a:schemeClr>
              </a:solidFill>
              <a:latin typeface="+mj-lt"/>
            </a:endParaRPr>
          </a:p>
        </p:txBody>
      </p:sp>
      <p:sp>
        <p:nvSpPr>
          <p:cNvPr id="233" name="Rectangle 232">
            <a:extLst>
              <a:ext uri="{FF2B5EF4-FFF2-40B4-BE49-F238E27FC236}">
                <a16:creationId xmlns:a16="http://schemas.microsoft.com/office/drawing/2014/main" id="{70FF75C8-9CE7-44A8-AEEC-1505DBE3A8E7}"/>
              </a:ext>
            </a:extLst>
          </p:cNvPr>
          <p:cNvSpPr/>
          <p:nvPr/>
        </p:nvSpPr>
        <p:spPr>
          <a:xfrm>
            <a:off x="664371" y="6468149"/>
            <a:ext cx="9099082" cy="389850"/>
          </a:xfrm>
          <a:prstGeom prst="rect">
            <a:avLst/>
          </a:prstGeom>
        </p:spPr>
        <p:txBody>
          <a:bodyPr wrap="square" anchor="b">
            <a:spAutoFit/>
          </a:bodyPr>
          <a:lstStyle/>
          <a:p>
            <a:pPr>
              <a:spcAft>
                <a:spcPts val="400"/>
              </a:spcAft>
            </a:pPr>
            <a:r>
              <a:rPr lang="fr-FR" sz="800" dirty="0"/>
              <a:t>PSRs, program-specific reports.</a:t>
            </a:r>
          </a:p>
          <a:p>
            <a:r>
              <a:rPr lang="fr-FR" sz="800" dirty="0"/>
              <a:t>Snyder JJ, et al. </a:t>
            </a:r>
            <a:r>
              <a:rPr lang="fr-FR" sz="800" i="1" dirty="0"/>
              <a:t>Am J Transplant</a:t>
            </a:r>
            <a:r>
              <a:rPr lang="fr-FR" sz="800" dirty="0"/>
              <a:t>. 2016;16(9):2646-2653.</a:t>
            </a:r>
            <a:endParaRPr lang="en-US" sz="800" dirty="0">
              <a:solidFill>
                <a:srgbClr val="000000"/>
              </a:solidFill>
              <a:latin typeface="Arial" charset="0"/>
              <a:ea typeface="Arial" charset="0"/>
              <a:cs typeface="Arial" charset="0"/>
            </a:endParaRPr>
          </a:p>
        </p:txBody>
      </p:sp>
      <p:sp>
        <p:nvSpPr>
          <p:cNvPr id="224" name="Arrow: Pentagon 223">
            <a:extLst>
              <a:ext uri="{FF2B5EF4-FFF2-40B4-BE49-F238E27FC236}">
                <a16:creationId xmlns:a16="http://schemas.microsoft.com/office/drawing/2014/main" id="{471DFF51-C8A7-46E9-8B34-CBA5CC579DF3}"/>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sp>
        <p:nvSpPr>
          <p:cNvPr id="225" name="Rectangle: Rounded Corners 224">
            <a:extLst>
              <a:ext uri="{FF2B5EF4-FFF2-40B4-BE49-F238E27FC236}">
                <a16:creationId xmlns:a16="http://schemas.microsoft.com/office/drawing/2014/main" id="{C582FD24-A102-45A5-8797-A0F80F72F48C}"/>
              </a:ext>
            </a:extLst>
          </p:cNvPr>
          <p:cNvSpPr/>
          <p:nvPr/>
        </p:nvSpPr>
        <p:spPr>
          <a:xfrm>
            <a:off x="1508459" y="5445419"/>
            <a:ext cx="9099082" cy="766755"/>
          </a:xfrm>
          <a:prstGeom prst="roundRect">
            <a:avLst/>
          </a:prstGeom>
          <a:solidFill>
            <a:schemeClr val="bg1"/>
          </a:solidFill>
          <a:ln>
            <a:solidFill>
              <a:srgbClr val="006195"/>
            </a:solid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Accepting high-KDPI kidneys does not adversely affect risk-adjusted </a:t>
            </a:r>
            <a:br>
              <a:rPr lang="en-US" dirty="0">
                <a:solidFill>
                  <a:schemeClr val="tx1"/>
                </a:solidFill>
              </a:rPr>
            </a:br>
            <a:r>
              <a:rPr lang="en-US" dirty="0">
                <a:solidFill>
                  <a:schemeClr val="tx1"/>
                </a:solidFill>
              </a:rPr>
              <a:t>PSR outcomes or increase the likelihood of regulatory oversight or flagging</a:t>
            </a:r>
          </a:p>
        </p:txBody>
      </p:sp>
    </p:spTree>
    <p:extLst>
      <p:ext uri="{BB962C8B-B14F-4D97-AF65-F5344CB8AC3E}">
        <p14:creationId xmlns:p14="http://schemas.microsoft.com/office/powerpoint/2010/main" val="216891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p:txBody>
          <a:bodyPr/>
          <a:lstStyle/>
          <a:p>
            <a:r>
              <a:rPr lang="en-US" dirty="0"/>
              <a:t>Robert, a Patient on Long-term Dialysis at the </a:t>
            </a:r>
            <a:br>
              <a:rPr lang="en-US" dirty="0"/>
            </a:br>
            <a:r>
              <a:rPr lang="en-US" dirty="0"/>
              <a:t>Center, Needs a Kidney Transplant</a:t>
            </a:r>
          </a:p>
        </p:txBody>
      </p:sp>
      <p:sp>
        <p:nvSpPr>
          <p:cNvPr id="7" name="TextBox 6">
            <a:extLst>
              <a:ext uri="{FF2B5EF4-FFF2-40B4-BE49-F238E27FC236}">
                <a16:creationId xmlns:a16="http://schemas.microsoft.com/office/drawing/2014/main" id="{2F97FB87-5D58-4BD5-838A-B355B3B66A77}"/>
              </a:ext>
            </a:extLst>
          </p:cNvPr>
          <p:cNvSpPr txBox="1"/>
          <p:nvPr/>
        </p:nvSpPr>
        <p:spPr>
          <a:xfrm>
            <a:off x="5332164" y="1277844"/>
            <a:ext cx="6764356" cy="4693593"/>
          </a:xfrm>
          <a:prstGeom prst="rect">
            <a:avLst/>
          </a:prstGeom>
          <a:noFill/>
        </p:spPr>
        <p:txBody>
          <a:bodyPr wrap="square" rtlCol="0">
            <a:spAutoFit/>
          </a:bodyPr>
          <a:lstStyle/>
          <a:p>
            <a:pPr>
              <a:spcBef>
                <a:spcPts val="600"/>
              </a:spcBef>
            </a:pPr>
            <a:r>
              <a:rPr lang="en-US" b="1" dirty="0">
                <a:solidFill>
                  <a:schemeClr val="accent3"/>
                </a:solidFill>
                <a:latin typeface="Arial" charset="0"/>
                <a:ea typeface="Arial" charset="0"/>
                <a:cs typeface="Arial" charset="0"/>
              </a:rPr>
              <a:t>Patient Overview</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65-year-old retired chemistry teacher</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Lives with his daughter and watches his grandson after school</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Does not have a potential living donor</a:t>
            </a:r>
          </a:p>
          <a:p>
            <a:pPr>
              <a:spcBef>
                <a:spcPts val="600"/>
              </a:spcBef>
            </a:pPr>
            <a:endParaRPr lang="en-US" sz="200" b="1" dirty="0">
              <a:solidFill>
                <a:schemeClr val="accent3"/>
              </a:solidFill>
              <a:latin typeface="Arial" charset="0"/>
              <a:ea typeface="Arial" charset="0"/>
              <a:cs typeface="Arial" charset="0"/>
            </a:endParaRPr>
          </a:p>
          <a:p>
            <a:pPr>
              <a:spcBef>
                <a:spcPts val="600"/>
              </a:spcBef>
            </a:pPr>
            <a:r>
              <a:rPr lang="en-US" b="1" dirty="0">
                <a:solidFill>
                  <a:schemeClr val="accent3"/>
                </a:solidFill>
                <a:latin typeface="Arial" charset="0"/>
                <a:ea typeface="Arial" charset="0"/>
                <a:cs typeface="Arial" charset="0"/>
              </a:rPr>
              <a:t>Patient History</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Diagnosed with type 2 diabetes and hypertension</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Began dialysis 2.5 years ago when his eGFR fell to </a:t>
            </a:r>
            <a:br>
              <a:rPr lang="en-US" dirty="0">
                <a:latin typeface="Arial" charset="0"/>
                <a:ea typeface="Arial" charset="0"/>
                <a:cs typeface="Arial" charset="0"/>
              </a:rPr>
            </a:br>
            <a:r>
              <a:rPr lang="en-US" dirty="0">
                <a:latin typeface="Arial" charset="0"/>
                <a:ea typeface="Arial" charset="0"/>
                <a:cs typeface="Arial" charset="0"/>
              </a:rPr>
              <a:t>&lt;15 mL/min/1.73 m</a:t>
            </a:r>
            <a:r>
              <a:rPr lang="en-US" baseline="30000" dirty="0">
                <a:latin typeface="Arial" charset="0"/>
                <a:ea typeface="Arial" charset="0"/>
                <a:cs typeface="Arial" charset="0"/>
              </a:rPr>
              <a:t>2</a:t>
            </a:r>
          </a:p>
          <a:p>
            <a:pPr>
              <a:spcBef>
                <a:spcPts val="600"/>
              </a:spcBef>
            </a:pPr>
            <a:endParaRPr lang="en-US" sz="200" b="1" dirty="0">
              <a:solidFill>
                <a:schemeClr val="accent3"/>
              </a:solidFill>
              <a:latin typeface="Arial" charset="0"/>
              <a:ea typeface="Arial" charset="0"/>
              <a:cs typeface="Arial" charset="0"/>
            </a:endParaRPr>
          </a:p>
          <a:p>
            <a:pPr>
              <a:spcBef>
                <a:spcPts val="600"/>
              </a:spcBef>
            </a:pPr>
            <a:r>
              <a:rPr lang="en-US" b="1" dirty="0">
                <a:solidFill>
                  <a:schemeClr val="accent3"/>
                </a:solidFill>
                <a:latin typeface="Arial" charset="0"/>
                <a:ea typeface="Arial" charset="0"/>
                <a:cs typeface="Arial" charset="0"/>
              </a:rPr>
              <a:t>Clinical History</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Placed on the transplant waiting list 13 months ago </a:t>
            </a:r>
          </a:p>
          <a:p>
            <a:pPr marL="231775" indent="-231775" eaLnBrk="0" hangingPunct="0">
              <a:spcBef>
                <a:spcPts val="600"/>
              </a:spcBef>
              <a:buClr>
                <a:schemeClr val="accent1"/>
              </a:buClr>
              <a:buFont typeface="Arial" pitchFamily="34" charset="0"/>
              <a:buChar char="•"/>
            </a:pPr>
            <a:r>
              <a:rPr lang="en-US" dirty="0">
                <a:latin typeface="Arial" charset="0"/>
                <a:ea typeface="Arial" charset="0"/>
                <a:cs typeface="Arial" charset="0"/>
              </a:rPr>
              <a:t>CPRA score of 25</a:t>
            </a:r>
          </a:p>
          <a:p>
            <a:pPr marL="177800" indent="-177800" eaLnBrk="0" hangingPunct="0">
              <a:spcBef>
                <a:spcPts val="600"/>
              </a:spcBef>
              <a:buClr>
                <a:schemeClr val="accent1"/>
              </a:buClr>
              <a:buFont typeface="Arial" pitchFamily="34" charset="0"/>
              <a:buChar char="•"/>
            </a:pPr>
            <a:endParaRPr lang="en-US" b="1" dirty="0">
              <a:solidFill>
                <a:schemeClr val="accent3"/>
              </a:solidFill>
              <a:latin typeface="Arial" charset="0"/>
              <a:ea typeface="Arial" charset="0"/>
              <a:cs typeface="Arial" charset="0"/>
            </a:endParaRPr>
          </a:p>
          <a:p>
            <a:pPr marL="285750" indent="-285750">
              <a:spcBef>
                <a:spcPts val="600"/>
              </a:spcBef>
              <a:buFont typeface="Arial" panose="020B0604020202020204" pitchFamily="34" charset="0"/>
              <a:buChar char="•"/>
            </a:pPr>
            <a:endParaRPr lang="en-US" sz="1400" dirty="0">
              <a:solidFill>
                <a:srgbClr val="7F7F7F"/>
              </a:solidFill>
              <a:latin typeface="Arial" charset="0"/>
              <a:ea typeface="Arial" charset="0"/>
              <a:cs typeface="Arial" charset="0"/>
            </a:endParaRPr>
          </a:p>
        </p:txBody>
      </p:sp>
      <p:grpSp>
        <p:nvGrpSpPr>
          <p:cNvPr id="17" name="Group 16">
            <a:extLst>
              <a:ext uri="{FF2B5EF4-FFF2-40B4-BE49-F238E27FC236}">
                <a16:creationId xmlns:a16="http://schemas.microsoft.com/office/drawing/2014/main" id="{4188D279-A53A-47A0-8907-CD111EBD6290}"/>
              </a:ext>
            </a:extLst>
          </p:cNvPr>
          <p:cNvGrpSpPr/>
          <p:nvPr/>
        </p:nvGrpSpPr>
        <p:grpSpPr>
          <a:xfrm>
            <a:off x="2080014" y="5262371"/>
            <a:ext cx="8031972" cy="987244"/>
            <a:chOff x="5418145" y="5184984"/>
            <a:chExt cx="8031972" cy="987244"/>
          </a:xfrm>
        </p:grpSpPr>
        <p:sp>
          <p:nvSpPr>
            <p:cNvPr id="18" name="Rectangle: Rounded Corners 17">
              <a:extLst>
                <a:ext uri="{FF2B5EF4-FFF2-40B4-BE49-F238E27FC236}">
                  <a16:creationId xmlns:a16="http://schemas.microsoft.com/office/drawing/2014/main" id="{85D87516-2F15-434A-B519-28DC7C42F374}"/>
                </a:ext>
              </a:extLst>
            </p:cNvPr>
            <p:cNvSpPr/>
            <p:nvPr/>
          </p:nvSpPr>
          <p:spPr>
            <a:xfrm>
              <a:off x="5871489" y="5398955"/>
              <a:ext cx="7578628" cy="773273"/>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cs typeface="Arial" charset="0"/>
                </a:rPr>
                <a:t>What considerations should Robert and his care team discuss in order to stop dialysis and receive a kidney transplant sooner?</a:t>
              </a:r>
            </a:p>
          </p:txBody>
        </p:sp>
        <p:sp>
          <p:nvSpPr>
            <p:cNvPr id="19" name="Speech Bubble: Oval 18">
              <a:extLst>
                <a:ext uri="{FF2B5EF4-FFF2-40B4-BE49-F238E27FC236}">
                  <a16:creationId xmlns:a16="http://schemas.microsoft.com/office/drawing/2014/main" id="{E296E5B4-14AF-4E54-8C6B-BB2268DF9D33}"/>
                </a:ext>
              </a:extLst>
            </p:cNvPr>
            <p:cNvSpPr/>
            <p:nvPr/>
          </p:nvSpPr>
          <p:spPr>
            <a:xfrm>
              <a:off x="5418145" y="5184984"/>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sp>
        <p:nvSpPr>
          <p:cNvPr id="10" name="Arrow: Pentagon 9">
            <a:extLst>
              <a:ext uri="{FF2B5EF4-FFF2-40B4-BE49-F238E27FC236}">
                <a16:creationId xmlns:a16="http://schemas.microsoft.com/office/drawing/2014/main" id="{E9021F4E-CA14-4E0F-A507-1F1177EDB1A7}"/>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pic>
        <p:nvPicPr>
          <p:cNvPr id="12" name="Picture 11">
            <a:extLst>
              <a:ext uri="{FF2B5EF4-FFF2-40B4-BE49-F238E27FC236}">
                <a16:creationId xmlns:a16="http://schemas.microsoft.com/office/drawing/2014/main" id="{BD22CE1A-4F60-9246-857E-C9371CC46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60" y="1784830"/>
            <a:ext cx="4344959" cy="2885258"/>
          </a:xfrm>
          <a:prstGeom prst="rect">
            <a:avLst/>
          </a:prstGeom>
        </p:spPr>
      </p:pic>
    </p:spTree>
    <p:extLst>
      <p:ext uri="{BB962C8B-B14F-4D97-AF65-F5344CB8AC3E}">
        <p14:creationId xmlns:p14="http://schemas.microsoft.com/office/powerpoint/2010/main" val="50754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2C5E-6A72-4641-9F85-668998575576}"/>
              </a:ext>
            </a:extLst>
          </p:cNvPr>
          <p:cNvSpPr>
            <a:spLocks noGrp="1"/>
          </p:cNvSpPr>
          <p:nvPr>
            <p:ph type="title"/>
          </p:nvPr>
        </p:nvSpPr>
        <p:spPr>
          <a:xfrm>
            <a:off x="762000" y="1"/>
            <a:ext cx="11066208" cy="963487"/>
          </a:xfrm>
        </p:spPr>
        <p:txBody>
          <a:bodyPr/>
          <a:lstStyle/>
          <a:p>
            <a:r>
              <a:rPr lang="en-US"/>
              <a:t>Prolonged Time on Dialysis Is Associated With </a:t>
            </a:r>
            <a:br>
              <a:rPr lang="en-US"/>
            </a:br>
            <a:r>
              <a:rPr lang="en-US"/>
              <a:t>Worse Posttransplant Survival</a:t>
            </a:r>
            <a:endParaRPr lang="en-US" dirty="0"/>
          </a:p>
        </p:txBody>
      </p:sp>
      <p:sp>
        <p:nvSpPr>
          <p:cNvPr id="3" name="Content Placeholder 2">
            <a:extLst>
              <a:ext uri="{FF2B5EF4-FFF2-40B4-BE49-F238E27FC236}">
                <a16:creationId xmlns:a16="http://schemas.microsoft.com/office/drawing/2014/main" id="{6121EBF3-7553-4675-B47E-CBF6C9DC8945}"/>
              </a:ext>
            </a:extLst>
          </p:cNvPr>
          <p:cNvSpPr>
            <a:spLocks noGrp="1"/>
          </p:cNvSpPr>
          <p:nvPr>
            <p:ph idx="1"/>
          </p:nvPr>
        </p:nvSpPr>
        <p:spPr>
          <a:xfrm>
            <a:off x="762001" y="1423988"/>
            <a:ext cx="5123444" cy="4384675"/>
          </a:xfrm>
        </p:spPr>
        <p:txBody>
          <a:bodyPr/>
          <a:lstStyle/>
          <a:p>
            <a:r>
              <a:rPr lang="en-US" sz="2000" dirty="0"/>
              <a:t>A registry study of UNOS DD kidney transplant data evaluated the effect of dialysis time on posttransplant outcomes</a:t>
            </a:r>
            <a:r>
              <a:rPr lang="en-US" sz="2000" baseline="30000" dirty="0"/>
              <a:t>1</a:t>
            </a:r>
          </a:p>
          <a:p>
            <a:pPr lvl="1"/>
            <a:r>
              <a:rPr lang="en-US" sz="1800" dirty="0"/>
              <a:t>Significantly increased rates of DGF, graft failure within 30 days, and patient death within 30 days after ≥10 years on dialysis vs less dialysis time</a:t>
            </a:r>
          </a:p>
          <a:p>
            <a:r>
              <a:rPr lang="en-US" sz="2000" dirty="0"/>
              <a:t>A retrospective study of USRDS data on living donor transplants found significantly worse 5- and 10-year graft survival rates after &gt;2 years on dialysis vs &lt;6 months on dialysis</a:t>
            </a:r>
            <a:r>
              <a:rPr lang="en-US" sz="2000" baseline="30000" dirty="0"/>
              <a:t>2</a:t>
            </a:r>
          </a:p>
          <a:p>
            <a:endParaRPr lang="en-US" sz="2000" dirty="0"/>
          </a:p>
        </p:txBody>
      </p:sp>
      <p:sp>
        <p:nvSpPr>
          <p:cNvPr id="17" name="Rectangle 16">
            <a:extLst>
              <a:ext uri="{FF2B5EF4-FFF2-40B4-BE49-F238E27FC236}">
                <a16:creationId xmlns:a16="http://schemas.microsoft.com/office/drawing/2014/main" id="{48FE11FB-21D4-4D60-8A52-F782896834B6}"/>
              </a:ext>
            </a:extLst>
          </p:cNvPr>
          <p:cNvSpPr/>
          <p:nvPr/>
        </p:nvSpPr>
        <p:spPr>
          <a:xfrm>
            <a:off x="661987" y="6520347"/>
            <a:ext cx="9099082" cy="338554"/>
          </a:xfrm>
          <a:prstGeom prst="rect">
            <a:avLst/>
          </a:prstGeom>
        </p:spPr>
        <p:txBody>
          <a:bodyPr wrap="square" anchor="b">
            <a:spAutoFit/>
          </a:bodyPr>
          <a:lstStyle/>
          <a:p>
            <a:r>
              <a:rPr lang="en-US" sz="800" dirty="0">
                <a:solidFill>
                  <a:srgbClr val="000000"/>
                </a:solidFill>
                <a:latin typeface="Arial" charset="0"/>
                <a:ea typeface="Arial" charset="0"/>
                <a:cs typeface="Arial" charset="0"/>
              </a:rPr>
              <a:t>DGF, delayed graft function; USRDS, United States Renal Data System.</a:t>
            </a:r>
            <a:br>
              <a:rPr lang="en-US" sz="800" b="1" dirty="0">
                <a:solidFill>
                  <a:srgbClr val="000000"/>
                </a:solidFill>
                <a:latin typeface="Arial" charset="0"/>
                <a:ea typeface="Arial" charset="0"/>
                <a:cs typeface="Arial" charset="0"/>
              </a:rPr>
            </a:br>
            <a:r>
              <a:rPr lang="en-US" sz="800" b="1" dirty="0">
                <a:solidFill>
                  <a:srgbClr val="000000"/>
                </a:solidFill>
                <a:latin typeface="Arial" charset="0"/>
                <a:ea typeface="Arial" charset="0"/>
                <a:cs typeface="Arial" charset="0"/>
              </a:rPr>
              <a:t>1. </a:t>
            </a:r>
            <a:r>
              <a:rPr lang="en-US" sz="800" dirty="0">
                <a:solidFill>
                  <a:srgbClr val="000000"/>
                </a:solidFill>
                <a:latin typeface="Arial" charset="0"/>
                <a:ea typeface="Arial" charset="0"/>
                <a:cs typeface="Arial" charset="0"/>
              </a:rPr>
              <a:t>Aufhauser DD Jr, et al. </a:t>
            </a:r>
            <a:r>
              <a:rPr lang="en-US" sz="800" i="1" dirty="0">
                <a:solidFill>
                  <a:srgbClr val="000000"/>
                </a:solidFill>
                <a:latin typeface="Arial" charset="0"/>
                <a:ea typeface="Arial" charset="0"/>
                <a:cs typeface="Arial" charset="0"/>
              </a:rPr>
              <a:t>Clin Transplant</a:t>
            </a:r>
            <a:r>
              <a:rPr lang="en-US" sz="800" dirty="0">
                <a:solidFill>
                  <a:srgbClr val="000000"/>
                </a:solidFill>
                <a:latin typeface="Arial" charset="0"/>
                <a:ea typeface="Arial" charset="0"/>
                <a:cs typeface="Arial" charset="0"/>
              </a:rPr>
              <a:t>. 2018;32(6):e13260. doi: 10.1111/ctr.13260. </a:t>
            </a:r>
            <a:r>
              <a:rPr lang="en-US" sz="800" b="1" dirty="0">
                <a:solidFill>
                  <a:srgbClr val="000000"/>
                </a:solidFill>
                <a:latin typeface="Arial" charset="0"/>
                <a:ea typeface="Arial" charset="0"/>
                <a:cs typeface="Arial" charset="0"/>
              </a:rPr>
              <a:t>2. </a:t>
            </a:r>
            <a:r>
              <a:rPr lang="en-US" sz="800" dirty="0">
                <a:solidFill>
                  <a:srgbClr val="000000"/>
                </a:solidFill>
                <a:latin typeface="Arial" charset="0"/>
                <a:ea typeface="Arial" charset="0"/>
                <a:cs typeface="Arial" charset="0"/>
              </a:rPr>
              <a:t>Meier-Kriesche HU, Kaplan B. </a:t>
            </a:r>
            <a:r>
              <a:rPr lang="en-US" sz="800" i="1" dirty="0">
                <a:solidFill>
                  <a:srgbClr val="000000"/>
                </a:solidFill>
                <a:latin typeface="Arial" charset="0"/>
                <a:ea typeface="Arial" charset="0"/>
                <a:cs typeface="Arial" charset="0"/>
              </a:rPr>
              <a:t>Transplantation</a:t>
            </a:r>
            <a:r>
              <a:rPr lang="en-US" sz="800" dirty="0">
                <a:solidFill>
                  <a:srgbClr val="000000"/>
                </a:solidFill>
                <a:latin typeface="Arial" charset="0"/>
                <a:ea typeface="Arial" charset="0"/>
                <a:cs typeface="Arial" charset="0"/>
              </a:rPr>
              <a:t>. 2002;74(10):1377-1381.</a:t>
            </a:r>
          </a:p>
        </p:txBody>
      </p:sp>
      <p:sp>
        <p:nvSpPr>
          <p:cNvPr id="19" name="Arrow: Pentagon 18">
            <a:extLst>
              <a:ext uri="{FF2B5EF4-FFF2-40B4-BE49-F238E27FC236}">
                <a16:creationId xmlns:a16="http://schemas.microsoft.com/office/drawing/2014/main" id="{A95FC880-20B1-46A3-A02D-491E3C4C5ADC}"/>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grpSp>
        <p:nvGrpSpPr>
          <p:cNvPr id="6" name="Group 5">
            <a:extLst>
              <a:ext uri="{FF2B5EF4-FFF2-40B4-BE49-F238E27FC236}">
                <a16:creationId xmlns:a16="http://schemas.microsoft.com/office/drawing/2014/main" id="{EC4D7ADF-1745-5845-B488-BC4008DC77CC}"/>
              </a:ext>
            </a:extLst>
          </p:cNvPr>
          <p:cNvGrpSpPr/>
          <p:nvPr/>
        </p:nvGrpSpPr>
        <p:grpSpPr>
          <a:xfrm>
            <a:off x="6217221" y="1352777"/>
            <a:ext cx="6315931" cy="4617457"/>
            <a:chOff x="6217221" y="1352777"/>
            <a:chExt cx="6315931" cy="4617457"/>
          </a:xfrm>
        </p:grpSpPr>
        <p:sp>
          <p:nvSpPr>
            <p:cNvPr id="16" name="TextBox 15">
              <a:extLst>
                <a:ext uri="{FF2B5EF4-FFF2-40B4-BE49-F238E27FC236}">
                  <a16:creationId xmlns:a16="http://schemas.microsoft.com/office/drawing/2014/main" id="{5F8DEAE9-E674-4F44-93C0-754A58736FE8}"/>
                </a:ext>
              </a:extLst>
            </p:cNvPr>
            <p:cNvSpPr txBox="1"/>
            <p:nvPr/>
          </p:nvSpPr>
          <p:spPr>
            <a:xfrm>
              <a:off x="6946409" y="1352777"/>
              <a:ext cx="5147433" cy="646331"/>
            </a:xfrm>
            <a:prstGeom prst="rect">
              <a:avLst/>
            </a:prstGeom>
            <a:solidFill>
              <a:schemeClr val="bg1"/>
            </a:solidFill>
          </p:spPr>
          <p:txBody>
            <a:bodyPr wrap="square">
              <a:spAutoFit/>
            </a:bodyPr>
            <a:lstStyle/>
            <a:p>
              <a:pPr algn="ctr">
                <a:lnSpc>
                  <a:spcPct val="100000"/>
                </a:lnSpc>
                <a:spcAft>
                  <a:spcPts val="600"/>
                </a:spcAft>
                <a:buClr>
                  <a:srgbClr val="00AEEE"/>
                </a:buClr>
              </a:pPr>
              <a:r>
                <a:rPr lang="en-US" b="1" dirty="0">
                  <a:solidFill>
                    <a:schemeClr val="accent3"/>
                  </a:solidFill>
                </a:rPr>
                <a:t>Posttransplant Graft Survival by</a:t>
              </a:r>
              <a:br>
                <a:rPr lang="en-US" b="1" dirty="0">
                  <a:solidFill>
                    <a:schemeClr val="accent3"/>
                  </a:solidFill>
                </a:rPr>
              </a:br>
              <a:r>
                <a:rPr lang="en-US" b="1" dirty="0">
                  <a:solidFill>
                    <a:schemeClr val="accent3"/>
                  </a:solidFill>
                </a:rPr>
                <a:t>Dialysis Time</a:t>
              </a:r>
              <a:r>
                <a:rPr lang="en-US" b="1" baseline="30000" dirty="0">
                  <a:solidFill>
                    <a:schemeClr val="accent3"/>
                  </a:solidFill>
                </a:rPr>
                <a:t>1</a:t>
              </a:r>
              <a:endParaRPr lang="en-US" b="1" dirty="0">
                <a:solidFill>
                  <a:schemeClr val="accent3"/>
                </a:solidFill>
              </a:endParaRPr>
            </a:p>
          </p:txBody>
        </p:sp>
        <p:sp>
          <p:nvSpPr>
            <p:cNvPr id="18" name="TextBox 17">
              <a:extLst>
                <a:ext uri="{FF2B5EF4-FFF2-40B4-BE49-F238E27FC236}">
                  <a16:creationId xmlns:a16="http://schemas.microsoft.com/office/drawing/2014/main" id="{0E6E638E-E8E5-4FE8-97B2-B2ABB3248511}"/>
                </a:ext>
              </a:extLst>
            </p:cNvPr>
            <p:cNvSpPr txBox="1"/>
            <p:nvPr/>
          </p:nvSpPr>
          <p:spPr>
            <a:xfrm>
              <a:off x="6614608" y="5754790"/>
              <a:ext cx="5918544" cy="215444"/>
            </a:xfrm>
            <a:prstGeom prst="rect">
              <a:avLst/>
            </a:prstGeom>
            <a:noFill/>
          </p:spPr>
          <p:txBody>
            <a:bodyPr wrap="square" rtlCol="0">
              <a:spAutoFit/>
            </a:bodyPr>
            <a:lstStyle/>
            <a:p>
              <a:r>
                <a:rPr lang="en-US" sz="800" dirty="0">
                  <a:solidFill>
                    <a:schemeClr val="bg1">
                      <a:lumMod val="50000"/>
                    </a:schemeClr>
                  </a:solidFill>
                  <a:effectLst/>
                  <a:ea typeface="Times New Roman" panose="02020603050405020304" pitchFamily="18" charset="0"/>
                </a:rPr>
                <a:t>Used with permission from </a:t>
              </a:r>
              <a:r>
                <a:rPr lang="en-US" sz="800" dirty="0" err="1">
                  <a:solidFill>
                    <a:schemeClr val="bg1">
                      <a:lumMod val="50000"/>
                    </a:schemeClr>
                  </a:solidFill>
                  <a:effectLst/>
                  <a:ea typeface="Times New Roman" panose="02020603050405020304" pitchFamily="18" charset="0"/>
                </a:rPr>
                <a:t>Aufhauser</a:t>
              </a:r>
              <a:r>
                <a:rPr lang="en-US" sz="800" dirty="0">
                  <a:solidFill>
                    <a:schemeClr val="bg1">
                      <a:lumMod val="50000"/>
                    </a:schemeClr>
                  </a:solidFill>
                  <a:effectLst/>
                  <a:ea typeface="Times New Roman" panose="02020603050405020304" pitchFamily="18" charset="0"/>
                </a:rPr>
                <a:t> DD Jr, et al. </a:t>
              </a:r>
              <a:r>
                <a:rPr lang="en-US" sz="800" i="1" dirty="0">
                  <a:solidFill>
                    <a:schemeClr val="bg1">
                      <a:lumMod val="50000"/>
                    </a:schemeClr>
                  </a:solidFill>
                  <a:effectLst/>
                  <a:ea typeface="Times New Roman" panose="02020603050405020304" pitchFamily="18" charset="0"/>
                </a:rPr>
                <a:t>Clin Transplant</a:t>
              </a:r>
              <a:r>
                <a:rPr lang="en-US" sz="800" dirty="0">
                  <a:solidFill>
                    <a:schemeClr val="bg1">
                      <a:lumMod val="50000"/>
                    </a:schemeClr>
                  </a:solidFill>
                  <a:effectLst/>
                  <a:ea typeface="Times New Roman" panose="02020603050405020304" pitchFamily="18" charset="0"/>
                </a:rPr>
                <a:t>. 2018;32(6):e13260. © 2018 John Wiley and Sons.</a:t>
              </a:r>
              <a:endParaRPr lang="en-US" sz="800" dirty="0">
                <a:solidFill>
                  <a:schemeClr val="bg1">
                    <a:lumMod val="50000"/>
                  </a:schemeClr>
                </a:solidFill>
              </a:endParaRPr>
            </a:p>
          </p:txBody>
        </p:sp>
        <p:sp>
          <p:nvSpPr>
            <p:cNvPr id="21" name="TextBox 20">
              <a:extLst>
                <a:ext uri="{FF2B5EF4-FFF2-40B4-BE49-F238E27FC236}">
                  <a16:creationId xmlns:a16="http://schemas.microsoft.com/office/drawing/2014/main" id="{5783675E-A49C-4D2E-92CB-91F28836194A}"/>
                </a:ext>
              </a:extLst>
            </p:cNvPr>
            <p:cNvSpPr txBox="1"/>
            <p:nvPr/>
          </p:nvSpPr>
          <p:spPr>
            <a:xfrm>
              <a:off x="10951099" y="4289904"/>
              <a:ext cx="1068269" cy="307777"/>
            </a:xfrm>
            <a:prstGeom prst="rect">
              <a:avLst/>
            </a:prstGeom>
            <a:noFill/>
          </p:spPr>
          <p:txBody>
            <a:bodyPr wrap="square" rtlCol="0">
              <a:spAutoFit/>
            </a:bodyPr>
            <a:lstStyle/>
            <a:p>
              <a:r>
                <a:rPr lang="en-US" sz="1400" i="1" dirty="0"/>
                <a:t>P</a:t>
              </a:r>
              <a:r>
                <a:rPr lang="en-US" sz="1400" dirty="0"/>
                <a:t>&lt;0.001</a:t>
              </a:r>
              <a:endParaRPr lang="en-US" sz="1400" i="1" dirty="0"/>
            </a:p>
          </p:txBody>
        </p:sp>
        <p:sp>
          <p:nvSpPr>
            <p:cNvPr id="23" name="TextBox 22">
              <a:extLst>
                <a:ext uri="{FF2B5EF4-FFF2-40B4-BE49-F238E27FC236}">
                  <a16:creationId xmlns:a16="http://schemas.microsoft.com/office/drawing/2014/main" id="{F0372701-0A21-421D-B9AC-42A8F1C99C0C}"/>
                </a:ext>
              </a:extLst>
            </p:cNvPr>
            <p:cNvSpPr txBox="1"/>
            <p:nvPr/>
          </p:nvSpPr>
          <p:spPr>
            <a:xfrm>
              <a:off x="7664898" y="3650502"/>
              <a:ext cx="2801122" cy="915635"/>
            </a:xfrm>
            <a:prstGeom prst="rect">
              <a:avLst/>
            </a:prstGeom>
            <a:noFill/>
          </p:spPr>
          <p:txBody>
            <a:bodyPr wrap="square" lIns="0" tIns="0" rIns="0" bIns="0" rtlCol="0">
              <a:spAutoFit/>
            </a:bodyPr>
            <a:lstStyle/>
            <a:p>
              <a:pPr>
                <a:spcAft>
                  <a:spcPts val="300"/>
                </a:spcAft>
                <a:defRPr/>
              </a:pPr>
              <a:r>
                <a:rPr kumimoji="0" lang="en-US" sz="1300" b="0" i="0" u="none" strike="noStrike" kern="1200" cap="none" spc="0" normalizeH="0" baseline="0" noProof="0" dirty="0">
                  <a:ln>
                    <a:noFill/>
                  </a:ln>
                  <a:solidFill>
                    <a:srgbClr val="000000"/>
                  </a:solidFill>
                  <a:effectLst/>
                  <a:uLnTx/>
                  <a:uFillTx/>
                  <a:latin typeface="Arial" charset="0"/>
                  <a:ea typeface="Arial" charset="0"/>
                  <a:cs typeface="Arial" charset="0"/>
                </a:rPr>
                <a:t>No dialysis </a:t>
              </a:r>
              <a:r>
                <a:rPr lang="en-US" sz="1300" dirty="0"/>
                <a:t>(n=10,325)</a:t>
              </a:r>
              <a:endParaRPr kumimoji="0" lang="en-US" sz="13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a:spcAft>
                  <a:spcPts val="300"/>
                </a:spcAft>
                <a:defRPr/>
              </a:pPr>
              <a:r>
                <a:rPr lang="en-US" sz="1300" dirty="0">
                  <a:solidFill>
                    <a:srgbClr val="000000"/>
                  </a:solidFill>
                  <a:latin typeface="Arial" charset="0"/>
                  <a:ea typeface="Arial" charset="0"/>
                  <a:cs typeface="Arial" charset="0"/>
                </a:rPr>
                <a:t>&lt;5 years </a:t>
              </a:r>
              <a:r>
                <a:rPr lang="en-US" sz="1300" dirty="0"/>
                <a:t>(n=72,367)</a:t>
              </a:r>
              <a:endParaRPr lang="en-US" sz="1300" dirty="0">
                <a:solidFill>
                  <a:srgbClr val="000000"/>
                </a:solidFill>
                <a:latin typeface="Arial" charset="0"/>
                <a:ea typeface="Arial" charset="0"/>
                <a:cs typeface="Arial" charset="0"/>
              </a:endParaRPr>
            </a:p>
            <a:p>
              <a:pPr>
                <a:spcAft>
                  <a:spcPts val="300"/>
                </a:spcAft>
                <a:defRPr/>
              </a:pPr>
              <a:r>
                <a:rPr lang="en-US" sz="1300" dirty="0">
                  <a:solidFill>
                    <a:srgbClr val="000000"/>
                  </a:solidFill>
                  <a:latin typeface="Arial" charset="0"/>
                  <a:ea typeface="Arial" charset="0"/>
                  <a:cs typeface="Arial" charset="0"/>
                </a:rPr>
                <a:t>5-9 years </a:t>
              </a:r>
              <a:r>
                <a:rPr lang="en-US" sz="1300" dirty="0"/>
                <a:t>(n=22,733)</a:t>
              </a:r>
              <a:endParaRPr lang="en-US" sz="1300" dirty="0">
                <a:solidFill>
                  <a:srgbClr val="000000"/>
                </a:solidFill>
                <a:latin typeface="Arial" charset="0"/>
                <a:ea typeface="Arial" charset="0"/>
                <a:cs typeface="Arial" charset="0"/>
              </a:endParaRPr>
            </a:p>
            <a:p>
              <a:pPr>
                <a:spcAft>
                  <a:spcPts val="300"/>
                </a:spcAft>
                <a:defRPr/>
              </a:pPr>
              <a:r>
                <a:rPr lang="en-US" sz="1300" dirty="0">
                  <a:solidFill>
                    <a:srgbClr val="000000"/>
                  </a:solidFill>
                  <a:latin typeface="Arial" charset="0"/>
                  <a:ea typeface="Arial" charset="0"/>
                  <a:cs typeface="Arial" charset="0"/>
                </a:rPr>
                <a:t>≥10 years </a:t>
              </a:r>
              <a:r>
                <a:rPr lang="en-US" sz="1300" dirty="0"/>
                <a:t>(n=4,040)</a:t>
              </a:r>
              <a:r>
                <a:rPr lang="en-US" sz="1300" dirty="0">
                  <a:solidFill>
                    <a:srgbClr val="000000"/>
                  </a:solidFill>
                  <a:latin typeface="Arial" charset="0"/>
                  <a:ea typeface="Arial" charset="0"/>
                  <a:cs typeface="Arial" charset="0"/>
                </a:rPr>
                <a:t> </a:t>
              </a:r>
            </a:p>
          </p:txBody>
        </p:sp>
        <p:cxnSp>
          <p:nvCxnSpPr>
            <p:cNvPr id="24" name="Straight Connector 23">
              <a:extLst>
                <a:ext uri="{FF2B5EF4-FFF2-40B4-BE49-F238E27FC236}">
                  <a16:creationId xmlns:a16="http://schemas.microsoft.com/office/drawing/2014/main" id="{B86D9BBD-841B-42D1-AACE-6BFDA2A83051}"/>
                </a:ext>
              </a:extLst>
            </p:cNvPr>
            <p:cNvCxnSpPr/>
            <p:nvPr/>
          </p:nvCxnSpPr>
          <p:spPr>
            <a:xfrm>
              <a:off x="7232290" y="3769828"/>
              <a:ext cx="32946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CCFF01-EED6-46E2-A58A-C20DF5D790F6}"/>
                </a:ext>
              </a:extLst>
            </p:cNvPr>
            <p:cNvCxnSpPr/>
            <p:nvPr/>
          </p:nvCxnSpPr>
          <p:spPr>
            <a:xfrm>
              <a:off x="7232290" y="3992010"/>
              <a:ext cx="329466"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E12D9A-175C-47F0-8EAB-A22694B0A46B}"/>
                </a:ext>
              </a:extLst>
            </p:cNvPr>
            <p:cNvCxnSpPr/>
            <p:nvPr/>
          </p:nvCxnSpPr>
          <p:spPr>
            <a:xfrm>
              <a:off x="7232290" y="4226479"/>
              <a:ext cx="329466"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9F65F9-42B6-41B0-9B48-C3DB256FAEC2}"/>
                </a:ext>
              </a:extLst>
            </p:cNvPr>
            <p:cNvCxnSpPr/>
            <p:nvPr/>
          </p:nvCxnSpPr>
          <p:spPr>
            <a:xfrm>
              <a:off x="7232290" y="4464350"/>
              <a:ext cx="329466" cy="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E201AC-ED93-43DB-B0E0-89D60FF3A710}"/>
                </a:ext>
              </a:extLst>
            </p:cNvPr>
            <p:cNvSpPr txBox="1"/>
            <p:nvPr/>
          </p:nvSpPr>
          <p:spPr>
            <a:xfrm rot="16200000">
              <a:off x="5747862" y="3569835"/>
              <a:ext cx="1154162"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Graft survival</a:t>
              </a:r>
            </a:p>
          </p:txBody>
        </p:sp>
        <p:sp>
          <p:nvSpPr>
            <p:cNvPr id="30" name="TextBox 29">
              <a:extLst>
                <a:ext uri="{FF2B5EF4-FFF2-40B4-BE49-F238E27FC236}">
                  <a16:creationId xmlns:a16="http://schemas.microsoft.com/office/drawing/2014/main" id="{EE67109B-B65D-4726-A4E2-B68C7A085684}"/>
                </a:ext>
              </a:extLst>
            </p:cNvPr>
            <p:cNvSpPr txBox="1"/>
            <p:nvPr/>
          </p:nvSpPr>
          <p:spPr>
            <a:xfrm>
              <a:off x="6534428" y="2303906"/>
              <a:ext cx="34785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1.00</a:t>
              </a:r>
            </a:p>
          </p:txBody>
        </p:sp>
        <p:sp>
          <p:nvSpPr>
            <p:cNvPr id="31" name="TextBox 30">
              <a:extLst>
                <a:ext uri="{FF2B5EF4-FFF2-40B4-BE49-F238E27FC236}">
                  <a16:creationId xmlns:a16="http://schemas.microsoft.com/office/drawing/2014/main" id="{D5FFB7CE-C1AE-4C2A-9E9B-57F398A02CAA}"/>
                </a:ext>
              </a:extLst>
            </p:cNvPr>
            <p:cNvSpPr txBox="1"/>
            <p:nvPr/>
          </p:nvSpPr>
          <p:spPr>
            <a:xfrm>
              <a:off x="6885517" y="5156484"/>
              <a:ext cx="46066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a:t>
              </a:r>
            </a:p>
          </p:txBody>
        </p:sp>
        <p:sp>
          <p:nvSpPr>
            <p:cNvPr id="32" name="TextBox 31">
              <a:extLst>
                <a:ext uri="{FF2B5EF4-FFF2-40B4-BE49-F238E27FC236}">
                  <a16:creationId xmlns:a16="http://schemas.microsoft.com/office/drawing/2014/main" id="{4988E4D1-540D-4377-9512-6F3F94AB0664}"/>
                </a:ext>
              </a:extLst>
            </p:cNvPr>
            <p:cNvSpPr txBox="1"/>
            <p:nvPr/>
          </p:nvSpPr>
          <p:spPr>
            <a:xfrm>
              <a:off x="8887944" y="5472178"/>
              <a:ext cx="982577"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Time, years</a:t>
              </a:r>
            </a:p>
          </p:txBody>
        </p:sp>
        <p:sp>
          <p:nvSpPr>
            <p:cNvPr id="35" name="TextBox 34">
              <a:extLst>
                <a:ext uri="{FF2B5EF4-FFF2-40B4-BE49-F238E27FC236}">
                  <a16:creationId xmlns:a16="http://schemas.microsoft.com/office/drawing/2014/main" id="{77A11004-F032-4C53-B09F-687A52735736}"/>
                </a:ext>
              </a:extLst>
            </p:cNvPr>
            <p:cNvSpPr txBox="1"/>
            <p:nvPr/>
          </p:nvSpPr>
          <p:spPr>
            <a:xfrm>
              <a:off x="6534429" y="4766625"/>
              <a:ext cx="34785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0.00</a:t>
              </a:r>
            </a:p>
          </p:txBody>
        </p:sp>
        <p:sp>
          <p:nvSpPr>
            <p:cNvPr id="36" name="TextBox 35">
              <a:extLst>
                <a:ext uri="{FF2B5EF4-FFF2-40B4-BE49-F238E27FC236}">
                  <a16:creationId xmlns:a16="http://schemas.microsoft.com/office/drawing/2014/main" id="{FCACE2D4-F342-41C3-A802-C6B331560731}"/>
                </a:ext>
              </a:extLst>
            </p:cNvPr>
            <p:cNvSpPr txBox="1"/>
            <p:nvPr/>
          </p:nvSpPr>
          <p:spPr>
            <a:xfrm>
              <a:off x="7819220" y="5156484"/>
              <a:ext cx="46066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a:t>
              </a:r>
            </a:p>
          </p:txBody>
        </p:sp>
        <p:sp>
          <p:nvSpPr>
            <p:cNvPr id="37" name="TextBox 36">
              <a:extLst>
                <a:ext uri="{FF2B5EF4-FFF2-40B4-BE49-F238E27FC236}">
                  <a16:creationId xmlns:a16="http://schemas.microsoft.com/office/drawing/2014/main" id="{7962F0CC-6AFF-4325-A016-78D1BB1077D2}"/>
                </a:ext>
              </a:extLst>
            </p:cNvPr>
            <p:cNvSpPr txBox="1"/>
            <p:nvPr/>
          </p:nvSpPr>
          <p:spPr>
            <a:xfrm>
              <a:off x="8764563" y="5156484"/>
              <a:ext cx="46066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4</a:t>
              </a:r>
            </a:p>
          </p:txBody>
        </p:sp>
        <p:sp>
          <p:nvSpPr>
            <p:cNvPr id="38" name="TextBox 37">
              <a:extLst>
                <a:ext uri="{FF2B5EF4-FFF2-40B4-BE49-F238E27FC236}">
                  <a16:creationId xmlns:a16="http://schemas.microsoft.com/office/drawing/2014/main" id="{A7353F8C-6547-4676-B06E-9543D0FCA141}"/>
                </a:ext>
              </a:extLst>
            </p:cNvPr>
            <p:cNvSpPr txBox="1"/>
            <p:nvPr/>
          </p:nvSpPr>
          <p:spPr>
            <a:xfrm>
              <a:off x="9696146" y="5156484"/>
              <a:ext cx="46066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6</a:t>
              </a:r>
            </a:p>
          </p:txBody>
        </p:sp>
        <p:sp>
          <p:nvSpPr>
            <p:cNvPr id="39" name="TextBox 38">
              <a:extLst>
                <a:ext uri="{FF2B5EF4-FFF2-40B4-BE49-F238E27FC236}">
                  <a16:creationId xmlns:a16="http://schemas.microsoft.com/office/drawing/2014/main" id="{7DC920AA-7293-4E1C-8CE5-17DA46B0A3F3}"/>
                </a:ext>
              </a:extLst>
            </p:cNvPr>
            <p:cNvSpPr txBox="1"/>
            <p:nvPr/>
          </p:nvSpPr>
          <p:spPr>
            <a:xfrm>
              <a:off x="10634615" y="5156484"/>
              <a:ext cx="46066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8</a:t>
              </a:r>
            </a:p>
          </p:txBody>
        </p:sp>
        <p:sp>
          <p:nvSpPr>
            <p:cNvPr id="41" name="TextBox 40">
              <a:extLst>
                <a:ext uri="{FF2B5EF4-FFF2-40B4-BE49-F238E27FC236}">
                  <a16:creationId xmlns:a16="http://schemas.microsoft.com/office/drawing/2014/main" id="{BCD9165A-9165-4BCE-AC5D-73B6E01ED3D4}"/>
                </a:ext>
              </a:extLst>
            </p:cNvPr>
            <p:cNvSpPr txBox="1"/>
            <p:nvPr/>
          </p:nvSpPr>
          <p:spPr>
            <a:xfrm>
              <a:off x="11578076" y="5156484"/>
              <a:ext cx="46066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10</a:t>
              </a:r>
            </a:p>
          </p:txBody>
        </p:sp>
        <p:cxnSp>
          <p:nvCxnSpPr>
            <p:cNvPr id="42" name="Straight Connector 41">
              <a:extLst>
                <a:ext uri="{FF2B5EF4-FFF2-40B4-BE49-F238E27FC236}">
                  <a16:creationId xmlns:a16="http://schemas.microsoft.com/office/drawing/2014/main" id="{2018460F-1173-4F4D-916D-E3455143EDA6}"/>
                </a:ext>
              </a:extLst>
            </p:cNvPr>
            <p:cNvCxnSpPr/>
            <p:nvPr/>
          </p:nvCxnSpPr>
          <p:spPr>
            <a:xfrm>
              <a:off x="7015913" y="2327865"/>
              <a:ext cx="0" cy="269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7538DC-60E6-45D6-A662-7D3C88D36181}"/>
                </a:ext>
              </a:extLst>
            </p:cNvPr>
            <p:cNvCxnSpPr>
              <a:cxnSpLocks/>
            </p:cNvCxnSpPr>
            <p:nvPr/>
          </p:nvCxnSpPr>
          <p:spPr>
            <a:xfrm>
              <a:off x="7009541" y="5027248"/>
              <a:ext cx="48092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1FB8C87-B822-4C97-A4DD-C5ADA87CB984}"/>
                </a:ext>
              </a:extLst>
            </p:cNvPr>
            <p:cNvCxnSpPr/>
            <p:nvPr/>
          </p:nvCxnSpPr>
          <p:spPr>
            <a:xfrm>
              <a:off x="6944077" y="4884367"/>
              <a:ext cx="7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A228D1C-4ABD-486F-A422-D909753F6131}"/>
                </a:ext>
              </a:extLst>
            </p:cNvPr>
            <p:cNvCxnSpPr/>
            <p:nvPr/>
          </p:nvCxnSpPr>
          <p:spPr>
            <a:xfrm>
              <a:off x="6944077" y="2415170"/>
              <a:ext cx="7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EC4A161-1834-4D12-9B86-70B35C4556FD}"/>
                </a:ext>
              </a:extLst>
            </p:cNvPr>
            <p:cNvCxnSpPr/>
            <p:nvPr/>
          </p:nvCxnSpPr>
          <p:spPr>
            <a:xfrm rot="16200000">
              <a:off x="7088396" y="5067335"/>
              <a:ext cx="80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6760EA-8BCB-479C-8078-C5316A266CC6}"/>
                </a:ext>
              </a:extLst>
            </p:cNvPr>
            <p:cNvCxnSpPr/>
            <p:nvPr/>
          </p:nvCxnSpPr>
          <p:spPr>
            <a:xfrm rot="16200000">
              <a:off x="8009466" y="5067335"/>
              <a:ext cx="80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8F3327-D49B-4280-9B6B-AC0DDFCE1BA1}"/>
                </a:ext>
              </a:extLst>
            </p:cNvPr>
            <p:cNvCxnSpPr/>
            <p:nvPr/>
          </p:nvCxnSpPr>
          <p:spPr>
            <a:xfrm rot="16200000">
              <a:off x="8954810" y="5067335"/>
              <a:ext cx="80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F2A1E2-91BD-4D52-963E-224B8F31E388}"/>
                </a:ext>
              </a:extLst>
            </p:cNvPr>
            <p:cNvCxnSpPr/>
            <p:nvPr/>
          </p:nvCxnSpPr>
          <p:spPr>
            <a:xfrm rot="16200000">
              <a:off x="9886392" y="5067335"/>
              <a:ext cx="80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46382B-9D95-44F2-9DC3-4D7CCA9C8C91}"/>
                </a:ext>
              </a:extLst>
            </p:cNvPr>
            <p:cNvCxnSpPr/>
            <p:nvPr/>
          </p:nvCxnSpPr>
          <p:spPr>
            <a:xfrm rot="16200000">
              <a:off x="10824861" y="5067335"/>
              <a:ext cx="80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88ECFE4-41C0-420A-8C6E-94C2BD622DFC}"/>
                </a:ext>
              </a:extLst>
            </p:cNvPr>
            <p:cNvCxnSpPr/>
            <p:nvPr/>
          </p:nvCxnSpPr>
          <p:spPr>
            <a:xfrm rot="16200000">
              <a:off x="11768322" y="5067335"/>
              <a:ext cx="80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0BA0FFD-F10B-4237-9FC7-99091B7E3F9B}"/>
                </a:ext>
              </a:extLst>
            </p:cNvPr>
            <p:cNvSpPr txBox="1"/>
            <p:nvPr/>
          </p:nvSpPr>
          <p:spPr>
            <a:xfrm>
              <a:off x="6534428" y="2915530"/>
              <a:ext cx="34785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0.75</a:t>
              </a:r>
            </a:p>
          </p:txBody>
        </p:sp>
        <p:cxnSp>
          <p:nvCxnSpPr>
            <p:cNvPr id="58" name="Straight Connector 57">
              <a:extLst>
                <a:ext uri="{FF2B5EF4-FFF2-40B4-BE49-F238E27FC236}">
                  <a16:creationId xmlns:a16="http://schemas.microsoft.com/office/drawing/2014/main" id="{ACE59413-9331-4973-A554-3DD18492A606}"/>
                </a:ext>
              </a:extLst>
            </p:cNvPr>
            <p:cNvCxnSpPr/>
            <p:nvPr/>
          </p:nvCxnSpPr>
          <p:spPr>
            <a:xfrm>
              <a:off x="6944077" y="3026794"/>
              <a:ext cx="7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556F192-BA7B-46D1-BFB3-094928EC2FDD}"/>
                </a:ext>
              </a:extLst>
            </p:cNvPr>
            <p:cNvSpPr txBox="1"/>
            <p:nvPr/>
          </p:nvSpPr>
          <p:spPr>
            <a:xfrm>
              <a:off x="6534428" y="3536801"/>
              <a:ext cx="34785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0.50</a:t>
              </a:r>
            </a:p>
          </p:txBody>
        </p:sp>
        <p:cxnSp>
          <p:nvCxnSpPr>
            <p:cNvPr id="60" name="Straight Connector 59">
              <a:extLst>
                <a:ext uri="{FF2B5EF4-FFF2-40B4-BE49-F238E27FC236}">
                  <a16:creationId xmlns:a16="http://schemas.microsoft.com/office/drawing/2014/main" id="{D69FCDFD-E939-4413-B45B-E2F3B7DEC43B}"/>
                </a:ext>
              </a:extLst>
            </p:cNvPr>
            <p:cNvCxnSpPr/>
            <p:nvPr/>
          </p:nvCxnSpPr>
          <p:spPr>
            <a:xfrm>
              <a:off x="6944077" y="3648064"/>
              <a:ext cx="7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517CC97-FB4C-415C-A00E-AA294099C241}"/>
                </a:ext>
              </a:extLst>
            </p:cNvPr>
            <p:cNvSpPr txBox="1"/>
            <p:nvPr/>
          </p:nvSpPr>
          <p:spPr>
            <a:xfrm>
              <a:off x="6534428" y="4170620"/>
              <a:ext cx="34785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0.25</a:t>
              </a:r>
            </a:p>
          </p:txBody>
        </p:sp>
        <p:cxnSp>
          <p:nvCxnSpPr>
            <p:cNvPr id="62" name="Straight Connector 61">
              <a:extLst>
                <a:ext uri="{FF2B5EF4-FFF2-40B4-BE49-F238E27FC236}">
                  <a16:creationId xmlns:a16="http://schemas.microsoft.com/office/drawing/2014/main" id="{57DEE57D-9D25-42CA-959D-4BF417DC1D52}"/>
                </a:ext>
              </a:extLst>
            </p:cNvPr>
            <p:cNvCxnSpPr/>
            <p:nvPr/>
          </p:nvCxnSpPr>
          <p:spPr>
            <a:xfrm>
              <a:off x="6944077" y="4281884"/>
              <a:ext cx="7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EDFA7857-3803-47D5-86EE-6F45A90CEEEA}"/>
                </a:ext>
              </a:extLst>
            </p:cNvPr>
            <p:cNvSpPr/>
            <p:nvPr/>
          </p:nvSpPr>
          <p:spPr>
            <a:xfrm>
              <a:off x="7110413" y="2405290"/>
              <a:ext cx="4691062" cy="1414462"/>
            </a:xfrm>
            <a:custGeom>
              <a:avLst/>
              <a:gdLst>
                <a:gd name="connsiteX0" fmla="*/ 0 w 4691062"/>
                <a:gd name="connsiteY0" fmla="*/ 0 h 1414462"/>
                <a:gd name="connsiteX1" fmla="*/ 109537 w 4691062"/>
                <a:gd name="connsiteY1" fmla="*/ 180975 h 1414462"/>
                <a:gd name="connsiteX2" fmla="*/ 428625 w 4691062"/>
                <a:gd name="connsiteY2" fmla="*/ 304800 h 1414462"/>
                <a:gd name="connsiteX3" fmla="*/ 4691062 w 4691062"/>
                <a:gd name="connsiteY3" fmla="*/ 1414462 h 1414462"/>
              </a:gdLst>
              <a:ahLst/>
              <a:cxnLst>
                <a:cxn ang="0">
                  <a:pos x="connsiteX0" y="connsiteY0"/>
                </a:cxn>
                <a:cxn ang="0">
                  <a:pos x="connsiteX1" y="connsiteY1"/>
                </a:cxn>
                <a:cxn ang="0">
                  <a:pos x="connsiteX2" y="connsiteY2"/>
                </a:cxn>
                <a:cxn ang="0">
                  <a:pos x="connsiteX3" y="connsiteY3"/>
                </a:cxn>
              </a:cxnLst>
              <a:rect l="l" t="t" r="r" b="b"/>
              <a:pathLst>
                <a:path w="4691062" h="1414462">
                  <a:moveTo>
                    <a:pt x="0" y="0"/>
                  </a:moveTo>
                  <a:cubicBezTo>
                    <a:pt x="19050" y="65087"/>
                    <a:pt x="38100" y="130175"/>
                    <a:pt x="109537" y="180975"/>
                  </a:cubicBezTo>
                  <a:cubicBezTo>
                    <a:pt x="180974" y="231775"/>
                    <a:pt x="428625" y="304800"/>
                    <a:pt x="428625" y="304800"/>
                  </a:cubicBezTo>
                  <a:lnTo>
                    <a:pt x="4691062" y="1414462"/>
                  </a:lnTo>
                </a:path>
              </a:pathLst>
            </a:cu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9E7BE560-8D9A-4C77-9929-93639DF70C0F}"/>
                </a:ext>
              </a:extLst>
            </p:cNvPr>
            <p:cNvSpPr/>
            <p:nvPr/>
          </p:nvSpPr>
          <p:spPr>
            <a:xfrm>
              <a:off x="7115175" y="2400528"/>
              <a:ext cx="4676775" cy="1390650"/>
            </a:xfrm>
            <a:custGeom>
              <a:avLst/>
              <a:gdLst>
                <a:gd name="connsiteX0" fmla="*/ 0 w 4676775"/>
                <a:gd name="connsiteY0" fmla="*/ 0 h 1381125"/>
                <a:gd name="connsiteX1" fmla="*/ 80963 w 4676775"/>
                <a:gd name="connsiteY1" fmla="*/ 114300 h 1381125"/>
                <a:gd name="connsiteX2" fmla="*/ 414338 w 4676775"/>
                <a:gd name="connsiteY2" fmla="*/ 238125 h 1381125"/>
                <a:gd name="connsiteX3" fmla="*/ 1176338 w 4676775"/>
                <a:gd name="connsiteY3" fmla="*/ 447675 h 1381125"/>
                <a:gd name="connsiteX4" fmla="*/ 2143125 w 4676775"/>
                <a:gd name="connsiteY4" fmla="*/ 709613 h 1381125"/>
                <a:gd name="connsiteX5" fmla="*/ 2728913 w 4676775"/>
                <a:gd name="connsiteY5" fmla="*/ 890588 h 1381125"/>
                <a:gd name="connsiteX6" fmla="*/ 4676775 w 4676775"/>
                <a:gd name="connsiteY6" fmla="*/ 1381125 h 1381125"/>
                <a:gd name="connsiteX0" fmla="*/ 0 w 4676775"/>
                <a:gd name="connsiteY0" fmla="*/ 0 h 1390650"/>
                <a:gd name="connsiteX1" fmla="*/ 80963 w 4676775"/>
                <a:gd name="connsiteY1" fmla="*/ 114300 h 1390650"/>
                <a:gd name="connsiteX2" fmla="*/ 414338 w 4676775"/>
                <a:gd name="connsiteY2" fmla="*/ 238125 h 1390650"/>
                <a:gd name="connsiteX3" fmla="*/ 1176338 w 4676775"/>
                <a:gd name="connsiteY3" fmla="*/ 447675 h 1390650"/>
                <a:gd name="connsiteX4" fmla="*/ 2143125 w 4676775"/>
                <a:gd name="connsiteY4" fmla="*/ 709613 h 1390650"/>
                <a:gd name="connsiteX5" fmla="*/ 2728913 w 4676775"/>
                <a:gd name="connsiteY5" fmla="*/ 890588 h 1390650"/>
                <a:gd name="connsiteX6" fmla="*/ 4676775 w 4676775"/>
                <a:gd name="connsiteY6" fmla="*/ 1390650 h 1390650"/>
                <a:gd name="connsiteX0" fmla="*/ 0 w 4676775"/>
                <a:gd name="connsiteY0" fmla="*/ 0 h 1390650"/>
                <a:gd name="connsiteX1" fmla="*/ 80963 w 4676775"/>
                <a:gd name="connsiteY1" fmla="*/ 114300 h 1390650"/>
                <a:gd name="connsiteX2" fmla="*/ 414338 w 4676775"/>
                <a:gd name="connsiteY2" fmla="*/ 238125 h 1390650"/>
                <a:gd name="connsiteX3" fmla="*/ 1176338 w 4676775"/>
                <a:gd name="connsiteY3" fmla="*/ 447675 h 1390650"/>
                <a:gd name="connsiteX4" fmla="*/ 2143125 w 4676775"/>
                <a:gd name="connsiteY4" fmla="*/ 709613 h 1390650"/>
                <a:gd name="connsiteX5" fmla="*/ 2728913 w 4676775"/>
                <a:gd name="connsiteY5" fmla="*/ 890588 h 1390650"/>
                <a:gd name="connsiteX6" fmla="*/ 4676775 w 4676775"/>
                <a:gd name="connsiteY6" fmla="*/ 1390650 h 1390650"/>
                <a:gd name="connsiteX0" fmla="*/ 0 w 4676775"/>
                <a:gd name="connsiteY0" fmla="*/ 0 h 1390650"/>
                <a:gd name="connsiteX1" fmla="*/ 80963 w 4676775"/>
                <a:gd name="connsiteY1" fmla="*/ 114300 h 1390650"/>
                <a:gd name="connsiteX2" fmla="*/ 414338 w 4676775"/>
                <a:gd name="connsiteY2" fmla="*/ 238125 h 1390650"/>
                <a:gd name="connsiteX3" fmla="*/ 1176338 w 4676775"/>
                <a:gd name="connsiteY3" fmla="*/ 447675 h 1390650"/>
                <a:gd name="connsiteX4" fmla="*/ 2143125 w 4676775"/>
                <a:gd name="connsiteY4" fmla="*/ 709613 h 1390650"/>
                <a:gd name="connsiteX5" fmla="*/ 2728913 w 4676775"/>
                <a:gd name="connsiteY5" fmla="*/ 890588 h 1390650"/>
                <a:gd name="connsiteX6" fmla="*/ 4676775 w 4676775"/>
                <a:gd name="connsiteY6" fmla="*/ 139065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6775" h="1390650">
                  <a:moveTo>
                    <a:pt x="0" y="0"/>
                  </a:moveTo>
                  <a:cubicBezTo>
                    <a:pt x="5953" y="37306"/>
                    <a:pt x="11907" y="74613"/>
                    <a:pt x="80963" y="114300"/>
                  </a:cubicBezTo>
                  <a:cubicBezTo>
                    <a:pt x="150019" y="153988"/>
                    <a:pt x="231776" y="182563"/>
                    <a:pt x="414338" y="238125"/>
                  </a:cubicBezTo>
                  <a:cubicBezTo>
                    <a:pt x="596900" y="293687"/>
                    <a:pt x="1176338" y="447675"/>
                    <a:pt x="1176338" y="447675"/>
                  </a:cubicBezTo>
                  <a:lnTo>
                    <a:pt x="2143125" y="709613"/>
                  </a:lnTo>
                  <a:cubicBezTo>
                    <a:pt x="2401888" y="783432"/>
                    <a:pt x="2306638" y="778669"/>
                    <a:pt x="2728913" y="890588"/>
                  </a:cubicBezTo>
                  <a:lnTo>
                    <a:pt x="4676775" y="1390650"/>
                  </a:lnTo>
                </a:path>
              </a:pathLst>
            </a:cu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3066703-259B-445A-ADD4-C019791CA1E8}"/>
                </a:ext>
              </a:extLst>
            </p:cNvPr>
            <p:cNvSpPr/>
            <p:nvPr/>
          </p:nvSpPr>
          <p:spPr>
            <a:xfrm>
              <a:off x="7113588" y="2405290"/>
              <a:ext cx="4683125" cy="1343025"/>
            </a:xfrm>
            <a:custGeom>
              <a:avLst/>
              <a:gdLst>
                <a:gd name="connsiteX0" fmla="*/ 6350 w 4683125"/>
                <a:gd name="connsiteY0" fmla="*/ 0 h 1343025"/>
                <a:gd name="connsiteX1" fmla="*/ 63500 w 4683125"/>
                <a:gd name="connsiteY1" fmla="*/ 85725 h 1343025"/>
                <a:gd name="connsiteX2" fmla="*/ 463550 w 4683125"/>
                <a:gd name="connsiteY2" fmla="*/ 200025 h 1343025"/>
                <a:gd name="connsiteX3" fmla="*/ 1320800 w 4683125"/>
                <a:gd name="connsiteY3" fmla="*/ 438150 h 1343025"/>
                <a:gd name="connsiteX4" fmla="*/ 2606675 w 4683125"/>
                <a:gd name="connsiteY4" fmla="*/ 781050 h 1343025"/>
                <a:gd name="connsiteX5" fmla="*/ 3506787 w 4683125"/>
                <a:gd name="connsiteY5" fmla="*/ 1038225 h 1343025"/>
                <a:gd name="connsiteX6" fmla="*/ 4168775 w 4683125"/>
                <a:gd name="connsiteY6" fmla="*/ 1219200 h 1343025"/>
                <a:gd name="connsiteX7" fmla="*/ 4683125 w 4683125"/>
                <a:gd name="connsiteY7"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3125" h="1343025">
                  <a:moveTo>
                    <a:pt x="6350" y="0"/>
                  </a:moveTo>
                  <a:cubicBezTo>
                    <a:pt x="-3175" y="26194"/>
                    <a:pt x="-12700" y="52388"/>
                    <a:pt x="63500" y="85725"/>
                  </a:cubicBezTo>
                  <a:cubicBezTo>
                    <a:pt x="139700" y="119062"/>
                    <a:pt x="463550" y="200025"/>
                    <a:pt x="463550" y="200025"/>
                  </a:cubicBezTo>
                  <a:lnTo>
                    <a:pt x="1320800" y="438150"/>
                  </a:lnTo>
                  <a:lnTo>
                    <a:pt x="2606675" y="781050"/>
                  </a:lnTo>
                  <a:cubicBezTo>
                    <a:pt x="2971006" y="881062"/>
                    <a:pt x="3246437" y="965200"/>
                    <a:pt x="3506787" y="1038225"/>
                  </a:cubicBezTo>
                  <a:lnTo>
                    <a:pt x="4168775" y="1219200"/>
                  </a:lnTo>
                  <a:cubicBezTo>
                    <a:pt x="4364831" y="1270000"/>
                    <a:pt x="4523978" y="1306512"/>
                    <a:pt x="4683125" y="1343025"/>
                  </a:cubicBezTo>
                </a:path>
              </a:pathLst>
            </a:cu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AEAD9C94-C5D4-4387-81F4-0EB78FFA959E}"/>
                </a:ext>
              </a:extLst>
            </p:cNvPr>
            <p:cNvSpPr/>
            <p:nvPr/>
          </p:nvSpPr>
          <p:spPr>
            <a:xfrm>
              <a:off x="7098144" y="2391002"/>
              <a:ext cx="4727144" cy="1033463"/>
            </a:xfrm>
            <a:custGeom>
              <a:avLst/>
              <a:gdLst>
                <a:gd name="connsiteX0" fmla="*/ 17031 w 4727144"/>
                <a:gd name="connsiteY0" fmla="*/ 0 h 1033463"/>
                <a:gd name="connsiteX1" fmla="*/ 88469 w 4727144"/>
                <a:gd name="connsiteY1" fmla="*/ 90488 h 1033463"/>
                <a:gd name="connsiteX2" fmla="*/ 702831 w 4727144"/>
                <a:gd name="connsiteY2" fmla="*/ 214313 h 1033463"/>
                <a:gd name="connsiteX3" fmla="*/ 1202894 w 4727144"/>
                <a:gd name="connsiteY3" fmla="*/ 280988 h 1033463"/>
                <a:gd name="connsiteX4" fmla="*/ 2074431 w 4727144"/>
                <a:gd name="connsiteY4" fmla="*/ 452438 h 1033463"/>
                <a:gd name="connsiteX5" fmla="*/ 3050744 w 4727144"/>
                <a:gd name="connsiteY5" fmla="*/ 676275 h 1033463"/>
                <a:gd name="connsiteX6" fmla="*/ 4727144 w 4727144"/>
                <a:gd name="connsiteY6" fmla="*/ 1033463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144" h="1033463">
                  <a:moveTo>
                    <a:pt x="17031" y="0"/>
                  </a:moveTo>
                  <a:cubicBezTo>
                    <a:pt x="-4400" y="27384"/>
                    <a:pt x="-25831" y="54769"/>
                    <a:pt x="88469" y="90488"/>
                  </a:cubicBezTo>
                  <a:cubicBezTo>
                    <a:pt x="202769" y="126207"/>
                    <a:pt x="517094" y="182563"/>
                    <a:pt x="702831" y="214313"/>
                  </a:cubicBezTo>
                  <a:cubicBezTo>
                    <a:pt x="888568" y="246063"/>
                    <a:pt x="974294" y="241301"/>
                    <a:pt x="1202894" y="280988"/>
                  </a:cubicBezTo>
                  <a:cubicBezTo>
                    <a:pt x="1431494" y="320675"/>
                    <a:pt x="1766456" y="386557"/>
                    <a:pt x="2074431" y="452438"/>
                  </a:cubicBezTo>
                  <a:cubicBezTo>
                    <a:pt x="2382406" y="518319"/>
                    <a:pt x="3050744" y="676275"/>
                    <a:pt x="3050744" y="676275"/>
                  </a:cubicBezTo>
                  <a:lnTo>
                    <a:pt x="4727144" y="1033463"/>
                  </a:lnTo>
                </a:path>
              </a:pathLst>
            </a:cu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3436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283D-9619-4008-A9B4-528CE1E477DA}"/>
              </a:ext>
            </a:extLst>
          </p:cNvPr>
          <p:cNvSpPr>
            <a:spLocks noGrp="1"/>
          </p:cNvSpPr>
          <p:nvPr>
            <p:ph type="title"/>
          </p:nvPr>
        </p:nvSpPr>
        <p:spPr>
          <a:xfrm>
            <a:off x="762000" y="1"/>
            <a:ext cx="11066208" cy="963487"/>
          </a:xfrm>
        </p:spPr>
        <p:txBody>
          <a:bodyPr/>
          <a:lstStyle/>
          <a:p>
            <a:r>
              <a:rPr lang="en-US" dirty="0"/>
              <a:t>Changes the Center Could Make to Adapt </a:t>
            </a:r>
            <a:br>
              <a:rPr lang="en-US" dirty="0"/>
            </a:br>
            <a:r>
              <a:rPr lang="en-US" dirty="0"/>
              <a:t>to the New Policy</a:t>
            </a:r>
          </a:p>
        </p:txBody>
      </p:sp>
      <p:sp>
        <p:nvSpPr>
          <p:cNvPr id="4" name="Content Placeholder 3">
            <a:extLst>
              <a:ext uri="{FF2B5EF4-FFF2-40B4-BE49-F238E27FC236}">
                <a16:creationId xmlns:a16="http://schemas.microsoft.com/office/drawing/2014/main" id="{BED8CB7E-92B1-C244-B983-5DA9F0FCA835}"/>
              </a:ext>
            </a:extLst>
          </p:cNvPr>
          <p:cNvSpPr>
            <a:spLocks noGrp="1"/>
          </p:cNvSpPr>
          <p:nvPr>
            <p:ph idx="1"/>
          </p:nvPr>
        </p:nvSpPr>
        <p:spPr>
          <a:xfrm>
            <a:off x="762001" y="1423988"/>
            <a:ext cx="5152150" cy="4384675"/>
          </a:xfrm>
        </p:spPr>
        <p:txBody>
          <a:bodyPr/>
          <a:lstStyle/>
          <a:p>
            <a:r>
              <a:rPr lang="en-US" sz="2000" dirty="0"/>
              <a:t>Consider more aggressive </a:t>
            </a:r>
            <a:r>
              <a:rPr lang="en-US" sz="2000" b="1" dirty="0">
                <a:solidFill>
                  <a:schemeClr val="accent3"/>
                </a:solidFill>
              </a:rPr>
              <a:t>acceptance</a:t>
            </a:r>
            <a:r>
              <a:rPr lang="en-US" sz="2000" dirty="0"/>
              <a:t> of </a:t>
            </a:r>
            <a:r>
              <a:rPr lang="en-US" sz="2000" b="1" dirty="0">
                <a:solidFill>
                  <a:schemeClr val="accent3"/>
                </a:solidFill>
              </a:rPr>
              <a:t>higher KDPI offers</a:t>
            </a:r>
            <a:r>
              <a:rPr lang="en-US" sz="2000" baseline="30000" dirty="0"/>
              <a:t>1</a:t>
            </a:r>
          </a:p>
          <a:p>
            <a:pPr lvl="1"/>
            <a:r>
              <a:rPr lang="en-US" sz="1800" dirty="0"/>
              <a:t>Factors associated with benefit from </a:t>
            </a:r>
            <a:br>
              <a:rPr lang="en-US" sz="1800" dirty="0"/>
            </a:br>
            <a:r>
              <a:rPr lang="en-US" sz="1800" dirty="0"/>
              <a:t>high-KDPI transplant include patient </a:t>
            </a:r>
            <a:br>
              <a:rPr lang="en-US" sz="1800" dirty="0"/>
            </a:br>
            <a:r>
              <a:rPr lang="en-US" sz="1800" dirty="0"/>
              <a:t>age &gt;50 years and median wait times ≥33 months</a:t>
            </a:r>
            <a:r>
              <a:rPr lang="en-US" sz="1800" baseline="30000" dirty="0"/>
              <a:t>2</a:t>
            </a:r>
          </a:p>
          <a:p>
            <a:r>
              <a:rPr lang="en-US" sz="2000" b="1" dirty="0">
                <a:solidFill>
                  <a:schemeClr val="accent3"/>
                </a:solidFill>
              </a:rPr>
              <a:t>Improve waiting list management </a:t>
            </a:r>
            <a:r>
              <a:rPr lang="en-US" sz="2000" dirty="0"/>
              <a:t>practices to ensure patient readiness </a:t>
            </a:r>
            <a:br>
              <a:rPr lang="en-US" sz="2000" dirty="0"/>
            </a:br>
            <a:r>
              <a:rPr lang="en-US" sz="2000" dirty="0"/>
              <a:t>in the event of an organ offer</a:t>
            </a:r>
            <a:r>
              <a:rPr lang="en-US" sz="2000" baseline="30000" dirty="0"/>
              <a:t>3</a:t>
            </a:r>
          </a:p>
          <a:p>
            <a:endParaRPr lang="en-US" sz="2000" dirty="0"/>
          </a:p>
          <a:p>
            <a:endParaRPr lang="en-US" sz="2000" dirty="0"/>
          </a:p>
        </p:txBody>
      </p:sp>
      <p:sp>
        <p:nvSpPr>
          <p:cNvPr id="17" name="TextBox 16">
            <a:extLst>
              <a:ext uri="{FF2B5EF4-FFF2-40B4-BE49-F238E27FC236}">
                <a16:creationId xmlns:a16="http://schemas.microsoft.com/office/drawing/2014/main" id="{6E8638B9-EDEE-4ED4-9CAB-6326B5385463}"/>
              </a:ext>
            </a:extLst>
          </p:cNvPr>
          <p:cNvSpPr txBox="1"/>
          <p:nvPr/>
        </p:nvSpPr>
        <p:spPr>
          <a:xfrm>
            <a:off x="7691039" y="5396996"/>
            <a:ext cx="4150836" cy="338554"/>
          </a:xfrm>
          <a:prstGeom prst="rect">
            <a:avLst/>
          </a:prstGeom>
          <a:noFill/>
        </p:spPr>
        <p:txBody>
          <a:bodyPr wrap="square" rtlCol="0">
            <a:spAutoFit/>
          </a:bodyPr>
          <a:lstStyle/>
          <a:p>
            <a:pPr algn="r"/>
            <a:r>
              <a:rPr lang="en-US" sz="800" dirty="0">
                <a:solidFill>
                  <a:schemeClr val="bg1">
                    <a:lumMod val="50000"/>
                  </a:schemeClr>
                </a:solidFill>
                <a:latin typeface="Arial" charset="0"/>
                <a:ea typeface="Arial" charset="0"/>
                <a:cs typeface="Arial" charset="0"/>
              </a:rPr>
              <a:t>Figure used with permission from Massie AB, et al. </a:t>
            </a:r>
            <a:r>
              <a:rPr lang="en-US" sz="800" i="1" dirty="0">
                <a:solidFill>
                  <a:schemeClr val="bg1">
                    <a:lumMod val="50000"/>
                  </a:schemeClr>
                </a:solidFill>
                <a:latin typeface="Arial" charset="0"/>
                <a:ea typeface="Arial" charset="0"/>
                <a:cs typeface="Arial" charset="0"/>
              </a:rPr>
              <a:t>Am J Transplant. </a:t>
            </a:r>
            <a:r>
              <a:rPr lang="en-US" sz="800" dirty="0">
                <a:solidFill>
                  <a:schemeClr val="bg1">
                    <a:lumMod val="50000"/>
                  </a:schemeClr>
                </a:solidFill>
                <a:latin typeface="Arial" charset="0"/>
                <a:ea typeface="Arial" charset="0"/>
                <a:cs typeface="Arial" charset="0"/>
              </a:rPr>
              <a:t>2014;14(10):2310-2316. © 2014 John Wiley and Sons.</a:t>
            </a:r>
          </a:p>
        </p:txBody>
      </p:sp>
      <p:sp>
        <p:nvSpPr>
          <p:cNvPr id="18" name="TextBox 17">
            <a:extLst>
              <a:ext uri="{FF2B5EF4-FFF2-40B4-BE49-F238E27FC236}">
                <a16:creationId xmlns:a16="http://schemas.microsoft.com/office/drawing/2014/main" id="{CBA75591-EEC0-4016-B120-CA9562786B6B}"/>
              </a:ext>
            </a:extLst>
          </p:cNvPr>
          <p:cNvSpPr txBox="1"/>
          <p:nvPr/>
        </p:nvSpPr>
        <p:spPr>
          <a:xfrm>
            <a:off x="6997859" y="1165074"/>
            <a:ext cx="4777915" cy="923330"/>
          </a:xfrm>
          <a:prstGeom prst="rect">
            <a:avLst/>
          </a:prstGeom>
          <a:solidFill>
            <a:schemeClr val="bg1"/>
          </a:solidFill>
        </p:spPr>
        <p:txBody>
          <a:bodyPr wrap="square" rtlCol="0">
            <a:spAutoFit/>
          </a:bodyPr>
          <a:lstStyle/>
          <a:p>
            <a:pPr algn="ctr"/>
            <a:r>
              <a:rPr lang="en-US" b="1" dirty="0">
                <a:solidFill>
                  <a:schemeClr val="accent3"/>
                </a:solidFill>
              </a:rPr>
              <a:t>Relative Survival: High-KDPI Kidney Transplantation vs Waiting for a</a:t>
            </a:r>
            <a:br>
              <a:rPr lang="en-US" b="1" dirty="0">
                <a:solidFill>
                  <a:schemeClr val="accent3"/>
                </a:solidFill>
              </a:rPr>
            </a:br>
            <a:r>
              <a:rPr lang="en-US" b="1" dirty="0">
                <a:solidFill>
                  <a:schemeClr val="accent3"/>
                </a:solidFill>
              </a:rPr>
              <a:t>Lower-KDPI Kidney</a:t>
            </a:r>
            <a:r>
              <a:rPr lang="en-US" b="1" baseline="30000" dirty="0">
                <a:solidFill>
                  <a:schemeClr val="accent3"/>
                </a:solidFill>
              </a:rPr>
              <a:t>2</a:t>
            </a:r>
            <a:endParaRPr lang="en-US" b="1" dirty="0">
              <a:solidFill>
                <a:schemeClr val="accent3"/>
              </a:solidFill>
            </a:endParaRPr>
          </a:p>
        </p:txBody>
      </p:sp>
      <p:sp>
        <p:nvSpPr>
          <p:cNvPr id="23" name="TextBox 22">
            <a:extLst>
              <a:ext uri="{FF2B5EF4-FFF2-40B4-BE49-F238E27FC236}">
                <a16:creationId xmlns:a16="http://schemas.microsoft.com/office/drawing/2014/main" id="{0C54EE00-7048-4A1C-A572-B2B064C1A64B}"/>
              </a:ext>
            </a:extLst>
          </p:cNvPr>
          <p:cNvSpPr txBox="1"/>
          <p:nvPr/>
        </p:nvSpPr>
        <p:spPr>
          <a:xfrm>
            <a:off x="10582927" y="2216833"/>
            <a:ext cx="1602441" cy="669479"/>
          </a:xfrm>
          <a:prstGeom prst="rect">
            <a:avLst/>
          </a:prstGeom>
          <a:solidFill>
            <a:schemeClr val="bg1"/>
          </a:solidFill>
        </p:spPr>
        <p:txBody>
          <a:bodyPr wrap="square" rtlCol="0">
            <a:spAutoFit/>
          </a:bodyPr>
          <a:lstStyle/>
          <a:p>
            <a:pPr>
              <a:lnSpc>
                <a:spcPts val="1300"/>
              </a:lnSpc>
              <a:spcAft>
                <a:spcPts val="300"/>
              </a:spcAft>
            </a:pPr>
            <a:r>
              <a:rPr lang="en-US" sz="1100" dirty="0"/>
              <a:t>KDPI = 91%-100%</a:t>
            </a:r>
          </a:p>
          <a:p>
            <a:pPr>
              <a:lnSpc>
                <a:spcPts val="1300"/>
              </a:lnSpc>
              <a:spcAft>
                <a:spcPts val="300"/>
              </a:spcAft>
            </a:pPr>
            <a:r>
              <a:rPr lang="en-US" sz="1100" dirty="0"/>
              <a:t>KDPI = 81%-90%</a:t>
            </a:r>
          </a:p>
          <a:p>
            <a:pPr>
              <a:lnSpc>
                <a:spcPts val="1400"/>
              </a:lnSpc>
              <a:spcAft>
                <a:spcPts val="300"/>
              </a:spcAft>
            </a:pPr>
            <a:r>
              <a:rPr lang="en-US" sz="1100" dirty="0"/>
              <a:t>KDPI = 71%-80%</a:t>
            </a:r>
          </a:p>
        </p:txBody>
      </p:sp>
      <p:grpSp>
        <p:nvGrpSpPr>
          <p:cNvPr id="24" name="Group 23">
            <a:extLst>
              <a:ext uri="{FF2B5EF4-FFF2-40B4-BE49-F238E27FC236}">
                <a16:creationId xmlns:a16="http://schemas.microsoft.com/office/drawing/2014/main" id="{4B796A9F-FA57-439F-8653-CA157C79918B}"/>
              </a:ext>
            </a:extLst>
          </p:cNvPr>
          <p:cNvGrpSpPr/>
          <p:nvPr/>
        </p:nvGrpSpPr>
        <p:grpSpPr>
          <a:xfrm>
            <a:off x="6272271" y="2099165"/>
            <a:ext cx="5472544" cy="3266370"/>
            <a:chOff x="2085285" y="1733437"/>
            <a:chExt cx="5411867" cy="3232591"/>
          </a:xfrm>
        </p:grpSpPr>
        <p:sp>
          <p:nvSpPr>
            <p:cNvPr id="25" name="TextBox 24">
              <a:extLst>
                <a:ext uri="{FF2B5EF4-FFF2-40B4-BE49-F238E27FC236}">
                  <a16:creationId xmlns:a16="http://schemas.microsoft.com/office/drawing/2014/main" id="{060D0982-10F2-4DD9-AD03-EBFB3155CD1C}"/>
                </a:ext>
              </a:extLst>
            </p:cNvPr>
            <p:cNvSpPr txBox="1"/>
            <p:nvPr/>
          </p:nvSpPr>
          <p:spPr>
            <a:xfrm rot="16200000">
              <a:off x="1156906" y="2874536"/>
              <a:ext cx="2282867" cy="42610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Cumulative mortality ratio,</a:t>
              </a:r>
              <a:b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b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log scale</a:t>
              </a:r>
            </a:p>
          </p:txBody>
        </p:sp>
        <p:sp>
          <p:nvSpPr>
            <p:cNvPr id="26" name="TextBox 25">
              <a:extLst>
                <a:ext uri="{FF2B5EF4-FFF2-40B4-BE49-F238E27FC236}">
                  <a16:creationId xmlns:a16="http://schemas.microsoft.com/office/drawing/2014/main" id="{E3DDF02B-6EBA-497B-9D82-6514DA12242B}"/>
                </a:ext>
              </a:extLst>
            </p:cNvPr>
            <p:cNvSpPr txBox="1"/>
            <p:nvPr/>
          </p:nvSpPr>
          <p:spPr>
            <a:xfrm>
              <a:off x="2784209" y="1733437"/>
              <a:ext cx="98284"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3</a:t>
              </a:r>
            </a:p>
          </p:txBody>
        </p:sp>
        <p:sp>
          <p:nvSpPr>
            <p:cNvPr id="27" name="TextBox 26">
              <a:extLst>
                <a:ext uri="{FF2B5EF4-FFF2-40B4-BE49-F238E27FC236}">
                  <a16:creationId xmlns:a16="http://schemas.microsoft.com/office/drawing/2014/main" id="{C584DCF3-046F-4588-AC38-F4BF8A899061}"/>
                </a:ext>
              </a:extLst>
            </p:cNvPr>
            <p:cNvSpPr txBox="1"/>
            <p:nvPr/>
          </p:nvSpPr>
          <p:spPr>
            <a:xfrm>
              <a:off x="2999288"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a:t>
              </a:r>
            </a:p>
          </p:txBody>
        </p:sp>
        <p:sp>
          <p:nvSpPr>
            <p:cNvPr id="28" name="TextBox 27">
              <a:extLst>
                <a:ext uri="{FF2B5EF4-FFF2-40B4-BE49-F238E27FC236}">
                  <a16:creationId xmlns:a16="http://schemas.microsoft.com/office/drawing/2014/main" id="{8FDC370D-7187-4041-98CB-C7C7994EB4DB}"/>
                </a:ext>
              </a:extLst>
            </p:cNvPr>
            <p:cNvSpPr txBox="1"/>
            <p:nvPr/>
          </p:nvSpPr>
          <p:spPr>
            <a:xfrm>
              <a:off x="3283523" y="4752812"/>
              <a:ext cx="3924521" cy="21321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Years since high-KDPI kidney transplantation</a:t>
              </a:r>
            </a:p>
          </p:txBody>
        </p:sp>
        <p:sp>
          <p:nvSpPr>
            <p:cNvPr id="29" name="TextBox 28">
              <a:extLst>
                <a:ext uri="{FF2B5EF4-FFF2-40B4-BE49-F238E27FC236}">
                  <a16:creationId xmlns:a16="http://schemas.microsoft.com/office/drawing/2014/main" id="{B6A192B6-B523-4A57-AD3B-5037328DE156}"/>
                </a:ext>
              </a:extLst>
            </p:cNvPr>
            <p:cNvSpPr txBox="1"/>
            <p:nvPr/>
          </p:nvSpPr>
          <p:spPr>
            <a:xfrm>
              <a:off x="2636782" y="1972968"/>
              <a:ext cx="245712"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2.5</a:t>
              </a:r>
            </a:p>
          </p:txBody>
        </p:sp>
        <p:sp>
          <p:nvSpPr>
            <p:cNvPr id="30" name="TextBox 29">
              <a:extLst>
                <a:ext uri="{FF2B5EF4-FFF2-40B4-BE49-F238E27FC236}">
                  <a16:creationId xmlns:a16="http://schemas.microsoft.com/office/drawing/2014/main" id="{C59B908F-729A-4ADA-929F-71F370401A7A}"/>
                </a:ext>
              </a:extLst>
            </p:cNvPr>
            <p:cNvSpPr txBox="1"/>
            <p:nvPr/>
          </p:nvSpPr>
          <p:spPr>
            <a:xfrm>
              <a:off x="2636782" y="3381905"/>
              <a:ext cx="245712"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charset="0"/>
                  <a:ea typeface="Arial" charset="0"/>
                  <a:cs typeface="Arial" charset="0"/>
                </a:rPr>
                <a:t>0.8</a:t>
              </a:r>
              <a:endPar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1" name="TextBox 30">
              <a:extLst>
                <a:ext uri="{FF2B5EF4-FFF2-40B4-BE49-F238E27FC236}">
                  <a16:creationId xmlns:a16="http://schemas.microsoft.com/office/drawing/2014/main" id="{C334D82E-1CA0-40DE-B1B1-417FA05EDDD0}"/>
                </a:ext>
              </a:extLst>
            </p:cNvPr>
            <p:cNvSpPr txBox="1"/>
            <p:nvPr/>
          </p:nvSpPr>
          <p:spPr>
            <a:xfrm>
              <a:off x="2636782" y="4230711"/>
              <a:ext cx="245712"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0.4</a:t>
              </a:r>
            </a:p>
          </p:txBody>
        </p:sp>
        <p:sp>
          <p:nvSpPr>
            <p:cNvPr id="32" name="TextBox 31">
              <a:extLst>
                <a:ext uri="{FF2B5EF4-FFF2-40B4-BE49-F238E27FC236}">
                  <a16:creationId xmlns:a16="http://schemas.microsoft.com/office/drawing/2014/main" id="{08294871-C4D3-4884-AD89-A64D40467E46}"/>
                </a:ext>
              </a:extLst>
            </p:cNvPr>
            <p:cNvSpPr txBox="1"/>
            <p:nvPr/>
          </p:nvSpPr>
          <p:spPr>
            <a:xfrm>
              <a:off x="3803450"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a:t>
              </a:r>
            </a:p>
          </p:txBody>
        </p:sp>
        <p:sp>
          <p:nvSpPr>
            <p:cNvPr id="33" name="TextBox 32">
              <a:extLst>
                <a:ext uri="{FF2B5EF4-FFF2-40B4-BE49-F238E27FC236}">
                  <a16:creationId xmlns:a16="http://schemas.microsoft.com/office/drawing/2014/main" id="{4AF04C66-975A-4B7E-90D1-8C0798989D40}"/>
                </a:ext>
              </a:extLst>
            </p:cNvPr>
            <p:cNvSpPr txBox="1"/>
            <p:nvPr/>
          </p:nvSpPr>
          <p:spPr>
            <a:xfrm>
              <a:off x="4595000"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a:t>
              </a:r>
            </a:p>
          </p:txBody>
        </p:sp>
        <p:sp>
          <p:nvSpPr>
            <p:cNvPr id="34" name="TextBox 33">
              <a:extLst>
                <a:ext uri="{FF2B5EF4-FFF2-40B4-BE49-F238E27FC236}">
                  <a16:creationId xmlns:a16="http://schemas.microsoft.com/office/drawing/2014/main" id="{BC8110DF-F062-40EC-B7E8-EB0637FF4996}"/>
                </a:ext>
              </a:extLst>
            </p:cNvPr>
            <p:cNvSpPr txBox="1"/>
            <p:nvPr/>
          </p:nvSpPr>
          <p:spPr>
            <a:xfrm>
              <a:off x="5411774"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3</a:t>
              </a:r>
            </a:p>
          </p:txBody>
        </p:sp>
        <p:sp>
          <p:nvSpPr>
            <p:cNvPr id="35" name="TextBox 34">
              <a:extLst>
                <a:ext uri="{FF2B5EF4-FFF2-40B4-BE49-F238E27FC236}">
                  <a16:creationId xmlns:a16="http://schemas.microsoft.com/office/drawing/2014/main" id="{36B3A274-DD88-45D2-8271-4CA2D76CA69C}"/>
                </a:ext>
              </a:extLst>
            </p:cNvPr>
            <p:cNvSpPr txBox="1"/>
            <p:nvPr/>
          </p:nvSpPr>
          <p:spPr>
            <a:xfrm>
              <a:off x="6215936"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4</a:t>
              </a:r>
            </a:p>
          </p:txBody>
        </p:sp>
        <p:sp>
          <p:nvSpPr>
            <p:cNvPr id="36" name="TextBox 35">
              <a:extLst>
                <a:ext uri="{FF2B5EF4-FFF2-40B4-BE49-F238E27FC236}">
                  <a16:creationId xmlns:a16="http://schemas.microsoft.com/office/drawing/2014/main" id="{3CD0FC01-9DDE-4857-9882-3BAE1DBA9246}"/>
                </a:ext>
              </a:extLst>
            </p:cNvPr>
            <p:cNvSpPr txBox="1"/>
            <p:nvPr/>
          </p:nvSpPr>
          <p:spPr>
            <a:xfrm>
              <a:off x="7020098" y="4459881"/>
              <a:ext cx="47705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5</a:t>
              </a:r>
            </a:p>
          </p:txBody>
        </p:sp>
        <p:cxnSp>
          <p:nvCxnSpPr>
            <p:cNvPr id="37" name="Straight Connector 36">
              <a:extLst>
                <a:ext uri="{FF2B5EF4-FFF2-40B4-BE49-F238E27FC236}">
                  <a16:creationId xmlns:a16="http://schemas.microsoft.com/office/drawing/2014/main" id="{D2E6674F-B2E1-4579-8B5D-A1E942D564A5}"/>
                </a:ext>
              </a:extLst>
            </p:cNvPr>
            <p:cNvCxnSpPr/>
            <p:nvPr/>
          </p:nvCxnSpPr>
          <p:spPr>
            <a:xfrm>
              <a:off x="3020880" y="1835217"/>
              <a:ext cx="0" cy="2504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43A92A-DA80-468B-95A1-0CE021985D18}"/>
                </a:ext>
              </a:extLst>
            </p:cNvPr>
            <p:cNvCxnSpPr/>
            <p:nvPr/>
          </p:nvCxnSpPr>
          <p:spPr>
            <a:xfrm>
              <a:off x="3020880" y="4339963"/>
              <a:ext cx="44308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8007B6-3C0D-47DF-AB5D-D23550A53704}"/>
                </a:ext>
              </a:extLst>
            </p:cNvPr>
            <p:cNvCxnSpPr/>
            <p:nvPr/>
          </p:nvCxnSpPr>
          <p:spPr>
            <a:xfrm>
              <a:off x="2946488" y="4339963"/>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3B250B-0D0F-47C1-ADC4-5C15B2263A63}"/>
                </a:ext>
              </a:extLst>
            </p:cNvPr>
            <p:cNvCxnSpPr/>
            <p:nvPr/>
          </p:nvCxnSpPr>
          <p:spPr>
            <a:xfrm>
              <a:off x="2946488" y="3488752"/>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D70AA0F-BCC6-4036-BDE3-257CAB303D8F}"/>
                </a:ext>
              </a:extLst>
            </p:cNvPr>
            <p:cNvCxnSpPr/>
            <p:nvPr/>
          </p:nvCxnSpPr>
          <p:spPr>
            <a:xfrm>
              <a:off x="2946488" y="2078613"/>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65BBC1-29E6-4F11-9D18-CDF71B895D58}"/>
                </a:ext>
              </a:extLst>
            </p:cNvPr>
            <p:cNvCxnSpPr/>
            <p:nvPr/>
          </p:nvCxnSpPr>
          <p:spPr>
            <a:xfrm>
              <a:off x="2946488" y="1836678"/>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FD44CE-44EC-44F1-9DC2-A06B3909E27F}"/>
                </a:ext>
              </a:extLst>
            </p:cNvPr>
            <p:cNvCxnSpPr/>
            <p:nvPr/>
          </p:nvCxnSpPr>
          <p:spPr>
            <a:xfrm rot="16200000">
              <a:off x="3179174"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4B407F-1A9D-40D4-AD9C-BB108D23373B}"/>
                </a:ext>
              </a:extLst>
            </p:cNvPr>
            <p:cNvCxnSpPr/>
            <p:nvPr/>
          </p:nvCxnSpPr>
          <p:spPr>
            <a:xfrm rot="16200000">
              <a:off x="4004781"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0179F2-547A-41CA-BE64-B8380F16B2DC}"/>
                </a:ext>
              </a:extLst>
            </p:cNvPr>
            <p:cNvCxnSpPr/>
            <p:nvPr/>
          </p:nvCxnSpPr>
          <p:spPr>
            <a:xfrm rot="16200000">
              <a:off x="4796331"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2B1E130-0754-4E2B-9086-FD58C3382F87}"/>
                </a:ext>
              </a:extLst>
            </p:cNvPr>
            <p:cNvCxnSpPr/>
            <p:nvPr/>
          </p:nvCxnSpPr>
          <p:spPr>
            <a:xfrm rot="16200000">
              <a:off x="5613105"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564C9D7-AAEC-410A-96E3-BDD74597F7A9}"/>
                </a:ext>
              </a:extLst>
            </p:cNvPr>
            <p:cNvCxnSpPr/>
            <p:nvPr/>
          </p:nvCxnSpPr>
          <p:spPr>
            <a:xfrm rot="16200000">
              <a:off x="6417267"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3723A-1CBF-45BC-BADA-764FE9FC12DF}"/>
                </a:ext>
              </a:extLst>
            </p:cNvPr>
            <p:cNvCxnSpPr/>
            <p:nvPr/>
          </p:nvCxnSpPr>
          <p:spPr>
            <a:xfrm rot="16200000">
              <a:off x="7221429" y="4377160"/>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D567B78-7FC0-41CD-80A2-49E63D800EEB}"/>
                </a:ext>
              </a:extLst>
            </p:cNvPr>
            <p:cNvSpPr txBox="1"/>
            <p:nvPr/>
          </p:nvSpPr>
          <p:spPr>
            <a:xfrm>
              <a:off x="2636782" y="2605672"/>
              <a:ext cx="245712"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charset="0"/>
                  <a:ea typeface="Arial" charset="0"/>
                  <a:cs typeface="Arial" charset="0"/>
                </a:rPr>
                <a:t>1.5</a:t>
              </a:r>
              <a:endPar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50" name="Straight Connector 49">
              <a:extLst>
                <a:ext uri="{FF2B5EF4-FFF2-40B4-BE49-F238E27FC236}">
                  <a16:creationId xmlns:a16="http://schemas.microsoft.com/office/drawing/2014/main" id="{395AC5E8-EE47-46C5-8D7F-D0350A50CA77}"/>
                </a:ext>
              </a:extLst>
            </p:cNvPr>
            <p:cNvCxnSpPr/>
            <p:nvPr/>
          </p:nvCxnSpPr>
          <p:spPr>
            <a:xfrm>
              <a:off x="2946488" y="2712517"/>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3EC618D-05EF-4A00-B57C-80C5B4E880AE}"/>
                </a:ext>
              </a:extLst>
            </p:cNvPr>
            <p:cNvSpPr txBox="1"/>
            <p:nvPr/>
          </p:nvSpPr>
          <p:spPr>
            <a:xfrm>
              <a:off x="2784209" y="2252488"/>
              <a:ext cx="98284"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2</a:t>
              </a:r>
            </a:p>
          </p:txBody>
        </p:sp>
        <p:cxnSp>
          <p:nvCxnSpPr>
            <p:cNvPr id="52" name="Straight Connector 51">
              <a:extLst>
                <a:ext uri="{FF2B5EF4-FFF2-40B4-BE49-F238E27FC236}">
                  <a16:creationId xmlns:a16="http://schemas.microsoft.com/office/drawing/2014/main" id="{00AD1810-54FE-4242-921F-BD717BD33A7F}"/>
                </a:ext>
              </a:extLst>
            </p:cNvPr>
            <p:cNvCxnSpPr/>
            <p:nvPr/>
          </p:nvCxnSpPr>
          <p:spPr>
            <a:xfrm>
              <a:off x="2946488" y="2355728"/>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6E4C68F-273F-4156-BE00-7F942DBBFD2A}"/>
                </a:ext>
              </a:extLst>
            </p:cNvPr>
            <p:cNvSpPr txBox="1"/>
            <p:nvPr/>
          </p:nvSpPr>
          <p:spPr>
            <a:xfrm>
              <a:off x="2784209" y="3111060"/>
              <a:ext cx="98284"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1</a:t>
              </a:r>
            </a:p>
          </p:txBody>
        </p:sp>
        <p:cxnSp>
          <p:nvCxnSpPr>
            <p:cNvPr id="54" name="Straight Connector 53">
              <a:extLst>
                <a:ext uri="{FF2B5EF4-FFF2-40B4-BE49-F238E27FC236}">
                  <a16:creationId xmlns:a16="http://schemas.microsoft.com/office/drawing/2014/main" id="{FEBEEDA8-0195-4780-8EE1-21EA575B432D}"/>
                </a:ext>
              </a:extLst>
            </p:cNvPr>
            <p:cNvCxnSpPr/>
            <p:nvPr/>
          </p:nvCxnSpPr>
          <p:spPr>
            <a:xfrm>
              <a:off x="2946488" y="3214301"/>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CEDBDA3-D769-4C41-8CF5-27388B493ED9}"/>
                </a:ext>
              </a:extLst>
            </p:cNvPr>
            <p:cNvSpPr txBox="1"/>
            <p:nvPr/>
          </p:nvSpPr>
          <p:spPr>
            <a:xfrm>
              <a:off x="2636782" y="3743827"/>
              <a:ext cx="245712" cy="21321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0.6</a:t>
              </a:r>
            </a:p>
          </p:txBody>
        </p:sp>
        <p:cxnSp>
          <p:nvCxnSpPr>
            <p:cNvPr id="56" name="Straight Connector 55">
              <a:extLst>
                <a:ext uri="{FF2B5EF4-FFF2-40B4-BE49-F238E27FC236}">
                  <a16:creationId xmlns:a16="http://schemas.microsoft.com/office/drawing/2014/main" id="{43D8AF4C-3660-4DC2-93D0-9FFFE9566940}"/>
                </a:ext>
              </a:extLst>
            </p:cNvPr>
            <p:cNvCxnSpPr/>
            <p:nvPr/>
          </p:nvCxnSpPr>
          <p:spPr>
            <a:xfrm>
              <a:off x="2946488" y="3847069"/>
              <a:ext cx="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690BC897-69F0-4AB7-964D-D6B859763939}"/>
              </a:ext>
            </a:extLst>
          </p:cNvPr>
          <p:cNvCxnSpPr>
            <a:cxnSpLocks/>
          </p:cNvCxnSpPr>
          <p:nvPr/>
        </p:nvCxnSpPr>
        <p:spPr>
          <a:xfrm flipH="1">
            <a:off x="10318819" y="2347845"/>
            <a:ext cx="288906" cy="0"/>
          </a:xfrm>
          <a:prstGeom prst="line">
            <a:avLst/>
          </a:prstGeom>
          <a:ln w="381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E2D4D45-76F7-4503-9909-1BBD997414EE}"/>
              </a:ext>
            </a:extLst>
          </p:cNvPr>
          <p:cNvCxnSpPr>
            <a:cxnSpLocks/>
          </p:cNvCxnSpPr>
          <p:nvPr/>
        </p:nvCxnSpPr>
        <p:spPr>
          <a:xfrm flipH="1">
            <a:off x="10318819" y="2546993"/>
            <a:ext cx="288906"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356846-D55C-49FC-8E71-D60414FBDBF8}"/>
              </a:ext>
            </a:extLst>
          </p:cNvPr>
          <p:cNvCxnSpPr>
            <a:cxnSpLocks/>
          </p:cNvCxnSpPr>
          <p:nvPr/>
        </p:nvCxnSpPr>
        <p:spPr>
          <a:xfrm flipH="1">
            <a:off x="10318819" y="2760166"/>
            <a:ext cx="288906" cy="0"/>
          </a:xfrm>
          <a:prstGeom prst="line">
            <a:avLst/>
          </a:prstGeom>
          <a:ln w="38100">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67E35406-A950-4190-930F-65C25E4FC5BD}"/>
              </a:ext>
            </a:extLst>
          </p:cNvPr>
          <p:cNvGrpSpPr/>
          <p:nvPr/>
        </p:nvGrpSpPr>
        <p:grpSpPr>
          <a:xfrm>
            <a:off x="8220298" y="3280329"/>
            <a:ext cx="86952" cy="287866"/>
            <a:chOff x="8939242" y="1783921"/>
            <a:chExt cx="86952" cy="235612"/>
          </a:xfrm>
        </p:grpSpPr>
        <p:cxnSp>
          <p:nvCxnSpPr>
            <p:cNvPr id="61" name="Straight Connector 60">
              <a:extLst>
                <a:ext uri="{FF2B5EF4-FFF2-40B4-BE49-F238E27FC236}">
                  <a16:creationId xmlns:a16="http://schemas.microsoft.com/office/drawing/2014/main" id="{161F3134-ADCE-4F1C-8D1D-3CAEB757355D}"/>
                </a:ext>
              </a:extLst>
            </p:cNvPr>
            <p:cNvCxnSpPr/>
            <p:nvPr/>
          </p:nvCxnSpPr>
          <p:spPr>
            <a:xfrm>
              <a:off x="8939242" y="1783921"/>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C38E76F-E227-4E5A-A71F-94FA35225251}"/>
                </a:ext>
              </a:extLst>
            </p:cNvPr>
            <p:cNvCxnSpPr/>
            <p:nvPr/>
          </p:nvCxnSpPr>
          <p:spPr>
            <a:xfrm>
              <a:off x="8939242" y="2019533"/>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47184-DC3B-47C9-844C-73B89F921CE8}"/>
                </a:ext>
              </a:extLst>
            </p:cNvPr>
            <p:cNvCxnSpPr/>
            <p:nvPr/>
          </p:nvCxnSpPr>
          <p:spPr>
            <a:xfrm>
              <a:off x="8982718" y="1783921"/>
              <a:ext cx="0" cy="23280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23D89170-981E-4A1B-AC67-40BC7B38A96A}"/>
              </a:ext>
            </a:extLst>
          </p:cNvPr>
          <p:cNvGrpSpPr/>
          <p:nvPr/>
        </p:nvGrpSpPr>
        <p:grpSpPr>
          <a:xfrm>
            <a:off x="7432569" y="2577846"/>
            <a:ext cx="4162483" cy="1747459"/>
            <a:chOff x="7256297" y="2280389"/>
            <a:chExt cx="4162483" cy="1747459"/>
          </a:xfrm>
        </p:grpSpPr>
        <p:sp>
          <p:nvSpPr>
            <p:cNvPr id="65" name="Freeform: Shape 64">
              <a:extLst>
                <a:ext uri="{FF2B5EF4-FFF2-40B4-BE49-F238E27FC236}">
                  <a16:creationId xmlns:a16="http://schemas.microsoft.com/office/drawing/2014/main" id="{BCBEF0C0-8018-4512-9962-36C1B01ED2A7}"/>
                </a:ext>
              </a:extLst>
            </p:cNvPr>
            <p:cNvSpPr/>
            <p:nvPr/>
          </p:nvSpPr>
          <p:spPr>
            <a:xfrm>
              <a:off x="7256297" y="2280389"/>
              <a:ext cx="4162483" cy="1627360"/>
            </a:xfrm>
            <a:custGeom>
              <a:avLst/>
              <a:gdLst>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802204 w 4162483"/>
                <a:gd name="connsiteY6" fmla="*/ 118647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802204 w 4162483"/>
                <a:gd name="connsiteY6" fmla="*/ 118647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802204 w 4162483"/>
                <a:gd name="connsiteY6" fmla="*/ 118647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802204 w 4162483"/>
                <a:gd name="connsiteY6" fmla="*/ 118647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802204 w 4162483"/>
                <a:gd name="connsiteY6" fmla="*/ 118647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1063061 w 4162483"/>
                <a:gd name="connsiteY6" fmla="*/ 134074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1063061 w 4162483"/>
                <a:gd name="connsiteY6" fmla="*/ 134074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1063061 w 4162483"/>
                <a:gd name="connsiteY6" fmla="*/ 1340746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1032207 w 4162483"/>
                <a:gd name="connsiteY6" fmla="*/ 1304282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26847"/>
                <a:gd name="connsiteX1" fmla="*/ 67318 w 4162483"/>
                <a:gd name="connsiteY1" fmla="*/ 2805 h 1626847"/>
                <a:gd name="connsiteX2" fmla="*/ 173904 w 4162483"/>
                <a:gd name="connsiteY2" fmla="*/ 650739 h 1626847"/>
                <a:gd name="connsiteX3" fmla="*/ 406712 w 4162483"/>
                <a:gd name="connsiteY3" fmla="*/ 900376 h 1626847"/>
                <a:gd name="connsiteX4" fmla="*/ 406712 w 4162483"/>
                <a:gd name="connsiteY4" fmla="*/ 900376 h 1626847"/>
                <a:gd name="connsiteX5" fmla="*/ 608665 w 4162483"/>
                <a:gd name="connsiteY5" fmla="*/ 1085500 h 1626847"/>
                <a:gd name="connsiteX6" fmla="*/ 1032207 w 4162483"/>
                <a:gd name="connsiteY6" fmla="*/ 1304282 h 1626847"/>
                <a:gd name="connsiteX7" fmla="*/ 1579163 w 4162483"/>
                <a:gd name="connsiteY7" fmla="*/ 1497821 h 1626847"/>
                <a:gd name="connsiteX8" fmla="*/ 2395391 w 4162483"/>
                <a:gd name="connsiteY8" fmla="*/ 1626847 h 1626847"/>
                <a:gd name="connsiteX9" fmla="*/ 3217229 w 4162483"/>
                <a:gd name="connsiteY9" fmla="*/ 1559529 h 1626847"/>
                <a:gd name="connsiteX10" fmla="*/ 4027848 w 4162483"/>
                <a:gd name="connsiteY10" fmla="*/ 1495016 h 1626847"/>
                <a:gd name="connsiteX11" fmla="*/ 4162483 w 4162483"/>
                <a:gd name="connsiteY11" fmla="*/ 1483797 h 1626847"/>
                <a:gd name="connsiteX0" fmla="*/ 0 w 4162483"/>
                <a:gd name="connsiteY0" fmla="*/ 0 h 1638360"/>
                <a:gd name="connsiteX1" fmla="*/ 67318 w 4162483"/>
                <a:gd name="connsiteY1" fmla="*/ 2805 h 1638360"/>
                <a:gd name="connsiteX2" fmla="*/ 173904 w 4162483"/>
                <a:gd name="connsiteY2" fmla="*/ 650739 h 1638360"/>
                <a:gd name="connsiteX3" fmla="*/ 406712 w 4162483"/>
                <a:gd name="connsiteY3" fmla="*/ 900376 h 1638360"/>
                <a:gd name="connsiteX4" fmla="*/ 406712 w 4162483"/>
                <a:gd name="connsiteY4" fmla="*/ 900376 h 1638360"/>
                <a:gd name="connsiteX5" fmla="*/ 608665 w 4162483"/>
                <a:gd name="connsiteY5" fmla="*/ 1085500 h 1638360"/>
                <a:gd name="connsiteX6" fmla="*/ 1032207 w 4162483"/>
                <a:gd name="connsiteY6" fmla="*/ 1304282 h 1638360"/>
                <a:gd name="connsiteX7" fmla="*/ 1579163 w 4162483"/>
                <a:gd name="connsiteY7" fmla="*/ 1497821 h 1638360"/>
                <a:gd name="connsiteX8" fmla="*/ 2395391 w 4162483"/>
                <a:gd name="connsiteY8" fmla="*/ 1626847 h 1638360"/>
                <a:gd name="connsiteX9" fmla="*/ 3217229 w 4162483"/>
                <a:gd name="connsiteY9" fmla="*/ 1559529 h 1638360"/>
                <a:gd name="connsiteX10" fmla="*/ 4027848 w 4162483"/>
                <a:gd name="connsiteY10" fmla="*/ 1495016 h 1638360"/>
                <a:gd name="connsiteX11" fmla="*/ 4162483 w 4162483"/>
                <a:gd name="connsiteY11" fmla="*/ 1483797 h 1638360"/>
                <a:gd name="connsiteX0" fmla="*/ 0 w 4162483"/>
                <a:gd name="connsiteY0" fmla="*/ 0 h 1627359"/>
                <a:gd name="connsiteX1" fmla="*/ 67318 w 4162483"/>
                <a:gd name="connsiteY1" fmla="*/ 2805 h 1627359"/>
                <a:gd name="connsiteX2" fmla="*/ 173904 w 4162483"/>
                <a:gd name="connsiteY2" fmla="*/ 650739 h 1627359"/>
                <a:gd name="connsiteX3" fmla="*/ 406712 w 4162483"/>
                <a:gd name="connsiteY3" fmla="*/ 900376 h 1627359"/>
                <a:gd name="connsiteX4" fmla="*/ 406712 w 4162483"/>
                <a:gd name="connsiteY4" fmla="*/ 900376 h 1627359"/>
                <a:gd name="connsiteX5" fmla="*/ 608665 w 4162483"/>
                <a:gd name="connsiteY5" fmla="*/ 1085500 h 1627359"/>
                <a:gd name="connsiteX6" fmla="*/ 1032207 w 4162483"/>
                <a:gd name="connsiteY6" fmla="*/ 1304282 h 1627359"/>
                <a:gd name="connsiteX7" fmla="*/ 1579163 w 4162483"/>
                <a:gd name="connsiteY7" fmla="*/ 1497821 h 1627359"/>
                <a:gd name="connsiteX8" fmla="*/ 2395391 w 4162483"/>
                <a:gd name="connsiteY8" fmla="*/ 1626847 h 1627359"/>
                <a:gd name="connsiteX9" fmla="*/ 3217229 w 4162483"/>
                <a:gd name="connsiteY9" fmla="*/ 1559529 h 1627359"/>
                <a:gd name="connsiteX10" fmla="*/ 4027848 w 4162483"/>
                <a:gd name="connsiteY10" fmla="*/ 1495016 h 1627359"/>
                <a:gd name="connsiteX11" fmla="*/ 4162483 w 4162483"/>
                <a:gd name="connsiteY11" fmla="*/ 1483797 h 1627359"/>
                <a:gd name="connsiteX0" fmla="*/ 0 w 4162483"/>
                <a:gd name="connsiteY0" fmla="*/ 0 h 1627074"/>
                <a:gd name="connsiteX1" fmla="*/ 67318 w 4162483"/>
                <a:gd name="connsiteY1" fmla="*/ 2805 h 1627074"/>
                <a:gd name="connsiteX2" fmla="*/ 173904 w 4162483"/>
                <a:gd name="connsiteY2" fmla="*/ 650739 h 1627074"/>
                <a:gd name="connsiteX3" fmla="*/ 406712 w 4162483"/>
                <a:gd name="connsiteY3" fmla="*/ 900376 h 1627074"/>
                <a:gd name="connsiteX4" fmla="*/ 406712 w 4162483"/>
                <a:gd name="connsiteY4" fmla="*/ 900376 h 1627074"/>
                <a:gd name="connsiteX5" fmla="*/ 608665 w 4162483"/>
                <a:gd name="connsiteY5" fmla="*/ 1085500 h 1627074"/>
                <a:gd name="connsiteX6" fmla="*/ 1032207 w 4162483"/>
                <a:gd name="connsiteY6" fmla="*/ 1304282 h 1627074"/>
                <a:gd name="connsiteX7" fmla="*/ 1579163 w 4162483"/>
                <a:gd name="connsiteY7" fmla="*/ 1497821 h 1627074"/>
                <a:gd name="connsiteX8" fmla="*/ 2395391 w 4162483"/>
                <a:gd name="connsiteY8" fmla="*/ 1626847 h 1627074"/>
                <a:gd name="connsiteX9" fmla="*/ 3217229 w 4162483"/>
                <a:gd name="connsiteY9" fmla="*/ 1559529 h 1627074"/>
                <a:gd name="connsiteX10" fmla="*/ 4027848 w 4162483"/>
                <a:gd name="connsiteY10" fmla="*/ 1495016 h 1627074"/>
                <a:gd name="connsiteX11" fmla="*/ 4162483 w 4162483"/>
                <a:gd name="connsiteY11" fmla="*/ 1483797 h 1627074"/>
                <a:gd name="connsiteX0" fmla="*/ 0 w 4162483"/>
                <a:gd name="connsiteY0" fmla="*/ 0 h 1627073"/>
                <a:gd name="connsiteX1" fmla="*/ 67318 w 4162483"/>
                <a:gd name="connsiteY1" fmla="*/ 2805 h 1627073"/>
                <a:gd name="connsiteX2" fmla="*/ 173904 w 4162483"/>
                <a:gd name="connsiteY2" fmla="*/ 650739 h 1627073"/>
                <a:gd name="connsiteX3" fmla="*/ 406712 w 4162483"/>
                <a:gd name="connsiteY3" fmla="*/ 900376 h 1627073"/>
                <a:gd name="connsiteX4" fmla="*/ 406712 w 4162483"/>
                <a:gd name="connsiteY4" fmla="*/ 900376 h 1627073"/>
                <a:gd name="connsiteX5" fmla="*/ 608665 w 4162483"/>
                <a:gd name="connsiteY5" fmla="*/ 1085500 h 1627073"/>
                <a:gd name="connsiteX6" fmla="*/ 1032207 w 4162483"/>
                <a:gd name="connsiteY6" fmla="*/ 1304282 h 1627073"/>
                <a:gd name="connsiteX7" fmla="*/ 1579163 w 4162483"/>
                <a:gd name="connsiteY7" fmla="*/ 1497821 h 1627073"/>
                <a:gd name="connsiteX8" fmla="*/ 2395391 w 4162483"/>
                <a:gd name="connsiteY8" fmla="*/ 1626847 h 1627073"/>
                <a:gd name="connsiteX9" fmla="*/ 3217229 w 4162483"/>
                <a:gd name="connsiteY9" fmla="*/ 1559529 h 1627073"/>
                <a:gd name="connsiteX10" fmla="*/ 4027848 w 4162483"/>
                <a:gd name="connsiteY10" fmla="*/ 1495016 h 1627073"/>
                <a:gd name="connsiteX11" fmla="*/ 4162483 w 4162483"/>
                <a:gd name="connsiteY11" fmla="*/ 1483797 h 1627073"/>
                <a:gd name="connsiteX0" fmla="*/ 0 w 4162483"/>
                <a:gd name="connsiteY0" fmla="*/ 0 h 1627012"/>
                <a:gd name="connsiteX1" fmla="*/ 67318 w 4162483"/>
                <a:gd name="connsiteY1" fmla="*/ 2805 h 1627012"/>
                <a:gd name="connsiteX2" fmla="*/ 173904 w 4162483"/>
                <a:gd name="connsiteY2" fmla="*/ 650739 h 1627012"/>
                <a:gd name="connsiteX3" fmla="*/ 406712 w 4162483"/>
                <a:gd name="connsiteY3" fmla="*/ 900376 h 1627012"/>
                <a:gd name="connsiteX4" fmla="*/ 406712 w 4162483"/>
                <a:gd name="connsiteY4" fmla="*/ 900376 h 1627012"/>
                <a:gd name="connsiteX5" fmla="*/ 608665 w 4162483"/>
                <a:gd name="connsiteY5" fmla="*/ 1085500 h 1627012"/>
                <a:gd name="connsiteX6" fmla="*/ 1032207 w 4162483"/>
                <a:gd name="connsiteY6" fmla="*/ 1304282 h 1627012"/>
                <a:gd name="connsiteX7" fmla="*/ 1579163 w 4162483"/>
                <a:gd name="connsiteY7" fmla="*/ 1497821 h 1627012"/>
                <a:gd name="connsiteX8" fmla="*/ 2395391 w 4162483"/>
                <a:gd name="connsiteY8" fmla="*/ 1626847 h 1627012"/>
                <a:gd name="connsiteX9" fmla="*/ 3217229 w 4162483"/>
                <a:gd name="connsiteY9" fmla="*/ 1559529 h 1627012"/>
                <a:gd name="connsiteX10" fmla="*/ 4027848 w 4162483"/>
                <a:gd name="connsiteY10" fmla="*/ 1495016 h 1627012"/>
                <a:gd name="connsiteX11" fmla="*/ 4162483 w 4162483"/>
                <a:gd name="connsiteY11" fmla="*/ 1483797 h 1627012"/>
                <a:gd name="connsiteX0" fmla="*/ 0 w 4162483"/>
                <a:gd name="connsiteY0" fmla="*/ 0 h 1627061"/>
                <a:gd name="connsiteX1" fmla="*/ 67318 w 4162483"/>
                <a:gd name="connsiteY1" fmla="*/ 2805 h 1627061"/>
                <a:gd name="connsiteX2" fmla="*/ 173904 w 4162483"/>
                <a:gd name="connsiteY2" fmla="*/ 650739 h 1627061"/>
                <a:gd name="connsiteX3" fmla="*/ 406712 w 4162483"/>
                <a:gd name="connsiteY3" fmla="*/ 900376 h 1627061"/>
                <a:gd name="connsiteX4" fmla="*/ 406712 w 4162483"/>
                <a:gd name="connsiteY4" fmla="*/ 900376 h 1627061"/>
                <a:gd name="connsiteX5" fmla="*/ 608665 w 4162483"/>
                <a:gd name="connsiteY5" fmla="*/ 1085500 h 1627061"/>
                <a:gd name="connsiteX6" fmla="*/ 1032207 w 4162483"/>
                <a:gd name="connsiteY6" fmla="*/ 1304282 h 1627061"/>
                <a:gd name="connsiteX7" fmla="*/ 1579163 w 4162483"/>
                <a:gd name="connsiteY7" fmla="*/ 1497821 h 1627061"/>
                <a:gd name="connsiteX8" fmla="*/ 2395391 w 4162483"/>
                <a:gd name="connsiteY8" fmla="*/ 1626847 h 1627061"/>
                <a:gd name="connsiteX9" fmla="*/ 3217229 w 4162483"/>
                <a:gd name="connsiteY9" fmla="*/ 1559529 h 1627061"/>
                <a:gd name="connsiteX10" fmla="*/ 4027848 w 4162483"/>
                <a:gd name="connsiteY10" fmla="*/ 1495016 h 1627061"/>
                <a:gd name="connsiteX11" fmla="*/ 4162483 w 4162483"/>
                <a:gd name="connsiteY11" fmla="*/ 1483797 h 1627061"/>
                <a:gd name="connsiteX0" fmla="*/ 0 w 4162483"/>
                <a:gd name="connsiteY0" fmla="*/ 0 h 1627781"/>
                <a:gd name="connsiteX1" fmla="*/ 67318 w 4162483"/>
                <a:gd name="connsiteY1" fmla="*/ 2805 h 1627781"/>
                <a:gd name="connsiteX2" fmla="*/ 173904 w 4162483"/>
                <a:gd name="connsiteY2" fmla="*/ 650739 h 1627781"/>
                <a:gd name="connsiteX3" fmla="*/ 406712 w 4162483"/>
                <a:gd name="connsiteY3" fmla="*/ 900376 h 1627781"/>
                <a:gd name="connsiteX4" fmla="*/ 406712 w 4162483"/>
                <a:gd name="connsiteY4" fmla="*/ 900376 h 1627781"/>
                <a:gd name="connsiteX5" fmla="*/ 608665 w 4162483"/>
                <a:gd name="connsiteY5" fmla="*/ 1085500 h 1627781"/>
                <a:gd name="connsiteX6" fmla="*/ 1032207 w 4162483"/>
                <a:gd name="connsiteY6" fmla="*/ 1304282 h 1627781"/>
                <a:gd name="connsiteX7" fmla="*/ 1579163 w 4162483"/>
                <a:gd name="connsiteY7" fmla="*/ 1497821 h 1627781"/>
                <a:gd name="connsiteX8" fmla="*/ 2395391 w 4162483"/>
                <a:gd name="connsiteY8" fmla="*/ 1626847 h 1627781"/>
                <a:gd name="connsiteX9" fmla="*/ 3217229 w 4162483"/>
                <a:gd name="connsiteY9" fmla="*/ 1553919 h 1627781"/>
                <a:gd name="connsiteX10" fmla="*/ 4027848 w 4162483"/>
                <a:gd name="connsiteY10" fmla="*/ 1495016 h 1627781"/>
                <a:gd name="connsiteX11" fmla="*/ 4162483 w 4162483"/>
                <a:gd name="connsiteY11" fmla="*/ 1483797 h 1627781"/>
                <a:gd name="connsiteX0" fmla="*/ 0 w 4162483"/>
                <a:gd name="connsiteY0" fmla="*/ 0 h 1627819"/>
                <a:gd name="connsiteX1" fmla="*/ 67318 w 4162483"/>
                <a:gd name="connsiteY1" fmla="*/ 2805 h 1627819"/>
                <a:gd name="connsiteX2" fmla="*/ 173904 w 4162483"/>
                <a:gd name="connsiteY2" fmla="*/ 650739 h 1627819"/>
                <a:gd name="connsiteX3" fmla="*/ 406712 w 4162483"/>
                <a:gd name="connsiteY3" fmla="*/ 900376 h 1627819"/>
                <a:gd name="connsiteX4" fmla="*/ 406712 w 4162483"/>
                <a:gd name="connsiteY4" fmla="*/ 900376 h 1627819"/>
                <a:gd name="connsiteX5" fmla="*/ 608665 w 4162483"/>
                <a:gd name="connsiteY5" fmla="*/ 1085500 h 1627819"/>
                <a:gd name="connsiteX6" fmla="*/ 1032207 w 4162483"/>
                <a:gd name="connsiteY6" fmla="*/ 1304282 h 1627819"/>
                <a:gd name="connsiteX7" fmla="*/ 1579163 w 4162483"/>
                <a:gd name="connsiteY7" fmla="*/ 1497821 h 1627819"/>
                <a:gd name="connsiteX8" fmla="*/ 2395391 w 4162483"/>
                <a:gd name="connsiteY8" fmla="*/ 1626847 h 1627819"/>
                <a:gd name="connsiteX9" fmla="*/ 3217229 w 4162483"/>
                <a:gd name="connsiteY9" fmla="*/ 1553919 h 1627819"/>
                <a:gd name="connsiteX10" fmla="*/ 4027848 w 4162483"/>
                <a:gd name="connsiteY10" fmla="*/ 1495016 h 1627819"/>
                <a:gd name="connsiteX11" fmla="*/ 4162483 w 4162483"/>
                <a:gd name="connsiteY11" fmla="*/ 1483797 h 1627819"/>
                <a:gd name="connsiteX0" fmla="*/ 0 w 4162483"/>
                <a:gd name="connsiteY0" fmla="*/ 0 h 1627360"/>
                <a:gd name="connsiteX1" fmla="*/ 67318 w 4162483"/>
                <a:gd name="connsiteY1" fmla="*/ 2805 h 1627360"/>
                <a:gd name="connsiteX2" fmla="*/ 173904 w 4162483"/>
                <a:gd name="connsiteY2" fmla="*/ 650739 h 1627360"/>
                <a:gd name="connsiteX3" fmla="*/ 406712 w 4162483"/>
                <a:gd name="connsiteY3" fmla="*/ 900376 h 1627360"/>
                <a:gd name="connsiteX4" fmla="*/ 406712 w 4162483"/>
                <a:gd name="connsiteY4" fmla="*/ 900376 h 1627360"/>
                <a:gd name="connsiteX5" fmla="*/ 608665 w 4162483"/>
                <a:gd name="connsiteY5" fmla="*/ 1085500 h 1627360"/>
                <a:gd name="connsiteX6" fmla="*/ 1032207 w 4162483"/>
                <a:gd name="connsiteY6" fmla="*/ 1304282 h 1627360"/>
                <a:gd name="connsiteX7" fmla="*/ 1579163 w 4162483"/>
                <a:gd name="connsiteY7" fmla="*/ 1497821 h 1627360"/>
                <a:gd name="connsiteX8" fmla="*/ 2395391 w 4162483"/>
                <a:gd name="connsiteY8" fmla="*/ 1626847 h 1627360"/>
                <a:gd name="connsiteX9" fmla="*/ 3217229 w 4162483"/>
                <a:gd name="connsiteY9" fmla="*/ 1553919 h 1627360"/>
                <a:gd name="connsiteX10" fmla="*/ 4027848 w 4162483"/>
                <a:gd name="connsiteY10" fmla="*/ 1495016 h 1627360"/>
                <a:gd name="connsiteX11" fmla="*/ 4162483 w 4162483"/>
                <a:gd name="connsiteY11" fmla="*/ 1483797 h 162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2483" h="1627360">
                  <a:moveTo>
                    <a:pt x="0" y="0"/>
                  </a:moveTo>
                  <a:lnTo>
                    <a:pt x="67318" y="2805"/>
                  </a:lnTo>
                  <a:cubicBezTo>
                    <a:pt x="68253" y="198214"/>
                    <a:pt x="117338" y="501144"/>
                    <a:pt x="173904" y="650739"/>
                  </a:cubicBezTo>
                  <a:cubicBezTo>
                    <a:pt x="230470" y="800334"/>
                    <a:pt x="367911" y="858770"/>
                    <a:pt x="406712" y="900376"/>
                  </a:cubicBezTo>
                  <a:lnTo>
                    <a:pt x="406712" y="900376"/>
                  </a:lnTo>
                  <a:cubicBezTo>
                    <a:pt x="440371" y="931230"/>
                    <a:pt x="504416" y="1018182"/>
                    <a:pt x="608665" y="1085500"/>
                  </a:cubicBezTo>
                  <a:cubicBezTo>
                    <a:pt x="712914" y="1152818"/>
                    <a:pt x="880032" y="1222846"/>
                    <a:pt x="1032207" y="1304282"/>
                  </a:cubicBezTo>
                  <a:cubicBezTo>
                    <a:pt x="1190757" y="1389129"/>
                    <a:pt x="1407129" y="1445463"/>
                    <a:pt x="1579163" y="1497821"/>
                  </a:cubicBezTo>
                  <a:cubicBezTo>
                    <a:pt x="1851239" y="1540830"/>
                    <a:pt x="2122502" y="1614443"/>
                    <a:pt x="2395391" y="1626847"/>
                  </a:cubicBezTo>
                  <a:cubicBezTo>
                    <a:pt x="2539377" y="1633392"/>
                    <a:pt x="3072151" y="1575557"/>
                    <a:pt x="3217229" y="1553919"/>
                  </a:cubicBezTo>
                  <a:cubicBezTo>
                    <a:pt x="3485183" y="1513954"/>
                    <a:pt x="3757642" y="1514650"/>
                    <a:pt x="4027848" y="1495016"/>
                  </a:cubicBezTo>
                  <a:lnTo>
                    <a:pt x="4162483" y="1483797"/>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489B5A3C-19B4-44A6-ABEF-456BD879A2B5}"/>
                </a:ext>
              </a:extLst>
            </p:cNvPr>
            <p:cNvGrpSpPr/>
            <p:nvPr/>
          </p:nvGrpSpPr>
          <p:grpSpPr>
            <a:xfrm>
              <a:off x="7968744" y="3354670"/>
              <a:ext cx="86952" cy="277685"/>
              <a:chOff x="8939242" y="1783921"/>
              <a:chExt cx="86952" cy="235612"/>
            </a:xfrm>
          </p:grpSpPr>
          <p:cxnSp>
            <p:nvCxnSpPr>
              <p:cNvPr id="83" name="Straight Connector 82">
                <a:extLst>
                  <a:ext uri="{FF2B5EF4-FFF2-40B4-BE49-F238E27FC236}">
                    <a16:creationId xmlns:a16="http://schemas.microsoft.com/office/drawing/2014/main" id="{1AA60F26-6BE6-4D5B-AD9A-0B8AE947B6B9}"/>
                  </a:ext>
                </a:extLst>
              </p:cNvPr>
              <p:cNvCxnSpPr/>
              <p:nvPr/>
            </p:nvCxnSpPr>
            <p:spPr>
              <a:xfrm>
                <a:off x="8939242" y="1783921"/>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60C10C6-3851-456A-BFE2-9AD781E9C663}"/>
                  </a:ext>
                </a:extLst>
              </p:cNvPr>
              <p:cNvCxnSpPr/>
              <p:nvPr/>
            </p:nvCxnSpPr>
            <p:spPr>
              <a:xfrm>
                <a:off x="8939242" y="2019533"/>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0D00E9-38A4-4B87-BED1-B1DCBC1AC5D0}"/>
                  </a:ext>
                </a:extLst>
              </p:cNvPr>
              <p:cNvCxnSpPr/>
              <p:nvPr/>
            </p:nvCxnSpPr>
            <p:spPr>
              <a:xfrm>
                <a:off x="8982718" y="1783921"/>
                <a:ext cx="0" cy="232808"/>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C1186D9-82BB-4D63-A4BA-AEBE3722E152}"/>
                </a:ext>
              </a:extLst>
            </p:cNvPr>
            <p:cNvGrpSpPr/>
            <p:nvPr/>
          </p:nvGrpSpPr>
          <p:grpSpPr>
            <a:xfrm>
              <a:off x="8793387" y="3685649"/>
              <a:ext cx="86952" cy="244027"/>
              <a:chOff x="8939242" y="1783921"/>
              <a:chExt cx="86952" cy="235612"/>
            </a:xfrm>
          </p:grpSpPr>
          <p:cxnSp>
            <p:nvCxnSpPr>
              <p:cNvPr id="80" name="Straight Connector 79">
                <a:extLst>
                  <a:ext uri="{FF2B5EF4-FFF2-40B4-BE49-F238E27FC236}">
                    <a16:creationId xmlns:a16="http://schemas.microsoft.com/office/drawing/2014/main" id="{4A2A663B-5D60-45EB-B881-8275CE700719}"/>
                  </a:ext>
                </a:extLst>
              </p:cNvPr>
              <p:cNvCxnSpPr/>
              <p:nvPr/>
            </p:nvCxnSpPr>
            <p:spPr>
              <a:xfrm>
                <a:off x="8939242" y="1783921"/>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A8F91F4-578F-4FFF-AA93-F2A583DA2C35}"/>
                  </a:ext>
                </a:extLst>
              </p:cNvPr>
              <p:cNvCxnSpPr/>
              <p:nvPr/>
            </p:nvCxnSpPr>
            <p:spPr>
              <a:xfrm>
                <a:off x="8939242" y="2019533"/>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AF2579-29BC-4D2F-AECA-F0E298AC4024}"/>
                  </a:ext>
                </a:extLst>
              </p:cNvPr>
              <p:cNvCxnSpPr/>
              <p:nvPr/>
            </p:nvCxnSpPr>
            <p:spPr>
              <a:xfrm>
                <a:off x="8982718" y="1783921"/>
                <a:ext cx="0" cy="232808"/>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590B324-0D6F-43EF-8AC3-B65402309E8E}"/>
                </a:ext>
              </a:extLst>
            </p:cNvPr>
            <p:cNvGrpSpPr/>
            <p:nvPr/>
          </p:nvGrpSpPr>
          <p:grpSpPr>
            <a:xfrm>
              <a:off x="9612421" y="3828699"/>
              <a:ext cx="86952" cy="199149"/>
              <a:chOff x="8939242" y="1783921"/>
              <a:chExt cx="86952" cy="235612"/>
            </a:xfrm>
          </p:grpSpPr>
          <p:cxnSp>
            <p:nvCxnSpPr>
              <p:cNvPr id="77" name="Straight Connector 76">
                <a:extLst>
                  <a:ext uri="{FF2B5EF4-FFF2-40B4-BE49-F238E27FC236}">
                    <a16:creationId xmlns:a16="http://schemas.microsoft.com/office/drawing/2014/main" id="{D4C96361-94C1-4512-8E61-A919C704711C}"/>
                  </a:ext>
                </a:extLst>
              </p:cNvPr>
              <p:cNvCxnSpPr/>
              <p:nvPr/>
            </p:nvCxnSpPr>
            <p:spPr>
              <a:xfrm>
                <a:off x="8939242" y="1783921"/>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2BDED64-62C3-4DEC-A20D-1463975F76EA}"/>
                  </a:ext>
                </a:extLst>
              </p:cNvPr>
              <p:cNvCxnSpPr/>
              <p:nvPr/>
            </p:nvCxnSpPr>
            <p:spPr>
              <a:xfrm>
                <a:off x="8939242" y="2019533"/>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6EA8893-5A7C-4A55-8F33-9BF4AE282429}"/>
                  </a:ext>
                </a:extLst>
              </p:cNvPr>
              <p:cNvCxnSpPr/>
              <p:nvPr/>
            </p:nvCxnSpPr>
            <p:spPr>
              <a:xfrm>
                <a:off x="8982718" y="1783921"/>
                <a:ext cx="0" cy="232808"/>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8AA170E-7643-499C-A59A-E61E07A40BE1}"/>
                </a:ext>
              </a:extLst>
            </p:cNvPr>
            <p:cNvGrpSpPr/>
            <p:nvPr/>
          </p:nvGrpSpPr>
          <p:grpSpPr>
            <a:xfrm>
              <a:off x="10428649" y="3761382"/>
              <a:ext cx="86952" cy="165490"/>
              <a:chOff x="8939242" y="1783921"/>
              <a:chExt cx="86952" cy="235612"/>
            </a:xfrm>
          </p:grpSpPr>
          <p:cxnSp>
            <p:nvCxnSpPr>
              <p:cNvPr id="74" name="Straight Connector 73">
                <a:extLst>
                  <a:ext uri="{FF2B5EF4-FFF2-40B4-BE49-F238E27FC236}">
                    <a16:creationId xmlns:a16="http://schemas.microsoft.com/office/drawing/2014/main" id="{34957182-8296-4760-A454-D67F8707A864}"/>
                  </a:ext>
                </a:extLst>
              </p:cNvPr>
              <p:cNvCxnSpPr/>
              <p:nvPr/>
            </p:nvCxnSpPr>
            <p:spPr>
              <a:xfrm>
                <a:off x="8939242" y="1783921"/>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223BB1D-29BA-4374-8489-BA0CFEAA0BEE}"/>
                  </a:ext>
                </a:extLst>
              </p:cNvPr>
              <p:cNvCxnSpPr/>
              <p:nvPr/>
            </p:nvCxnSpPr>
            <p:spPr>
              <a:xfrm>
                <a:off x="8939242" y="2019533"/>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935EE98-602A-4458-8BF1-87754D2A6C48}"/>
                  </a:ext>
                </a:extLst>
              </p:cNvPr>
              <p:cNvCxnSpPr/>
              <p:nvPr/>
            </p:nvCxnSpPr>
            <p:spPr>
              <a:xfrm>
                <a:off x="8982718" y="1783921"/>
                <a:ext cx="0" cy="232808"/>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2D24C2BE-9B30-4267-8426-E918BCC15A4F}"/>
                </a:ext>
              </a:extLst>
            </p:cNvPr>
            <p:cNvGrpSpPr/>
            <p:nvPr/>
          </p:nvGrpSpPr>
          <p:grpSpPr>
            <a:xfrm>
              <a:off x="11247682" y="3708089"/>
              <a:ext cx="86952" cy="165490"/>
              <a:chOff x="8939242" y="1783921"/>
              <a:chExt cx="86952" cy="235612"/>
            </a:xfrm>
          </p:grpSpPr>
          <p:cxnSp>
            <p:nvCxnSpPr>
              <p:cNvPr id="71" name="Straight Connector 70">
                <a:extLst>
                  <a:ext uri="{FF2B5EF4-FFF2-40B4-BE49-F238E27FC236}">
                    <a16:creationId xmlns:a16="http://schemas.microsoft.com/office/drawing/2014/main" id="{2F4EA189-4B3D-4039-B208-84ED8CAC9F4E}"/>
                  </a:ext>
                </a:extLst>
              </p:cNvPr>
              <p:cNvCxnSpPr/>
              <p:nvPr/>
            </p:nvCxnSpPr>
            <p:spPr>
              <a:xfrm>
                <a:off x="8939242" y="1783921"/>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3CE6E85-E183-40AD-956C-77FB5C759A68}"/>
                  </a:ext>
                </a:extLst>
              </p:cNvPr>
              <p:cNvCxnSpPr/>
              <p:nvPr/>
            </p:nvCxnSpPr>
            <p:spPr>
              <a:xfrm>
                <a:off x="8939242" y="2019533"/>
                <a:ext cx="869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2BD539D-78BA-4857-8170-D41D48A467AC}"/>
                  </a:ext>
                </a:extLst>
              </p:cNvPr>
              <p:cNvCxnSpPr/>
              <p:nvPr/>
            </p:nvCxnSpPr>
            <p:spPr>
              <a:xfrm>
                <a:off x="8982718" y="1783921"/>
                <a:ext cx="0" cy="232808"/>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86" name="Group 85">
            <a:extLst>
              <a:ext uri="{FF2B5EF4-FFF2-40B4-BE49-F238E27FC236}">
                <a16:creationId xmlns:a16="http://schemas.microsoft.com/office/drawing/2014/main" id="{E5139665-62F8-4F90-B814-78A016BB5E54}"/>
              </a:ext>
            </a:extLst>
          </p:cNvPr>
          <p:cNvGrpSpPr/>
          <p:nvPr/>
        </p:nvGrpSpPr>
        <p:grpSpPr>
          <a:xfrm>
            <a:off x="7424154" y="2375895"/>
            <a:ext cx="4182118" cy="1598797"/>
            <a:chOff x="7247882" y="2078438"/>
            <a:chExt cx="4182118" cy="1598797"/>
          </a:xfrm>
        </p:grpSpPr>
        <p:sp>
          <p:nvSpPr>
            <p:cNvPr id="87" name="Freeform: Shape 86">
              <a:extLst>
                <a:ext uri="{FF2B5EF4-FFF2-40B4-BE49-F238E27FC236}">
                  <a16:creationId xmlns:a16="http://schemas.microsoft.com/office/drawing/2014/main" id="{674A126C-E457-4759-B570-D100933B96EA}"/>
                </a:ext>
              </a:extLst>
            </p:cNvPr>
            <p:cNvSpPr/>
            <p:nvPr/>
          </p:nvSpPr>
          <p:spPr>
            <a:xfrm>
              <a:off x="7247882" y="2078438"/>
              <a:ext cx="4182118" cy="1495016"/>
            </a:xfrm>
            <a:custGeom>
              <a:avLst/>
              <a:gdLst>
                <a:gd name="connsiteX0" fmla="*/ 0 w 4179313"/>
                <a:gd name="connsiteY0" fmla="*/ 0 h 1509041"/>
                <a:gd name="connsiteX1" fmla="*/ 67318 w 4179313"/>
                <a:gd name="connsiteY1" fmla="*/ 14025 h 1509041"/>
                <a:gd name="connsiteX2" fmla="*/ 260857 w 4179313"/>
                <a:gd name="connsiteY2" fmla="*/ 530128 h 1509041"/>
                <a:gd name="connsiteX3" fmla="*/ 437566 w 4179313"/>
                <a:gd name="connsiteY3" fmla="*/ 760130 h 1509041"/>
                <a:gd name="connsiteX4" fmla="*/ 737691 w 4179313"/>
                <a:gd name="connsiteY4" fmla="*/ 1046231 h 1509041"/>
                <a:gd name="connsiteX5" fmla="*/ 760130 w 4179313"/>
                <a:gd name="connsiteY5" fmla="*/ 1063060 h 1509041"/>
                <a:gd name="connsiteX6" fmla="*/ 1615627 w 4179313"/>
                <a:gd name="connsiteY6" fmla="*/ 1363186 h 1509041"/>
                <a:gd name="connsiteX7" fmla="*/ 2440270 w 4179313"/>
                <a:gd name="connsiteY7" fmla="*/ 1509041 h 1509041"/>
                <a:gd name="connsiteX8" fmla="*/ 3250888 w 4179313"/>
                <a:gd name="connsiteY8" fmla="*/ 1466967 h 1509041"/>
                <a:gd name="connsiteX9" fmla="*/ 3273328 w 4179313"/>
                <a:gd name="connsiteY9" fmla="*/ 1478187 h 1509041"/>
                <a:gd name="connsiteX10" fmla="*/ 4179313 w 4179313"/>
                <a:gd name="connsiteY10" fmla="*/ 1441723 h 1509041"/>
                <a:gd name="connsiteX0" fmla="*/ 0 w 4179313"/>
                <a:gd name="connsiteY0" fmla="*/ 0 h 1509041"/>
                <a:gd name="connsiteX1" fmla="*/ 67318 w 4179313"/>
                <a:gd name="connsiteY1" fmla="*/ 14025 h 1509041"/>
                <a:gd name="connsiteX2" fmla="*/ 260857 w 4179313"/>
                <a:gd name="connsiteY2" fmla="*/ 530128 h 1509041"/>
                <a:gd name="connsiteX3" fmla="*/ 437566 w 4179313"/>
                <a:gd name="connsiteY3" fmla="*/ 760130 h 1509041"/>
                <a:gd name="connsiteX4" fmla="*/ 737691 w 4179313"/>
                <a:gd name="connsiteY4" fmla="*/ 1046231 h 1509041"/>
                <a:gd name="connsiteX5" fmla="*/ 760130 w 4179313"/>
                <a:gd name="connsiteY5" fmla="*/ 1063060 h 1509041"/>
                <a:gd name="connsiteX6" fmla="*/ 1615627 w 4179313"/>
                <a:gd name="connsiteY6" fmla="*/ 1363186 h 1509041"/>
                <a:gd name="connsiteX7" fmla="*/ 2440270 w 4179313"/>
                <a:gd name="connsiteY7" fmla="*/ 1509041 h 1509041"/>
                <a:gd name="connsiteX8" fmla="*/ 3250888 w 4179313"/>
                <a:gd name="connsiteY8" fmla="*/ 1466967 h 1509041"/>
                <a:gd name="connsiteX9" fmla="*/ 4179313 w 4179313"/>
                <a:gd name="connsiteY9" fmla="*/ 1441723 h 1509041"/>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760130 w 4179313"/>
                <a:gd name="connsiteY5" fmla="*/ 1063060 h 1512752"/>
                <a:gd name="connsiteX6" fmla="*/ 1615627 w 4179313"/>
                <a:gd name="connsiteY6" fmla="*/ 1363186 h 1512752"/>
                <a:gd name="connsiteX7" fmla="*/ 2440270 w 4179313"/>
                <a:gd name="connsiteY7" fmla="*/ 1509041 h 1512752"/>
                <a:gd name="connsiteX8" fmla="*/ 3250888 w 4179313"/>
                <a:gd name="connsiteY8" fmla="*/ 1466967 h 1512752"/>
                <a:gd name="connsiteX9" fmla="*/ 4179313 w 4179313"/>
                <a:gd name="connsiteY9"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760130 w 4179313"/>
                <a:gd name="connsiteY5" fmla="*/ 1063060 h 1512752"/>
                <a:gd name="connsiteX6" fmla="*/ 1615627 w 4179313"/>
                <a:gd name="connsiteY6" fmla="*/ 1363186 h 1512752"/>
                <a:gd name="connsiteX7" fmla="*/ 2440270 w 4179313"/>
                <a:gd name="connsiteY7" fmla="*/ 1509041 h 1512752"/>
                <a:gd name="connsiteX8" fmla="*/ 3250888 w 4179313"/>
                <a:gd name="connsiteY8" fmla="*/ 1466967 h 1512752"/>
                <a:gd name="connsiteX9" fmla="*/ 4179313 w 4179313"/>
                <a:gd name="connsiteY9"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760130 w 4179313"/>
                <a:gd name="connsiteY5" fmla="*/ 1063060 h 1512752"/>
                <a:gd name="connsiteX6" fmla="*/ 1615627 w 4179313"/>
                <a:gd name="connsiteY6" fmla="*/ 1363186 h 1512752"/>
                <a:gd name="connsiteX7" fmla="*/ 2440270 w 4179313"/>
                <a:gd name="connsiteY7" fmla="*/ 1509041 h 1512752"/>
                <a:gd name="connsiteX8" fmla="*/ 3250888 w 4179313"/>
                <a:gd name="connsiteY8" fmla="*/ 1466967 h 1512752"/>
                <a:gd name="connsiteX9" fmla="*/ 4179313 w 4179313"/>
                <a:gd name="connsiteY9"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7566 w 4179313"/>
                <a:gd name="connsiteY3" fmla="*/ 760130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12752"/>
                <a:gd name="connsiteX1" fmla="*/ 67318 w 4179313"/>
                <a:gd name="connsiteY1" fmla="*/ 14025 h 1512752"/>
                <a:gd name="connsiteX2" fmla="*/ 260857 w 4179313"/>
                <a:gd name="connsiteY2" fmla="*/ 530128 h 1512752"/>
                <a:gd name="connsiteX3" fmla="*/ 431956 w 4179313"/>
                <a:gd name="connsiteY3" fmla="*/ 737691 h 1512752"/>
                <a:gd name="connsiteX4" fmla="*/ 737691 w 4179313"/>
                <a:gd name="connsiteY4" fmla="*/ 1046231 h 1512752"/>
                <a:gd name="connsiteX5" fmla="*/ 1615627 w 4179313"/>
                <a:gd name="connsiteY5" fmla="*/ 1363186 h 1512752"/>
                <a:gd name="connsiteX6" fmla="*/ 2440270 w 4179313"/>
                <a:gd name="connsiteY6" fmla="*/ 1509041 h 1512752"/>
                <a:gd name="connsiteX7" fmla="*/ 3250888 w 4179313"/>
                <a:gd name="connsiteY7" fmla="*/ 1466967 h 1512752"/>
                <a:gd name="connsiteX8" fmla="*/ 4179313 w 4179313"/>
                <a:gd name="connsiteY8" fmla="*/ 1441723 h 1512752"/>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79313"/>
                <a:gd name="connsiteY0" fmla="*/ 0 h 1510204"/>
                <a:gd name="connsiteX1" fmla="*/ 67318 w 4179313"/>
                <a:gd name="connsiteY1" fmla="*/ 14025 h 1510204"/>
                <a:gd name="connsiteX2" fmla="*/ 260857 w 4179313"/>
                <a:gd name="connsiteY2" fmla="*/ 530128 h 1510204"/>
                <a:gd name="connsiteX3" fmla="*/ 431956 w 4179313"/>
                <a:gd name="connsiteY3" fmla="*/ 737691 h 1510204"/>
                <a:gd name="connsiteX4" fmla="*/ 737691 w 4179313"/>
                <a:gd name="connsiteY4" fmla="*/ 1046231 h 1510204"/>
                <a:gd name="connsiteX5" fmla="*/ 1615627 w 4179313"/>
                <a:gd name="connsiteY5" fmla="*/ 1371600 h 1510204"/>
                <a:gd name="connsiteX6" fmla="*/ 2440270 w 4179313"/>
                <a:gd name="connsiteY6" fmla="*/ 1509041 h 1510204"/>
                <a:gd name="connsiteX7" fmla="*/ 3250888 w 4179313"/>
                <a:gd name="connsiteY7" fmla="*/ 1466967 h 1510204"/>
                <a:gd name="connsiteX8" fmla="*/ 4179313 w 4179313"/>
                <a:gd name="connsiteY8" fmla="*/ 1441723 h 1510204"/>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79313"/>
                <a:gd name="connsiteY0" fmla="*/ 0 h 1509041"/>
                <a:gd name="connsiteX1" fmla="*/ 67318 w 4179313"/>
                <a:gd name="connsiteY1" fmla="*/ 14025 h 1509041"/>
                <a:gd name="connsiteX2" fmla="*/ 260857 w 4179313"/>
                <a:gd name="connsiteY2" fmla="*/ 530128 h 1509041"/>
                <a:gd name="connsiteX3" fmla="*/ 431956 w 4179313"/>
                <a:gd name="connsiteY3" fmla="*/ 737691 h 1509041"/>
                <a:gd name="connsiteX4" fmla="*/ 737691 w 4179313"/>
                <a:gd name="connsiteY4" fmla="*/ 1046231 h 1509041"/>
                <a:gd name="connsiteX5" fmla="*/ 1615627 w 4179313"/>
                <a:gd name="connsiteY5" fmla="*/ 1371600 h 1509041"/>
                <a:gd name="connsiteX6" fmla="*/ 2440270 w 4179313"/>
                <a:gd name="connsiteY6" fmla="*/ 1509041 h 1509041"/>
                <a:gd name="connsiteX7" fmla="*/ 3250888 w 4179313"/>
                <a:gd name="connsiteY7" fmla="*/ 1466967 h 1509041"/>
                <a:gd name="connsiteX8" fmla="*/ 4179313 w 4179313"/>
                <a:gd name="connsiteY8" fmla="*/ 1441723 h 1509041"/>
                <a:gd name="connsiteX0" fmla="*/ 0 w 4182118"/>
                <a:gd name="connsiteY0" fmla="*/ 0 h 1495016"/>
                <a:gd name="connsiteX1" fmla="*/ 70123 w 4182118"/>
                <a:gd name="connsiteY1" fmla="*/ 0 h 1495016"/>
                <a:gd name="connsiteX2" fmla="*/ 263662 w 4182118"/>
                <a:gd name="connsiteY2" fmla="*/ 516103 h 1495016"/>
                <a:gd name="connsiteX3" fmla="*/ 434761 w 4182118"/>
                <a:gd name="connsiteY3" fmla="*/ 723666 h 1495016"/>
                <a:gd name="connsiteX4" fmla="*/ 740496 w 4182118"/>
                <a:gd name="connsiteY4" fmla="*/ 1032206 h 1495016"/>
                <a:gd name="connsiteX5" fmla="*/ 1618432 w 4182118"/>
                <a:gd name="connsiteY5" fmla="*/ 1357575 h 1495016"/>
                <a:gd name="connsiteX6" fmla="*/ 2443075 w 4182118"/>
                <a:gd name="connsiteY6" fmla="*/ 1495016 h 1495016"/>
                <a:gd name="connsiteX7" fmla="*/ 3253693 w 4182118"/>
                <a:gd name="connsiteY7" fmla="*/ 1452942 h 1495016"/>
                <a:gd name="connsiteX8" fmla="*/ 4182118 w 4182118"/>
                <a:gd name="connsiteY8" fmla="*/ 1427698 h 14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2118" h="1495016">
                  <a:moveTo>
                    <a:pt x="0" y="0"/>
                  </a:moveTo>
                  <a:lnTo>
                    <a:pt x="70123" y="0"/>
                  </a:lnTo>
                  <a:cubicBezTo>
                    <a:pt x="88355" y="138843"/>
                    <a:pt x="168449" y="382695"/>
                    <a:pt x="263662" y="516103"/>
                  </a:cubicBezTo>
                  <a:cubicBezTo>
                    <a:pt x="335229" y="616379"/>
                    <a:pt x="355289" y="637649"/>
                    <a:pt x="434761" y="723666"/>
                  </a:cubicBezTo>
                  <a:cubicBezTo>
                    <a:pt x="514233" y="809683"/>
                    <a:pt x="543218" y="926555"/>
                    <a:pt x="740496" y="1032206"/>
                  </a:cubicBezTo>
                  <a:cubicBezTo>
                    <a:pt x="937774" y="1137857"/>
                    <a:pt x="1329014" y="1325723"/>
                    <a:pt x="1618432" y="1357575"/>
                  </a:cubicBezTo>
                  <a:cubicBezTo>
                    <a:pt x="1812510" y="1378934"/>
                    <a:pt x="2170532" y="1479122"/>
                    <a:pt x="2443075" y="1495016"/>
                  </a:cubicBezTo>
                  <a:lnTo>
                    <a:pt x="3253693" y="1452942"/>
                  </a:lnTo>
                  <a:cubicBezTo>
                    <a:pt x="3543360" y="1437907"/>
                    <a:pt x="3872643" y="1436113"/>
                    <a:pt x="4182118" y="1427698"/>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43417AC4-934B-4CE5-9191-39CF364B11E1}"/>
                </a:ext>
              </a:extLst>
            </p:cNvPr>
            <p:cNvGrpSpPr/>
            <p:nvPr/>
          </p:nvGrpSpPr>
          <p:grpSpPr>
            <a:xfrm>
              <a:off x="8008013" y="3032105"/>
              <a:ext cx="86952" cy="258051"/>
              <a:chOff x="8939242" y="1783921"/>
              <a:chExt cx="86952" cy="235612"/>
            </a:xfrm>
          </p:grpSpPr>
          <p:cxnSp>
            <p:nvCxnSpPr>
              <p:cNvPr id="105" name="Straight Connector 104">
                <a:extLst>
                  <a:ext uri="{FF2B5EF4-FFF2-40B4-BE49-F238E27FC236}">
                    <a16:creationId xmlns:a16="http://schemas.microsoft.com/office/drawing/2014/main" id="{1C35F940-E12F-45E0-B676-C85C0A6DFF6F}"/>
                  </a:ext>
                </a:extLst>
              </p:cNvPr>
              <p:cNvCxnSpPr/>
              <p:nvPr/>
            </p:nvCxnSpPr>
            <p:spPr>
              <a:xfrm>
                <a:off x="8939242" y="1783921"/>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DB15E22-C1E8-43CA-9B94-23C9C7E3BE44}"/>
                  </a:ext>
                </a:extLst>
              </p:cNvPr>
              <p:cNvCxnSpPr/>
              <p:nvPr/>
            </p:nvCxnSpPr>
            <p:spPr>
              <a:xfrm>
                <a:off x="8939242" y="2019533"/>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F69994A-7CCD-4446-B60F-2B4C7E5B2118}"/>
                  </a:ext>
                </a:extLst>
              </p:cNvPr>
              <p:cNvCxnSpPr/>
              <p:nvPr/>
            </p:nvCxnSpPr>
            <p:spPr>
              <a:xfrm>
                <a:off x="8982718" y="1783921"/>
                <a:ext cx="0" cy="23280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5DD4A318-3261-4199-9D35-0C6DA9A5AEB5}"/>
                </a:ext>
              </a:extLst>
            </p:cNvPr>
            <p:cNvGrpSpPr/>
            <p:nvPr/>
          </p:nvGrpSpPr>
          <p:grpSpPr>
            <a:xfrm>
              <a:off x="8818631" y="3340646"/>
              <a:ext cx="86952" cy="201954"/>
              <a:chOff x="8939242" y="1783921"/>
              <a:chExt cx="86952" cy="235612"/>
            </a:xfrm>
          </p:grpSpPr>
          <p:cxnSp>
            <p:nvCxnSpPr>
              <p:cNvPr id="102" name="Straight Connector 101">
                <a:extLst>
                  <a:ext uri="{FF2B5EF4-FFF2-40B4-BE49-F238E27FC236}">
                    <a16:creationId xmlns:a16="http://schemas.microsoft.com/office/drawing/2014/main" id="{0B7EB6EB-AEDF-4845-A604-CB421FF03914}"/>
                  </a:ext>
                </a:extLst>
              </p:cNvPr>
              <p:cNvCxnSpPr/>
              <p:nvPr/>
            </p:nvCxnSpPr>
            <p:spPr>
              <a:xfrm>
                <a:off x="8939242" y="1783921"/>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4EC72B3-A08A-4331-9970-50C58821C24D}"/>
                  </a:ext>
                </a:extLst>
              </p:cNvPr>
              <p:cNvCxnSpPr/>
              <p:nvPr/>
            </p:nvCxnSpPr>
            <p:spPr>
              <a:xfrm>
                <a:off x="8939242" y="2019533"/>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937A2E2-6B96-456B-A14F-C1AC5AA48076}"/>
                  </a:ext>
                </a:extLst>
              </p:cNvPr>
              <p:cNvCxnSpPr/>
              <p:nvPr/>
            </p:nvCxnSpPr>
            <p:spPr>
              <a:xfrm>
                <a:off x="8982718" y="1783921"/>
                <a:ext cx="0" cy="23280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E0C1FA33-59D6-4E0D-AA10-3AF1D091290D}"/>
                </a:ext>
              </a:extLst>
            </p:cNvPr>
            <p:cNvGrpSpPr/>
            <p:nvPr/>
          </p:nvGrpSpPr>
          <p:grpSpPr>
            <a:xfrm>
              <a:off x="9646079" y="3475281"/>
              <a:ext cx="86952" cy="201954"/>
              <a:chOff x="8939242" y="1783921"/>
              <a:chExt cx="86952" cy="235612"/>
            </a:xfrm>
          </p:grpSpPr>
          <p:cxnSp>
            <p:nvCxnSpPr>
              <p:cNvPr id="99" name="Straight Connector 98">
                <a:extLst>
                  <a:ext uri="{FF2B5EF4-FFF2-40B4-BE49-F238E27FC236}">
                    <a16:creationId xmlns:a16="http://schemas.microsoft.com/office/drawing/2014/main" id="{30BE9E7A-9265-43BD-8627-F9FBD9A619BB}"/>
                  </a:ext>
                </a:extLst>
              </p:cNvPr>
              <p:cNvCxnSpPr/>
              <p:nvPr/>
            </p:nvCxnSpPr>
            <p:spPr>
              <a:xfrm>
                <a:off x="8939242" y="1783921"/>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242E2B2-CDA2-4693-BC8B-D46D4DD35819}"/>
                  </a:ext>
                </a:extLst>
              </p:cNvPr>
              <p:cNvCxnSpPr/>
              <p:nvPr/>
            </p:nvCxnSpPr>
            <p:spPr>
              <a:xfrm>
                <a:off x="8939242" y="2019533"/>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A280DBD-0FD3-4287-9B65-89C0DF388963}"/>
                  </a:ext>
                </a:extLst>
              </p:cNvPr>
              <p:cNvCxnSpPr/>
              <p:nvPr/>
            </p:nvCxnSpPr>
            <p:spPr>
              <a:xfrm>
                <a:off x="8982718" y="1783921"/>
                <a:ext cx="0" cy="23280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651FA400-F295-47BE-AECA-74F3FCB6F2C6}"/>
                </a:ext>
              </a:extLst>
            </p:cNvPr>
            <p:cNvGrpSpPr/>
            <p:nvPr/>
          </p:nvGrpSpPr>
          <p:grpSpPr>
            <a:xfrm>
              <a:off x="10459502" y="3455646"/>
              <a:ext cx="86952" cy="157075"/>
              <a:chOff x="8939242" y="1783921"/>
              <a:chExt cx="86952" cy="235612"/>
            </a:xfrm>
          </p:grpSpPr>
          <p:cxnSp>
            <p:nvCxnSpPr>
              <p:cNvPr id="96" name="Straight Connector 95">
                <a:extLst>
                  <a:ext uri="{FF2B5EF4-FFF2-40B4-BE49-F238E27FC236}">
                    <a16:creationId xmlns:a16="http://schemas.microsoft.com/office/drawing/2014/main" id="{C79F7FB4-0821-467A-8D5C-1337A9D4EC60}"/>
                  </a:ext>
                </a:extLst>
              </p:cNvPr>
              <p:cNvCxnSpPr/>
              <p:nvPr/>
            </p:nvCxnSpPr>
            <p:spPr>
              <a:xfrm>
                <a:off x="8939242" y="1783921"/>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A4EB2DB-B2BF-4467-92C7-520C1FAE8748}"/>
                  </a:ext>
                </a:extLst>
              </p:cNvPr>
              <p:cNvCxnSpPr/>
              <p:nvPr/>
            </p:nvCxnSpPr>
            <p:spPr>
              <a:xfrm>
                <a:off x="8939242" y="2019533"/>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B7BEA2-C02E-44A5-BDE8-8D5E7C7F9750}"/>
                  </a:ext>
                </a:extLst>
              </p:cNvPr>
              <p:cNvCxnSpPr/>
              <p:nvPr/>
            </p:nvCxnSpPr>
            <p:spPr>
              <a:xfrm>
                <a:off x="8982718" y="1783921"/>
                <a:ext cx="0" cy="23280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CE2E6A37-CD72-469E-9A4A-EC55BA9A8687}"/>
                </a:ext>
              </a:extLst>
            </p:cNvPr>
            <p:cNvGrpSpPr/>
            <p:nvPr/>
          </p:nvGrpSpPr>
          <p:grpSpPr>
            <a:xfrm>
              <a:off x="11286950" y="3424792"/>
              <a:ext cx="86952" cy="157075"/>
              <a:chOff x="8939242" y="1783921"/>
              <a:chExt cx="86952" cy="235612"/>
            </a:xfrm>
          </p:grpSpPr>
          <p:cxnSp>
            <p:nvCxnSpPr>
              <p:cNvPr id="93" name="Straight Connector 92">
                <a:extLst>
                  <a:ext uri="{FF2B5EF4-FFF2-40B4-BE49-F238E27FC236}">
                    <a16:creationId xmlns:a16="http://schemas.microsoft.com/office/drawing/2014/main" id="{4F06AC04-782F-4F79-87FA-02585F4B4E9E}"/>
                  </a:ext>
                </a:extLst>
              </p:cNvPr>
              <p:cNvCxnSpPr/>
              <p:nvPr/>
            </p:nvCxnSpPr>
            <p:spPr>
              <a:xfrm>
                <a:off x="8939242" y="1783921"/>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9818908-FE15-43C6-916D-3311F3CB0D7A}"/>
                  </a:ext>
                </a:extLst>
              </p:cNvPr>
              <p:cNvCxnSpPr/>
              <p:nvPr/>
            </p:nvCxnSpPr>
            <p:spPr>
              <a:xfrm>
                <a:off x="8939242" y="2019533"/>
                <a:ext cx="8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8BC8AA5-8FE5-4FAD-9133-9EA1558E3B13}"/>
                  </a:ext>
                </a:extLst>
              </p:cNvPr>
              <p:cNvCxnSpPr/>
              <p:nvPr/>
            </p:nvCxnSpPr>
            <p:spPr>
              <a:xfrm>
                <a:off x="8982718" y="1783921"/>
                <a:ext cx="0" cy="23280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107">
            <a:extLst>
              <a:ext uri="{FF2B5EF4-FFF2-40B4-BE49-F238E27FC236}">
                <a16:creationId xmlns:a16="http://schemas.microsoft.com/office/drawing/2014/main" id="{2A4D7A85-56DD-476D-B3F1-499D3059B27B}"/>
              </a:ext>
            </a:extLst>
          </p:cNvPr>
          <p:cNvSpPr/>
          <p:nvPr/>
        </p:nvSpPr>
        <p:spPr>
          <a:xfrm>
            <a:off x="7424154" y="2490894"/>
            <a:ext cx="4168093" cy="1298673"/>
          </a:xfrm>
          <a:custGeom>
            <a:avLst/>
            <a:gdLst>
              <a:gd name="connsiteX0" fmla="*/ 0 w 4168093"/>
              <a:gd name="connsiteY0" fmla="*/ 0 h 1304282"/>
              <a:gd name="connsiteX1" fmla="*/ 53293 w 4168093"/>
              <a:gd name="connsiteY1" fmla="*/ 0 h 1304282"/>
              <a:gd name="connsiteX2" fmla="*/ 272076 w 4168093"/>
              <a:gd name="connsiteY2" fmla="*/ 549762 h 1304282"/>
              <a:gd name="connsiteX3" fmla="*/ 847082 w 4168093"/>
              <a:gd name="connsiteY3" fmla="*/ 956474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7082 w 4168093"/>
              <a:gd name="connsiteY3" fmla="*/ 956474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7082 w 4168093"/>
              <a:gd name="connsiteY3" fmla="*/ 956474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1473 w 4168093"/>
              <a:gd name="connsiteY3" fmla="*/ 967693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1473 w 4168093"/>
              <a:gd name="connsiteY3" fmla="*/ 967693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1473 w 4168093"/>
              <a:gd name="connsiteY3" fmla="*/ 967693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1473 w 4168093"/>
              <a:gd name="connsiteY3" fmla="*/ 967693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4282"/>
              <a:gd name="connsiteX1" fmla="*/ 53293 w 4168093"/>
              <a:gd name="connsiteY1" fmla="*/ 0 h 1304282"/>
              <a:gd name="connsiteX2" fmla="*/ 272076 w 4168093"/>
              <a:gd name="connsiteY2" fmla="*/ 549762 h 1304282"/>
              <a:gd name="connsiteX3" fmla="*/ 841473 w 4168093"/>
              <a:gd name="connsiteY3" fmla="*/ 967693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306369"/>
              <a:gd name="connsiteX1" fmla="*/ 53293 w 4168093"/>
              <a:gd name="connsiteY1" fmla="*/ 0 h 1306369"/>
              <a:gd name="connsiteX2" fmla="*/ 272076 w 4168093"/>
              <a:gd name="connsiteY2" fmla="*/ 549762 h 1306369"/>
              <a:gd name="connsiteX3" fmla="*/ 841473 w 4168093"/>
              <a:gd name="connsiteY3" fmla="*/ 967693 h 1306369"/>
              <a:gd name="connsiteX4" fmla="*/ 1668920 w 4168093"/>
              <a:gd name="connsiteY4" fmla="*/ 1203306 h 1306369"/>
              <a:gd name="connsiteX5" fmla="*/ 2487954 w 4168093"/>
              <a:gd name="connsiteY5" fmla="*/ 1304282 h 1306369"/>
              <a:gd name="connsiteX6" fmla="*/ 3309792 w 4168093"/>
              <a:gd name="connsiteY6" fmla="*/ 1262209 h 1306369"/>
              <a:gd name="connsiteX7" fmla="*/ 4168093 w 4168093"/>
              <a:gd name="connsiteY7" fmla="*/ 1248184 h 1306369"/>
              <a:gd name="connsiteX0" fmla="*/ 0 w 4168093"/>
              <a:gd name="connsiteY0" fmla="*/ 0 h 1304282"/>
              <a:gd name="connsiteX1" fmla="*/ 53293 w 4168093"/>
              <a:gd name="connsiteY1" fmla="*/ 0 h 1304282"/>
              <a:gd name="connsiteX2" fmla="*/ 272076 w 4168093"/>
              <a:gd name="connsiteY2" fmla="*/ 549762 h 1304282"/>
              <a:gd name="connsiteX3" fmla="*/ 841473 w 4168093"/>
              <a:gd name="connsiteY3" fmla="*/ 967693 h 1304282"/>
              <a:gd name="connsiteX4" fmla="*/ 1668920 w 4168093"/>
              <a:gd name="connsiteY4" fmla="*/ 1203306 h 1304282"/>
              <a:gd name="connsiteX5" fmla="*/ 2487954 w 4168093"/>
              <a:gd name="connsiteY5" fmla="*/ 1304282 h 1304282"/>
              <a:gd name="connsiteX6" fmla="*/ 3309792 w 4168093"/>
              <a:gd name="connsiteY6" fmla="*/ 1262209 h 1304282"/>
              <a:gd name="connsiteX7" fmla="*/ 4168093 w 4168093"/>
              <a:gd name="connsiteY7" fmla="*/ 1248184 h 1304282"/>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67693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300167"/>
              <a:gd name="connsiteX1" fmla="*/ 53293 w 4168093"/>
              <a:gd name="connsiteY1" fmla="*/ 0 h 1300167"/>
              <a:gd name="connsiteX2" fmla="*/ 272076 w 4168093"/>
              <a:gd name="connsiteY2" fmla="*/ 549762 h 1300167"/>
              <a:gd name="connsiteX3" fmla="*/ 841473 w 4168093"/>
              <a:gd name="connsiteY3" fmla="*/ 967693 h 1300167"/>
              <a:gd name="connsiteX4" fmla="*/ 1668920 w 4168093"/>
              <a:gd name="connsiteY4" fmla="*/ 1203306 h 1300167"/>
              <a:gd name="connsiteX5" fmla="*/ 2485150 w 4168093"/>
              <a:gd name="connsiteY5" fmla="*/ 1298673 h 1300167"/>
              <a:gd name="connsiteX6" fmla="*/ 3309792 w 4168093"/>
              <a:gd name="connsiteY6" fmla="*/ 1262209 h 1300167"/>
              <a:gd name="connsiteX7" fmla="*/ 4168093 w 4168093"/>
              <a:gd name="connsiteY7" fmla="*/ 1248184 h 1300167"/>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67693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53669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53669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53669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53669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1473 w 4168093"/>
              <a:gd name="connsiteY3" fmla="*/ 953669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4278 w 4168093"/>
              <a:gd name="connsiteY3" fmla="*/ 962083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 name="connsiteX0" fmla="*/ 0 w 4168093"/>
              <a:gd name="connsiteY0" fmla="*/ 0 h 1298673"/>
              <a:gd name="connsiteX1" fmla="*/ 53293 w 4168093"/>
              <a:gd name="connsiteY1" fmla="*/ 0 h 1298673"/>
              <a:gd name="connsiteX2" fmla="*/ 272076 w 4168093"/>
              <a:gd name="connsiteY2" fmla="*/ 549762 h 1298673"/>
              <a:gd name="connsiteX3" fmla="*/ 844278 w 4168093"/>
              <a:gd name="connsiteY3" fmla="*/ 962083 h 1298673"/>
              <a:gd name="connsiteX4" fmla="*/ 1668920 w 4168093"/>
              <a:gd name="connsiteY4" fmla="*/ 1203306 h 1298673"/>
              <a:gd name="connsiteX5" fmla="*/ 2485150 w 4168093"/>
              <a:gd name="connsiteY5" fmla="*/ 1298673 h 1298673"/>
              <a:gd name="connsiteX6" fmla="*/ 3309792 w 4168093"/>
              <a:gd name="connsiteY6" fmla="*/ 1262209 h 1298673"/>
              <a:gd name="connsiteX7" fmla="*/ 4168093 w 4168093"/>
              <a:gd name="connsiteY7" fmla="*/ 1248184 h 12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093" h="1298673">
                <a:moveTo>
                  <a:pt x="0" y="0"/>
                </a:moveTo>
                <a:lnTo>
                  <a:pt x="53293" y="0"/>
                </a:lnTo>
                <a:cubicBezTo>
                  <a:pt x="67785" y="91627"/>
                  <a:pt x="140245" y="389415"/>
                  <a:pt x="272076" y="549762"/>
                </a:cubicBezTo>
                <a:cubicBezTo>
                  <a:pt x="403907" y="710109"/>
                  <a:pt x="625097" y="862958"/>
                  <a:pt x="844278" y="962083"/>
                </a:cubicBezTo>
                <a:cubicBezTo>
                  <a:pt x="944965" y="1007619"/>
                  <a:pt x="1395441" y="1158428"/>
                  <a:pt x="1668920" y="1203306"/>
                </a:cubicBezTo>
                <a:cubicBezTo>
                  <a:pt x="1944409" y="1248514"/>
                  <a:pt x="2231474" y="1287203"/>
                  <a:pt x="2485150" y="1298673"/>
                </a:cubicBezTo>
                <a:lnTo>
                  <a:pt x="3309792" y="1262209"/>
                </a:lnTo>
                <a:lnTo>
                  <a:pt x="4168093" y="1248184"/>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108">
            <a:extLst>
              <a:ext uri="{FF2B5EF4-FFF2-40B4-BE49-F238E27FC236}">
                <a16:creationId xmlns:a16="http://schemas.microsoft.com/office/drawing/2014/main" id="{F0282506-020E-43CB-AA00-1F5D6FE318EF}"/>
              </a:ext>
            </a:extLst>
          </p:cNvPr>
          <p:cNvGrpSpPr/>
          <p:nvPr/>
        </p:nvGrpSpPr>
        <p:grpSpPr>
          <a:xfrm>
            <a:off x="9041980" y="3568078"/>
            <a:ext cx="86952" cy="236710"/>
            <a:chOff x="8939242" y="1783921"/>
            <a:chExt cx="86952" cy="235612"/>
          </a:xfrm>
        </p:grpSpPr>
        <p:cxnSp>
          <p:nvCxnSpPr>
            <p:cNvPr id="110" name="Straight Connector 109">
              <a:extLst>
                <a:ext uri="{FF2B5EF4-FFF2-40B4-BE49-F238E27FC236}">
                  <a16:creationId xmlns:a16="http://schemas.microsoft.com/office/drawing/2014/main" id="{9876F8E0-C511-447F-9EAA-4CFC9BDA4133}"/>
                </a:ext>
              </a:extLst>
            </p:cNvPr>
            <p:cNvCxnSpPr/>
            <p:nvPr/>
          </p:nvCxnSpPr>
          <p:spPr>
            <a:xfrm>
              <a:off x="8939242" y="1783921"/>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E36FC8A-2F33-4DD4-A2B2-7C35E7BFD9DE}"/>
                </a:ext>
              </a:extLst>
            </p:cNvPr>
            <p:cNvCxnSpPr/>
            <p:nvPr/>
          </p:nvCxnSpPr>
          <p:spPr>
            <a:xfrm>
              <a:off x="8939242" y="2019533"/>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D1D8A87-343A-4C28-BFEE-E128CF5D60D6}"/>
                </a:ext>
              </a:extLst>
            </p:cNvPr>
            <p:cNvCxnSpPr/>
            <p:nvPr/>
          </p:nvCxnSpPr>
          <p:spPr>
            <a:xfrm>
              <a:off x="8982718" y="1783921"/>
              <a:ext cx="0" cy="23280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0ECCF417-7C4B-4199-AB30-70F031D54238}"/>
              </a:ext>
            </a:extLst>
          </p:cNvPr>
          <p:cNvGrpSpPr/>
          <p:nvPr/>
        </p:nvGrpSpPr>
        <p:grpSpPr>
          <a:xfrm>
            <a:off x="9866859" y="3683177"/>
            <a:ext cx="86952" cy="211133"/>
            <a:chOff x="8939242" y="1783921"/>
            <a:chExt cx="86952" cy="235612"/>
          </a:xfrm>
        </p:grpSpPr>
        <p:cxnSp>
          <p:nvCxnSpPr>
            <p:cNvPr id="114" name="Straight Connector 113">
              <a:extLst>
                <a:ext uri="{FF2B5EF4-FFF2-40B4-BE49-F238E27FC236}">
                  <a16:creationId xmlns:a16="http://schemas.microsoft.com/office/drawing/2014/main" id="{D86CF349-3320-46C1-AEC9-E7A787B64236}"/>
                </a:ext>
              </a:extLst>
            </p:cNvPr>
            <p:cNvCxnSpPr/>
            <p:nvPr/>
          </p:nvCxnSpPr>
          <p:spPr>
            <a:xfrm>
              <a:off x="8939242" y="1783921"/>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1D708EE-131D-4212-A3E9-A50A88F9F27F}"/>
                </a:ext>
              </a:extLst>
            </p:cNvPr>
            <p:cNvCxnSpPr/>
            <p:nvPr/>
          </p:nvCxnSpPr>
          <p:spPr>
            <a:xfrm>
              <a:off x="8939242" y="2019533"/>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6EBD1C7-B3CF-4D00-8687-F6B43827306D}"/>
                </a:ext>
              </a:extLst>
            </p:cNvPr>
            <p:cNvCxnSpPr/>
            <p:nvPr/>
          </p:nvCxnSpPr>
          <p:spPr>
            <a:xfrm>
              <a:off x="8982718" y="1783921"/>
              <a:ext cx="0" cy="23280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261A701C-377D-4875-891D-86C48CCA0346}"/>
              </a:ext>
            </a:extLst>
          </p:cNvPr>
          <p:cNvGrpSpPr/>
          <p:nvPr/>
        </p:nvGrpSpPr>
        <p:grpSpPr>
          <a:xfrm>
            <a:off x="10682146" y="3670388"/>
            <a:ext cx="86952" cy="182359"/>
            <a:chOff x="8939242" y="1783921"/>
            <a:chExt cx="86952" cy="235612"/>
          </a:xfrm>
        </p:grpSpPr>
        <p:cxnSp>
          <p:nvCxnSpPr>
            <p:cNvPr id="118" name="Straight Connector 117">
              <a:extLst>
                <a:ext uri="{FF2B5EF4-FFF2-40B4-BE49-F238E27FC236}">
                  <a16:creationId xmlns:a16="http://schemas.microsoft.com/office/drawing/2014/main" id="{23E245D9-6C90-4E6E-AAF5-A9A352CB0F84}"/>
                </a:ext>
              </a:extLst>
            </p:cNvPr>
            <p:cNvCxnSpPr/>
            <p:nvPr/>
          </p:nvCxnSpPr>
          <p:spPr>
            <a:xfrm>
              <a:off x="8939242" y="1783921"/>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38B7D5A-30F4-4116-8545-15DABA5C3422}"/>
                </a:ext>
              </a:extLst>
            </p:cNvPr>
            <p:cNvCxnSpPr/>
            <p:nvPr/>
          </p:nvCxnSpPr>
          <p:spPr>
            <a:xfrm>
              <a:off x="8939242" y="2019533"/>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C10E11-3E2A-4A1A-8C04-55326CD90087}"/>
                </a:ext>
              </a:extLst>
            </p:cNvPr>
            <p:cNvCxnSpPr/>
            <p:nvPr/>
          </p:nvCxnSpPr>
          <p:spPr>
            <a:xfrm>
              <a:off x="8982718" y="1783921"/>
              <a:ext cx="0" cy="23280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C81621C8-7F1B-493A-B505-2FB41D56EAA5}"/>
              </a:ext>
            </a:extLst>
          </p:cNvPr>
          <p:cNvGrpSpPr/>
          <p:nvPr/>
        </p:nvGrpSpPr>
        <p:grpSpPr>
          <a:xfrm>
            <a:off x="11507025" y="3654401"/>
            <a:ext cx="86952" cy="166373"/>
            <a:chOff x="8939242" y="1783921"/>
            <a:chExt cx="86952" cy="235612"/>
          </a:xfrm>
        </p:grpSpPr>
        <p:cxnSp>
          <p:nvCxnSpPr>
            <p:cNvPr id="122" name="Straight Connector 121">
              <a:extLst>
                <a:ext uri="{FF2B5EF4-FFF2-40B4-BE49-F238E27FC236}">
                  <a16:creationId xmlns:a16="http://schemas.microsoft.com/office/drawing/2014/main" id="{8BA2D85B-9BF0-4A49-8088-02754C81E816}"/>
                </a:ext>
              </a:extLst>
            </p:cNvPr>
            <p:cNvCxnSpPr/>
            <p:nvPr/>
          </p:nvCxnSpPr>
          <p:spPr>
            <a:xfrm>
              <a:off x="8939242" y="1783921"/>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D0B60AA-137B-4631-94CE-5106E01CFECA}"/>
                </a:ext>
              </a:extLst>
            </p:cNvPr>
            <p:cNvCxnSpPr/>
            <p:nvPr/>
          </p:nvCxnSpPr>
          <p:spPr>
            <a:xfrm>
              <a:off x="8939242" y="2019533"/>
              <a:ext cx="86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3DD89BF-F042-4C0C-9B78-2F756F24566B}"/>
                </a:ext>
              </a:extLst>
            </p:cNvPr>
            <p:cNvCxnSpPr/>
            <p:nvPr/>
          </p:nvCxnSpPr>
          <p:spPr>
            <a:xfrm>
              <a:off x="8982718" y="1783921"/>
              <a:ext cx="0" cy="23280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a:extLst>
              <a:ext uri="{FF2B5EF4-FFF2-40B4-BE49-F238E27FC236}">
                <a16:creationId xmlns:a16="http://schemas.microsoft.com/office/drawing/2014/main" id="{A917310D-DF1A-4A95-A148-CC7596690194}"/>
              </a:ext>
            </a:extLst>
          </p:cNvPr>
          <p:cNvCxnSpPr>
            <a:cxnSpLocks/>
          </p:cNvCxnSpPr>
          <p:nvPr/>
        </p:nvCxnSpPr>
        <p:spPr>
          <a:xfrm>
            <a:off x="7220539" y="3589297"/>
            <a:ext cx="44026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3C88F761-F6E6-4DFC-9DD7-81E093361FDA}"/>
              </a:ext>
            </a:extLst>
          </p:cNvPr>
          <p:cNvSpPr txBox="1"/>
          <p:nvPr/>
        </p:nvSpPr>
        <p:spPr>
          <a:xfrm>
            <a:off x="8203792" y="2945371"/>
            <a:ext cx="3443250"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charset="0"/>
                <a:ea typeface="Arial" charset="0"/>
                <a:cs typeface="Arial" charset="0"/>
              </a:rPr>
              <a:t>Worse survival with high-KDPI kidney transplant</a:t>
            </a:r>
          </a:p>
        </p:txBody>
      </p:sp>
      <p:sp>
        <p:nvSpPr>
          <p:cNvPr id="127" name="TextBox 126">
            <a:extLst>
              <a:ext uri="{FF2B5EF4-FFF2-40B4-BE49-F238E27FC236}">
                <a16:creationId xmlns:a16="http://schemas.microsoft.com/office/drawing/2014/main" id="{36515F34-4916-43D3-9A12-E675BBCE7D9B}"/>
              </a:ext>
            </a:extLst>
          </p:cNvPr>
          <p:cNvSpPr txBox="1"/>
          <p:nvPr/>
        </p:nvSpPr>
        <p:spPr>
          <a:xfrm>
            <a:off x="10734934" y="3385637"/>
            <a:ext cx="912108"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charset="0"/>
                <a:ea typeface="Arial" charset="0"/>
                <a:cs typeface="Arial" charset="0"/>
              </a:rPr>
              <a:t>Equal survival</a:t>
            </a:r>
          </a:p>
        </p:txBody>
      </p:sp>
      <p:sp>
        <p:nvSpPr>
          <p:cNvPr id="128" name="TextBox 127">
            <a:extLst>
              <a:ext uri="{FF2B5EF4-FFF2-40B4-BE49-F238E27FC236}">
                <a16:creationId xmlns:a16="http://schemas.microsoft.com/office/drawing/2014/main" id="{518449BC-0C22-4EF8-9D6C-1587F007AD4A}"/>
              </a:ext>
            </a:extLst>
          </p:cNvPr>
          <p:cNvSpPr txBox="1"/>
          <p:nvPr/>
        </p:nvSpPr>
        <p:spPr>
          <a:xfrm>
            <a:off x="8224630" y="4394868"/>
            <a:ext cx="3422412"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charset="0"/>
                <a:ea typeface="Arial" charset="0"/>
                <a:cs typeface="Arial" charset="0"/>
              </a:rPr>
              <a:t>Better survival with high-KDPI kidney transplant</a:t>
            </a:r>
          </a:p>
        </p:txBody>
      </p:sp>
      <p:sp>
        <p:nvSpPr>
          <p:cNvPr id="132" name="Arrow: Pentagon 131">
            <a:extLst>
              <a:ext uri="{FF2B5EF4-FFF2-40B4-BE49-F238E27FC236}">
                <a16:creationId xmlns:a16="http://schemas.microsoft.com/office/drawing/2014/main" id="{8750D51C-BBBC-47D5-82D9-FFBA75AEC1DF}"/>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grpSp>
        <p:nvGrpSpPr>
          <p:cNvPr id="133" name="Group 132">
            <a:extLst>
              <a:ext uri="{FF2B5EF4-FFF2-40B4-BE49-F238E27FC236}">
                <a16:creationId xmlns:a16="http://schemas.microsoft.com/office/drawing/2014/main" id="{068A6205-32A9-46E1-9B53-CBFE0DFD0B5D}"/>
              </a:ext>
            </a:extLst>
          </p:cNvPr>
          <p:cNvGrpSpPr/>
          <p:nvPr/>
        </p:nvGrpSpPr>
        <p:grpSpPr>
          <a:xfrm>
            <a:off x="760406" y="4751012"/>
            <a:ext cx="5739393" cy="1527700"/>
            <a:chOff x="554045" y="5239342"/>
            <a:chExt cx="5739393" cy="1527700"/>
          </a:xfrm>
        </p:grpSpPr>
        <p:sp>
          <p:nvSpPr>
            <p:cNvPr id="134" name="Rectangle: Rounded Corners 133">
              <a:extLst>
                <a:ext uri="{FF2B5EF4-FFF2-40B4-BE49-F238E27FC236}">
                  <a16:creationId xmlns:a16="http://schemas.microsoft.com/office/drawing/2014/main" id="{3C44B95B-5F55-4B9A-B71F-855E868E1E94}"/>
                </a:ext>
              </a:extLst>
            </p:cNvPr>
            <p:cNvSpPr/>
            <p:nvPr/>
          </p:nvSpPr>
          <p:spPr>
            <a:xfrm>
              <a:off x="1010052" y="5538399"/>
              <a:ext cx="5283386" cy="1228643"/>
            </a:xfrm>
            <a:prstGeom prst="roundRect">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dirty="0">
                  <a:solidFill>
                    <a:schemeClr val="accent2"/>
                  </a:solidFill>
                  <a:latin typeface="Arial" charset="0"/>
                  <a:cs typeface="Arial" charset="0"/>
                </a:rPr>
                <a:t>Are there other options for centers with low high-KDPI acceptance rates to ensure that their patients are not negatively impacted by the new KAS policy?</a:t>
              </a:r>
            </a:p>
          </p:txBody>
        </p:sp>
        <p:sp>
          <p:nvSpPr>
            <p:cNvPr id="135" name="Speech Bubble: Oval 134">
              <a:extLst>
                <a:ext uri="{FF2B5EF4-FFF2-40B4-BE49-F238E27FC236}">
                  <a16:creationId xmlns:a16="http://schemas.microsoft.com/office/drawing/2014/main" id="{8C24889D-913B-4551-8EAF-BCA8E8798F69}"/>
                </a:ext>
              </a:extLst>
            </p:cNvPr>
            <p:cNvSpPr/>
            <p:nvPr/>
          </p:nvSpPr>
          <p:spPr>
            <a:xfrm>
              <a:off x="554045" y="5239342"/>
              <a:ext cx="957432" cy="707886"/>
            </a:xfrm>
            <a:prstGeom prst="wedgeEllipseCallout">
              <a:avLst/>
            </a:prstGeom>
            <a:solidFill>
              <a:schemeClr val="accent1"/>
            </a:solidFill>
            <a:ln>
              <a:solidFill>
                <a:schemeClr val="accent1"/>
              </a:solidFill>
            </a:ln>
            <a:effectLst>
              <a:outerShdw blurRad="127000" dist="38100" dir="2700000" algn="tl" rotWithShape="0">
                <a:schemeClr val="accent2">
                  <a:lumMod val="50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Q:</a:t>
              </a:r>
            </a:p>
          </p:txBody>
        </p:sp>
      </p:grpSp>
      <p:sp>
        <p:nvSpPr>
          <p:cNvPr id="136" name="Rectangle 135">
            <a:extLst>
              <a:ext uri="{FF2B5EF4-FFF2-40B4-BE49-F238E27FC236}">
                <a16:creationId xmlns:a16="http://schemas.microsoft.com/office/drawing/2014/main" id="{C67C1957-5428-4154-8B39-1A0D35382F71}"/>
              </a:ext>
            </a:extLst>
          </p:cNvPr>
          <p:cNvSpPr/>
          <p:nvPr/>
        </p:nvSpPr>
        <p:spPr>
          <a:xfrm>
            <a:off x="661988" y="6642555"/>
            <a:ext cx="9099082" cy="215444"/>
          </a:xfrm>
          <a:prstGeom prst="rect">
            <a:avLst/>
          </a:prstGeom>
        </p:spPr>
        <p:txBody>
          <a:bodyPr wrap="square" anchor="b">
            <a:spAutoFit/>
          </a:bodyPr>
          <a:lstStyle/>
          <a:p>
            <a:r>
              <a:rPr lang="en-US" sz="800" b="1" kern="0" dirty="0">
                <a:latin typeface="Arial" panose="020B0604020202020204" pitchFamily="34" charset="0"/>
                <a:cs typeface="Arial" pitchFamily="34" charset="0"/>
              </a:rPr>
              <a:t>1. </a:t>
            </a:r>
            <a:r>
              <a:rPr lang="en-US" sz="800" kern="0" dirty="0">
                <a:latin typeface="Arial" panose="020B0604020202020204" pitchFamily="34" charset="0"/>
                <a:cs typeface="Arial" pitchFamily="34" charset="0"/>
              </a:rPr>
              <a:t>Adler JT, et al. </a:t>
            </a:r>
            <a:r>
              <a:rPr lang="en-US" sz="800" i="1" kern="0" dirty="0">
                <a:latin typeface="Arial" panose="020B0604020202020204" pitchFamily="34" charset="0"/>
                <a:cs typeface="Arial" pitchFamily="34" charset="0"/>
              </a:rPr>
              <a:t>Am J Transplant</a:t>
            </a:r>
            <a:r>
              <a:rPr lang="en-US" sz="800" kern="0" dirty="0">
                <a:latin typeface="Arial" panose="020B0604020202020204" pitchFamily="34" charset="0"/>
                <a:cs typeface="Arial" pitchFamily="34" charset="0"/>
              </a:rPr>
              <a:t>. 2021;21(6):2007-2013. </a:t>
            </a:r>
            <a:r>
              <a:rPr lang="en-US" sz="800" b="1" kern="0" dirty="0">
                <a:latin typeface="Arial" panose="020B0604020202020204" pitchFamily="34" charset="0"/>
                <a:cs typeface="Arial" pitchFamily="34" charset="0"/>
              </a:rPr>
              <a:t>2. </a:t>
            </a:r>
            <a:r>
              <a:rPr lang="en-US" sz="800" dirty="0">
                <a:solidFill>
                  <a:srgbClr val="000000"/>
                </a:solidFill>
                <a:latin typeface="Arial" charset="0"/>
                <a:ea typeface="Arial" charset="0"/>
                <a:cs typeface="Arial" charset="0"/>
              </a:rPr>
              <a:t>Massie AB, et al. </a:t>
            </a:r>
            <a:r>
              <a:rPr lang="en-US" sz="800" i="1" dirty="0">
                <a:solidFill>
                  <a:srgbClr val="000000"/>
                </a:solidFill>
                <a:latin typeface="Arial" charset="0"/>
                <a:ea typeface="Arial" charset="0"/>
                <a:cs typeface="Arial" charset="0"/>
              </a:rPr>
              <a:t>Am J Transplant. </a:t>
            </a:r>
            <a:r>
              <a:rPr lang="en-US" sz="800" dirty="0">
                <a:solidFill>
                  <a:srgbClr val="000000"/>
                </a:solidFill>
                <a:latin typeface="Arial" charset="0"/>
                <a:ea typeface="Arial" charset="0"/>
                <a:cs typeface="Arial" charset="0"/>
              </a:rPr>
              <a:t>2014;14(10):2310-2316.</a:t>
            </a:r>
            <a:r>
              <a:rPr lang="en-US" sz="800" b="1" kern="0" dirty="0">
                <a:solidFill>
                  <a:srgbClr val="000000"/>
                </a:solidFill>
                <a:latin typeface="Arial" panose="020B0604020202020204" pitchFamily="34" charset="0"/>
                <a:ea typeface="Arial" charset="0"/>
                <a:cs typeface="Arial" pitchFamily="34" charset="0"/>
              </a:rPr>
              <a:t> 3. </a:t>
            </a:r>
            <a:r>
              <a:rPr lang="en-US" sz="800" kern="0" dirty="0">
                <a:latin typeface="Arial" panose="020B0604020202020204" pitchFamily="34" charset="0"/>
                <a:cs typeface="Arial" pitchFamily="34" charset="0"/>
              </a:rPr>
              <a:t>Klarman SE, Formica RN Jr. </a:t>
            </a:r>
            <a:r>
              <a:rPr lang="en-US" sz="800" i="1" kern="0" dirty="0">
                <a:latin typeface="Arial" panose="020B0604020202020204" pitchFamily="34" charset="0"/>
                <a:cs typeface="Arial" pitchFamily="34" charset="0"/>
              </a:rPr>
              <a:t>J Am Soc Nephrol. </a:t>
            </a:r>
            <a:r>
              <a:rPr lang="en-US" sz="800" kern="0" dirty="0">
                <a:latin typeface="Arial" panose="020B0604020202020204" pitchFamily="34" charset="0"/>
                <a:cs typeface="Arial" pitchFamily="34" charset="0"/>
              </a:rPr>
              <a:t>2020;31(6):1174-1176.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88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dirty="0"/>
              <a:t>A High-KDPI Kidney Could Be an Option </a:t>
            </a:r>
            <a:br>
              <a:rPr lang="en-US" dirty="0"/>
            </a:br>
            <a:r>
              <a:rPr lang="en-US" dirty="0"/>
              <a:t>for Robert</a:t>
            </a:r>
          </a:p>
        </p:txBody>
      </p:sp>
      <p:sp>
        <p:nvSpPr>
          <p:cNvPr id="4" name="Content Placeholder 3">
            <a:extLst>
              <a:ext uri="{FF2B5EF4-FFF2-40B4-BE49-F238E27FC236}">
                <a16:creationId xmlns:a16="http://schemas.microsoft.com/office/drawing/2014/main" id="{9ECEBAB3-52AB-4117-BA46-93F8A4578B2D}"/>
              </a:ext>
            </a:extLst>
          </p:cNvPr>
          <p:cNvSpPr>
            <a:spLocks noGrp="1"/>
          </p:cNvSpPr>
          <p:nvPr>
            <p:ph idx="1"/>
          </p:nvPr>
        </p:nvSpPr>
        <p:spPr>
          <a:xfrm>
            <a:off x="5574535" y="3051672"/>
            <a:ext cx="6087813" cy="2714128"/>
          </a:xfrm>
        </p:spPr>
        <p:txBody>
          <a:bodyPr/>
          <a:lstStyle/>
          <a:p>
            <a:r>
              <a:rPr lang="en-US" sz="2000" dirty="0"/>
              <a:t>Remaining on dialysis could negatively affect outcomes after being transplanted</a:t>
            </a:r>
          </a:p>
          <a:p>
            <a:r>
              <a:rPr lang="en-US" sz="2000" dirty="0"/>
              <a:t>Rather than remaining on dialysis and waiting for a lower KDPI kidney, patients like Robert, aged &gt;50 years, may have better long-term survival with a high-KDPI kidney transplant</a:t>
            </a:r>
          </a:p>
          <a:p>
            <a:endParaRPr lang="en-US" sz="2000" dirty="0"/>
          </a:p>
          <a:p>
            <a:endParaRPr lang="en-US" sz="2000" dirty="0"/>
          </a:p>
        </p:txBody>
      </p:sp>
      <p:sp>
        <p:nvSpPr>
          <p:cNvPr id="7" name="TextBox 6"/>
          <p:cNvSpPr txBox="1"/>
          <p:nvPr/>
        </p:nvSpPr>
        <p:spPr>
          <a:xfrm>
            <a:off x="1973354" y="4483237"/>
            <a:ext cx="1572327" cy="215444"/>
          </a:xfrm>
          <a:prstGeom prst="rect">
            <a:avLst/>
          </a:prstGeom>
          <a:noFill/>
        </p:spPr>
        <p:txBody>
          <a:bodyPr wrap="square" rtlCol="0">
            <a:spAutoFit/>
          </a:bodyPr>
          <a:lstStyle/>
          <a:p>
            <a:r>
              <a:rPr lang="en-US" sz="800" dirty="0">
                <a:solidFill>
                  <a:srgbClr val="FFFFFF"/>
                </a:solidFill>
                <a:latin typeface="ITC Avant Garde Std Bk"/>
              </a:rPr>
              <a:t>Jupiterimages/Thinkstock</a:t>
            </a:r>
          </a:p>
        </p:txBody>
      </p:sp>
      <p:sp>
        <p:nvSpPr>
          <p:cNvPr id="10" name="Rectangle: Rounded Corners 9">
            <a:extLst>
              <a:ext uri="{FF2B5EF4-FFF2-40B4-BE49-F238E27FC236}">
                <a16:creationId xmlns:a16="http://schemas.microsoft.com/office/drawing/2014/main" id="{409A7A63-6677-4022-9E9E-8D9B2D67ED56}"/>
              </a:ext>
            </a:extLst>
          </p:cNvPr>
          <p:cNvSpPr/>
          <p:nvPr/>
        </p:nvSpPr>
        <p:spPr>
          <a:xfrm>
            <a:off x="5548746" y="1784830"/>
            <a:ext cx="6279462" cy="963487"/>
          </a:xfrm>
          <a:prstGeom prst="roundRect">
            <a:avLst/>
          </a:prstGeom>
          <a:solidFill>
            <a:schemeClr val="bg1"/>
          </a:solidFill>
          <a:ln>
            <a:solidFill>
              <a:srgbClr val="0061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Robert should speak with his transplant </a:t>
            </a:r>
            <a:br>
              <a:rPr lang="en-US" sz="2000" dirty="0">
                <a:solidFill>
                  <a:schemeClr val="tx1"/>
                </a:solidFill>
              </a:rPr>
            </a:br>
            <a:r>
              <a:rPr lang="en-US" sz="2000" dirty="0">
                <a:solidFill>
                  <a:schemeClr val="tx1"/>
                </a:solidFill>
              </a:rPr>
              <a:t>specialist about </a:t>
            </a:r>
            <a:r>
              <a:rPr lang="en-US" sz="2000" b="1" dirty="0">
                <a:solidFill>
                  <a:schemeClr val="accent3"/>
                </a:solidFill>
              </a:rPr>
              <a:t>high-KDPI kidneys</a:t>
            </a:r>
          </a:p>
        </p:txBody>
      </p:sp>
      <p:sp>
        <p:nvSpPr>
          <p:cNvPr id="12" name="Rectangle 11">
            <a:extLst>
              <a:ext uri="{FF2B5EF4-FFF2-40B4-BE49-F238E27FC236}">
                <a16:creationId xmlns:a16="http://schemas.microsoft.com/office/drawing/2014/main" id="{6523DE59-3C4C-41C6-96B6-8B6F845A79DE}"/>
              </a:ext>
            </a:extLst>
          </p:cNvPr>
          <p:cNvSpPr/>
          <p:nvPr/>
        </p:nvSpPr>
        <p:spPr>
          <a:xfrm>
            <a:off x="664370" y="6642555"/>
            <a:ext cx="9099082" cy="215444"/>
          </a:xfrm>
          <a:prstGeom prst="rect">
            <a:avLst/>
          </a:prstGeom>
        </p:spPr>
        <p:txBody>
          <a:bodyPr wrap="square" anchor="b">
            <a:spAutoFit/>
          </a:bodyPr>
          <a:lstStyle/>
          <a:p>
            <a:r>
              <a:rPr lang="en-US" sz="800" dirty="0">
                <a:solidFill>
                  <a:srgbClr val="000000"/>
                </a:solidFill>
                <a:latin typeface="Arial" charset="0"/>
                <a:ea typeface="Arial" charset="0"/>
                <a:cs typeface="Arial" charset="0"/>
              </a:rPr>
              <a:t>Massie AB, et al. </a:t>
            </a:r>
            <a:r>
              <a:rPr lang="en-US" sz="800" i="1" dirty="0">
                <a:solidFill>
                  <a:srgbClr val="000000"/>
                </a:solidFill>
                <a:latin typeface="Arial" charset="0"/>
                <a:ea typeface="Arial" charset="0"/>
                <a:cs typeface="Arial" charset="0"/>
              </a:rPr>
              <a:t>Am J Transplant. </a:t>
            </a:r>
            <a:r>
              <a:rPr lang="en-US" sz="800" dirty="0">
                <a:solidFill>
                  <a:srgbClr val="000000"/>
                </a:solidFill>
                <a:latin typeface="Arial" charset="0"/>
                <a:ea typeface="Arial" charset="0"/>
                <a:cs typeface="Arial" charset="0"/>
              </a:rPr>
              <a:t>2014;14(10):2310-2316.</a:t>
            </a:r>
          </a:p>
        </p:txBody>
      </p:sp>
      <p:sp>
        <p:nvSpPr>
          <p:cNvPr id="14" name="Arrow: Pentagon 13">
            <a:extLst>
              <a:ext uri="{FF2B5EF4-FFF2-40B4-BE49-F238E27FC236}">
                <a16:creationId xmlns:a16="http://schemas.microsoft.com/office/drawing/2014/main" id="{22B6E5C9-EF77-434E-932E-B4170529D14C}"/>
              </a:ext>
            </a:extLst>
          </p:cNvPr>
          <p:cNvSpPr/>
          <p:nvPr/>
        </p:nvSpPr>
        <p:spPr>
          <a:xfrm rot="5400000">
            <a:off x="10790582" y="-811696"/>
            <a:ext cx="583096" cy="2206488"/>
          </a:xfrm>
          <a:prstGeom prst="homePlate">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t>Case 2: Center With Low High-KDPI Acceptance Rates</a:t>
            </a:r>
          </a:p>
        </p:txBody>
      </p:sp>
      <p:pic>
        <p:nvPicPr>
          <p:cNvPr id="9" name="Picture 8">
            <a:extLst>
              <a:ext uri="{FF2B5EF4-FFF2-40B4-BE49-F238E27FC236}">
                <a16:creationId xmlns:a16="http://schemas.microsoft.com/office/drawing/2014/main" id="{772C51D5-26E0-3A46-BD3D-346A87BBCB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160" y="1784830"/>
            <a:ext cx="4344959" cy="2885258"/>
          </a:xfrm>
          <a:prstGeom prst="rect">
            <a:avLst/>
          </a:prstGeom>
        </p:spPr>
      </p:pic>
    </p:spTree>
    <p:custDataLst>
      <p:tags r:id="rId1"/>
    </p:custDataLst>
    <p:extLst>
      <p:ext uri="{BB962C8B-B14F-4D97-AF65-F5344CB8AC3E}">
        <p14:creationId xmlns:p14="http://schemas.microsoft.com/office/powerpoint/2010/main" val="263008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48826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p>
            <a:r>
              <a:rPr lang="en-US" dirty="0"/>
              <a:t>Summary</a:t>
            </a:r>
          </a:p>
        </p:txBody>
      </p:sp>
      <p:sp>
        <p:nvSpPr>
          <p:cNvPr id="3" name="Content Placeholder 2"/>
          <p:cNvSpPr>
            <a:spLocks noGrp="1"/>
          </p:cNvSpPr>
          <p:nvPr>
            <p:ph idx="1"/>
          </p:nvPr>
        </p:nvSpPr>
        <p:spPr>
          <a:xfrm>
            <a:off x="762000" y="1424538"/>
            <a:ext cx="10890422" cy="4384251"/>
          </a:xfrm>
        </p:spPr>
        <p:txBody>
          <a:bodyPr/>
          <a:lstStyle/>
          <a:p>
            <a:pPr lvl="0"/>
            <a:r>
              <a:rPr lang="en-US" sz="2000" dirty="0"/>
              <a:t>There remains a gap between the supply of and the demand for donated kidneys, although DD transplants have increased in recent years due in part to the national opioid crisis</a:t>
            </a:r>
            <a:r>
              <a:rPr lang="en-US" sz="2000" baseline="30000" dirty="0"/>
              <a:t>1,2</a:t>
            </a:r>
          </a:p>
          <a:p>
            <a:r>
              <a:rPr lang="en-US" sz="2000" dirty="0"/>
              <a:t>The 2014 KAS policy was implemented to address the growing challenges in kidney allocation and to improve equity, but it did not resolve all disparities in transplant access</a:t>
            </a:r>
            <a:r>
              <a:rPr lang="en-US" sz="2000" baseline="30000" dirty="0"/>
              <a:t>3</a:t>
            </a:r>
          </a:p>
          <a:p>
            <a:r>
              <a:rPr lang="en-US" sz="2000" dirty="0"/>
              <a:t>Disparity in access to transplant was most strongly associated with the DSA where a candidate was listed</a:t>
            </a:r>
            <a:r>
              <a:rPr lang="en-US" sz="2000" baseline="30000" dirty="0"/>
              <a:t>4</a:t>
            </a:r>
          </a:p>
          <a:p>
            <a:pPr lvl="0"/>
            <a:r>
              <a:rPr lang="en-US" sz="2000" dirty="0"/>
              <a:t>The 2021 KAS policy update removed DSA and region from kidney allocation and instituted a 250-NM fixed-distance circle around donor hospitals</a:t>
            </a:r>
            <a:r>
              <a:rPr lang="en-US" sz="2000" baseline="30000" dirty="0"/>
              <a:t>4</a:t>
            </a:r>
          </a:p>
          <a:p>
            <a:r>
              <a:rPr lang="en-US" sz="2000" dirty="0"/>
              <a:t>Early outcomes data show no negative effects on kidney transplantation by race or age, but impacts will continue to be monitored</a:t>
            </a:r>
            <a:r>
              <a:rPr lang="en-US" sz="2000" baseline="30000" dirty="0"/>
              <a:t>5</a:t>
            </a:r>
          </a:p>
          <a:p>
            <a:pPr lvl="0"/>
            <a:r>
              <a:rPr lang="en-US" sz="2000" dirty="0"/>
              <a:t>Transplant centers and the broader transplant community will have to adopt new policies to remain competitive and provide quality care for patients</a:t>
            </a:r>
            <a:r>
              <a:rPr lang="en-US" sz="2000" baseline="30000" dirty="0"/>
              <a:t>6</a:t>
            </a:r>
          </a:p>
        </p:txBody>
      </p:sp>
      <p:sp>
        <p:nvSpPr>
          <p:cNvPr id="4" name="TextBox 3">
            <a:extLst>
              <a:ext uri="{FF2B5EF4-FFF2-40B4-BE49-F238E27FC236}">
                <a16:creationId xmlns:a16="http://schemas.microsoft.com/office/drawing/2014/main" id="{BD147F03-81A6-47FA-B08C-F85ECA578395}"/>
              </a:ext>
            </a:extLst>
          </p:cNvPr>
          <p:cNvSpPr txBox="1"/>
          <p:nvPr/>
        </p:nvSpPr>
        <p:spPr>
          <a:xfrm>
            <a:off x="663069" y="6026795"/>
            <a:ext cx="8447309" cy="470952"/>
          </a:xfrm>
          <a:prstGeom prst="rect">
            <a:avLst/>
          </a:prstGeom>
          <a:noFill/>
        </p:spPr>
        <p:txBody>
          <a:bodyPr wrap="square" rtlCol="0">
            <a:noAutofit/>
          </a:bodyPr>
          <a:lstStyle/>
          <a:p>
            <a:r>
              <a:rPr lang="en-US" sz="800" b="1" dirty="0">
                <a:latin typeface="Arial" charset="0"/>
                <a:ea typeface="Arial" charset="0"/>
                <a:cs typeface="Arial" charset="0"/>
              </a:rPr>
              <a:t>1. </a:t>
            </a:r>
            <a:r>
              <a:rPr lang="en-US" sz="800" dirty="0">
                <a:ea typeface="ITC Avant Garde Std Bk Cn" charset="0"/>
              </a:rPr>
              <a:t>Hart A, et al. </a:t>
            </a:r>
            <a:r>
              <a:rPr lang="en-US" sz="800" i="1" dirty="0">
                <a:ea typeface="ITC Avant Garde Std Bk Cn" charset="0"/>
              </a:rPr>
              <a:t>Am J Transplant.</a:t>
            </a:r>
            <a:r>
              <a:rPr lang="en-US" sz="800" dirty="0">
                <a:ea typeface="ITC Avant Garde Std Bk Cn" charset="0"/>
              </a:rPr>
              <a:t> 2018;18(suppl 1):18-113. </a:t>
            </a:r>
            <a:r>
              <a:rPr lang="en-US" sz="800" b="1" dirty="0">
                <a:ea typeface="ITC Avant Garde Std Bk Cn" charset="0"/>
              </a:rPr>
              <a:t>2. </a:t>
            </a:r>
            <a:r>
              <a:rPr lang="en-US" sz="800" dirty="0">
                <a:ea typeface="ITC Avant Garde Std Bk Cn" charset="0"/>
              </a:rPr>
              <a:t>Maghen A, et al. </a:t>
            </a:r>
            <a:r>
              <a:rPr lang="en-US" sz="800" i="1" dirty="0">
                <a:ea typeface="ITC Avant Garde Std Bk Cn" charset="0"/>
              </a:rPr>
              <a:t>N Engl J Med.</a:t>
            </a:r>
            <a:r>
              <a:rPr lang="en-US" sz="800" dirty="0">
                <a:ea typeface="ITC Avant Garde Std Bk Cn" charset="0"/>
              </a:rPr>
              <a:t> 2019;380(23):2273-2274. </a:t>
            </a:r>
            <a:r>
              <a:rPr lang="en-US" sz="800" b="1" dirty="0">
                <a:ea typeface="ITC Avant Garde Std Bk Cn" charset="0"/>
              </a:rPr>
              <a:t>3. </a:t>
            </a:r>
            <a:r>
              <a:rPr lang="en-US" sz="800" dirty="0">
                <a:latin typeface="Arial" charset="0"/>
                <a:ea typeface="Arial" charset="0"/>
                <a:cs typeface="Arial" charset="0"/>
              </a:rPr>
              <a:t>Friedewald JJ, et al. </a:t>
            </a:r>
            <a:r>
              <a:rPr lang="en-US" sz="800" i="1" dirty="0">
                <a:latin typeface="Arial" charset="0"/>
                <a:ea typeface="Arial" charset="0"/>
                <a:cs typeface="Arial" charset="0"/>
              </a:rPr>
              <a:t>Surg Clin North Am. </a:t>
            </a:r>
            <a:r>
              <a:rPr lang="en-US" sz="800" dirty="0">
                <a:latin typeface="Arial" charset="0"/>
                <a:ea typeface="Arial" charset="0"/>
                <a:cs typeface="Arial" charset="0"/>
              </a:rPr>
              <a:t>2013;93(6):1395-1406. </a:t>
            </a:r>
            <a:r>
              <a:rPr lang="en-US" sz="800" b="1" dirty="0">
                <a:latin typeface="Arial" charset="0"/>
                <a:ea typeface="Arial" charset="0"/>
                <a:cs typeface="Arial" charset="0"/>
              </a:rPr>
              <a:t>4. </a:t>
            </a:r>
            <a:r>
              <a:rPr lang="en-US" sz="800" kern="0" dirty="0">
                <a:latin typeface="Arial" panose="020B0604020202020204" pitchFamily="34" charset="0"/>
                <a:cs typeface="Arial" pitchFamily="34" charset="0"/>
              </a:rPr>
              <a:t>OPTN Kidney Transplantation Committee. Briefing to the OPTN Board of Directors: </a:t>
            </a:r>
            <a:r>
              <a:rPr lang="en-US" sz="800" dirty="0"/>
              <a:t>Elimination of DSA and region from Kidney Allocation Policy.</a:t>
            </a:r>
            <a:r>
              <a:rPr lang="en-US" sz="800" kern="0" dirty="0">
                <a:latin typeface="Arial" panose="020B0604020202020204" pitchFamily="34" charset="0"/>
                <a:cs typeface="Arial" pitchFamily="34" charset="0"/>
              </a:rPr>
              <a:t> Organ Procurement and Transplantation Network website. https://optn.transplant.hrsa.gov/media/3406/kidney_bp-update-121019.pdf. Accessed October 4, 2021. </a:t>
            </a:r>
            <a:r>
              <a:rPr lang="en-US" sz="800" b="1" kern="0" dirty="0">
                <a:latin typeface="Arial" panose="020B0604020202020204" pitchFamily="34" charset="0"/>
                <a:cs typeface="Arial" pitchFamily="34" charset="0"/>
              </a:rPr>
              <a:t>5. </a:t>
            </a:r>
            <a:r>
              <a:rPr lang="en-US" sz="800" kern="0" dirty="0">
                <a:latin typeface="Arial" panose="020B0604020202020204" pitchFamily="34" charset="0"/>
                <a:cs typeface="Arial" pitchFamily="34" charset="0"/>
              </a:rPr>
              <a:t>Final report: </a:t>
            </a:r>
            <a:r>
              <a:rPr lang="en-US" sz="800" dirty="0">
                <a:solidFill>
                  <a:srgbClr val="000000"/>
                </a:solidFill>
              </a:rPr>
              <a:t>Eliminate use of DSA and region from kidney allocation 6 month post-implementation monitoring report. </a:t>
            </a:r>
            <a:r>
              <a:rPr lang="en-US" sz="800" kern="0" dirty="0">
                <a:solidFill>
                  <a:srgbClr val="000000"/>
                </a:solidFill>
                <a:latin typeface="Arial" panose="020B0604020202020204" pitchFamily="34" charset="0"/>
                <a:cs typeface="Arial" pitchFamily="34" charset="0"/>
              </a:rPr>
              <a:t>Organ Procurement and Transplantation Network website. https://optn.transplant.hrsa.gov/media/z0ohhcut/data_report_kidney_full_20211008_1_508_compliant.pdf. Accessed October 12, 2021.</a:t>
            </a:r>
            <a:r>
              <a:rPr lang="en-US" sz="800" b="1" kern="0" dirty="0">
                <a:solidFill>
                  <a:srgbClr val="000000"/>
                </a:solidFill>
                <a:latin typeface="Arial" panose="020B0604020202020204" pitchFamily="34" charset="0"/>
                <a:cs typeface="Arial" pitchFamily="34" charset="0"/>
              </a:rPr>
              <a:t> </a:t>
            </a:r>
            <a:r>
              <a:rPr lang="en-US" sz="800" b="1" kern="0" dirty="0">
                <a:latin typeface="Arial" panose="020B0604020202020204" pitchFamily="34" charset="0"/>
                <a:cs typeface="Arial" pitchFamily="34" charset="0"/>
              </a:rPr>
              <a:t>6. </a:t>
            </a:r>
            <a:r>
              <a:rPr lang="en-US" sz="800" kern="0" dirty="0">
                <a:latin typeface="Arial" panose="020B0604020202020204" pitchFamily="34" charset="0"/>
                <a:cs typeface="Arial" pitchFamily="34" charset="0"/>
              </a:rPr>
              <a:t>Klarman SE, Formica RN Jr. </a:t>
            </a:r>
            <a:r>
              <a:rPr lang="en-US" sz="800" i="1" kern="0" dirty="0">
                <a:latin typeface="Arial" panose="020B0604020202020204" pitchFamily="34" charset="0"/>
                <a:cs typeface="Arial" pitchFamily="34" charset="0"/>
              </a:rPr>
              <a:t>J Am Soc Nephrol. </a:t>
            </a:r>
            <a:r>
              <a:rPr lang="en-US" sz="800" kern="0" dirty="0">
                <a:latin typeface="Arial" panose="020B0604020202020204" pitchFamily="34" charset="0"/>
                <a:cs typeface="Arial" pitchFamily="34" charset="0"/>
              </a:rPr>
              <a:t>2020;31(6):1174-1176.</a:t>
            </a:r>
            <a:endParaRPr lang="en-US" sz="800" dirty="0">
              <a:ea typeface="ITC Avant Garde Std Bk Cn" charset="0"/>
            </a:endParaRPr>
          </a:p>
        </p:txBody>
      </p:sp>
    </p:spTree>
    <p:extLst>
      <p:ext uri="{BB962C8B-B14F-4D97-AF65-F5344CB8AC3E}">
        <p14:creationId xmlns:p14="http://schemas.microsoft.com/office/powerpoint/2010/main" val="362998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92FABFD-C8BB-4C4A-AA35-2F15B6E8A64E}"/>
              </a:ext>
            </a:extLst>
          </p:cNvPr>
          <p:cNvSpPr/>
          <p:nvPr/>
        </p:nvSpPr>
        <p:spPr>
          <a:xfrm>
            <a:off x="1883476" y="1543526"/>
            <a:ext cx="9235094" cy="1438212"/>
          </a:xfrm>
          <a:prstGeom prst="roundRect">
            <a:avLst>
              <a:gd name="adj" fmla="val 12847"/>
            </a:avLst>
          </a:prstGeom>
          <a:solidFill>
            <a:schemeClr val="bg1"/>
          </a:solidFill>
          <a:ln w="3810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F35977F1-010E-4E39-9B10-ECE5F95F993F}"/>
              </a:ext>
            </a:extLst>
          </p:cNvPr>
          <p:cNvSpPr/>
          <p:nvPr/>
        </p:nvSpPr>
        <p:spPr>
          <a:xfrm>
            <a:off x="1883476" y="3628331"/>
            <a:ext cx="9235094" cy="2104551"/>
          </a:xfrm>
          <a:prstGeom prst="roundRect">
            <a:avLst>
              <a:gd name="adj" fmla="val 7505"/>
            </a:avLst>
          </a:prstGeom>
          <a:solidFill>
            <a:schemeClr val="bg1"/>
          </a:solidFill>
          <a:ln w="38100">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1"/>
            <a:ext cx="11066208" cy="963487"/>
          </a:xfrm>
        </p:spPr>
        <p:txBody>
          <a:bodyPr/>
          <a:lstStyle/>
          <a:p>
            <a:r>
              <a:rPr lang="en-US" dirty="0"/>
              <a:t>Role of OPTN and UNOS in Organ Allocation</a:t>
            </a:r>
          </a:p>
        </p:txBody>
      </p:sp>
      <p:sp>
        <p:nvSpPr>
          <p:cNvPr id="42" name="TextBox 41">
            <a:extLst>
              <a:ext uri="{FF2B5EF4-FFF2-40B4-BE49-F238E27FC236}">
                <a16:creationId xmlns:a16="http://schemas.microsoft.com/office/drawing/2014/main" id="{A0CB9E9F-B994-4C80-8065-D265BD4B7F12}"/>
              </a:ext>
            </a:extLst>
          </p:cNvPr>
          <p:cNvSpPr txBox="1"/>
          <p:nvPr/>
        </p:nvSpPr>
        <p:spPr>
          <a:xfrm>
            <a:off x="666750" y="6389429"/>
            <a:ext cx="8447309" cy="470952"/>
          </a:xfrm>
          <a:prstGeom prst="rect">
            <a:avLst/>
          </a:prstGeom>
          <a:noFill/>
        </p:spPr>
        <p:txBody>
          <a:bodyPr wrap="square" rtlCol="0" anchor="b" anchorCtr="0">
            <a:noAutofit/>
          </a:bodyPr>
          <a:lstStyle/>
          <a:p>
            <a:r>
              <a:rPr lang="da-DK" sz="800" b="1" dirty="0">
                <a:latin typeface="Arial" charset="0"/>
                <a:ea typeface="Arial" charset="0"/>
                <a:cs typeface="Arial" charset="0"/>
              </a:rPr>
              <a:t>1. </a:t>
            </a:r>
            <a:r>
              <a:rPr lang="da-DK" sz="800" dirty="0">
                <a:latin typeface="Arial" charset="0"/>
                <a:ea typeface="Arial" charset="0"/>
                <a:cs typeface="Arial" charset="0"/>
              </a:rPr>
              <a:t>Smith JM, et al. </a:t>
            </a:r>
            <a:r>
              <a:rPr lang="da-DK" sz="800" i="1" dirty="0">
                <a:latin typeface="Arial" charset="0"/>
                <a:ea typeface="Arial" charset="0"/>
                <a:cs typeface="Arial" charset="0"/>
              </a:rPr>
              <a:t>Am J Transplant. </a:t>
            </a:r>
            <a:r>
              <a:rPr lang="da-DK" sz="800" dirty="0">
                <a:latin typeface="Arial" charset="0"/>
                <a:ea typeface="Arial" charset="0"/>
                <a:cs typeface="Arial" charset="0"/>
              </a:rPr>
              <a:t>2012;12(12):3191-3212. </a:t>
            </a:r>
            <a:r>
              <a:rPr lang="da-DK" sz="800" b="1" dirty="0">
                <a:latin typeface="Arial" charset="0"/>
                <a:ea typeface="Arial" charset="0"/>
                <a:cs typeface="Arial" charset="0"/>
              </a:rPr>
              <a:t>2. </a:t>
            </a:r>
            <a:r>
              <a:rPr lang="en-US" sz="800" dirty="0">
                <a:latin typeface="Arial" charset="0"/>
                <a:ea typeface="Arial" charset="0"/>
                <a:cs typeface="Arial" charset="0"/>
              </a:rPr>
              <a:t>Strategic goals. United Network for Organ Sharing website. https://www.unos.org/about/strategic-goals/. Accessed October 11 2021. </a:t>
            </a:r>
            <a:r>
              <a:rPr lang="da-DK" sz="800" b="1" dirty="0">
                <a:latin typeface="Arial" charset="0"/>
                <a:ea typeface="Arial" charset="0"/>
                <a:cs typeface="Arial" charset="0"/>
              </a:rPr>
              <a:t>3. </a:t>
            </a:r>
            <a:r>
              <a:rPr lang="en-US" sz="800" dirty="0">
                <a:latin typeface="Arial" charset="0"/>
                <a:ea typeface="Arial" charset="0"/>
                <a:cs typeface="Arial" charset="0"/>
              </a:rPr>
              <a:t>UNOS fast facts. United Network for Organ Sharing website. https://www.unos.org/about/fast-facts/. Accessed August 11, 2021. </a:t>
            </a:r>
          </a:p>
        </p:txBody>
      </p:sp>
      <p:sp>
        <p:nvSpPr>
          <p:cNvPr id="45" name="Content Placeholder 2">
            <a:extLst>
              <a:ext uri="{FF2B5EF4-FFF2-40B4-BE49-F238E27FC236}">
                <a16:creationId xmlns:a16="http://schemas.microsoft.com/office/drawing/2014/main" id="{21C8D899-518A-42D0-AC45-F7C132345AD3}"/>
              </a:ext>
            </a:extLst>
          </p:cNvPr>
          <p:cNvSpPr>
            <a:spLocks noGrp="1"/>
          </p:cNvSpPr>
          <p:nvPr>
            <p:ph sz="half" idx="1"/>
          </p:nvPr>
        </p:nvSpPr>
        <p:spPr>
          <a:xfrm>
            <a:off x="1987419" y="1909605"/>
            <a:ext cx="8985377" cy="1252217"/>
          </a:xfrm>
        </p:spPr>
        <p:txBody>
          <a:bodyPr/>
          <a:lstStyle/>
          <a:p>
            <a:pPr>
              <a:lnSpc>
                <a:spcPct val="100000"/>
              </a:lnSpc>
              <a:spcAft>
                <a:spcPts val="0"/>
              </a:spcAft>
            </a:pPr>
            <a:r>
              <a:rPr lang="en-US" sz="1800" dirty="0"/>
              <a:t>Administers the waiting list and develops policy for deceased donor kidney allocation</a:t>
            </a:r>
          </a:p>
          <a:p>
            <a:pPr>
              <a:lnSpc>
                <a:spcPct val="100000"/>
              </a:lnSpc>
              <a:spcAft>
                <a:spcPts val="0"/>
              </a:spcAft>
            </a:pPr>
            <a:r>
              <a:rPr lang="en-US" sz="1800" dirty="0"/>
              <a:t>Promotes maximized organ supply, effective and safe care, and equitable organ allocation and access to transplants</a:t>
            </a:r>
          </a:p>
        </p:txBody>
      </p:sp>
      <p:sp>
        <p:nvSpPr>
          <p:cNvPr id="15" name="Content Placeholder 2">
            <a:extLst>
              <a:ext uri="{FF2B5EF4-FFF2-40B4-BE49-F238E27FC236}">
                <a16:creationId xmlns:a16="http://schemas.microsoft.com/office/drawing/2014/main" id="{33E100DC-11A3-47A9-A2C4-89C4AC76156E}"/>
              </a:ext>
            </a:extLst>
          </p:cNvPr>
          <p:cNvSpPr txBox="1">
            <a:spLocks/>
          </p:cNvSpPr>
          <p:nvPr/>
        </p:nvSpPr>
        <p:spPr bwMode="auto">
          <a:xfrm>
            <a:off x="1987418" y="3984412"/>
            <a:ext cx="9235093" cy="1714021"/>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pPr>
            <a:r>
              <a:rPr lang="en-US" sz="1800" dirty="0"/>
              <a:t>Promotes equitable access to available organs</a:t>
            </a:r>
          </a:p>
          <a:p>
            <a:pPr>
              <a:lnSpc>
                <a:spcPct val="100000"/>
              </a:lnSpc>
              <a:spcAft>
                <a:spcPts val="0"/>
              </a:spcAft>
            </a:pPr>
            <a:r>
              <a:rPr lang="en-US" sz="1800" dirty="0"/>
              <a:t>Maximizes organ utilization and ensures organ allocation policies are followed</a:t>
            </a:r>
          </a:p>
          <a:p>
            <a:pPr>
              <a:lnSpc>
                <a:spcPct val="100000"/>
              </a:lnSpc>
              <a:spcAft>
                <a:spcPts val="0"/>
              </a:spcAft>
            </a:pPr>
            <a:r>
              <a:rPr lang="en-US" sz="1800" dirty="0"/>
              <a:t>Continuously evaluates data, advances, and discoveries in the field of transplantation </a:t>
            </a:r>
          </a:p>
          <a:p>
            <a:pPr>
              <a:lnSpc>
                <a:spcPct val="100000"/>
              </a:lnSpc>
              <a:spcAft>
                <a:spcPts val="0"/>
              </a:spcAft>
            </a:pPr>
            <a:r>
              <a:rPr lang="en-US" sz="1800" dirty="0"/>
              <a:t>Provides community outreach and educational offerings for transplant professionals, patients, and the public</a:t>
            </a:r>
          </a:p>
          <a:p>
            <a:pPr>
              <a:lnSpc>
                <a:spcPct val="100000"/>
              </a:lnSpc>
              <a:spcAft>
                <a:spcPts val="0"/>
              </a:spcAft>
            </a:pPr>
            <a:endParaRPr lang="en-US" sz="1800" dirty="0"/>
          </a:p>
          <a:p>
            <a:pPr>
              <a:lnSpc>
                <a:spcPct val="100000"/>
              </a:lnSpc>
              <a:spcAft>
                <a:spcPts val="0"/>
              </a:spcAft>
            </a:pPr>
            <a:endParaRPr lang="en-US" sz="2800" dirty="0"/>
          </a:p>
        </p:txBody>
      </p:sp>
      <p:grpSp>
        <p:nvGrpSpPr>
          <p:cNvPr id="8" name="Group 7">
            <a:extLst>
              <a:ext uri="{FF2B5EF4-FFF2-40B4-BE49-F238E27FC236}">
                <a16:creationId xmlns:a16="http://schemas.microsoft.com/office/drawing/2014/main" id="{3A08D379-C825-46E3-8A87-1DF0DEB88345}"/>
              </a:ext>
            </a:extLst>
          </p:cNvPr>
          <p:cNvGrpSpPr/>
          <p:nvPr/>
        </p:nvGrpSpPr>
        <p:grpSpPr>
          <a:xfrm>
            <a:off x="1529610" y="1319934"/>
            <a:ext cx="7857059" cy="439812"/>
            <a:chOff x="1345674" y="1296223"/>
            <a:chExt cx="7857059" cy="439812"/>
          </a:xfrm>
        </p:grpSpPr>
        <p:sp>
          <p:nvSpPr>
            <p:cNvPr id="18" name="Rectangle: Rounded Corners 17">
              <a:extLst>
                <a:ext uri="{FF2B5EF4-FFF2-40B4-BE49-F238E27FC236}">
                  <a16:creationId xmlns:a16="http://schemas.microsoft.com/office/drawing/2014/main" id="{A06559A3-2456-4772-AA3D-F2C70B30AC76}"/>
                </a:ext>
              </a:extLst>
            </p:cNvPr>
            <p:cNvSpPr/>
            <p:nvPr/>
          </p:nvSpPr>
          <p:spPr>
            <a:xfrm>
              <a:off x="1345674" y="1296223"/>
              <a:ext cx="7562307" cy="439812"/>
            </a:xfrm>
            <a:prstGeom prst="roundRect">
              <a:avLst>
                <a:gd name="adj" fmla="val 19868"/>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a:extLst>
                <a:ext uri="{FF2B5EF4-FFF2-40B4-BE49-F238E27FC236}">
                  <a16:creationId xmlns:a16="http://schemas.microsoft.com/office/drawing/2014/main" id="{A3CE8B70-7713-463B-AE92-EE4315E1315D}"/>
                </a:ext>
              </a:extLst>
            </p:cNvPr>
            <p:cNvSpPr txBox="1"/>
            <p:nvPr/>
          </p:nvSpPr>
          <p:spPr>
            <a:xfrm>
              <a:off x="1457739" y="1328467"/>
              <a:ext cx="7744994" cy="369332"/>
            </a:xfrm>
            <a:prstGeom prst="rect">
              <a:avLst/>
            </a:prstGeom>
            <a:noFill/>
          </p:spPr>
          <p:txBody>
            <a:bodyPr wrap="square" rtlCol="0">
              <a:spAutoFit/>
            </a:bodyPr>
            <a:lstStyle>
              <a:defPPr>
                <a:defRPr lang="en-US"/>
              </a:defPPr>
              <a:lvl1pPr>
                <a:defRPr b="1">
                  <a:solidFill>
                    <a:schemeClr val="accent2"/>
                  </a:solidFill>
                </a:defRPr>
              </a:lvl1pPr>
            </a:lstStyle>
            <a:p>
              <a:r>
                <a:rPr lang="en-US" dirty="0">
                  <a:solidFill>
                    <a:schemeClr val="bg1"/>
                  </a:solidFill>
                </a:rPr>
                <a:t>Organ Procurement and Transplantation Network (OPTN)</a:t>
              </a:r>
              <a:r>
                <a:rPr lang="en-US" baseline="30000" dirty="0">
                  <a:solidFill>
                    <a:schemeClr val="bg1"/>
                  </a:solidFill>
                </a:rPr>
                <a:t>1,2</a:t>
              </a:r>
            </a:p>
          </p:txBody>
        </p:sp>
      </p:grpSp>
      <p:grpSp>
        <p:nvGrpSpPr>
          <p:cNvPr id="22" name="Group 21">
            <a:extLst>
              <a:ext uri="{FF2B5EF4-FFF2-40B4-BE49-F238E27FC236}">
                <a16:creationId xmlns:a16="http://schemas.microsoft.com/office/drawing/2014/main" id="{A9936B55-5251-4A03-9803-B627C2C1261C}"/>
              </a:ext>
            </a:extLst>
          </p:cNvPr>
          <p:cNvGrpSpPr/>
          <p:nvPr/>
        </p:nvGrpSpPr>
        <p:grpSpPr>
          <a:xfrm>
            <a:off x="1529610" y="3417992"/>
            <a:ext cx="7857059" cy="439812"/>
            <a:chOff x="1345674" y="1296223"/>
            <a:chExt cx="7857059" cy="439812"/>
          </a:xfrm>
        </p:grpSpPr>
        <p:sp>
          <p:nvSpPr>
            <p:cNvPr id="23" name="Rectangle: Rounded Corners 22">
              <a:extLst>
                <a:ext uri="{FF2B5EF4-FFF2-40B4-BE49-F238E27FC236}">
                  <a16:creationId xmlns:a16="http://schemas.microsoft.com/office/drawing/2014/main" id="{E00C44E3-E002-41A9-A6DE-4D7715DA95A3}"/>
                </a:ext>
              </a:extLst>
            </p:cNvPr>
            <p:cNvSpPr/>
            <p:nvPr/>
          </p:nvSpPr>
          <p:spPr>
            <a:xfrm>
              <a:off x="1345674" y="1296223"/>
              <a:ext cx="7562307" cy="439812"/>
            </a:xfrm>
            <a:prstGeom prst="roundRect">
              <a:avLst>
                <a:gd name="adj" fmla="val 16855"/>
              </a:avLst>
            </a:prstGeom>
            <a:solidFill>
              <a:schemeClr val="accent4"/>
            </a:solid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TextBox 23">
              <a:extLst>
                <a:ext uri="{FF2B5EF4-FFF2-40B4-BE49-F238E27FC236}">
                  <a16:creationId xmlns:a16="http://schemas.microsoft.com/office/drawing/2014/main" id="{9A4AF400-7822-48A0-8468-960580721250}"/>
                </a:ext>
              </a:extLst>
            </p:cNvPr>
            <p:cNvSpPr txBox="1"/>
            <p:nvPr/>
          </p:nvSpPr>
          <p:spPr>
            <a:xfrm>
              <a:off x="1457739" y="1331463"/>
              <a:ext cx="7744994" cy="369332"/>
            </a:xfrm>
            <a:prstGeom prst="rect">
              <a:avLst/>
            </a:prstGeom>
            <a:noFill/>
          </p:spPr>
          <p:txBody>
            <a:bodyPr wrap="square" rtlCol="0">
              <a:spAutoFit/>
            </a:bodyPr>
            <a:lstStyle>
              <a:defPPr>
                <a:defRPr lang="en-US"/>
              </a:defPPr>
              <a:lvl1pPr>
                <a:defRPr b="1">
                  <a:solidFill>
                    <a:schemeClr val="accent2"/>
                  </a:solidFill>
                </a:defRPr>
              </a:lvl1pPr>
            </a:lstStyle>
            <a:p>
              <a:r>
                <a:rPr lang="en-US" dirty="0">
                  <a:solidFill>
                    <a:schemeClr val="bg1"/>
                  </a:solidFill>
                </a:rPr>
                <a:t>United Network for Organ Sharing (UNOS)</a:t>
              </a:r>
              <a:r>
                <a:rPr lang="en-US" baseline="30000" dirty="0">
                  <a:solidFill>
                    <a:schemeClr val="bg1"/>
                  </a:solidFill>
                </a:rPr>
                <a:t>3</a:t>
              </a:r>
            </a:p>
          </p:txBody>
        </p:sp>
      </p:grpSp>
    </p:spTree>
    <p:custDataLst>
      <p:tags r:id="rId1"/>
    </p:custDataLst>
    <p:extLst>
      <p:ext uri="{BB962C8B-B14F-4D97-AF65-F5344CB8AC3E}">
        <p14:creationId xmlns:p14="http://schemas.microsoft.com/office/powerpoint/2010/main" val="1181994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4671" y="6024330"/>
            <a:ext cx="5776623" cy="588065"/>
          </a:xfrm>
        </p:spPr>
        <p:txBody>
          <a:bodyPr anchor="b"/>
          <a:lstStyle/>
          <a:p>
            <a:r>
              <a:rPr lang="en-US" sz="1000" b="0" dirty="0">
                <a:solidFill>
                  <a:schemeClr val="tx1"/>
                </a:solidFill>
              </a:rPr>
              <a:t>© 2021 sanofi-aventis U.S. LLC. All rights reserved.   MAT-US-2015614-v2.0-12/2021</a:t>
            </a:r>
            <a:br>
              <a:rPr lang="en-US" sz="1000" b="0" dirty="0">
                <a:solidFill>
                  <a:schemeClr val="tx1"/>
                </a:solidFill>
              </a:rPr>
            </a:br>
            <a:endParaRPr lang="en-US" sz="1200" dirty="0">
              <a:solidFill>
                <a:schemeClr val="tx1"/>
              </a:solidFill>
            </a:endParaRPr>
          </a:p>
        </p:txBody>
      </p:sp>
    </p:spTree>
    <p:custDataLst>
      <p:tags r:id="rId1"/>
    </p:custDataLst>
    <p:extLst>
      <p:ext uri="{BB962C8B-B14F-4D97-AF65-F5344CB8AC3E}">
        <p14:creationId xmlns:p14="http://schemas.microsoft.com/office/powerpoint/2010/main" val="76698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a:xfrm>
            <a:off x="3733318" y="1701726"/>
            <a:ext cx="8133900" cy="1640565"/>
          </a:xfrm>
        </p:spPr>
        <p:txBody>
          <a:bodyPr/>
          <a:lstStyle/>
          <a:p>
            <a:br>
              <a:rPr lang="en-US" dirty="0"/>
            </a:br>
            <a:r>
              <a:rPr lang="en-US" dirty="0"/>
              <a:t>2021 Updates to the</a:t>
            </a:r>
            <a:br>
              <a:rPr lang="en-US" dirty="0"/>
            </a:br>
            <a:r>
              <a:rPr lang="en-US" dirty="0"/>
              <a:t>Kidney Allocation System (KAS)</a:t>
            </a:r>
          </a:p>
        </p:txBody>
      </p:sp>
    </p:spTree>
    <p:extLst>
      <p:ext uri="{BB962C8B-B14F-4D97-AF65-F5344CB8AC3E}">
        <p14:creationId xmlns:p14="http://schemas.microsoft.com/office/powerpoint/2010/main" val="24268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8B5E-B0E8-4C3A-B8D3-9CC3096F8F78}"/>
              </a:ext>
            </a:extLst>
          </p:cNvPr>
          <p:cNvSpPr>
            <a:spLocks noGrp="1"/>
          </p:cNvSpPr>
          <p:nvPr>
            <p:ph type="title"/>
          </p:nvPr>
        </p:nvSpPr>
        <p:spPr>
          <a:xfrm>
            <a:off x="762000" y="1"/>
            <a:ext cx="11066208" cy="963487"/>
          </a:xfrm>
        </p:spPr>
        <p:txBody>
          <a:bodyPr/>
          <a:lstStyle/>
          <a:p>
            <a:r>
              <a:rPr lang="en-US" dirty="0"/>
              <a:t>Overview of Kidney Allocation Prior to the 2014 KAS Policy</a:t>
            </a:r>
          </a:p>
        </p:txBody>
      </p:sp>
      <p:sp>
        <p:nvSpPr>
          <p:cNvPr id="15" name="Content Placeholder 2">
            <a:extLst>
              <a:ext uri="{FF2B5EF4-FFF2-40B4-BE49-F238E27FC236}">
                <a16:creationId xmlns:a16="http://schemas.microsoft.com/office/drawing/2014/main" id="{5F8907D5-08DC-4FAF-87E3-E3EA58062CED}"/>
              </a:ext>
            </a:extLst>
          </p:cNvPr>
          <p:cNvSpPr>
            <a:spLocks noGrp="1"/>
          </p:cNvSpPr>
          <p:nvPr>
            <p:ph idx="1"/>
          </p:nvPr>
        </p:nvSpPr>
        <p:spPr>
          <a:xfrm>
            <a:off x="762000" y="1423988"/>
            <a:ext cx="5812971" cy="4384675"/>
          </a:xfrm>
        </p:spPr>
        <p:txBody>
          <a:bodyPr/>
          <a:lstStyle/>
          <a:p>
            <a:pPr lvl="0"/>
            <a:r>
              <a:rPr lang="en-US" altLang="en-US" sz="2000" dirty="0"/>
              <a:t>For nearly 30 years, the national kidney </a:t>
            </a:r>
            <a:br>
              <a:rPr lang="en-US" altLang="en-US" sz="2000" dirty="0"/>
            </a:br>
            <a:r>
              <a:rPr lang="en-US" altLang="en-US" sz="2000" dirty="0"/>
              <a:t>allocation system did not evolve to manage the broadening criteria for transplant eligibility and changing patient demographics</a:t>
            </a:r>
            <a:r>
              <a:rPr lang="en-US" altLang="en-US" sz="2000" baseline="30000" dirty="0"/>
              <a:t>1</a:t>
            </a:r>
          </a:p>
          <a:p>
            <a:r>
              <a:rPr lang="en-US" altLang="en-US" sz="2000" dirty="0"/>
              <a:t>Demand for kidney transplants increased substantially while supply did not change</a:t>
            </a:r>
            <a:r>
              <a:rPr lang="en-US" altLang="en-US" sz="2000" baseline="30000" dirty="0"/>
              <a:t>1</a:t>
            </a:r>
          </a:p>
          <a:p>
            <a:pPr lvl="1"/>
            <a:r>
              <a:rPr lang="en-US" altLang="en-US" sz="1800" dirty="0"/>
              <a:t>Waiting time became the dominant factor in </a:t>
            </a:r>
            <a:br>
              <a:rPr lang="en-US" altLang="en-US" sz="1800" dirty="0"/>
            </a:br>
            <a:r>
              <a:rPr lang="en-US" altLang="en-US" sz="1800" dirty="0"/>
              <a:t>organ allocation</a:t>
            </a:r>
            <a:r>
              <a:rPr lang="en-US" altLang="en-US" sz="1800" baseline="30000" dirty="0"/>
              <a:t>1</a:t>
            </a:r>
          </a:p>
          <a:p>
            <a:pPr lvl="1"/>
            <a:r>
              <a:rPr lang="en-US" altLang="en-US" sz="1800" dirty="0"/>
              <a:t>A patchwork of local and regional variances to geographic distribution and allocation categories was created to address deficiencies</a:t>
            </a:r>
            <a:r>
              <a:rPr lang="en-US" altLang="en-US" sz="1800" baseline="30000" dirty="0"/>
              <a:t>1,2</a:t>
            </a:r>
            <a:r>
              <a:rPr lang="en-US" altLang="en-US" sz="1800" dirty="0"/>
              <a:t> </a:t>
            </a:r>
          </a:p>
          <a:p>
            <a:endParaRPr lang="de-DE" sz="2000" dirty="0"/>
          </a:p>
        </p:txBody>
      </p:sp>
      <p:grpSp>
        <p:nvGrpSpPr>
          <p:cNvPr id="10" name="Group 9">
            <a:extLst>
              <a:ext uri="{FF2B5EF4-FFF2-40B4-BE49-F238E27FC236}">
                <a16:creationId xmlns:a16="http://schemas.microsoft.com/office/drawing/2014/main" id="{339DD0B4-5364-46E2-8FC7-8C6113E3E4B2}"/>
              </a:ext>
            </a:extLst>
          </p:cNvPr>
          <p:cNvGrpSpPr/>
          <p:nvPr/>
        </p:nvGrpSpPr>
        <p:grpSpPr>
          <a:xfrm>
            <a:off x="8173862" y="1248403"/>
            <a:ext cx="2642849" cy="2314576"/>
            <a:chOff x="3193448" y="2176663"/>
            <a:chExt cx="3668047" cy="3435737"/>
          </a:xfrm>
        </p:grpSpPr>
        <p:pic>
          <p:nvPicPr>
            <p:cNvPr id="9" name="Picture 8">
              <a:extLst>
                <a:ext uri="{FF2B5EF4-FFF2-40B4-BE49-F238E27FC236}">
                  <a16:creationId xmlns:a16="http://schemas.microsoft.com/office/drawing/2014/main" id="{1582FBAE-9CAD-4B03-A7B6-A54FE29CE8FD}"/>
                </a:ext>
              </a:extLst>
            </p:cNvPr>
            <p:cNvPicPr>
              <a:picLocks noChangeAspect="1"/>
            </p:cNvPicPr>
            <p:nvPr/>
          </p:nvPicPr>
          <p:blipFill>
            <a:blip r:embed="rId3">
              <a:duotone>
                <a:schemeClr val="accent4">
                  <a:shade val="45000"/>
                  <a:satMod val="135000"/>
                </a:schemeClr>
                <a:prstClr val="white"/>
              </a:duotone>
            </a:blip>
            <a:stretch>
              <a:fillRect/>
            </a:stretch>
          </p:blipFill>
          <p:spPr>
            <a:xfrm>
              <a:off x="3193448" y="2176663"/>
              <a:ext cx="3668047" cy="3435737"/>
            </a:xfrm>
            <a:prstGeom prst="rect">
              <a:avLst/>
            </a:prstGeom>
          </p:spPr>
        </p:pic>
        <p:sp>
          <p:nvSpPr>
            <p:cNvPr id="11" name="TextBox 10">
              <a:extLst>
                <a:ext uri="{FF2B5EF4-FFF2-40B4-BE49-F238E27FC236}">
                  <a16:creationId xmlns:a16="http://schemas.microsoft.com/office/drawing/2014/main" id="{FEBA9C3B-F2F3-4C68-8D32-AEDCE263BF88}"/>
                </a:ext>
              </a:extLst>
            </p:cNvPr>
            <p:cNvSpPr txBox="1"/>
            <p:nvPr/>
          </p:nvSpPr>
          <p:spPr>
            <a:xfrm>
              <a:off x="3346144" y="4009055"/>
              <a:ext cx="1606731" cy="502547"/>
            </a:xfrm>
            <a:prstGeom prst="rect">
              <a:avLst/>
            </a:prstGeom>
            <a:noFill/>
          </p:spPr>
          <p:txBody>
            <a:bodyPr wrap="square" rtlCol="0">
              <a:spAutoFit/>
            </a:bodyPr>
            <a:lstStyle/>
            <a:p>
              <a:r>
                <a:rPr lang="en-US" sz="1600" b="1" dirty="0">
                  <a:solidFill>
                    <a:srgbClr val="00395B"/>
                  </a:solidFill>
                </a:rPr>
                <a:t>Utility</a:t>
              </a:r>
            </a:p>
          </p:txBody>
        </p:sp>
        <p:sp>
          <p:nvSpPr>
            <p:cNvPr id="12" name="TextBox 11">
              <a:extLst>
                <a:ext uri="{FF2B5EF4-FFF2-40B4-BE49-F238E27FC236}">
                  <a16:creationId xmlns:a16="http://schemas.microsoft.com/office/drawing/2014/main" id="{7286246B-9715-46E8-A6B4-F025E8A96C8B}"/>
                </a:ext>
              </a:extLst>
            </p:cNvPr>
            <p:cNvSpPr txBox="1"/>
            <p:nvPr/>
          </p:nvSpPr>
          <p:spPr>
            <a:xfrm>
              <a:off x="5636665" y="4008824"/>
              <a:ext cx="1224830" cy="502547"/>
            </a:xfrm>
            <a:prstGeom prst="rect">
              <a:avLst/>
            </a:prstGeom>
            <a:noFill/>
          </p:spPr>
          <p:txBody>
            <a:bodyPr wrap="square" rtlCol="0">
              <a:spAutoFit/>
            </a:bodyPr>
            <a:lstStyle/>
            <a:p>
              <a:r>
                <a:rPr lang="en-US" sz="1600" b="1" dirty="0">
                  <a:solidFill>
                    <a:srgbClr val="00395B"/>
                  </a:solidFill>
                </a:rPr>
                <a:t>Equity</a:t>
              </a:r>
            </a:p>
          </p:txBody>
        </p:sp>
      </p:grpSp>
      <p:sp>
        <p:nvSpPr>
          <p:cNvPr id="14" name="Rectangle 13">
            <a:extLst>
              <a:ext uri="{FF2B5EF4-FFF2-40B4-BE49-F238E27FC236}">
                <a16:creationId xmlns:a16="http://schemas.microsoft.com/office/drawing/2014/main" id="{3D5E778D-9FA2-4E72-A647-0E907140A937}"/>
              </a:ext>
            </a:extLst>
          </p:cNvPr>
          <p:cNvSpPr/>
          <p:nvPr/>
        </p:nvSpPr>
        <p:spPr>
          <a:xfrm>
            <a:off x="7184666" y="3574521"/>
            <a:ext cx="4643542" cy="1219547"/>
          </a:xfrm>
          <a:prstGeom prst="rect">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An organ allocation system should aim to balance </a:t>
            </a:r>
            <a:r>
              <a:rPr lang="en-US" sz="1600" b="1" dirty="0">
                <a:solidFill>
                  <a:schemeClr val="accent2"/>
                </a:solidFill>
              </a:rPr>
              <a:t>patient and graft outcomes</a:t>
            </a:r>
            <a:r>
              <a:rPr lang="en-US" sz="1600" b="1" dirty="0">
                <a:solidFill>
                  <a:schemeClr val="tx1"/>
                </a:solidFill>
              </a:rPr>
              <a:t> </a:t>
            </a:r>
            <a:r>
              <a:rPr lang="en-US" sz="1600" dirty="0">
                <a:solidFill>
                  <a:schemeClr val="tx1"/>
                </a:solidFill>
              </a:rPr>
              <a:t>with </a:t>
            </a:r>
            <a:r>
              <a:rPr lang="en-US" sz="1600" b="1" dirty="0">
                <a:solidFill>
                  <a:schemeClr val="accent2"/>
                </a:solidFill>
              </a:rPr>
              <a:t>fairness </a:t>
            </a:r>
            <a:r>
              <a:rPr lang="en-US" sz="1600" dirty="0">
                <a:solidFill>
                  <a:schemeClr val="tx1"/>
                </a:solidFill>
              </a:rPr>
              <a:t>in transplant access and organ quality</a:t>
            </a:r>
            <a:r>
              <a:rPr lang="en-US" sz="1600" baseline="30000" dirty="0">
                <a:solidFill>
                  <a:schemeClr val="tx1"/>
                </a:solidFill>
              </a:rPr>
              <a:t>1</a:t>
            </a:r>
            <a:endParaRPr lang="en-US" sz="1600" dirty="0">
              <a:solidFill>
                <a:schemeClr val="tx1"/>
              </a:solidFill>
            </a:endParaRPr>
          </a:p>
        </p:txBody>
      </p:sp>
      <p:sp>
        <p:nvSpPr>
          <p:cNvPr id="19" name="Rectangle: Rounded Corners 18">
            <a:extLst>
              <a:ext uri="{FF2B5EF4-FFF2-40B4-BE49-F238E27FC236}">
                <a16:creationId xmlns:a16="http://schemas.microsoft.com/office/drawing/2014/main" id="{D5EF278A-8813-4348-BE04-3A44606B9D80}"/>
              </a:ext>
            </a:extLst>
          </p:cNvPr>
          <p:cNvSpPr/>
          <p:nvPr/>
        </p:nvSpPr>
        <p:spPr>
          <a:xfrm>
            <a:off x="968453" y="5259500"/>
            <a:ext cx="10904438" cy="860214"/>
          </a:xfrm>
          <a:prstGeom prst="roundRect">
            <a:avLst/>
          </a:prstGeom>
          <a:solidFill>
            <a:schemeClr val="bg1"/>
          </a:solidFill>
          <a:ln>
            <a:solidFill>
              <a:srgbClr val="006195"/>
            </a:solid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2014 KAS policy was the result of a decade-long effort by the OPTN and the transplant community to address these limitations with a focus on optimizing outcomes and equity</a:t>
            </a:r>
            <a:r>
              <a:rPr lang="en-US" sz="2000" baseline="30000" dirty="0">
                <a:solidFill>
                  <a:schemeClr val="tx1"/>
                </a:solidFill>
              </a:rPr>
              <a:t>1,2</a:t>
            </a:r>
          </a:p>
        </p:txBody>
      </p:sp>
      <p:sp>
        <p:nvSpPr>
          <p:cNvPr id="13" name="Rectangle 12">
            <a:extLst>
              <a:ext uri="{FF2B5EF4-FFF2-40B4-BE49-F238E27FC236}">
                <a16:creationId xmlns:a16="http://schemas.microsoft.com/office/drawing/2014/main" id="{415641DF-0B1E-4109-89A7-4C105F53EB00}"/>
              </a:ext>
            </a:extLst>
          </p:cNvPr>
          <p:cNvSpPr/>
          <p:nvPr/>
        </p:nvSpPr>
        <p:spPr>
          <a:xfrm>
            <a:off x="666834" y="6345038"/>
            <a:ext cx="9099082" cy="512961"/>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800" b="0" i="0" u="none" strike="noStrike" kern="1200" cap="none" spc="0" normalizeH="0" baseline="0" noProof="0" dirty="0">
              <a:ln>
                <a:noFill/>
              </a:ln>
              <a:effectLst/>
              <a:uLnTx/>
              <a:uFillTx/>
              <a:latin typeface="Arial" charset="0"/>
              <a:ea typeface="Arial" charset="0"/>
              <a:cs typeface="Arial" charset="0"/>
            </a:endParaRPr>
          </a:p>
          <a:p>
            <a:pPr lvl="0">
              <a:defRPr/>
            </a:pPr>
            <a:r>
              <a:rPr kumimoji="0" lang="en-US" sz="800" b="1" i="0" u="none" strike="noStrike" kern="1200" cap="none" spc="0" normalizeH="0" baseline="0" noProof="0" dirty="0">
                <a:ln>
                  <a:noFill/>
                </a:ln>
                <a:effectLst/>
                <a:uLnTx/>
                <a:uFillTx/>
                <a:latin typeface="Arial" charset="0"/>
                <a:ea typeface="Arial" charset="0"/>
                <a:cs typeface="Arial" charset="0"/>
              </a:rPr>
              <a:t>1. </a:t>
            </a:r>
            <a:r>
              <a:rPr kumimoji="0" lang="en-US" sz="800" b="0" i="0" u="none" strike="noStrike" kern="1200" cap="none" spc="0" normalizeH="0" baseline="0" noProof="0" dirty="0">
                <a:ln>
                  <a:noFill/>
                </a:ln>
                <a:effectLst/>
                <a:uLnTx/>
                <a:uFillTx/>
                <a:latin typeface="Arial" charset="0"/>
                <a:ea typeface="Arial" charset="0"/>
                <a:cs typeface="Arial" charset="0"/>
              </a:rPr>
              <a:t>Friedewald JJ, et al. </a:t>
            </a:r>
            <a:r>
              <a:rPr kumimoji="0" lang="en-US" sz="800" b="0" i="1" u="none" strike="noStrike" kern="1200" cap="none" spc="0" normalizeH="0" baseline="0" noProof="0" dirty="0">
                <a:ln>
                  <a:noFill/>
                </a:ln>
                <a:effectLst/>
                <a:uLnTx/>
                <a:uFillTx/>
                <a:latin typeface="Arial" charset="0"/>
                <a:ea typeface="Arial" charset="0"/>
                <a:cs typeface="Arial" charset="0"/>
              </a:rPr>
              <a:t>Surg Clin North Am. </a:t>
            </a:r>
            <a:r>
              <a:rPr kumimoji="0" lang="en-US" sz="800" b="0" i="0" u="none" strike="noStrike" kern="1200" cap="none" spc="0" normalizeH="0" baseline="0" noProof="0" dirty="0">
                <a:ln>
                  <a:noFill/>
                </a:ln>
                <a:effectLst/>
                <a:uLnTx/>
                <a:uFillTx/>
                <a:latin typeface="Arial" charset="0"/>
                <a:ea typeface="Arial" charset="0"/>
                <a:cs typeface="Arial" charset="0"/>
              </a:rPr>
              <a:t>2013;93(6):1395-1406. </a:t>
            </a:r>
            <a:r>
              <a:rPr kumimoji="0" lang="en-US" sz="800" b="1" i="0" u="none" strike="noStrike" kern="1200" cap="none" spc="0" normalizeH="0" baseline="0" noProof="0" dirty="0">
                <a:ln>
                  <a:noFill/>
                </a:ln>
                <a:effectLst/>
                <a:uLnTx/>
                <a:uFillTx/>
                <a:latin typeface="Arial" charset="0"/>
                <a:ea typeface="Arial" charset="0"/>
                <a:cs typeface="Arial" charset="0"/>
              </a:rPr>
              <a:t>2. </a:t>
            </a:r>
            <a:r>
              <a:rPr lang="en-US" sz="800" dirty="0"/>
              <a:t>Organ Procurement and Transplantation Network. Proposal to substantially revise the National Kidney Allocation System. </a:t>
            </a:r>
            <a:r>
              <a:rPr kumimoji="0" lang="en-US" sz="800" b="0" i="0" u="none" strike="noStrike" kern="1200" cap="none" spc="0" normalizeH="0" baseline="0" noProof="0" dirty="0">
                <a:ln>
                  <a:noFill/>
                </a:ln>
                <a:effectLst/>
                <a:uLnTx/>
                <a:uFillTx/>
                <a:latin typeface="Arial" charset="0"/>
                <a:ea typeface="Arial" charset="0"/>
                <a:cs typeface="Arial" charset="0"/>
              </a:rPr>
              <a:t> 2012. US Department of Health &amp; Human Services. </a:t>
            </a:r>
          </a:p>
        </p:txBody>
      </p:sp>
    </p:spTree>
    <p:extLst>
      <p:ext uri="{BB962C8B-B14F-4D97-AF65-F5344CB8AC3E}">
        <p14:creationId xmlns:p14="http://schemas.microsoft.com/office/powerpoint/2010/main" val="409196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05E9E83C-8927-46D3-8C05-0AE4CAB3742C}"/>
              </a:ext>
            </a:extLst>
          </p:cNvPr>
          <p:cNvSpPr/>
          <p:nvPr/>
        </p:nvSpPr>
        <p:spPr>
          <a:xfrm>
            <a:off x="5638839" y="3324144"/>
            <a:ext cx="850096" cy="1513794"/>
          </a:xfrm>
          <a:prstGeom prst="rightArrow">
            <a:avLst>
              <a:gd name="adj1" fmla="val 50000"/>
              <a:gd name="adj2" fmla="val 68810"/>
            </a:avLst>
          </a:prstGeom>
          <a:gradFill flip="none" rotWithShape="1">
            <a:gsLst>
              <a:gs pos="16000">
                <a:schemeClr val="accent3"/>
              </a:gs>
              <a:gs pos="100000">
                <a:schemeClr val="accent6">
                  <a:lumMod val="20000"/>
                  <a:lumOff val="80000"/>
                </a:schemeClr>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1999" y="1"/>
            <a:ext cx="10483755" cy="963487"/>
          </a:xfrm>
        </p:spPr>
        <p:txBody>
          <a:bodyPr/>
          <a:lstStyle/>
          <a:p>
            <a:r>
              <a:rPr lang="en-US" dirty="0"/>
              <a:t>KAS Was Designed to Maximize Transplant Longevity While Increasing Organ Access</a:t>
            </a:r>
          </a:p>
        </p:txBody>
      </p:sp>
      <p:sp>
        <p:nvSpPr>
          <p:cNvPr id="8" name="Rectangle: Rounded Corners 7">
            <a:extLst>
              <a:ext uri="{FF2B5EF4-FFF2-40B4-BE49-F238E27FC236}">
                <a16:creationId xmlns:a16="http://schemas.microsoft.com/office/drawing/2014/main" id="{4FA7F97B-5008-48AC-BA70-BA146FF806C9}"/>
              </a:ext>
            </a:extLst>
          </p:cNvPr>
          <p:cNvSpPr/>
          <p:nvPr/>
        </p:nvSpPr>
        <p:spPr>
          <a:xfrm>
            <a:off x="1964542" y="1145368"/>
            <a:ext cx="7948715" cy="963487"/>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sz="2200" b="1" dirty="0">
                <a:solidFill>
                  <a:schemeClr val="tx1"/>
                </a:solidFill>
              </a:rPr>
              <a:t>KAS was approved by OPTN in June 2013 and implemented in December 2014</a:t>
            </a:r>
            <a:r>
              <a:rPr lang="en-US" sz="2200" b="1" baseline="30000" dirty="0">
                <a:solidFill>
                  <a:schemeClr val="tx1"/>
                </a:solidFill>
              </a:rPr>
              <a:t>1-3</a:t>
            </a:r>
            <a:endParaRPr lang="en-US" sz="2200" b="1" dirty="0">
              <a:solidFill>
                <a:schemeClr val="tx1"/>
              </a:solidFill>
            </a:endParaRPr>
          </a:p>
        </p:txBody>
      </p:sp>
      <p:grpSp>
        <p:nvGrpSpPr>
          <p:cNvPr id="11" name="Group 10">
            <a:extLst>
              <a:ext uri="{FF2B5EF4-FFF2-40B4-BE49-F238E27FC236}">
                <a16:creationId xmlns:a16="http://schemas.microsoft.com/office/drawing/2014/main" id="{0A16767E-23B9-4406-B696-F39E351201A6}"/>
              </a:ext>
            </a:extLst>
          </p:cNvPr>
          <p:cNvGrpSpPr/>
          <p:nvPr/>
        </p:nvGrpSpPr>
        <p:grpSpPr>
          <a:xfrm>
            <a:off x="673337" y="1026005"/>
            <a:ext cx="1347021" cy="1171101"/>
            <a:chOff x="5180656" y="2760354"/>
            <a:chExt cx="1643743" cy="1643743"/>
          </a:xfrm>
        </p:grpSpPr>
        <p:pic>
          <p:nvPicPr>
            <p:cNvPr id="4" name="Graphic 3" descr="Flip calendar">
              <a:extLst>
                <a:ext uri="{FF2B5EF4-FFF2-40B4-BE49-F238E27FC236}">
                  <a16:creationId xmlns:a16="http://schemas.microsoft.com/office/drawing/2014/main" id="{F60C3C7F-F86C-444F-B403-202E60B316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0656" y="2760354"/>
              <a:ext cx="1643743" cy="1643743"/>
            </a:xfrm>
            <a:prstGeom prst="rect">
              <a:avLst/>
            </a:prstGeom>
          </p:spPr>
        </p:pic>
        <p:sp>
          <p:nvSpPr>
            <p:cNvPr id="10" name="Rectangle 9">
              <a:extLst>
                <a:ext uri="{FF2B5EF4-FFF2-40B4-BE49-F238E27FC236}">
                  <a16:creationId xmlns:a16="http://schemas.microsoft.com/office/drawing/2014/main" id="{27727A67-4036-48C6-A0C6-EC806CF3B69C}"/>
                </a:ext>
              </a:extLst>
            </p:cNvPr>
            <p:cNvSpPr/>
            <p:nvPr/>
          </p:nvSpPr>
          <p:spPr>
            <a:xfrm>
              <a:off x="5422474" y="3278076"/>
              <a:ext cx="1162150" cy="234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December</a:t>
              </a:r>
            </a:p>
          </p:txBody>
        </p:sp>
        <p:sp>
          <p:nvSpPr>
            <p:cNvPr id="12" name="Rectangle 11">
              <a:extLst>
                <a:ext uri="{FF2B5EF4-FFF2-40B4-BE49-F238E27FC236}">
                  <a16:creationId xmlns:a16="http://schemas.microsoft.com/office/drawing/2014/main" id="{F7FF95F6-8E0C-423D-B38E-74CCC1F1A942}"/>
                </a:ext>
              </a:extLst>
            </p:cNvPr>
            <p:cNvSpPr/>
            <p:nvPr/>
          </p:nvSpPr>
          <p:spPr>
            <a:xfrm>
              <a:off x="5400184" y="3636140"/>
              <a:ext cx="1204685" cy="340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2014</a:t>
              </a:r>
            </a:p>
          </p:txBody>
        </p:sp>
      </p:grpSp>
      <p:sp>
        <p:nvSpPr>
          <p:cNvPr id="13" name="Rectangle 12">
            <a:extLst>
              <a:ext uri="{FF2B5EF4-FFF2-40B4-BE49-F238E27FC236}">
                <a16:creationId xmlns:a16="http://schemas.microsoft.com/office/drawing/2014/main" id="{1FC79F8C-466B-407A-8981-6EE6AEEAB1C7}"/>
              </a:ext>
            </a:extLst>
          </p:cNvPr>
          <p:cNvSpPr/>
          <p:nvPr/>
        </p:nvSpPr>
        <p:spPr>
          <a:xfrm>
            <a:off x="664452" y="6221927"/>
            <a:ext cx="9099082" cy="636072"/>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dirty="0">
                <a:ln>
                  <a:noFill/>
                </a:ln>
                <a:effectLst/>
                <a:uLnTx/>
                <a:uFillTx/>
                <a:latin typeface="Arial" charset="0"/>
                <a:ea typeface="Arial" charset="0"/>
                <a:cs typeface="Arial" charset="0"/>
              </a:rPr>
              <a:t>CPRA, calculated panel reactive antibodies; </a:t>
            </a:r>
            <a:r>
              <a:rPr kumimoji="0" lang="en-US" sz="800" b="0" i="0" u="none" strike="noStrike" kern="1200" cap="none" spc="0" normalizeH="0" baseline="0" noProof="0" dirty="0">
                <a:ln>
                  <a:noFill/>
                </a:ln>
                <a:effectLst/>
                <a:uLnTx/>
                <a:uFillTx/>
                <a:latin typeface="Arial"/>
                <a:ea typeface="+mn-ea"/>
                <a:cs typeface="+mn-cs"/>
              </a:rPr>
              <a:t>EPTS, Estimated Post Transplant Survival; KDPI, Kidney Donor Profile Index. </a:t>
            </a:r>
          </a:p>
          <a:p>
            <a:pPr>
              <a:defRPr/>
            </a:pPr>
            <a:r>
              <a:rPr kumimoji="0" lang="en-US" sz="800" b="1" i="0" u="none" strike="noStrike" kern="1200" cap="none" spc="0" normalizeH="0" baseline="0" noProof="0" dirty="0">
                <a:ln>
                  <a:noFill/>
                </a:ln>
                <a:effectLst/>
                <a:uLnTx/>
                <a:uFillTx/>
                <a:latin typeface="Arial" charset="0"/>
                <a:ea typeface="Arial" charset="0"/>
                <a:cs typeface="Arial" charset="0"/>
              </a:rPr>
              <a:t>1. </a:t>
            </a:r>
            <a:r>
              <a:rPr kumimoji="0" lang="en-US" sz="800" b="0" i="0" u="none" strike="noStrike" kern="1200" cap="none" spc="0" normalizeH="0" baseline="0" noProof="0" dirty="0">
                <a:ln>
                  <a:noFill/>
                </a:ln>
                <a:effectLst/>
                <a:uLnTx/>
                <a:uFillTx/>
                <a:latin typeface="Arial" charset="0"/>
                <a:ea typeface="Arial" charset="0"/>
                <a:cs typeface="Arial" charset="0"/>
              </a:rPr>
              <a:t>Friedewald JJ, et al. </a:t>
            </a:r>
            <a:r>
              <a:rPr kumimoji="0" lang="en-US" sz="800" b="0" i="1" u="none" strike="noStrike" kern="1200" cap="none" spc="0" normalizeH="0" baseline="0" noProof="0" dirty="0">
                <a:ln>
                  <a:noFill/>
                </a:ln>
                <a:effectLst/>
                <a:uLnTx/>
                <a:uFillTx/>
                <a:latin typeface="Arial" charset="0"/>
                <a:ea typeface="Arial" charset="0"/>
                <a:cs typeface="Arial" charset="0"/>
              </a:rPr>
              <a:t>Surg Clin </a:t>
            </a:r>
            <a:r>
              <a:rPr lang="en-US" sz="800" i="1" dirty="0">
                <a:latin typeface="Arial" charset="0"/>
                <a:ea typeface="Arial" charset="0"/>
                <a:cs typeface="Arial" charset="0"/>
              </a:rPr>
              <a:t>North</a:t>
            </a:r>
            <a:r>
              <a:rPr kumimoji="0" lang="en-US" sz="800" b="0" i="1" u="none" strike="noStrike" kern="1200" cap="none" spc="0" normalizeH="0" baseline="0" noProof="0" dirty="0">
                <a:ln>
                  <a:noFill/>
                </a:ln>
                <a:effectLst/>
                <a:uLnTx/>
                <a:uFillTx/>
                <a:latin typeface="Arial" charset="0"/>
                <a:ea typeface="Arial" charset="0"/>
                <a:cs typeface="Arial" charset="0"/>
              </a:rPr>
              <a:t> Am. </a:t>
            </a:r>
            <a:r>
              <a:rPr kumimoji="0" lang="en-US" sz="800" b="0" i="0" u="none" strike="noStrike" kern="1200" cap="none" spc="0" normalizeH="0" baseline="0" noProof="0" dirty="0">
                <a:ln>
                  <a:noFill/>
                </a:ln>
                <a:effectLst/>
                <a:uLnTx/>
                <a:uFillTx/>
                <a:latin typeface="Arial" charset="0"/>
                <a:ea typeface="Arial" charset="0"/>
                <a:cs typeface="Arial" charset="0"/>
              </a:rPr>
              <a:t>2013;93(6):1395-1406. </a:t>
            </a:r>
            <a:r>
              <a:rPr kumimoji="0" lang="en-US" sz="800" b="1" i="0" u="none" strike="noStrike" kern="1200" cap="none" spc="0" normalizeH="0" baseline="0" noProof="0" dirty="0">
                <a:ln>
                  <a:noFill/>
                </a:ln>
                <a:effectLst/>
                <a:uLnTx/>
                <a:uFillTx/>
                <a:latin typeface="Arial" charset="0"/>
                <a:ea typeface="Arial" charset="0"/>
                <a:cs typeface="Arial" charset="0"/>
              </a:rPr>
              <a:t>2. </a:t>
            </a:r>
            <a:r>
              <a:rPr lang="en-US" sz="800" dirty="0">
                <a:latin typeface="Arial" charset="0"/>
                <a:ea typeface="Arial" charset="0"/>
                <a:cs typeface="Arial" charset="0"/>
              </a:rPr>
              <a:t>OPTN/UNOS Kidney Transplantation Committee. Kidney Allocation System (KAS) clarifications and clean up. </a:t>
            </a:r>
            <a:br>
              <a:rPr lang="en-US" sz="800" dirty="0">
                <a:latin typeface="Arial" charset="0"/>
                <a:ea typeface="Arial" charset="0"/>
                <a:cs typeface="Arial" charset="0"/>
              </a:rPr>
            </a:br>
            <a:r>
              <a:rPr lang="en-US" sz="800" dirty="0"/>
              <a:t>Organ Procurement and Transplantation Network</a:t>
            </a:r>
            <a:r>
              <a:rPr lang="en-US" sz="800" dirty="0">
                <a:latin typeface="Arial" charset="0"/>
                <a:ea typeface="Arial" charset="0"/>
                <a:cs typeface="Arial" charset="0"/>
              </a:rPr>
              <a:t> website. https://optn.transplant.hrsa.gov/media/1239/04_kas-clarifications.pdf. Accessed October 6, 2021.</a:t>
            </a:r>
            <a:endParaRPr lang="en-US" sz="800" dirty="0"/>
          </a:p>
          <a:p>
            <a:pPr lvl="0">
              <a:defRPr/>
            </a:pPr>
            <a:r>
              <a:rPr kumimoji="0" lang="en-US" sz="800" b="1" i="0" u="none" strike="noStrike" kern="1200" cap="none" spc="0" normalizeH="0" baseline="0" noProof="0" dirty="0">
                <a:ln>
                  <a:noFill/>
                </a:ln>
                <a:effectLst/>
                <a:uLnTx/>
                <a:uFillTx/>
                <a:latin typeface="Arial" charset="0"/>
                <a:ea typeface="Arial" charset="0"/>
                <a:cs typeface="Arial" charset="0"/>
              </a:rPr>
              <a:t>3. </a:t>
            </a:r>
            <a:r>
              <a:rPr lang="en-US" sz="800" dirty="0"/>
              <a:t>Organ Procurement and Transplantation Network. Proposal to substantially revise the National Kidney Allocation System.</a:t>
            </a:r>
            <a:r>
              <a:rPr lang="en-US" sz="800" dirty="0">
                <a:latin typeface="Arial" charset="0"/>
                <a:ea typeface="Arial" charset="0"/>
                <a:cs typeface="Arial" charset="0"/>
              </a:rPr>
              <a:t> 2012. US Department of Health &amp; Human Services. </a:t>
            </a:r>
            <a:endParaRPr kumimoji="0" lang="en-US" sz="800" b="0" i="0" u="none" strike="noStrike" kern="1200" cap="none" spc="0" normalizeH="0" baseline="0" noProof="0" dirty="0">
              <a:ln>
                <a:noFill/>
              </a:ln>
              <a:effectLst/>
              <a:uLnTx/>
              <a:uFillTx/>
              <a:latin typeface="Arial" charset="0"/>
              <a:ea typeface="Arial" charset="0"/>
              <a:cs typeface="Arial" charset="0"/>
            </a:endParaRPr>
          </a:p>
        </p:txBody>
      </p:sp>
      <p:sp>
        <p:nvSpPr>
          <p:cNvPr id="16" name="Rectangle: Rounded Corners 15">
            <a:extLst>
              <a:ext uri="{FF2B5EF4-FFF2-40B4-BE49-F238E27FC236}">
                <a16:creationId xmlns:a16="http://schemas.microsoft.com/office/drawing/2014/main" id="{C472479D-C001-4537-B345-2B40CFCB8063}"/>
              </a:ext>
            </a:extLst>
          </p:cNvPr>
          <p:cNvSpPr/>
          <p:nvPr/>
        </p:nvSpPr>
        <p:spPr>
          <a:xfrm>
            <a:off x="816903" y="2351621"/>
            <a:ext cx="4954969" cy="3458840"/>
          </a:xfrm>
          <a:prstGeom prst="roundRect">
            <a:avLst>
              <a:gd name="adj" fmla="val 10141"/>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5D885360-C963-4D53-BF11-119FB056C340}"/>
              </a:ext>
            </a:extLst>
          </p:cNvPr>
          <p:cNvGrpSpPr/>
          <p:nvPr/>
        </p:nvGrpSpPr>
        <p:grpSpPr>
          <a:xfrm>
            <a:off x="1425514" y="2590475"/>
            <a:ext cx="515122" cy="471481"/>
            <a:chOff x="7755118" y="1551878"/>
            <a:chExt cx="515122" cy="471481"/>
          </a:xfrm>
        </p:grpSpPr>
        <p:sp>
          <p:nvSpPr>
            <p:cNvPr id="18" name="Oval 17">
              <a:extLst>
                <a:ext uri="{FF2B5EF4-FFF2-40B4-BE49-F238E27FC236}">
                  <a16:creationId xmlns:a16="http://schemas.microsoft.com/office/drawing/2014/main" id="{C9FA6DBA-E68D-44A5-AAEA-58D1B1B7BB70}"/>
                </a:ext>
              </a:extLst>
            </p:cNvPr>
            <p:cNvSpPr/>
            <p:nvPr/>
          </p:nvSpPr>
          <p:spPr>
            <a:xfrm>
              <a:off x="7755118" y="1563714"/>
              <a:ext cx="457346" cy="45964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A3F2A12-4B25-475E-89C3-C0919844C096}"/>
                </a:ext>
              </a:extLst>
            </p:cNvPr>
            <p:cNvSpPr txBox="1"/>
            <p:nvPr/>
          </p:nvSpPr>
          <p:spPr>
            <a:xfrm>
              <a:off x="7858015" y="1551878"/>
              <a:ext cx="412225" cy="391421"/>
            </a:xfrm>
            <a:custGeom>
              <a:avLst/>
              <a:gdLst/>
              <a:ahLst/>
              <a:cxnLst/>
              <a:rect l="l" t="t" r="r" b="b"/>
              <a:pathLst>
                <a:path w="1425620" h="1353671">
                  <a:moveTo>
                    <a:pt x="1389646" y="0"/>
                  </a:moveTo>
                  <a:lnTo>
                    <a:pt x="1425620" y="51393"/>
                  </a:lnTo>
                  <a:cubicBezTo>
                    <a:pt x="1278981" y="161715"/>
                    <a:pt x="1115896" y="331651"/>
                    <a:pt x="936366" y="561203"/>
                  </a:cubicBezTo>
                  <a:cubicBezTo>
                    <a:pt x="756836" y="790755"/>
                    <a:pt x="619790" y="1005232"/>
                    <a:pt x="525229" y="1204634"/>
                  </a:cubicBezTo>
                  <a:lnTo>
                    <a:pt x="449168" y="1256026"/>
                  </a:lnTo>
                  <a:cubicBezTo>
                    <a:pt x="386127" y="1299881"/>
                    <a:pt x="343300" y="1332429"/>
                    <a:pt x="320688" y="1353671"/>
                  </a:cubicBezTo>
                  <a:cubicBezTo>
                    <a:pt x="311780" y="1321465"/>
                    <a:pt x="292251" y="1268703"/>
                    <a:pt x="262100" y="1195383"/>
                  </a:cubicBezTo>
                  <a:lnTo>
                    <a:pt x="233321" y="1128573"/>
                  </a:lnTo>
                  <a:cubicBezTo>
                    <a:pt x="192207" y="1032641"/>
                    <a:pt x="154006" y="961720"/>
                    <a:pt x="118716" y="915810"/>
                  </a:cubicBezTo>
                  <a:cubicBezTo>
                    <a:pt x="83427" y="869899"/>
                    <a:pt x="43855" y="839407"/>
                    <a:pt x="0" y="824332"/>
                  </a:cubicBezTo>
                  <a:cubicBezTo>
                    <a:pt x="74005" y="746215"/>
                    <a:pt x="141843" y="707157"/>
                    <a:pt x="203513" y="707157"/>
                  </a:cubicBezTo>
                  <a:cubicBezTo>
                    <a:pt x="256276" y="707157"/>
                    <a:pt x="314863" y="778764"/>
                    <a:pt x="379275" y="921977"/>
                  </a:cubicBezTo>
                  <a:lnTo>
                    <a:pt x="411138" y="993926"/>
                  </a:lnTo>
                  <a:cubicBezTo>
                    <a:pt x="526942" y="798635"/>
                    <a:pt x="675636" y="608827"/>
                    <a:pt x="857222" y="424500"/>
                  </a:cubicBezTo>
                  <a:cubicBezTo>
                    <a:pt x="1038808" y="240173"/>
                    <a:pt x="1216283" y="98673"/>
                    <a:pt x="138964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600" dirty="0"/>
            </a:p>
          </p:txBody>
        </p:sp>
      </p:grpSp>
      <p:sp>
        <p:nvSpPr>
          <p:cNvPr id="48" name="Content Placeholder 47">
            <a:extLst>
              <a:ext uri="{FF2B5EF4-FFF2-40B4-BE49-F238E27FC236}">
                <a16:creationId xmlns:a16="http://schemas.microsoft.com/office/drawing/2014/main" id="{B0A3AD4C-F547-4E5A-B305-D33DF7F81216}"/>
              </a:ext>
            </a:extLst>
          </p:cNvPr>
          <p:cNvSpPr>
            <a:spLocks noGrp="1"/>
          </p:cNvSpPr>
          <p:nvPr>
            <p:ph idx="4294967295"/>
          </p:nvPr>
        </p:nvSpPr>
        <p:spPr>
          <a:xfrm>
            <a:off x="1065395" y="2687899"/>
            <a:ext cx="4542191" cy="2670175"/>
          </a:xfrm>
        </p:spPr>
        <p:txBody>
          <a:bodyPr/>
          <a:lstStyle/>
          <a:p>
            <a:pPr marL="0" indent="0" algn="ctr">
              <a:lnSpc>
                <a:spcPct val="100000"/>
              </a:lnSpc>
              <a:spcAft>
                <a:spcPts val="1200"/>
              </a:spcAft>
              <a:buNone/>
            </a:pPr>
            <a:r>
              <a:rPr lang="en-US" sz="2200" b="1" dirty="0">
                <a:solidFill>
                  <a:schemeClr val="bg1"/>
                </a:solidFill>
              </a:rPr>
              <a:t>Goals of 2014 KAS</a:t>
            </a:r>
            <a:r>
              <a:rPr lang="en-US" sz="2200" b="1" baseline="30000" dirty="0">
                <a:solidFill>
                  <a:schemeClr val="bg1"/>
                </a:solidFill>
              </a:rPr>
              <a:t>3</a:t>
            </a:r>
            <a:endParaRPr lang="en-US" sz="2200" b="1" dirty="0">
              <a:solidFill>
                <a:schemeClr val="bg1"/>
              </a:solidFill>
            </a:endParaRPr>
          </a:p>
          <a:p>
            <a:pPr>
              <a:spcAft>
                <a:spcPts val="600"/>
              </a:spcAft>
              <a:buClr>
                <a:schemeClr val="bg1"/>
              </a:buClr>
            </a:pPr>
            <a:r>
              <a:rPr lang="en-US" sz="2000" dirty="0">
                <a:solidFill>
                  <a:schemeClr val="bg1"/>
                </a:solidFill>
              </a:rPr>
              <a:t>Reduce high discard rates</a:t>
            </a:r>
          </a:p>
          <a:p>
            <a:pPr>
              <a:spcAft>
                <a:spcPts val="600"/>
              </a:spcAft>
              <a:buClr>
                <a:schemeClr val="bg1"/>
              </a:buClr>
            </a:pPr>
            <a:r>
              <a:rPr lang="en-US" sz="2000" dirty="0">
                <a:solidFill>
                  <a:schemeClr val="bg1"/>
                </a:solidFill>
              </a:rPr>
              <a:t>Increase matching between </a:t>
            </a:r>
            <a:br>
              <a:rPr lang="en-US" sz="2000" dirty="0">
                <a:solidFill>
                  <a:schemeClr val="bg1"/>
                </a:solidFill>
              </a:rPr>
            </a:br>
            <a:r>
              <a:rPr lang="en-US" sz="2000" dirty="0">
                <a:solidFill>
                  <a:schemeClr val="bg1"/>
                </a:solidFill>
              </a:rPr>
              <a:t>graft and recipient longevity</a:t>
            </a:r>
            <a:endParaRPr lang="en-US" sz="2000" baseline="30000" dirty="0">
              <a:solidFill>
                <a:schemeClr val="bg1"/>
              </a:solidFill>
            </a:endParaRPr>
          </a:p>
          <a:p>
            <a:pPr>
              <a:spcAft>
                <a:spcPts val="600"/>
              </a:spcAft>
              <a:buClr>
                <a:schemeClr val="bg1"/>
              </a:buClr>
            </a:pPr>
            <a:r>
              <a:rPr lang="en-US" sz="2000" dirty="0">
                <a:solidFill>
                  <a:schemeClr val="bg1"/>
                </a:solidFill>
              </a:rPr>
              <a:t>Improve efficiency and organ utilization through use of the KDPI and EPTS score </a:t>
            </a:r>
          </a:p>
          <a:p>
            <a:pPr>
              <a:spcAft>
                <a:spcPts val="600"/>
              </a:spcAft>
              <a:buClr>
                <a:schemeClr val="bg1"/>
              </a:buClr>
            </a:pPr>
            <a:r>
              <a:rPr lang="en-US" sz="2000" dirty="0">
                <a:solidFill>
                  <a:schemeClr val="bg1"/>
                </a:solidFill>
              </a:rPr>
              <a:t>Reduce inequities in kidney access</a:t>
            </a:r>
            <a:endParaRPr lang="en-US" sz="1800" dirty="0">
              <a:solidFill>
                <a:schemeClr val="bg1"/>
              </a:solidFill>
            </a:endParaRPr>
          </a:p>
        </p:txBody>
      </p:sp>
      <p:graphicFrame>
        <p:nvGraphicFramePr>
          <p:cNvPr id="20" name="Table 19">
            <a:extLst>
              <a:ext uri="{FF2B5EF4-FFF2-40B4-BE49-F238E27FC236}">
                <a16:creationId xmlns:a16="http://schemas.microsoft.com/office/drawing/2014/main" id="{01621CF6-AD9F-4A2D-B624-1B011272FB4F}"/>
              </a:ext>
            </a:extLst>
          </p:cNvPr>
          <p:cNvGraphicFramePr>
            <a:graphicFrameLocks noGrp="1"/>
          </p:cNvGraphicFramePr>
          <p:nvPr>
            <p:extLst>
              <p:ext uri="{D42A27DB-BD31-4B8C-83A1-F6EECF244321}">
                <p14:modId xmlns:p14="http://schemas.microsoft.com/office/powerpoint/2010/main" val="1702542482"/>
              </p:ext>
            </p:extLst>
          </p:nvPr>
        </p:nvGraphicFramePr>
        <p:xfrm>
          <a:off x="6570987" y="2153348"/>
          <a:ext cx="4854909" cy="3855387"/>
        </p:xfrm>
        <a:graphic>
          <a:graphicData uri="http://schemas.openxmlformats.org/drawingml/2006/table">
            <a:tbl>
              <a:tblPr firstRow="1" bandRow="1">
                <a:tableStyleId>{F5AB1C69-6EDB-4FF4-983F-18BD219EF322}</a:tableStyleId>
              </a:tblPr>
              <a:tblGrid>
                <a:gridCol w="4854909">
                  <a:extLst>
                    <a:ext uri="{9D8B030D-6E8A-4147-A177-3AD203B41FA5}">
                      <a16:colId xmlns:a16="http://schemas.microsoft.com/office/drawing/2014/main" val="2556265317"/>
                    </a:ext>
                  </a:extLst>
                </a:gridCol>
              </a:tblGrid>
              <a:tr h="438189">
                <a:tc>
                  <a:txBody>
                    <a:bodyPr/>
                    <a:lstStyle/>
                    <a:p>
                      <a:pPr algn="ctr"/>
                      <a:r>
                        <a:rPr lang="en-US" sz="1400" dirty="0"/>
                        <a:t>Changes were made in the following factors</a:t>
                      </a:r>
                      <a:r>
                        <a:rPr lang="en-US" sz="1400" baseline="30000" dirty="0"/>
                        <a:t>3</a:t>
                      </a:r>
                    </a:p>
                  </a:txBody>
                  <a:tcPr anchor="ctr"/>
                </a:tc>
                <a:extLst>
                  <a:ext uri="{0D108BD9-81ED-4DB2-BD59-A6C34878D82A}">
                    <a16:rowId xmlns:a16="http://schemas.microsoft.com/office/drawing/2014/main" val="2476111265"/>
                  </a:ext>
                </a:extLst>
              </a:tr>
              <a:tr h="340933">
                <a:tc>
                  <a:txBody>
                    <a:bodyPr/>
                    <a:lstStyle/>
                    <a:p>
                      <a:pPr marL="404813" indent="-285750">
                        <a:buClr>
                          <a:schemeClr val="accent1"/>
                        </a:buClr>
                        <a:buFont typeface="Wingdings" panose="05000000000000000000" pitchFamily="2" charset="2"/>
                        <a:buChar char="ü"/>
                      </a:pPr>
                      <a:r>
                        <a:rPr lang="en-US" sz="1200" dirty="0"/>
                        <a:t>Donor scoring by </a:t>
                      </a:r>
                      <a:r>
                        <a:rPr lang="en-US" sz="1200" b="1" dirty="0"/>
                        <a:t>KDPI</a:t>
                      </a:r>
                    </a:p>
                  </a:txBody>
                  <a:tcPr anchor="ctr">
                    <a:solidFill>
                      <a:schemeClr val="bg2"/>
                    </a:solidFill>
                  </a:tcPr>
                </a:tc>
                <a:extLst>
                  <a:ext uri="{0D108BD9-81ED-4DB2-BD59-A6C34878D82A}">
                    <a16:rowId xmlns:a16="http://schemas.microsoft.com/office/drawing/2014/main" val="865475533"/>
                  </a:ext>
                </a:extLst>
              </a:tr>
              <a:tr h="340933">
                <a:tc>
                  <a:txBody>
                    <a:bodyPr/>
                    <a:lstStyle/>
                    <a:p>
                      <a:pPr marL="404813" indent="-285750">
                        <a:buClr>
                          <a:schemeClr val="accent1"/>
                        </a:buClr>
                        <a:buFont typeface="Wingdings" panose="05000000000000000000" pitchFamily="2" charset="2"/>
                        <a:buChar char="ü"/>
                      </a:pPr>
                      <a:r>
                        <a:rPr lang="en-US" sz="1200" dirty="0"/>
                        <a:t>Candidate classification by </a:t>
                      </a:r>
                      <a:r>
                        <a:rPr lang="en-US" sz="1200" b="1" dirty="0"/>
                        <a:t>EPTS</a:t>
                      </a:r>
                      <a:r>
                        <a:rPr lang="en-US" sz="1200" dirty="0"/>
                        <a:t> score</a:t>
                      </a:r>
                    </a:p>
                  </a:txBody>
                  <a:tcPr anchor="ctr">
                    <a:solidFill>
                      <a:schemeClr val="bg2"/>
                    </a:solidFill>
                  </a:tcPr>
                </a:tc>
                <a:extLst>
                  <a:ext uri="{0D108BD9-81ED-4DB2-BD59-A6C34878D82A}">
                    <a16:rowId xmlns:a16="http://schemas.microsoft.com/office/drawing/2014/main" val="3387972660"/>
                  </a:ext>
                </a:extLst>
              </a:tr>
              <a:tr h="438189">
                <a:tc>
                  <a:txBody>
                    <a:bodyPr/>
                    <a:lstStyle/>
                    <a:p>
                      <a:pPr marL="404813" indent="-285750">
                        <a:buClr>
                          <a:schemeClr val="accent1"/>
                        </a:buClr>
                        <a:buFont typeface="Wingdings" panose="05000000000000000000" pitchFamily="2" charset="2"/>
                        <a:buChar char="ü"/>
                      </a:pPr>
                      <a:r>
                        <a:rPr lang="en-US" sz="1200" b="1" dirty="0"/>
                        <a:t>Waiting time calculation </a:t>
                      </a:r>
                      <a:r>
                        <a:rPr lang="en-US" sz="1200" dirty="0"/>
                        <a:t>beginning at dialysis initiation or </a:t>
                      </a:r>
                      <a:br>
                        <a:rPr lang="en-US" sz="1200" dirty="0"/>
                      </a:br>
                      <a:r>
                        <a:rPr lang="en-US" sz="1200" dirty="0"/>
                        <a:t>at time of preemptive listing</a:t>
                      </a:r>
                    </a:p>
                  </a:txBody>
                  <a:tcPr anchor="ctr">
                    <a:solidFill>
                      <a:schemeClr val="bg2"/>
                    </a:solidFill>
                  </a:tcPr>
                </a:tc>
                <a:extLst>
                  <a:ext uri="{0D108BD9-81ED-4DB2-BD59-A6C34878D82A}">
                    <a16:rowId xmlns:a16="http://schemas.microsoft.com/office/drawing/2014/main" val="3047606630"/>
                  </a:ext>
                </a:extLst>
              </a:tr>
              <a:tr h="340933">
                <a:tc>
                  <a:txBody>
                    <a:bodyPr/>
                    <a:lstStyle/>
                    <a:p>
                      <a:pPr marL="404813" indent="-285750">
                        <a:buClr>
                          <a:schemeClr val="accent1"/>
                        </a:buClr>
                        <a:buFont typeface="Wingdings" panose="05000000000000000000" pitchFamily="2" charset="2"/>
                        <a:buChar char="ü"/>
                      </a:pPr>
                      <a:r>
                        <a:rPr lang="en-US" sz="1200" dirty="0"/>
                        <a:t>Sliding scale of </a:t>
                      </a:r>
                      <a:r>
                        <a:rPr lang="en-US" sz="1200" b="1" dirty="0"/>
                        <a:t>CPRA priority points</a:t>
                      </a:r>
                    </a:p>
                  </a:txBody>
                  <a:tcPr anchor="ctr">
                    <a:solidFill>
                      <a:schemeClr val="bg2"/>
                    </a:solidFill>
                  </a:tcPr>
                </a:tc>
                <a:extLst>
                  <a:ext uri="{0D108BD9-81ED-4DB2-BD59-A6C34878D82A}">
                    <a16:rowId xmlns:a16="http://schemas.microsoft.com/office/drawing/2014/main" val="2363079145"/>
                  </a:ext>
                </a:extLst>
              </a:tr>
              <a:tr h="340933">
                <a:tc>
                  <a:txBody>
                    <a:bodyPr/>
                    <a:lstStyle/>
                    <a:p>
                      <a:pPr marL="404813" indent="-285750">
                        <a:buClr>
                          <a:schemeClr val="accent1"/>
                        </a:buClr>
                        <a:buFont typeface="Wingdings" panose="05000000000000000000" pitchFamily="2" charset="2"/>
                        <a:buChar char="ü"/>
                      </a:pPr>
                      <a:r>
                        <a:rPr lang="en-US" sz="1200" b="1" dirty="0"/>
                        <a:t>Pediatric candidates receiving</a:t>
                      </a:r>
                      <a:r>
                        <a:rPr lang="en-US" sz="1200" dirty="0"/>
                        <a:t> KDPI priority (&lt;35%)</a:t>
                      </a:r>
                    </a:p>
                  </a:txBody>
                  <a:tcPr anchor="ctr">
                    <a:solidFill>
                      <a:schemeClr val="bg2"/>
                    </a:solidFill>
                  </a:tcPr>
                </a:tc>
                <a:extLst>
                  <a:ext uri="{0D108BD9-81ED-4DB2-BD59-A6C34878D82A}">
                    <a16:rowId xmlns:a16="http://schemas.microsoft.com/office/drawing/2014/main" val="1882256485"/>
                  </a:ext>
                </a:extLst>
              </a:tr>
              <a:tr h="438189">
                <a:tc>
                  <a:txBody>
                    <a:bodyPr/>
                    <a:lstStyle/>
                    <a:p>
                      <a:pPr marL="404813" indent="-285750">
                        <a:buClr>
                          <a:schemeClr val="accent1"/>
                        </a:buClr>
                        <a:buFont typeface="Wingdings" panose="05000000000000000000" pitchFamily="2" charset="2"/>
                        <a:buChar char="ü"/>
                      </a:pPr>
                      <a:r>
                        <a:rPr lang="en-US" sz="1200" dirty="0"/>
                        <a:t>Points for pediatric candidates for </a:t>
                      </a:r>
                      <a:r>
                        <a:rPr lang="en-US" sz="1200" b="1" dirty="0"/>
                        <a:t>zero antigen</a:t>
                      </a:r>
                      <a:br>
                        <a:rPr lang="en-US" sz="1200" b="1" dirty="0"/>
                      </a:br>
                      <a:r>
                        <a:rPr lang="en-US" sz="1200" b="1" dirty="0"/>
                        <a:t>mismatched offer</a:t>
                      </a:r>
                    </a:p>
                  </a:txBody>
                  <a:tcPr anchor="ctr">
                    <a:solidFill>
                      <a:schemeClr val="bg2"/>
                    </a:solidFill>
                  </a:tcPr>
                </a:tc>
                <a:extLst>
                  <a:ext uri="{0D108BD9-81ED-4DB2-BD59-A6C34878D82A}">
                    <a16:rowId xmlns:a16="http://schemas.microsoft.com/office/drawing/2014/main" val="3978353085"/>
                  </a:ext>
                </a:extLst>
              </a:tr>
              <a:tr h="438189">
                <a:tc>
                  <a:txBody>
                    <a:bodyPr/>
                    <a:lstStyle/>
                    <a:p>
                      <a:pPr marL="404813" indent="-285750">
                        <a:buClr>
                          <a:schemeClr val="accent1"/>
                        </a:buClr>
                        <a:buFont typeface="Wingdings" panose="05000000000000000000" pitchFamily="2" charset="2"/>
                        <a:buChar char="ü"/>
                      </a:pPr>
                      <a:r>
                        <a:rPr lang="en-US" sz="1200" b="1" dirty="0"/>
                        <a:t>Blood type B candidates </a:t>
                      </a:r>
                      <a:r>
                        <a:rPr lang="en-US" sz="1200" dirty="0"/>
                        <a:t>eligible to accept kidneys from </a:t>
                      </a:r>
                      <a:r>
                        <a:rPr lang="en-US" sz="1200" b="1" dirty="0"/>
                        <a:t>A</a:t>
                      </a:r>
                      <a:r>
                        <a:rPr lang="en-US" sz="1200" b="1" baseline="-25000" dirty="0"/>
                        <a:t>2</a:t>
                      </a:r>
                      <a:r>
                        <a:rPr lang="en-US" sz="1200" b="1" dirty="0"/>
                        <a:t> and A</a:t>
                      </a:r>
                      <a:r>
                        <a:rPr lang="en-US" sz="1200" b="1" baseline="-25000" dirty="0"/>
                        <a:t>2</a:t>
                      </a:r>
                      <a:r>
                        <a:rPr lang="en-US" sz="1200" b="1" dirty="0"/>
                        <a:t>B donors</a:t>
                      </a:r>
                    </a:p>
                  </a:txBody>
                  <a:tcPr anchor="ctr">
                    <a:solidFill>
                      <a:schemeClr val="bg2"/>
                    </a:solidFill>
                  </a:tcPr>
                </a:tc>
                <a:extLst>
                  <a:ext uri="{0D108BD9-81ED-4DB2-BD59-A6C34878D82A}">
                    <a16:rowId xmlns:a16="http://schemas.microsoft.com/office/drawing/2014/main" val="1480557482"/>
                  </a:ext>
                </a:extLst>
              </a:tr>
              <a:tr h="340933">
                <a:tc>
                  <a:txBody>
                    <a:bodyPr/>
                    <a:lstStyle/>
                    <a:p>
                      <a:pPr marL="404813" indent="-285750">
                        <a:buClr>
                          <a:schemeClr val="accent1"/>
                        </a:buClr>
                        <a:buFont typeface="Wingdings" panose="05000000000000000000" pitchFamily="2" charset="2"/>
                        <a:buChar char="ü"/>
                      </a:pPr>
                      <a:r>
                        <a:rPr lang="en-US" sz="1200" dirty="0"/>
                        <a:t>Eliminated </a:t>
                      </a:r>
                      <a:r>
                        <a:rPr lang="en-US" sz="1200" b="1" dirty="0"/>
                        <a:t>kidney payback </a:t>
                      </a:r>
                      <a:r>
                        <a:rPr lang="en-US" sz="1200" dirty="0"/>
                        <a:t>policy</a:t>
                      </a:r>
                    </a:p>
                  </a:txBody>
                  <a:tcPr anchor="ctr">
                    <a:solidFill>
                      <a:schemeClr val="bg2"/>
                    </a:solidFill>
                  </a:tcPr>
                </a:tc>
                <a:extLst>
                  <a:ext uri="{0D108BD9-81ED-4DB2-BD59-A6C34878D82A}">
                    <a16:rowId xmlns:a16="http://schemas.microsoft.com/office/drawing/2014/main" val="621959337"/>
                  </a:ext>
                </a:extLst>
              </a:tr>
              <a:tr h="340933">
                <a:tc>
                  <a:txBody>
                    <a:bodyPr/>
                    <a:lstStyle/>
                    <a:p>
                      <a:pPr marL="404813" indent="-285750">
                        <a:buClr>
                          <a:schemeClr val="accent1"/>
                        </a:buClr>
                        <a:buFont typeface="Wingdings" panose="05000000000000000000" pitchFamily="2" charset="2"/>
                        <a:buChar char="ü"/>
                      </a:pPr>
                      <a:r>
                        <a:rPr lang="en-US" sz="1200" dirty="0"/>
                        <a:t>Eliminated </a:t>
                      </a:r>
                      <a:r>
                        <a:rPr lang="en-US" sz="1200" b="1" dirty="0"/>
                        <a:t>regional and local variances </a:t>
                      </a:r>
                      <a:r>
                        <a:rPr lang="en-US" sz="1200" dirty="0"/>
                        <a:t>to kidney policy</a:t>
                      </a:r>
                    </a:p>
                  </a:txBody>
                  <a:tcPr anchor="ctr">
                    <a:solidFill>
                      <a:schemeClr val="bg2"/>
                    </a:solidFill>
                  </a:tcPr>
                </a:tc>
                <a:extLst>
                  <a:ext uri="{0D108BD9-81ED-4DB2-BD59-A6C34878D82A}">
                    <a16:rowId xmlns:a16="http://schemas.microsoft.com/office/drawing/2014/main" val="2322311860"/>
                  </a:ext>
                </a:extLst>
              </a:tr>
            </a:tbl>
          </a:graphicData>
        </a:graphic>
      </p:graphicFrame>
    </p:spTree>
    <p:custDataLst>
      <p:tags r:id="rId1"/>
    </p:custDataLst>
    <p:extLst>
      <p:ext uri="{BB962C8B-B14F-4D97-AF65-F5344CB8AC3E}">
        <p14:creationId xmlns:p14="http://schemas.microsoft.com/office/powerpoint/2010/main" val="429243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9027-BAC8-42B4-8898-D3C9A1A85CCC}"/>
              </a:ext>
            </a:extLst>
          </p:cNvPr>
          <p:cNvSpPr>
            <a:spLocks noGrp="1"/>
          </p:cNvSpPr>
          <p:nvPr>
            <p:ph type="title"/>
          </p:nvPr>
        </p:nvSpPr>
        <p:spPr/>
        <p:txBody>
          <a:bodyPr/>
          <a:lstStyle/>
          <a:p>
            <a:r>
              <a:rPr lang="en-US" dirty="0"/>
              <a:t>Positive Outcomes in Kidney Allocation After Implementation of the 2014 KAS Policy</a:t>
            </a:r>
          </a:p>
        </p:txBody>
      </p:sp>
      <p:sp>
        <p:nvSpPr>
          <p:cNvPr id="34" name="Rectangle 33">
            <a:extLst>
              <a:ext uri="{FF2B5EF4-FFF2-40B4-BE49-F238E27FC236}">
                <a16:creationId xmlns:a16="http://schemas.microsoft.com/office/drawing/2014/main" id="{222B59C5-6DC7-43A9-832E-D8A8E064A86F}"/>
              </a:ext>
            </a:extLst>
          </p:cNvPr>
          <p:cNvSpPr/>
          <p:nvPr/>
        </p:nvSpPr>
        <p:spPr>
          <a:xfrm>
            <a:off x="664454" y="6098817"/>
            <a:ext cx="9099082" cy="759182"/>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b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br>
            <a:endPar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endParaRPr>
          </a:p>
          <a:p>
            <a:pPr lvl="0">
              <a:defRPr/>
            </a:pP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1.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Two year analysis shows effects of kidney allocation system. Organ Procurement and Transplantation Network website. https://optn.transplant.hrsa.gov/news/two-year-analysis-shows-effects-of-kidney-allocation-system/. Accessed October 6, 2021. </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2. </a:t>
            </a:r>
            <a:r>
              <a:rPr kumimoji="0" lang="en-US" sz="800" b="0" i="0" u="none" strike="noStrike" kern="1200" cap="none" spc="0" normalizeH="0" baseline="0" noProof="0" dirty="0">
                <a:ln>
                  <a:noFill/>
                </a:ln>
                <a:effectLst/>
                <a:uLnTx/>
                <a:uFillTx/>
                <a:latin typeface="Arial" charset="0"/>
                <a:ea typeface="Arial" charset="0"/>
                <a:cs typeface="Arial" charset="0"/>
              </a:rPr>
              <a:t>Stewart DE, et al. </a:t>
            </a:r>
            <a:r>
              <a:rPr kumimoji="0" lang="en-US" sz="800" b="0" i="1" u="none" strike="noStrike" kern="1200" cap="none" spc="0" normalizeH="0" baseline="0" noProof="0" dirty="0">
                <a:ln>
                  <a:noFill/>
                </a:ln>
                <a:effectLst/>
                <a:uLnTx/>
                <a:uFillTx/>
                <a:latin typeface="Arial" charset="0"/>
                <a:ea typeface="Arial" charset="0"/>
                <a:cs typeface="Arial" charset="0"/>
              </a:rPr>
              <a:t>Am J Transplant. </a:t>
            </a:r>
            <a:r>
              <a:rPr kumimoji="0" lang="en-US" sz="800" b="0" i="0" u="none" strike="noStrike" kern="1200" cap="none" spc="0" normalizeH="0" baseline="0" noProof="0" dirty="0">
                <a:ln>
                  <a:noFill/>
                </a:ln>
                <a:effectLst/>
                <a:uLnTx/>
                <a:uFillTx/>
                <a:latin typeface="Arial" charset="0"/>
                <a:ea typeface="Arial" charset="0"/>
                <a:cs typeface="Arial" charset="0"/>
              </a:rPr>
              <a:t>2016;16(6):1834-1847.</a:t>
            </a: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 3. </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Jackson KR, et al. </a:t>
            </a:r>
            <a:r>
              <a:rPr kumimoji="0" lang="en-US" sz="800" b="0" i="1" u="none" strike="noStrike" kern="0" cap="none" spc="0" normalizeH="0" baseline="0" noProof="0" dirty="0">
                <a:ln>
                  <a:noFill/>
                </a:ln>
                <a:effectLst/>
                <a:uLnTx/>
                <a:uFillTx/>
                <a:latin typeface="Arial" panose="020B0604020202020204" pitchFamily="34" charset="0"/>
                <a:ea typeface="+mn-ea"/>
                <a:cs typeface="Arial" pitchFamily="34" charset="0"/>
              </a:rPr>
              <a:t>Am J Transplant</a:t>
            </a:r>
            <a: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t>. 2020;20(10):2890-2898. </a:t>
            </a:r>
            <a:br>
              <a:rPr kumimoji="0" lang="en-US" sz="800" b="0" i="0" u="none" strike="noStrike" kern="0" cap="none" spc="0" normalizeH="0" baseline="0" noProof="0" dirty="0">
                <a:ln>
                  <a:noFill/>
                </a:ln>
                <a:effectLst/>
                <a:uLnTx/>
                <a:uFillTx/>
                <a:latin typeface="Arial" panose="020B0604020202020204" pitchFamily="34" charset="0"/>
                <a:ea typeface="+mn-ea"/>
                <a:cs typeface="Arial" pitchFamily="34" charset="0"/>
              </a:rPr>
            </a:br>
            <a:r>
              <a:rPr kumimoji="0" lang="en-US" sz="800" b="1" i="0" u="none" strike="noStrike" kern="0" cap="none" spc="0" normalizeH="0" baseline="0" noProof="0" dirty="0">
                <a:ln>
                  <a:noFill/>
                </a:ln>
                <a:effectLst/>
                <a:uLnTx/>
                <a:uFillTx/>
                <a:latin typeface="Arial" panose="020B0604020202020204" pitchFamily="34" charset="0"/>
                <a:ea typeface="+mn-ea"/>
                <a:cs typeface="Arial" pitchFamily="34" charset="0"/>
              </a:rPr>
              <a:t>4. </a:t>
            </a:r>
            <a:r>
              <a:rPr lang="en-US" sz="800" dirty="0">
                <a:latin typeface="Arial" charset="0"/>
                <a:ea typeface="Arial" charset="0"/>
                <a:cs typeface="Arial" charset="0"/>
              </a:rPr>
              <a:t>Jackson KR, et al. </a:t>
            </a:r>
            <a:r>
              <a:rPr lang="en-US" sz="800" i="1" dirty="0">
                <a:latin typeface="Arial" charset="0"/>
                <a:ea typeface="Arial" charset="0"/>
                <a:cs typeface="Arial" charset="0"/>
              </a:rPr>
              <a:t>Transplantation</a:t>
            </a:r>
            <a:r>
              <a:rPr lang="en-US" sz="800" dirty="0">
                <a:latin typeface="Arial" charset="0"/>
                <a:ea typeface="Arial" charset="0"/>
                <a:cs typeface="Arial" charset="0"/>
              </a:rPr>
              <a:t>. 2020;104(7):1456-1461. </a:t>
            </a:r>
            <a:r>
              <a:rPr lang="en-US" sz="800" b="1" kern="0" dirty="0">
                <a:latin typeface="Arial" panose="020B0604020202020204" pitchFamily="34" charset="0"/>
                <a:cs typeface="Arial" pitchFamily="34" charset="0"/>
              </a:rPr>
              <a:t>5. </a:t>
            </a:r>
            <a:r>
              <a:rPr lang="en-US" sz="800" dirty="0">
                <a:latin typeface="Arial" charset="0"/>
                <a:ea typeface="Arial" charset="0"/>
                <a:cs typeface="Arial" charset="0"/>
              </a:rPr>
              <a:t>Stewart DE, et al. </a:t>
            </a:r>
            <a:r>
              <a:rPr lang="en-US" sz="800" i="1" dirty="0">
                <a:latin typeface="Arial" charset="0"/>
                <a:ea typeface="Arial" charset="0"/>
                <a:cs typeface="Arial" charset="0"/>
              </a:rPr>
              <a:t>Am J Transplant. </a:t>
            </a:r>
            <a:r>
              <a:rPr lang="en-US" sz="800" dirty="0">
                <a:latin typeface="Arial" charset="0"/>
                <a:ea typeface="Arial" charset="0"/>
                <a:cs typeface="Arial" charset="0"/>
              </a:rPr>
              <a:t>2018;18(8):1924-1935.</a:t>
            </a:r>
            <a:r>
              <a:rPr lang="en-US" sz="800" b="1" dirty="0">
                <a:latin typeface="Arial" charset="0"/>
                <a:ea typeface="Arial" charset="0"/>
                <a:cs typeface="Arial" charset="0"/>
              </a:rPr>
              <a:t> </a:t>
            </a:r>
            <a:endParaRPr kumimoji="0" lang="en-US" sz="800" b="0" i="0" u="none" strike="sng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EF1617FC-B0B5-439F-A346-7E39772E4DE6}"/>
              </a:ext>
            </a:extLst>
          </p:cNvPr>
          <p:cNvSpPr/>
          <p:nvPr/>
        </p:nvSpPr>
        <p:spPr>
          <a:xfrm>
            <a:off x="1554852" y="1348904"/>
            <a:ext cx="9743220" cy="431376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62B47B7-03BD-4DFE-8429-23ECB06B45A8}"/>
              </a:ext>
            </a:extLst>
          </p:cNvPr>
          <p:cNvGrpSpPr/>
          <p:nvPr/>
        </p:nvGrpSpPr>
        <p:grpSpPr>
          <a:xfrm>
            <a:off x="1867394" y="1536101"/>
            <a:ext cx="9696890" cy="569913"/>
            <a:chOff x="1374799" y="1580169"/>
            <a:chExt cx="9696890" cy="569913"/>
          </a:xfrm>
        </p:grpSpPr>
        <p:grpSp>
          <p:nvGrpSpPr>
            <p:cNvPr id="65" name="Group 64">
              <a:extLst>
                <a:ext uri="{FF2B5EF4-FFF2-40B4-BE49-F238E27FC236}">
                  <a16:creationId xmlns:a16="http://schemas.microsoft.com/office/drawing/2014/main" id="{9B9BE737-D09D-4D52-B1E8-44F5F0032F35}"/>
                </a:ext>
              </a:extLst>
            </p:cNvPr>
            <p:cNvGrpSpPr/>
            <p:nvPr/>
          </p:nvGrpSpPr>
          <p:grpSpPr>
            <a:xfrm>
              <a:off x="1698654" y="1580169"/>
              <a:ext cx="459064" cy="569913"/>
              <a:chOff x="10297895" y="1458939"/>
              <a:chExt cx="598175" cy="598175"/>
            </a:xfrm>
          </p:grpSpPr>
          <p:sp>
            <p:nvSpPr>
              <p:cNvPr id="66" name="Isosceles Triangle 65">
                <a:extLst>
                  <a:ext uri="{FF2B5EF4-FFF2-40B4-BE49-F238E27FC236}">
                    <a16:creationId xmlns:a16="http://schemas.microsoft.com/office/drawing/2014/main" id="{17D91F9E-AE6E-4F01-A4C3-4CD47BFBC9F2}"/>
                  </a:ext>
                </a:extLst>
              </p:cNvPr>
              <p:cNvSpPr/>
              <p:nvPr/>
            </p:nvSpPr>
            <p:spPr>
              <a:xfrm>
                <a:off x="10456365" y="1720030"/>
                <a:ext cx="287419" cy="24663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B89B28B5-16BF-4578-9B2D-CDB18C8D20EF}"/>
                  </a:ext>
                </a:extLst>
              </p:cNvPr>
              <p:cNvSpPr/>
              <p:nvPr/>
            </p:nvSpPr>
            <p:spPr>
              <a:xfrm rot="10800000">
                <a:off x="10479794" y="1586260"/>
                <a:ext cx="234375" cy="24663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descr="Hourglass">
                <a:extLst>
                  <a:ext uri="{FF2B5EF4-FFF2-40B4-BE49-F238E27FC236}">
                    <a16:creationId xmlns:a16="http://schemas.microsoft.com/office/drawing/2014/main" id="{28CB9DDA-6D0C-4DE3-9EFE-940183C70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297895" y="1458939"/>
                <a:ext cx="598175" cy="598175"/>
              </a:xfrm>
              <a:prstGeom prst="rect">
                <a:avLst/>
              </a:prstGeom>
            </p:spPr>
          </p:pic>
        </p:grpSp>
        <p:grpSp>
          <p:nvGrpSpPr>
            <p:cNvPr id="74" name="Group 73">
              <a:extLst>
                <a:ext uri="{FF2B5EF4-FFF2-40B4-BE49-F238E27FC236}">
                  <a16:creationId xmlns:a16="http://schemas.microsoft.com/office/drawing/2014/main" id="{FD8E35B3-22B0-40DE-AC5A-908290B9FC8B}"/>
                </a:ext>
              </a:extLst>
            </p:cNvPr>
            <p:cNvGrpSpPr/>
            <p:nvPr/>
          </p:nvGrpSpPr>
          <p:grpSpPr>
            <a:xfrm>
              <a:off x="1374799" y="1580169"/>
              <a:ext cx="459064" cy="569913"/>
              <a:chOff x="11456476" y="2057114"/>
              <a:chExt cx="598175" cy="598175"/>
            </a:xfrm>
          </p:grpSpPr>
          <p:grpSp>
            <p:nvGrpSpPr>
              <p:cNvPr id="75" name="Group 74">
                <a:extLst>
                  <a:ext uri="{FF2B5EF4-FFF2-40B4-BE49-F238E27FC236}">
                    <a16:creationId xmlns:a16="http://schemas.microsoft.com/office/drawing/2014/main" id="{05EB268A-CC16-4E61-BA4F-708EDAE84732}"/>
                  </a:ext>
                </a:extLst>
              </p:cNvPr>
              <p:cNvGrpSpPr/>
              <p:nvPr/>
            </p:nvGrpSpPr>
            <p:grpSpPr>
              <a:xfrm rot="10800000">
                <a:off x="11604956" y="2144835"/>
                <a:ext cx="287419" cy="380403"/>
                <a:chOff x="10608765" y="1738660"/>
                <a:chExt cx="287419" cy="380403"/>
              </a:xfrm>
              <a:solidFill>
                <a:schemeClr val="accent1"/>
              </a:solidFill>
            </p:grpSpPr>
            <p:sp>
              <p:nvSpPr>
                <p:cNvPr id="77" name="Isosceles Triangle 76">
                  <a:extLst>
                    <a:ext uri="{FF2B5EF4-FFF2-40B4-BE49-F238E27FC236}">
                      <a16:creationId xmlns:a16="http://schemas.microsoft.com/office/drawing/2014/main" id="{19106D65-4648-4524-B7B4-D91ABFA2EB2A}"/>
                    </a:ext>
                  </a:extLst>
                </p:cNvPr>
                <p:cNvSpPr/>
                <p:nvPr/>
              </p:nvSpPr>
              <p:spPr>
                <a:xfrm>
                  <a:off x="10608765" y="1872430"/>
                  <a:ext cx="287419" cy="246633"/>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a:extLst>
                    <a:ext uri="{FF2B5EF4-FFF2-40B4-BE49-F238E27FC236}">
                      <a16:creationId xmlns:a16="http://schemas.microsoft.com/office/drawing/2014/main" id="{E71BA3E0-74C4-49F1-8DA6-66EEBAAABD68}"/>
                    </a:ext>
                  </a:extLst>
                </p:cNvPr>
                <p:cNvSpPr/>
                <p:nvPr/>
              </p:nvSpPr>
              <p:spPr>
                <a:xfrm rot="10800000">
                  <a:off x="10632194" y="1738660"/>
                  <a:ext cx="234375" cy="246633"/>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6" name="Graphic 75" descr="Hourglass">
                <a:extLst>
                  <a:ext uri="{FF2B5EF4-FFF2-40B4-BE49-F238E27FC236}">
                    <a16:creationId xmlns:a16="http://schemas.microsoft.com/office/drawing/2014/main" id="{147C5508-0AAA-46EE-920D-E909ABAD5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56476" y="2057114"/>
                <a:ext cx="598175" cy="598175"/>
              </a:xfrm>
              <a:prstGeom prst="rect">
                <a:avLst/>
              </a:prstGeom>
            </p:spPr>
          </p:pic>
        </p:grpSp>
        <p:sp>
          <p:nvSpPr>
            <p:cNvPr id="86" name="Content Placeholder 2">
              <a:extLst>
                <a:ext uri="{FF2B5EF4-FFF2-40B4-BE49-F238E27FC236}">
                  <a16:creationId xmlns:a16="http://schemas.microsoft.com/office/drawing/2014/main" id="{5EC6E686-94AD-4154-BF71-171678275309}"/>
                </a:ext>
              </a:extLst>
            </p:cNvPr>
            <p:cNvSpPr txBox="1">
              <a:spLocks/>
            </p:cNvSpPr>
            <p:nvPr/>
          </p:nvSpPr>
          <p:spPr bwMode="auto">
            <a:xfrm>
              <a:off x="2190982" y="1619944"/>
              <a:ext cx="8880707" cy="49089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2"/>
                  </a:solidFill>
                </a:rPr>
                <a:t>Longevity matching </a:t>
              </a:r>
              <a:r>
                <a:rPr lang="en-US" sz="1800" dirty="0"/>
                <a:t>reduced</a:t>
              </a:r>
              <a:r>
                <a:rPr lang="en-US" sz="1800" b="1" dirty="0"/>
                <a:t> </a:t>
              </a:r>
              <a:r>
                <a:rPr lang="en-US" sz="1800" b="1" dirty="0">
                  <a:solidFill>
                    <a:schemeClr val="accent2"/>
                  </a:solidFill>
                </a:rPr>
                <a:t>large mismatches </a:t>
              </a:r>
              <a:r>
                <a:rPr lang="en-US" sz="1800" dirty="0"/>
                <a:t>between KDPI and EPTS </a:t>
              </a:r>
              <a:br>
                <a:rPr lang="en-US" sz="1800" dirty="0"/>
              </a:br>
              <a:r>
                <a:rPr lang="en-US" sz="1800" dirty="0"/>
                <a:t>2 years post KAS</a:t>
              </a:r>
              <a:r>
                <a:rPr lang="en-US" sz="1800" baseline="30000" dirty="0"/>
                <a:t>1</a:t>
              </a:r>
              <a:endParaRPr lang="en-US" sz="1800" dirty="0"/>
            </a:p>
          </p:txBody>
        </p:sp>
      </p:grpSp>
      <p:grpSp>
        <p:nvGrpSpPr>
          <p:cNvPr id="8" name="Group 7">
            <a:extLst>
              <a:ext uri="{FF2B5EF4-FFF2-40B4-BE49-F238E27FC236}">
                <a16:creationId xmlns:a16="http://schemas.microsoft.com/office/drawing/2014/main" id="{4C2C3845-5F5A-4093-A161-D96707569577}"/>
              </a:ext>
            </a:extLst>
          </p:cNvPr>
          <p:cNvGrpSpPr/>
          <p:nvPr/>
        </p:nvGrpSpPr>
        <p:grpSpPr>
          <a:xfrm>
            <a:off x="1821064" y="2325691"/>
            <a:ext cx="9901495" cy="590931"/>
            <a:chOff x="1328469" y="2382102"/>
            <a:chExt cx="9901495" cy="590931"/>
          </a:xfrm>
        </p:grpSpPr>
        <p:pic>
          <p:nvPicPr>
            <p:cNvPr id="83" name="Graphic 82" descr="DNA">
              <a:extLst>
                <a:ext uri="{FF2B5EF4-FFF2-40B4-BE49-F238E27FC236}">
                  <a16:creationId xmlns:a16="http://schemas.microsoft.com/office/drawing/2014/main" id="{86BFC6FE-191D-43CC-982A-A7290B03D4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28469" y="2414501"/>
              <a:ext cx="533257" cy="533257"/>
            </a:xfrm>
            <a:prstGeom prst="rect">
              <a:avLst/>
            </a:prstGeom>
          </p:spPr>
        </p:pic>
        <p:pic>
          <p:nvPicPr>
            <p:cNvPr id="85" name="Graphic 84" descr="DNA">
              <a:extLst>
                <a:ext uri="{FF2B5EF4-FFF2-40B4-BE49-F238E27FC236}">
                  <a16:creationId xmlns:a16="http://schemas.microsoft.com/office/drawing/2014/main" id="{B1363FF4-2F57-47D4-B019-CC85CE31E3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8309" y="2414384"/>
              <a:ext cx="533256" cy="533256"/>
            </a:xfrm>
            <a:prstGeom prst="rect">
              <a:avLst/>
            </a:prstGeom>
          </p:spPr>
        </p:pic>
        <p:sp>
          <p:nvSpPr>
            <p:cNvPr id="87" name="Rectangle 86">
              <a:extLst>
                <a:ext uri="{FF2B5EF4-FFF2-40B4-BE49-F238E27FC236}">
                  <a16:creationId xmlns:a16="http://schemas.microsoft.com/office/drawing/2014/main" id="{2B67E2A9-D61D-46A1-94E4-836AB26B68CC}"/>
                </a:ext>
              </a:extLst>
            </p:cNvPr>
            <p:cNvSpPr/>
            <p:nvPr/>
          </p:nvSpPr>
          <p:spPr>
            <a:xfrm>
              <a:off x="2189284" y="2382102"/>
              <a:ext cx="9040680" cy="590931"/>
            </a:xfrm>
            <a:prstGeom prst="rect">
              <a:avLst/>
            </a:prstGeom>
          </p:spPr>
          <p:txBody>
            <a:bodyPr wrap="square">
              <a:spAutoFit/>
            </a:bodyPr>
            <a:lstStyle/>
            <a:p>
              <a:pPr lvl="0" eaLnBrk="0" fontAlgn="base" hangingPunct="0">
                <a:lnSpc>
                  <a:spcPct val="90000"/>
                </a:lnSpc>
                <a:spcBef>
                  <a:spcPts val="600"/>
                </a:spcBef>
                <a:spcAft>
                  <a:spcPts val="800"/>
                </a:spcAft>
                <a:buClr>
                  <a:srgbClr val="00AEEE"/>
                </a:buClr>
              </a:pPr>
              <a:r>
                <a:rPr lang="en-US" dirty="0">
                  <a:solidFill>
                    <a:srgbClr val="000000"/>
                  </a:solidFill>
                </a:rPr>
                <a:t>Significantly </a:t>
              </a:r>
              <a:r>
                <a:rPr lang="en-US" dirty="0"/>
                <a:t>fewer </a:t>
              </a:r>
              <a:r>
                <a:rPr lang="en-US" b="1" dirty="0">
                  <a:solidFill>
                    <a:schemeClr val="accent2"/>
                  </a:solidFill>
                </a:rPr>
                <a:t>0-ABDR</a:t>
              </a:r>
              <a:r>
                <a:rPr lang="en-US" dirty="0"/>
                <a:t> and </a:t>
              </a:r>
              <a:r>
                <a:rPr lang="en-US" b="1" dirty="0">
                  <a:solidFill>
                    <a:schemeClr val="accent2"/>
                  </a:solidFill>
                </a:rPr>
                <a:t>0-DR mismatch transplants</a:t>
              </a:r>
              <a:br>
                <a:rPr lang="en-US" b="1" i="1" dirty="0">
                  <a:solidFill>
                    <a:srgbClr val="000000"/>
                  </a:solidFill>
                </a:rPr>
              </a:br>
              <a:r>
                <a:rPr lang="en-US" dirty="0">
                  <a:solidFill>
                    <a:srgbClr val="000000"/>
                  </a:solidFill>
                </a:rPr>
                <a:t>occurred 1 year </a:t>
              </a:r>
              <a:r>
                <a:rPr lang="en-US" dirty="0"/>
                <a:t>post </a:t>
              </a:r>
              <a:r>
                <a:rPr lang="en-US" dirty="0">
                  <a:solidFill>
                    <a:srgbClr val="000000"/>
                  </a:solidFill>
                </a:rPr>
                <a:t>KAS vs pre KAS (</a:t>
              </a:r>
              <a:r>
                <a:rPr lang="en-US" i="1" dirty="0">
                  <a:solidFill>
                    <a:srgbClr val="000000"/>
                  </a:solidFill>
                </a:rPr>
                <a:t>P</a:t>
              </a:r>
              <a:r>
                <a:rPr lang="en-US" dirty="0">
                  <a:solidFill>
                    <a:srgbClr val="000000"/>
                  </a:solidFill>
                </a:rPr>
                <a:t>&lt;0.0001)</a:t>
              </a:r>
              <a:r>
                <a:rPr lang="en-US" baseline="30000" dirty="0">
                  <a:solidFill>
                    <a:srgbClr val="000000"/>
                  </a:solidFill>
                </a:rPr>
                <a:t>2</a:t>
              </a:r>
              <a:endParaRPr lang="en-US" dirty="0">
                <a:solidFill>
                  <a:srgbClr val="000000"/>
                </a:solidFill>
              </a:endParaRPr>
            </a:p>
          </p:txBody>
        </p:sp>
      </p:grpSp>
      <p:grpSp>
        <p:nvGrpSpPr>
          <p:cNvPr id="9" name="Group 8">
            <a:extLst>
              <a:ext uri="{FF2B5EF4-FFF2-40B4-BE49-F238E27FC236}">
                <a16:creationId xmlns:a16="http://schemas.microsoft.com/office/drawing/2014/main" id="{CA5B0601-F873-4561-B00E-39D468734734}"/>
              </a:ext>
            </a:extLst>
          </p:cNvPr>
          <p:cNvGrpSpPr/>
          <p:nvPr/>
        </p:nvGrpSpPr>
        <p:grpSpPr>
          <a:xfrm>
            <a:off x="1912705" y="3136300"/>
            <a:ext cx="8962897" cy="698616"/>
            <a:chOff x="1420110" y="3117184"/>
            <a:chExt cx="8962897" cy="698616"/>
          </a:xfrm>
        </p:grpSpPr>
        <p:pic>
          <p:nvPicPr>
            <p:cNvPr id="84" name="Graphic 83" descr="Downward trend">
              <a:extLst>
                <a:ext uri="{FF2B5EF4-FFF2-40B4-BE49-F238E27FC236}">
                  <a16:creationId xmlns:a16="http://schemas.microsoft.com/office/drawing/2014/main" id="{B7B72E66-1C43-48E0-ABAF-F51F6E6516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20110" y="3117184"/>
              <a:ext cx="698616" cy="698616"/>
            </a:xfrm>
            <a:prstGeom prst="rect">
              <a:avLst/>
            </a:prstGeom>
          </p:spPr>
        </p:pic>
        <p:sp>
          <p:nvSpPr>
            <p:cNvPr id="88" name="Rectangle 87">
              <a:extLst>
                <a:ext uri="{FF2B5EF4-FFF2-40B4-BE49-F238E27FC236}">
                  <a16:creationId xmlns:a16="http://schemas.microsoft.com/office/drawing/2014/main" id="{E8516243-9AAD-49C7-AEF8-BFC737E7161E}"/>
                </a:ext>
              </a:extLst>
            </p:cNvPr>
            <p:cNvSpPr/>
            <p:nvPr/>
          </p:nvSpPr>
          <p:spPr>
            <a:xfrm>
              <a:off x="2165914" y="3170806"/>
              <a:ext cx="8217093" cy="590931"/>
            </a:xfrm>
            <a:prstGeom prst="rect">
              <a:avLst/>
            </a:prstGeom>
          </p:spPr>
          <p:txBody>
            <a:bodyPr wrap="square">
              <a:spAutoFit/>
            </a:bodyPr>
            <a:lstStyle/>
            <a:p>
              <a:pPr lvl="0" eaLnBrk="0" fontAlgn="base" hangingPunct="0">
                <a:lnSpc>
                  <a:spcPct val="90000"/>
                </a:lnSpc>
                <a:spcBef>
                  <a:spcPts val="600"/>
                </a:spcBef>
                <a:spcAft>
                  <a:spcPts val="800"/>
                </a:spcAft>
                <a:buClr>
                  <a:srgbClr val="00AEEE"/>
                </a:buClr>
              </a:pPr>
              <a:r>
                <a:rPr lang="en-US" b="1" dirty="0">
                  <a:solidFill>
                    <a:schemeClr val="accent2"/>
                  </a:solidFill>
                </a:rPr>
                <a:t>Mortality </a:t>
              </a:r>
              <a:r>
                <a:rPr lang="en-US" dirty="0">
                  <a:solidFill>
                    <a:srgbClr val="000000"/>
                  </a:solidFill>
                </a:rPr>
                <a:t>and </a:t>
              </a:r>
              <a:r>
                <a:rPr lang="en-US" b="1" dirty="0">
                  <a:solidFill>
                    <a:schemeClr val="accent2"/>
                  </a:solidFill>
                </a:rPr>
                <a:t>death-censored graft failure rates </a:t>
              </a:r>
              <a:r>
                <a:rPr lang="en-US" dirty="0">
                  <a:solidFill>
                    <a:srgbClr val="000000"/>
                  </a:solidFill>
                </a:rPr>
                <a:t>improved for </a:t>
              </a:r>
              <a:br>
                <a:rPr lang="en-US" dirty="0">
                  <a:solidFill>
                    <a:srgbClr val="000000"/>
                  </a:solidFill>
                </a:rPr>
              </a:br>
              <a:r>
                <a:rPr lang="en-US" dirty="0">
                  <a:solidFill>
                    <a:srgbClr val="000000"/>
                  </a:solidFill>
                </a:rPr>
                <a:t>CPRA-100% recipients</a:t>
              </a:r>
              <a:r>
                <a:rPr lang="en-US" baseline="30000" dirty="0">
                  <a:solidFill>
                    <a:srgbClr val="000000"/>
                  </a:solidFill>
                </a:rPr>
                <a:t>3,4</a:t>
              </a:r>
              <a:endParaRPr lang="en-US" dirty="0">
                <a:solidFill>
                  <a:srgbClr val="000000"/>
                </a:solidFill>
              </a:endParaRPr>
            </a:p>
          </p:txBody>
        </p:sp>
      </p:grpSp>
      <p:grpSp>
        <p:nvGrpSpPr>
          <p:cNvPr id="10" name="Group 9">
            <a:extLst>
              <a:ext uri="{FF2B5EF4-FFF2-40B4-BE49-F238E27FC236}">
                <a16:creationId xmlns:a16="http://schemas.microsoft.com/office/drawing/2014/main" id="{AA2BAD8E-2F47-4408-8E0A-82689F307D2E}"/>
              </a:ext>
            </a:extLst>
          </p:cNvPr>
          <p:cNvGrpSpPr/>
          <p:nvPr/>
        </p:nvGrpSpPr>
        <p:grpSpPr>
          <a:xfrm>
            <a:off x="1986311" y="4054594"/>
            <a:ext cx="9239851" cy="590931"/>
            <a:chOff x="1493716" y="3960456"/>
            <a:chExt cx="9239851" cy="590931"/>
          </a:xfrm>
        </p:grpSpPr>
        <p:sp>
          <p:nvSpPr>
            <p:cNvPr id="89" name="Rectangle 88">
              <a:extLst>
                <a:ext uri="{FF2B5EF4-FFF2-40B4-BE49-F238E27FC236}">
                  <a16:creationId xmlns:a16="http://schemas.microsoft.com/office/drawing/2014/main" id="{43AAC45C-6D05-480C-B80C-A0DA5458D826}"/>
                </a:ext>
              </a:extLst>
            </p:cNvPr>
            <p:cNvSpPr/>
            <p:nvPr/>
          </p:nvSpPr>
          <p:spPr>
            <a:xfrm>
              <a:off x="2201012" y="3960456"/>
              <a:ext cx="8532555" cy="590931"/>
            </a:xfrm>
            <a:prstGeom prst="rect">
              <a:avLst/>
            </a:prstGeom>
          </p:spPr>
          <p:txBody>
            <a:bodyPr wrap="square">
              <a:spAutoFit/>
            </a:bodyPr>
            <a:lstStyle/>
            <a:p>
              <a:pPr lvl="0" eaLnBrk="0" fontAlgn="base" hangingPunct="0">
                <a:lnSpc>
                  <a:spcPct val="90000"/>
                </a:lnSpc>
                <a:spcBef>
                  <a:spcPts val="600"/>
                </a:spcBef>
                <a:spcAft>
                  <a:spcPts val="800"/>
                </a:spcAft>
                <a:buClr>
                  <a:srgbClr val="00AEEE"/>
                </a:buClr>
              </a:pPr>
              <a:r>
                <a:rPr lang="en-US" dirty="0">
                  <a:solidFill>
                    <a:srgbClr val="000000"/>
                  </a:solidFill>
                </a:rPr>
                <a:t>Disparities in transplant access associated with </a:t>
              </a:r>
              <a:r>
                <a:rPr lang="en-US" b="1" dirty="0">
                  <a:solidFill>
                    <a:schemeClr val="accent2"/>
                  </a:solidFill>
                </a:rPr>
                <a:t>CPRA</a:t>
              </a:r>
              <a:r>
                <a:rPr lang="en-US" dirty="0">
                  <a:solidFill>
                    <a:srgbClr val="000000"/>
                  </a:solidFill>
                </a:rPr>
                <a:t> decreased sharply and </a:t>
              </a:r>
              <a:br>
                <a:rPr lang="en-US" dirty="0">
                  <a:solidFill>
                    <a:srgbClr val="000000"/>
                  </a:solidFill>
                </a:rPr>
              </a:br>
              <a:r>
                <a:rPr lang="en-US" dirty="0">
                  <a:solidFill>
                    <a:srgbClr val="000000"/>
                  </a:solidFill>
                </a:rPr>
                <a:t>3-year outcomes for C</a:t>
              </a:r>
              <a:r>
                <a:rPr lang="en-US" dirty="0"/>
                <a:t>PRA-100% recipients did not worsen under KAS</a:t>
              </a:r>
              <a:r>
                <a:rPr lang="en-US" baseline="30000" dirty="0"/>
                <a:t>4,5</a:t>
              </a:r>
              <a:endParaRPr lang="en-US" dirty="0">
                <a:solidFill>
                  <a:srgbClr val="000000"/>
                </a:solidFill>
              </a:endParaRPr>
            </a:p>
          </p:txBody>
        </p:sp>
        <p:pic>
          <p:nvPicPr>
            <p:cNvPr id="92" name="Picture 2" descr="Monoclonal Antibody Icons - Download Free Vector Icons | Noun Project">
              <a:extLst>
                <a:ext uri="{FF2B5EF4-FFF2-40B4-BE49-F238E27FC236}">
                  <a16:creationId xmlns:a16="http://schemas.microsoft.com/office/drawing/2014/main" id="{9C45BA47-016D-44A0-AA96-228D785EFB3E}"/>
                </a:ext>
              </a:extLst>
            </p:cNvPr>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3716" y="3974165"/>
              <a:ext cx="511643" cy="511643"/>
            </a:xfrm>
            <a:prstGeom prst="rect">
              <a:avLst/>
            </a:prstGeom>
            <a:noFill/>
          </p:spPr>
        </p:pic>
      </p:grpSp>
      <p:grpSp>
        <p:nvGrpSpPr>
          <p:cNvPr id="11" name="Group 10">
            <a:extLst>
              <a:ext uri="{FF2B5EF4-FFF2-40B4-BE49-F238E27FC236}">
                <a16:creationId xmlns:a16="http://schemas.microsoft.com/office/drawing/2014/main" id="{34CEF2BD-4047-4021-BE2B-45905CD09994}"/>
              </a:ext>
            </a:extLst>
          </p:cNvPr>
          <p:cNvGrpSpPr/>
          <p:nvPr/>
        </p:nvGrpSpPr>
        <p:grpSpPr>
          <a:xfrm>
            <a:off x="1922979" y="4865202"/>
            <a:ext cx="9888433" cy="657749"/>
            <a:chOff x="1430384" y="4710964"/>
            <a:chExt cx="9888433" cy="657749"/>
          </a:xfrm>
        </p:grpSpPr>
        <p:sp>
          <p:nvSpPr>
            <p:cNvPr id="90" name="Rectangle 89">
              <a:extLst>
                <a:ext uri="{FF2B5EF4-FFF2-40B4-BE49-F238E27FC236}">
                  <a16:creationId xmlns:a16="http://schemas.microsoft.com/office/drawing/2014/main" id="{3C6940DC-A44D-4FEA-8052-934702FF0FCD}"/>
                </a:ext>
              </a:extLst>
            </p:cNvPr>
            <p:cNvSpPr/>
            <p:nvPr/>
          </p:nvSpPr>
          <p:spPr>
            <a:xfrm>
              <a:off x="2183651" y="4773915"/>
              <a:ext cx="9135166" cy="590931"/>
            </a:xfrm>
            <a:prstGeom prst="rect">
              <a:avLst/>
            </a:prstGeom>
          </p:spPr>
          <p:txBody>
            <a:bodyPr wrap="square">
              <a:spAutoFit/>
            </a:bodyPr>
            <a:lstStyle/>
            <a:p>
              <a:pPr lvl="0" eaLnBrk="0" fontAlgn="base" hangingPunct="0">
                <a:lnSpc>
                  <a:spcPct val="90000"/>
                </a:lnSpc>
                <a:spcBef>
                  <a:spcPts val="600"/>
                </a:spcBef>
                <a:spcAft>
                  <a:spcPts val="800"/>
                </a:spcAft>
                <a:buClr>
                  <a:srgbClr val="00AEEE"/>
                </a:buClr>
              </a:pPr>
              <a:r>
                <a:rPr lang="en-US" b="1" dirty="0">
                  <a:solidFill>
                    <a:schemeClr val="accent2"/>
                  </a:solidFill>
                </a:rPr>
                <a:t>Transplant access disparity </a:t>
              </a:r>
              <a:r>
                <a:rPr lang="en-US" dirty="0">
                  <a:solidFill>
                    <a:srgbClr val="000000"/>
                  </a:solidFill>
                </a:rPr>
                <a:t>decreased by 40% in the 2 years </a:t>
              </a:r>
              <a:r>
                <a:rPr lang="en-US" dirty="0"/>
                <a:t>post </a:t>
              </a:r>
              <a:r>
                <a:rPr lang="en-US" dirty="0">
                  <a:solidFill>
                    <a:srgbClr val="000000"/>
                  </a:solidFill>
                </a:rPr>
                <a:t>KAS vs</a:t>
              </a:r>
              <a:br>
                <a:rPr lang="en-US" dirty="0">
                  <a:solidFill>
                    <a:srgbClr val="000000"/>
                  </a:solidFill>
                </a:rPr>
              </a:br>
              <a:r>
                <a:rPr lang="en-US" dirty="0">
                  <a:solidFill>
                    <a:srgbClr val="000000"/>
                  </a:solidFill>
                </a:rPr>
                <a:t>pre KAS, suggesting a substantial increase in transplant equity</a:t>
              </a:r>
              <a:r>
                <a:rPr lang="en-US" baseline="30000" dirty="0">
                  <a:solidFill>
                    <a:srgbClr val="000000"/>
                  </a:solidFill>
                </a:rPr>
                <a:t>5</a:t>
              </a:r>
              <a:endParaRPr lang="en-US" dirty="0">
                <a:solidFill>
                  <a:srgbClr val="000000"/>
                </a:solidFill>
              </a:endParaRPr>
            </a:p>
          </p:txBody>
        </p:sp>
        <p:pic>
          <p:nvPicPr>
            <p:cNvPr id="94" name="Graphic 93" descr="Kidneys">
              <a:extLst>
                <a:ext uri="{FF2B5EF4-FFF2-40B4-BE49-F238E27FC236}">
                  <a16:creationId xmlns:a16="http://schemas.microsoft.com/office/drawing/2014/main" id="{D8F84EB6-91A3-412B-ADCB-1A6A5FB420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30384" y="4710964"/>
              <a:ext cx="657749" cy="657749"/>
            </a:xfrm>
            <a:prstGeom prst="rect">
              <a:avLst/>
            </a:prstGeom>
          </p:spPr>
        </p:pic>
      </p:grpSp>
      <p:cxnSp>
        <p:nvCxnSpPr>
          <p:cNvPr id="13" name="Straight Connector 12">
            <a:extLst>
              <a:ext uri="{FF2B5EF4-FFF2-40B4-BE49-F238E27FC236}">
                <a16:creationId xmlns:a16="http://schemas.microsoft.com/office/drawing/2014/main" id="{225B2861-C249-4B6B-9FAB-4503E095354A}"/>
              </a:ext>
            </a:extLst>
          </p:cNvPr>
          <p:cNvCxnSpPr>
            <a:cxnSpLocks/>
          </p:cNvCxnSpPr>
          <p:nvPr/>
        </p:nvCxnSpPr>
        <p:spPr>
          <a:xfrm flipH="1">
            <a:off x="1552710" y="3029637"/>
            <a:ext cx="9747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0714990-C89D-4C14-BC30-600C4316C053}"/>
              </a:ext>
            </a:extLst>
          </p:cNvPr>
          <p:cNvCxnSpPr>
            <a:cxnSpLocks/>
          </p:cNvCxnSpPr>
          <p:nvPr/>
        </p:nvCxnSpPr>
        <p:spPr>
          <a:xfrm flipH="1">
            <a:off x="1552710" y="3888957"/>
            <a:ext cx="9747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C0908FB-2DC0-4C8A-98A8-8C592CDFBAB6}"/>
              </a:ext>
            </a:extLst>
          </p:cNvPr>
          <p:cNvCxnSpPr>
            <a:cxnSpLocks/>
          </p:cNvCxnSpPr>
          <p:nvPr/>
        </p:nvCxnSpPr>
        <p:spPr>
          <a:xfrm flipH="1">
            <a:off x="1552710" y="4770308"/>
            <a:ext cx="9747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D85B66B-A451-4ED2-B2F6-BD21DE6E270A}"/>
              </a:ext>
            </a:extLst>
          </p:cNvPr>
          <p:cNvCxnSpPr>
            <a:cxnSpLocks/>
          </p:cNvCxnSpPr>
          <p:nvPr/>
        </p:nvCxnSpPr>
        <p:spPr>
          <a:xfrm flipH="1">
            <a:off x="1552710" y="2225409"/>
            <a:ext cx="97475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24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6C6D-1C66-4F36-9D1B-543A8B3F4A52}"/>
              </a:ext>
            </a:extLst>
          </p:cNvPr>
          <p:cNvSpPr>
            <a:spLocks noGrp="1"/>
          </p:cNvSpPr>
          <p:nvPr>
            <p:ph type="title"/>
          </p:nvPr>
        </p:nvSpPr>
        <p:spPr>
          <a:xfrm>
            <a:off x="762000" y="1"/>
            <a:ext cx="11066208" cy="963487"/>
          </a:xfrm>
        </p:spPr>
        <p:txBody>
          <a:bodyPr/>
          <a:lstStyle/>
          <a:p>
            <a:r>
              <a:rPr lang="en-US" dirty="0"/>
              <a:t>Disparities in Kidney Transplantation Persisted After the 2014 KAS Policy Was Introduced</a:t>
            </a:r>
          </a:p>
        </p:txBody>
      </p:sp>
      <p:sp>
        <p:nvSpPr>
          <p:cNvPr id="3" name="Content Placeholder 2">
            <a:extLst>
              <a:ext uri="{FF2B5EF4-FFF2-40B4-BE49-F238E27FC236}">
                <a16:creationId xmlns:a16="http://schemas.microsoft.com/office/drawing/2014/main" id="{18A74BB4-545A-4975-BDC2-CCA5E5BC2758}"/>
              </a:ext>
            </a:extLst>
          </p:cNvPr>
          <p:cNvSpPr>
            <a:spLocks noGrp="1"/>
          </p:cNvSpPr>
          <p:nvPr>
            <p:ph idx="1"/>
          </p:nvPr>
        </p:nvSpPr>
        <p:spPr>
          <a:xfrm>
            <a:off x="762000" y="1423988"/>
            <a:ext cx="5531796" cy="4384675"/>
          </a:xfrm>
        </p:spPr>
        <p:txBody>
          <a:bodyPr/>
          <a:lstStyle/>
          <a:p>
            <a:r>
              <a:rPr lang="en-US" sz="2000" dirty="0"/>
              <a:t>Despite its intended goals, the KAS policy implemented in 2014 did not solve all disparities in access to transplant</a:t>
            </a:r>
          </a:p>
          <a:p>
            <a:pPr lvl="1"/>
            <a:r>
              <a:rPr lang="en-US" sz="1800" dirty="0"/>
              <a:t>Substantial imbalance in DD transplant incidence still existed between candidates with a CPRA 99.5%-99.9% and a </a:t>
            </a:r>
            <a:br>
              <a:rPr lang="en-US" sz="1800" dirty="0"/>
            </a:br>
            <a:r>
              <a:rPr lang="en-US" sz="1800" dirty="0"/>
              <a:t>CPRA &gt;99.9% (32.9% vs 9.4%)</a:t>
            </a:r>
            <a:r>
              <a:rPr lang="en-US" sz="1800" baseline="30000" dirty="0"/>
              <a:t>1</a:t>
            </a:r>
          </a:p>
          <a:p>
            <a:pPr lvl="1"/>
            <a:r>
              <a:rPr lang="en-US" sz="1800" dirty="0"/>
              <a:t>High-KDPI kidney discard rates remained higher in the post-KAS period</a:t>
            </a:r>
            <a:r>
              <a:rPr lang="en-US" sz="1800" baseline="30000" dirty="0"/>
              <a:t>2</a:t>
            </a:r>
          </a:p>
          <a:p>
            <a:pPr lvl="1"/>
            <a:r>
              <a:rPr lang="en-US" sz="1800" dirty="0"/>
              <a:t>White patients were more likely than Black or Hispanic patients to resolve waiting-list inactivity, resulting in activation</a:t>
            </a:r>
            <a:r>
              <a:rPr lang="en-US" sz="1800" baseline="30000" dirty="0"/>
              <a:t>3</a:t>
            </a:r>
          </a:p>
        </p:txBody>
      </p:sp>
      <p:sp>
        <p:nvSpPr>
          <p:cNvPr id="4" name="Rectangle 3">
            <a:extLst>
              <a:ext uri="{FF2B5EF4-FFF2-40B4-BE49-F238E27FC236}">
                <a16:creationId xmlns:a16="http://schemas.microsoft.com/office/drawing/2014/main" id="{9E0710B6-E378-4417-A0A2-3CBCA834BE01}"/>
              </a:ext>
            </a:extLst>
          </p:cNvPr>
          <p:cNvSpPr/>
          <p:nvPr/>
        </p:nvSpPr>
        <p:spPr>
          <a:xfrm>
            <a:off x="664453" y="6098817"/>
            <a:ext cx="9099082" cy="759182"/>
          </a:xfrm>
          <a:prstGeom prst="rect">
            <a:avLst/>
          </a:prstGeom>
        </p:spPr>
        <p:txBody>
          <a:bodyPr wrap="square" anchor="b">
            <a:spAutoFit/>
          </a:bodyPr>
          <a:lstStyle/>
          <a:p>
            <a:pPr>
              <a:spcAft>
                <a:spcPts val="400"/>
              </a:spcAft>
            </a:pPr>
            <a:br>
              <a:rPr lang="en-US" sz="800" b="1" kern="0" dirty="0">
                <a:latin typeface="Arial" panose="020B0604020202020204" pitchFamily="34" charset="0"/>
                <a:cs typeface="Arial" pitchFamily="34" charset="0"/>
              </a:rPr>
            </a:br>
            <a:r>
              <a:rPr lang="en-US" sz="800" kern="0" dirty="0">
                <a:latin typeface="Arial" panose="020B0604020202020204" pitchFamily="34" charset="0"/>
                <a:cs typeface="Arial" pitchFamily="34" charset="0"/>
              </a:rPr>
              <a:t>OR, odds ratio.</a:t>
            </a:r>
            <a:endParaRPr lang="en-US" sz="800" b="1" kern="0" baseline="30000" dirty="0">
              <a:latin typeface="Arial" panose="020B0604020202020204" pitchFamily="34" charset="0"/>
              <a:cs typeface="Arial" pitchFamily="34" charset="0"/>
            </a:endParaRPr>
          </a:p>
          <a:p>
            <a:r>
              <a:rPr lang="en-US" sz="800" b="1" kern="0" dirty="0">
                <a:latin typeface="Arial" panose="020B0604020202020204" pitchFamily="34" charset="0"/>
                <a:cs typeface="Arial" pitchFamily="34" charset="0"/>
              </a:rPr>
              <a:t>1. </a:t>
            </a:r>
            <a:r>
              <a:rPr lang="en-US" sz="800" kern="0" dirty="0">
                <a:latin typeface="Arial" panose="020B0604020202020204" pitchFamily="34" charset="0"/>
                <a:cs typeface="Arial" pitchFamily="34" charset="0"/>
              </a:rPr>
              <a:t>Jackson KR, et al. </a:t>
            </a:r>
            <a:r>
              <a:rPr lang="en-US" sz="800" i="1" kern="0" dirty="0">
                <a:latin typeface="Arial" panose="020B0604020202020204" pitchFamily="34" charset="0"/>
                <a:cs typeface="Arial" pitchFamily="34" charset="0"/>
              </a:rPr>
              <a:t> Am J Transplant</a:t>
            </a:r>
            <a:r>
              <a:rPr lang="en-US" sz="800" kern="0" dirty="0">
                <a:latin typeface="Arial" panose="020B0604020202020204" pitchFamily="34" charset="0"/>
                <a:cs typeface="Arial" pitchFamily="34" charset="0"/>
              </a:rPr>
              <a:t>. 2019;19(4):1129-1138. </a:t>
            </a:r>
            <a:r>
              <a:rPr lang="en-US" sz="800" b="1" kern="0" dirty="0">
                <a:latin typeface="Arial" panose="020B0604020202020204" pitchFamily="34" charset="0"/>
                <a:cs typeface="Arial" pitchFamily="34" charset="0"/>
              </a:rPr>
              <a:t>2. </a:t>
            </a:r>
            <a:r>
              <a:rPr lang="en-US" sz="800" kern="0" dirty="0">
                <a:latin typeface="Arial" panose="020B0604020202020204" pitchFamily="34" charset="0"/>
                <a:cs typeface="Arial" pitchFamily="34" charset="0"/>
              </a:rPr>
              <a:t>Two year analysis shows effects of kidney allocation system. Organ Procurement and Transplantation Network website. https://optn.transplant.hrsa.gov/news/two-year-analysis-shows-effects-of-kidney-allocation-system/. Accessed October 6, 2021.</a:t>
            </a:r>
            <a:r>
              <a:rPr lang="en-US" sz="800"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3. </a:t>
            </a:r>
            <a:r>
              <a:rPr lang="en-US" sz="800" dirty="0">
                <a:latin typeface="Arial" panose="020B0604020202020204" pitchFamily="34" charset="0"/>
                <a:cs typeface="Arial" panose="020B0604020202020204" pitchFamily="34" charset="0"/>
              </a:rPr>
              <a:t>Kulkarni S, et al. </a:t>
            </a:r>
            <a:r>
              <a:rPr lang="en-US" sz="800" i="1" dirty="0">
                <a:latin typeface="Arial" panose="020B0604020202020204" pitchFamily="34" charset="0"/>
                <a:cs typeface="Arial" panose="020B0604020202020204" pitchFamily="34" charset="0"/>
              </a:rPr>
              <a:t>JAMA Surg. </a:t>
            </a:r>
            <a:r>
              <a:rPr lang="en-US" sz="800" dirty="0">
                <a:latin typeface="Arial" panose="020B0604020202020204" pitchFamily="34" charset="0"/>
                <a:cs typeface="Arial" panose="020B0604020202020204" pitchFamily="34" charset="0"/>
              </a:rPr>
              <a:t>2019;154(7):618-625. </a:t>
            </a:r>
            <a:br>
              <a:rPr lang="en-US" sz="800" dirty="0">
                <a:latin typeface="Arial" panose="020B0604020202020204" pitchFamily="34" charset="0"/>
                <a:cs typeface="Arial" panose="020B0604020202020204" pitchFamily="34" charset="0"/>
              </a:rPr>
            </a:br>
            <a:r>
              <a:rPr lang="en-US" sz="800" b="1" dirty="0">
                <a:latin typeface="Arial" panose="020B0604020202020204" pitchFamily="34" charset="0"/>
                <a:cs typeface="Arial" panose="020B0604020202020204" pitchFamily="34" charset="0"/>
              </a:rPr>
              <a:t>4. </a:t>
            </a:r>
            <a:r>
              <a:rPr lang="en-US" sz="800" dirty="0">
                <a:latin typeface="Arial" panose="020B0604020202020204" pitchFamily="34" charset="0"/>
                <a:cs typeface="Arial" panose="020B0604020202020204" pitchFamily="34" charset="0"/>
              </a:rPr>
              <a:t>King KL, et al. </a:t>
            </a:r>
            <a:r>
              <a:rPr lang="en-US" sz="800" i="1" dirty="0">
                <a:latin typeface="Arial" panose="020B0604020202020204" pitchFamily="34" charset="0"/>
                <a:cs typeface="Arial" panose="020B0604020202020204" pitchFamily="34" charset="0"/>
              </a:rPr>
              <a:t>Clin J Am Soc Nephrol</a:t>
            </a:r>
            <a:r>
              <a:rPr lang="en-US" sz="800" dirty="0">
                <a:latin typeface="Arial" panose="020B0604020202020204" pitchFamily="34" charset="0"/>
                <a:cs typeface="Arial" panose="020B0604020202020204" pitchFamily="34" charset="0"/>
              </a:rPr>
              <a:t>. 2019;14(10):1500-1511.</a:t>
            </a:r>
            <a:r>
              <a:rPr lang="en-US" sz="800" i="1"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5.</a:t>
            </a:r>
            <a:r>
              <a:rPr lang="en-US" sz="800" dirty="0">
                <a:latin typeface="Arial" panose="020B0604020202020204" pitchFamily="34" charset="0"/>
                <a:cs typeface="Arial" panose="020B0604020202020204" pitchFamily="34" charset="0"/>
              </a:rPr>
              <a:t> Zhou S, et al. </a:t>
            </a:r>
            <a:r>
              <a:rPr lang="en-US" sz="800" i="1" dirty="0">
                <a:latin typeface="Arial" panose="020B0604020202020204" pitchFamily="34" charset="0"/>
                <a:cs typeface="Arial" panose="020B0604020202020204" pitchFamily="34" charset="0"/>
              </a:rPr>
              <a:t>Am J Transplant</a:t>
            </a:r>
            <a:r>
              <a:rPr lang="en-US" sz="800" dirty="0">
                <a:latin typeface="Arial" panose="020B0604020202020204" pitchFamily="34" charset="0"/>
                <a:cs typeface="Arial" panose="020B0604020202020204" pitchFamily="34" charset="0"/>
              </a:rPr>
              <a:t>. 2018;18(6):1415-1423. </a:t>
            </a:r>
          </a:p>
        </p:txBody>
      </p:sp>
      <p:sp>
        <p:nvSpPr>
          <p:cNvPr id="8" name="TextBox 7">
            <a:extLst>
              <a:ext uri="{FF2B5EF4-FFF2-40B4-BE49-F238E27FC236}">
                <a16:creationId xmlns:a16="http://schemas.microsoft.com/office/drawing/2014/main" id="{C5BE8185-F6C4-48FE-AF8A-CA840086D78B}"/>
              </a:ext>
            </a:extLst>
          </p:cNvPr>
          <p:cNvSpPr txBox="1"/>
          <p:nvPr/>
        </p:nvSpPr>
        <p:spPr>
          <a:xfrm>
            <a:off x="7060367" y="1155565"/>
            <a:ext cx="4826834" cy="923330"/>
          </a:xfrm>
          <a:prstGeom prst="rect">
            <a:avLst/>
          </a:prstGeom>
          <a:noFill/>
        </p:spPr>
        <p:txBody>
          <a:bodyPr wrap="square" rtlCol="0">
            <a:spAutoFit/>
          </a:bodyPr>
          <a:lstStyle/>
          <a:p>
            <a:pPr algn="ctr"/>
            <a:r>
              <a:rPr lang="en-US" b="1" dirty="0">
                <a:solidFill>
                  <a:schemeClr val="accent3"/>
                </a:solidFill>
              </a:rPr>
              <a:t>Unadjusted Racial Disparities in</a:t>
            </a:r>
            <a:br>
              <a:rPr lang="en-US" b="1" dirty="0">
                <a:solidFill>
                  <a:schemeClr val="accent3"/>
                </a:solidFill>
              </a:rPr>
            </a:br>
            <a:r>
              <a:rPr lang="en-US" b="1" dirty="0">
                <a:solidFill>
                  <a:schemeClr val="accent3"/>
                </a:solidFill>
              </a:rPr>
              <a:t>Preemptive DD Transplantation, </a:t>
            </a:r>
            <a:br>
              <a:rPr lang="en-US" b="1" dirty="0">
                <a:solidFill>
                  <a:schemeClr val="accent3"/>
                </a:solidFill>
              </a:rPr>
            </a:br>
            <a:r>
              <a:rPr lang="en-US" b="1" dirty="0">
                <a:solidFill>
                  <a:schemeClr val="accent3"/>
                </a:solidFill>
              </a:rPr>
              <a:t>Pre KAS vs Post KAS</a:t>
            </a:r>
            <a:r>
              <a:rPr lang="en-US" b="1" baseline="30000" dirty="0">
                <a:solidFill>
                  <a:schemeClr val="accent3"/>
                </a:solidFill>
              </a:rPr>
              <a:t>4</a:t>
            </a:r>
            <a:endParaRPr lang="en-US" b="1" dirty="0">
              <a:solidFill>
                <a:schemeClr val="accent3"/>
              </a:solidFill>
            </a:endParaRPr>
          </a:p>
        </p:txBody>
      </p:sp>
      <p:sp>
        <p:nvSpPr>
          <p:cNvPr id="7" name="Rectangle: Rounded Corners 6">
            <a:extLst>
              <a:ext uri="{FF2B5EF4-FFF2-40B4-BE49-F238E27FC236}">
                <a16:creationId xmlns:a16="http://schemas.microsoft.com/office/drawing/2014/main" id="{7A05EFC7-DD56-42A4-B315-3FA8CE961D8F}"/>
              </a:ext>
            </a:extLst>
          </p:cNvPr>
          <p:cNvSpPr/>
          <p:nvPr/>
        </p:nvSpPr>
        <p:spPr>
          <a:xfrm>
            <a:off x="968828" y="5297210"/>
            <a:ext cx="10652551" cy="721254"/>
          </a:xfrm>
          <a:prstGeom prst="roundRect">
            <a:avLst/>
          </a:prstGeom>
          <a:solidFill>
            <a:schemeClr val="bg1"/>
          </a:solidFill>
          <a:ln>
            <a:solidFill>
              <a:srgbClr val="006195"/>
            </a:solid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rPr>
              <a:t>Geographic disparities </a:t>
            </a:r>
            <a:r>
              <a:rPr lang="en-US" sz="2000" dirty="0">
                <a:solidFill>
                  <a:schemeClr val="tx1"/>
                </a:solidFill>
              </a:rPr>
              <a:t>in access to transplant </a:t>
            </a:r>
            <a:r>
              <a:rPr lang="en-US" sz="2000" b="1" dirty="0">
                <a:solidFill>
                  <a:schemeClr val="accent3"/>
                </a:solidFill>
              </a:rPr>
              <a:t>remained large </a:t>
            </a:r>
            <a:r>
              <a:rPr lang="en-US" sz="2000" dirty="0">
                <a:solidFill>
                  <a:schemeClr val="tx1"/>
                </a:solidFill>
              </a:rPr>
              <a:t>after KAS implementation</a:t>
            </a:r>
            <a:r>
              <a:rPr lang="en-US" sz="2000" baseline="30000" dirty="0">
                <a:solidFill>
                  <a:schemeClr val="tx1"/>
                </a:solidFill>
              </a:rPr>
              <a:t>5</a:t>
            </a:r>
          </a:p>
        </p:txBody>
      </p:sp>
      <p:sp>
        <p:nvSpPr>
          <p:cNvPr id="12" name="Rectangle: Top Corners Rounded 11">
            <a:extLst>
              <a:ext uri="{FF2B5EF4-FFF2-40B4-BE49-F238E27FC236}">
                <a16:creationId xmlns:a16="http://schemas.microsoft.com/office/drawing/2014/main" id="{8352AE51-B997-4F8A-B6F3-208A8C84DDD4}"/>
              </a:ext>
            </a:extLst>
          </p:cNvPr>
          <p:cNvSpPr/>
          <p:nvPr/>
        </p:nvSpPr>
        <p:spPr>
          <a:xfrm>
            <a:off x="6922014" y="2166352"/>
            <a:ext cx="5029200" cy="729915"/>
          </a:xfrm>
          <a:prstGeom prst="round2SameRect">
            <a:avLst>
              <a:gd name="adj1" fmla="val 3621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a:extLst>
              <a:ext uri="{FF2B5EF4-FFF2-40B4-BE49-F238E27FC236}">
                <a16:creationId xmlns:a16="http://schemas.microsoft.com/office/drawing/2014/main" id="{3C0C984B-D774-48E4-A24D-85E62CB27A51}"/>
              </a:ext>
            </a:extLst>
          </p:cNvPr>
          <p:cNvGraphicFramePr>
            <a:graphicFrameLocks noGrp="1"/>
          </p:cNvGraphicFramePr>
          <p:nvPr>
            <p:extLst>
              <p:ext uri="{D42A27DB-BD31-4B8C-83A1-F6EECF244321}">
                <p14:modId xmlns:p14="http://schemas.microsoft.com/office/powerpoint/2010/main" val="2239948670"/>
              </p:ext>
            </p:extLst>
          </p:nvPr>
        </p:nvGraphicFramePr>
        <p:xfrm>
          <a:off x="6922014" y="2137111"/>
          <a:ext cx="5027079" cy="2499360"/>
        </p:xfrm>
        <a:graphic>
          <a:graphicData uri="http://schemas.openxmlformats.org/drawingml/2006/table">
            <a:tbl>
              <a:tblPr firstRow="1" bandRow="1">
                <a:tableStyleId>{F5AB1C69-6EDB-4FF4-983F-18BD219EF322}</a:tableStyleId>
              </a:tblPr>
              <a:tblGrid>
                <a:gridCol w="1405572">
                  <a:extLst>
                    <a:ext uri="{9D8B030D-6E8A-4147-A177-3AD203B41FA5}">
                      <a16:colId xmlns:a16="http://schemas.microsoft.com/office/drawing/2014/main" val="3713557534"/>
                    </a:ext>
                  </a:extLst>
                </a:gridCol>
                <a:gridCol w="1371600">
                  <a:extLst>
                    <a:ext uri="{9D8B030D-6E8A-4147-A177-3AD203B41FA5}">
                      <a16:colId xmlns:a16="http://schemas.microsoft.com/office/drawing/2014/main" val="833321808"/>
                    </a:ext>
                  </a:extLst>
                </a:gridCol>
                <a:gridCol w="1371600">
                  <a:extLst>
                    <a:ext uri="{9D8B030D-6E8A-4147-A177-3AD203B41FA5}">
                      <a16:colId xmlns:a16="http://schemas.microsoft.com/office/drawing/2014/main" val="218882412"/>
                    </a:ext>
                  </a:extLst>
                </a:gridCol>
                <a:gridCol w="878307">
                  <a:extLst>
                    <a:ext uri="{9D8B030D-6E8A-4147-A177-3AD203B41FA5}">
                      <a16:colId xmlns:a16="http://schemas.microsoft.com/office/drawing/2014/main" val="4237291425"/>
                    </a:ext>
                  </a:extLst>
                </a:gridCol>
              </a:tblGrid>
              <a:tr h="370840">
                <a:tc rowSpan="2">
                  <a:txBody>
                    <a:bodyPr/>
                    <a:lstStyle/>
                    <a:p>
                      <a:endParaRPr lang="en-US" sz="1400" dirty="0"/>
                    </a:p>
                    <a:p>
                      <a:endParaRPr lang="en-US" sz="1400" dirty="0"/>
                    </a:p>
                    <a:p>
                      <a:r>
                        <a:rPr lang="en-US" sz="1400" dirty="0"/>
                        <a:t>Characteristic</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r>
                        <a:rPr lang="en-US" sz="1400" dirty="0"/>
                        <a:t>Pre KAS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r>
                        <a:rPr lang="en-US" sz="1400" dirty="0"/>
                        <a:t>Post KAS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2">
                  <a:txBody>
                    <a:bodyPr/>
                    <a:lstStyle/>
                    <a:p>
                      <a:pPr algn="ctr"/>
                      <a:endParaRPr lang="en-US" sz="1400" i="1" dirty="0"/>
                    </a:p>
                    <a:p>
                      <a:pPr algn="ctr"/>
                      <a:endParaRPr lang="en-US" sz="1400" i="1" dirty="0"/>
                    </a:p>
                    <a:p>
                      <a:pPr algn="ctr"/>
                      <a:r>
                        <a:rPr lang="en-US" sz="1400" i="1" dirty="0"/>
                        <a:t>P </a:t>
                      </a:r>
                      <a:r>
                        <a:rPr lang="en-US" sz="1400" i="0" dirty="0"/>
                        <a:t>v</a:t>
                      </a:r>
                      <a:r>
                        <a:rPr lang="en-US" sz="1400" dirty="0"/>
                        <a:t>alue</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7925988"/>
                  </a:ext>
                </a:extLst>
              </a:tr>
              <a:tr h="370840">
                <a:tc vMerge="1">
                  <a:txBody>
                    <a:bodyPr/>
                    <a:lstStyle/>
                    <a:p>
                      <a:endParaRPr lang="en-US" dirty="0"/>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400" dirty="0">
                          <a:solidFill>
                            <a:schemeClr val="bg1"/>
                          </a:solidFill>
                        </a:rPr>
                        <a:t>OR (95% CI)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OR (95% CI)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93879574"/>
                  </a:ext>
                </a:extLst>
              </a:tr>
              <a:tr h="370840">
                <a:tc gridSpan="4">
                  <a:txBody>
                    <a:bodyPr/>
                    <a:lstStyle/>
                    <a:p>
                      <a:r>
                        <a:rPr lang="en-US" sz="1200" b="1" dirty="0"/>
                        <a:t>Race/ethnicity</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3F8"/>
                    </a:solidFill>
                  </a:tcPr>
                </a:tc>
                <a:tc hMerge="1">
                  <a:txBody>
                    <a:bodyPr/>
                    <a:lstStyle/>
                    <a:p>
                      <a:endParaRPr lang="en-US" sz="1400" dirty="0"/>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3F8"/>
                    </a:solidFill>
                  </a:tcPr>
                </a:tc>
                <a:tc hMerge="1">
                  <a:txBody>
                    <a:bodyPr/>
                    <a:lstStyle/>
                    <a:p>
                      <a:endParaRPr lang="en-US"/>
                    </a:p>
                  </a:txBody>
                  <a:tcPr>
                    <a:lnT w="38100" cap="flat" cmpd="sng" algn="ctr">
                      <a:solidFill>
                        <a:schemeClr val="bg1"/>
                      </a:solidFill>
                      <a:prstDash val="solid"/>
                      <a:round/>
                      <a:headEnd type="none" w="med" len="med"/>
                      <a:tailEnd type="none" w="med" len="med"/>
                    </a:lnT>
                  </a:tcPr>
                </a:tc>
                <a:tc hMerge="1">
                  <a:txBody>
                    <a:bodyPr/>
                    <a:lstStyle/>
                    <a:p>
                      <a:endParaRPr lang="en-US" sz="1200" b="1" dirty="0"/>
                    </a:p>
                  </a:txBody>
                  <a:tcPr anchor="ctr">
                    <a:lnT w="38100" cap="flat" cmpd="sng" algn="ctr">
                      <a:solidFill>
                        <a:schemeClr val="bg1"/>
                      </a:solidFill>
                      <a:prstDash val="solid"/>
                      <a:round/>
                      <a:headEnd type="none" w="med" len="med"/>
                      <a:tailEnd type="none" w="med" len="med"/>
                    </a:lnT>
                    <a:solidFill>
                      <a:srgbClr val="CBE3F8"/>
                    </a:solidFill>
                  </a:tcPr>
                </a:tc>
                <a:extLst>
                  <a:ext uri="{0D108BD9-81ED-4DB2-BD59-A6C34878D82A}">
                    <a16:rowId xmlns:a16="http://schemas.microsoft.com/office/drawing/2014/main" val="46824419"/>
                  </a:ext>
                </a:extLst>
              </a:tr>
              <a:tr h="183752">
                <a:tc>
                  <a:txBody>
                    <a:bodyPr/>
                    <a:lstStyle/>
                    <a:p>
                      <a:pPr marL="231775" lvl="1" indent="0"/>
                      <a:r>
                        <a:rPr lang="en-US" sz="1200" dirty="0"/>
                        <a:t>White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tc gridSpan="2">
                  <a:txBody>
                    <a:bodyPr/>
                    <a:lstStyle/>
                    <a:p>
                      <a:pPr algn="ctr"/>
                      <a:r>
                        <a:rPr lang="en-US" sz="1200" dirty="0"/>
                        <a:t>Reference group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tc hMerge="1">
                  <a:txBody>
                    <a:bodyPr/>
                    <a:lstStyle/>
                    <a:p>
                      <a:pPr algn="ctr"/>
                      <a:endParaRPr lang="en-US" sz="1400" dirty="0"/>
                    </a:p>
                  </a:txBody>
                  <a:tcPr anchor="ctr">
                    <a:solidFill>
                      <a:srgbClr val="E7F2FC"/>
                    </a:solidFill>
                  </a:tcPr>
                </a:tc>
                <a:tc>
                  <a:txBody>
                    <a:bodyPr/>
                    <a:lstStyle/>
                    <a:p>
                      <a:endParaRPr lang="en-US" sz="12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extLst>
                  <a:ext uri="{0D108BD9-81ED-4DB2-BD59-A6C34878D82A}">
                    <a16:rowId xmlns:a16="http://schemas.microsoft.com/office/drawing/2014/main" val="960474222"/>
                  </a:ext>
                </a:extLst>
              </a:tr>
              <a:tr h="370840">
                <a:tc>
                  <a:txBody>
                    <a:bodyPr/>
                    <a:lstStyle/>
                    <a:p>
                      <a:pPr marL="231775" lvl="1" indent="0"/>
                      <a:r>
                        <a:rPr lang="en-US" sz="1200" dirty="0"/>
                        <a:t>Black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3F8"/>
                    </a:solidFill>
                  </a:tcPr>
                </a:tc>
                <a:tc>
                  <a:txBody>
                    <a:bodyPr/>
                    <a:lstStyle/>
                    <a:p>
                      <a:pPr algn="ctr"/>
                      <a:r>
                        <a:rPr lang="en-US" sz="1200" dirty="0"/>
                        <a:t>0.31 (0.28-0.35)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3F8"/>
                    </a:solidFill>
                  </a:tcPr>
                </a:tc>
                <a:tc>
                  <a:txBody>
                    <a:bodyPr/>
                    <a:lstStyle/>
                    <a:p>
                      <a:pPr algn="ctr"/>
                      <a:r>
                        <a:rPr lang="en-US" sz="1200" dirty="0"/>
                        <a:t>0.25 (0.23-0.28)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3F8"/>
                    </a:solidFill>
                  </a:tcPr>
                </a:tc>
                <a:tc>
                  <a:txBody>
                    <a:bodyPr/>
                    <a:lstStyle/>
                    <a:p>
                      <a:pPr algn="ctr"/>
                      <a:r>
                        <a:rPr lang="en-US" sz="1200" dirty="0"/>
                        <a:t>0.004</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3F8"/>
                    </a:solidFill>
                  </a:tcPr>
                </a:tc>
                <a:extLst>
                  <a:ext uri="{0D108BD9-81ED-4DB2-BD59-A6C34878D82A}">
                    <a16:rowId xmlns:a16="http://schemas.microsoft.com/office/drawing/2014/main" val="325134399"/>
                  </a:ext>
                </a:extLst>
              </a:tr>
              <a:tr h="370840">
                <a:tc>
                  <a:txBody>
                    <a:bodyPr/>
                    <a:lstStyle/>
                    <a:p>
                      <a:pPr marL="231775" lvl="1" indent="0"/>
                      <a:r>
                        <a:rPr lang="en-US" sz="1200" dirty="0"/>
                        <a:t>Hispanic</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tc>
                  <a:txBody>
                    <a:bodyPr/>
                    <a:lstStyle/>
                    <a:p>
                      <a:pPr algn="ctr"/>
                      <a:r>
                        <a:rPr lang="en-US" sz="1200" dirty="0"/>
                        <a:t>0.30 (0.26-0.35)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tc>
                  <a:txBody>
                    <a:bodyPr/>
                    <a:lstStyle/>
                    <a:p>
                      <a:pPr algn="ctr"/>
                      <a:r>
                        <a:rPr lang="en-US" sz="1200" dirty="0"/>
                        <a:t>0.26 (0.23-0.29)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tc>
                  <a:txBody>
                    <a:bodyPr/>
                    <a:lstStyle/>
                    <a:p>
                      <a:pPr algn="ctr"/>
                      <a:r>
                        <a:rPr lang="en-US" sz="1200" dirty="0"/>
                        <a:t>0.09</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FC"/>
                    </a:solidFill>
                  </a:tcPr>
                </a:tc>
                <a:extLst>
                  <a:ext uri="{0D108BD9-81ED-4DB2-BD59-A6C34878D82A}">
                    <a16:rowId xmlns:a16="http://schemas.microsoft.com/office/drawing/2014/main" val="3130478988"/>
                  </a:ext>
                </a:extLst>
              </a:tr>
              <a:tr h="370840">
                <a:tc>
                  <a:txBody>
                    <a:bodyPr/>
                    <a:lstStyle/>
                    <a:p>
                      <a:pPr marL="231775" lvl="1" indent="0"/>
                      <a:r>
                        <a:rPr lang="en-US" sz="1200" dirty="0"/>
                        <a:t>Other</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E3F8"/>
                    </a:solidFill>
                  </a:tcPr>
                </a:tc>
                <a:tc>
                  <a:txBody>
                    <a:bodyPr/>
                    <a:lstStyle/>
                    <a:p>
                      <a:pPr algn="ctr"/>
                      <a:r>
                        <a:rPr lang="en-US" sz="1200" dirty="0"/>
                        <a:t>0.38 (0.32-0.45)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E3F8"/>
                    </a:solidFill>
                  </a:tcPr>
                </a:tc>
                <a:tc>
                  <a:txBody>
                    <a:bodyPr/>
                    <a:lstStyle/>
                    <a:p>
                      <a:pPr algn="ctr"/>
                      <a:r>
                        <a:rPr lang="en-US" sz="1200" dirty="0"/>
                        <a:t>0.39 (0.33-0.45)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E3F8"/>
                    </a:solidFill>
                  </a:tcPr>
                </a:tc>
                <a:tc>
                  <a:txBody>
                    <a:bodyPr/>
                    <a:lstStyle/>
                    <a:p>
                      <a:pPr algn="ctr"/>
                      <a:r>
                        <a:rPr lang="en-US" sz="1200" dirty="0"/>
                        <a:t>0.84</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BE3F8"/>
                    </a:solidFill>
                  </a:tcPr>
                </a:tc>
                <a:extLst>
                  <a:ext uri="{0D108BD9-81ED-4DB2-BD59-A6C34878D82A}">
                    <a16:rowId xmlns:a16="http://schemas.microsoft.com/office/drawing/2014/main" val="283032317"/>
                  </a:ext>
                </a:extLst>
              </a:tr>
            </a:tbl>
          </a:graphicData>
        </a:graphic>
      </p:graphicFrame>
      <p:sp>
        <p:nvSpPr>
          <p:cNvPr id="5" name="TextBox 4">
            <a:extLst>
              <a:ext uri="{FF2B5EF4-FFF2-40B4-BE49-F238E27FC236}">
                <a16:creationId xmlns:a16="http://schemas.microsoft.com/office/drawing/2014/main" id="{D9330557-78BC-4EB2-AA65-E1A93E080482}"/>
              </a:ext>
            </a:extLst>
          </p:cNvPr>
          <p:cNvSpPr txBox="1"/>
          <p:nvPr/>
        </p:nvSpPr>
        <p:spPr>
          <a:xfrm>
            <a:off x="6922014" y="4650560"/>
            <a:ext cx="4860758" cy="261610"/>
          </a:xfrm>
          <a:prstGeom prst="rect">
            <a:avLst/>
          </a:prstGeom>
          <a:noFill/>
        </p:spPr>
        <p:txBody>
          <a:bodyPr wrap="square" rtlCol="0">
            <a:spAutoFit/>
          </a:bodyPr>
          <a:lstStyle/>
          <a:p>
            <a:r>
              <a:rPr lang="en-US" sz="1050" dirty="0"/>
              <a:t>Pre KAS = 2011-2013 and post KAS = 2016-2018.</a:t>
            </a:r>
          </a:p>
        </p:txBody>
      </p:sp>
    </p:spTree>
    <p:extLst>
      <p:ext uri="{BB962C8B-B14F-4D97-AF65-F5344CB8AC3E}">
        <p14:creationId xmlns:p14="http://schemas.microsoft.com/office/powerpoint/2010/main" val="3876919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 name="ISPRING_RESOURCE_PATHS_HASH" val="875d5e6560ba36884527413a53517d17866972f5"/>
  <p:tag name="ISPRING_RESOURCE_PATHS_HASH_PRESENTER" val="585d4b851d2015842edbf7d595ee77fbb0e3e4b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 7-8">
  <a:themeElements>
    <a:clrScheme name="Custom 1">
      <a:dk1>
        <a:srgbClr val="000000"/>
      </a:dk1>
      <a:lt1>
        <a:srgbClr val="FFFFFF"/>
      </a:lt1>
      <a:dk2>
        <a:srgbClr val="004997"/>
      </a:dk2>
      <a:lt2>
        <a:srgbClr val="E7E6E6"/>
      </a:lt2>
      <a:accent1>
        <a:srgbClr val="00AEEE"/>
      </a:accent1>
      <a:accent2>
        <a:srgbClr val="006195"/>
      </a:accent2>
      <a:accent3>
        <a:srgbClr val="0180B4"/>
      </a:accent3>
      <a:accent4>
        <a:srgbClr val="004E72"/>
      </a:accent4>
      <a:accent5>
        <a:srgbClr val="626365"/>
      </a:accent5>
      <a:accent6>
        <a:srgbClr val="77787B"/>
      </a:accent6>
      <a:hlink>
        <a:srgbClr val="DCDDDD"/>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E6414B"/>
      </a:dk1>
      <a:lt1>
        <a:srgbClr val="7F7F7F"/>
      </a:lt1>
      <a:dk2>
        <a:srgbClr val="97BC79"/>
      </a:dk2>
      <a:lt2>
        <a:srgbClr val="FFFFFF"/>
      </a:lt2>
      <a:accent1>
        <a:srgbClr val="706452"/>
      </a:accent1>
      <a:accent2>
        <a:srgbClr val="6A4A2B"/>
      </a:accent2>
      <a:accent3>
        <a:srgbClr val="B94230"/>
      </a:accent3>
      <a:accent4>
        <a:srgbClr val="1F4F6F"/>
      </a:accent4>
      <a:accent5>
        <a:srgbClr val="5F433A"/>
      </a:accent5>
      <a:accent6>
        <a:srgbClr val="D09B2C"/>
      </a:accent6>
      <a:hlink>
        <a:srgbClr val="3F3F3F"/>
      </a:hlink>
      <a:folHlink>
        <a:srgbClr val="000000"/>
      </a:folHlink>
    </a:clrScheme>
    <a:fontScheme name="sanofi">
      <a:majorFont>
        <a:latin typeface="Univers 47 CondensedLight"/>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7-8">
  <a:themeElements>
    <a:clrScheme name="Custom 1">
      <a:dk1>
        <a:srgbClr val="000000"/>
      </a:dk1>
      <a:lt1>
        <a:srgbClr val="FFFFFF"/>
      </a:lt1>
      <a:dk2>
        <a:srgbClr val="004997"/>
      </a:dk2>
      <a:lt2>
        <a:srgbClr val="E7E6E6"/>
      </a:lt2>
      <a:accent1>
        <a:srgbClr val="00AEEE"/>
      </a:accent1>
      <a:accent2>
        <a:srgbClr val="006195"/>
      </a:accent2>
      <a:accent3>
        <a:srgbClr val="0180B4"/>
      </a:accent3>
      <a:accent4>
        <a:srgbClr val="004E72"/>
      </a:accent4>
      <a:accent5>
        <a:srgbClr val="626365"/>
      </a:accent5>
      <a:accent6>
        <a:srgbClr val="77787B"/>
      </a:accent6>
      <a:hlink>
        <a:srgbClr val="DCDDDD"/>
      </a:hlink>
      <a:folHlink>
        <a:srgbClr val="954F72"/>
      </a:folHlink>
    </a:clrScheme>
    <a:fontScheme name="sanofi">
      <a:majorFont>
        <a:latin typeface="Univers 47 CondensedLight"/>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37">
      <a:dk1>
        <a:srgbClr val="000000"/>
      </a:dk1>
      <a:lt1>
        <a:srgbClr val="FFFFFF"/>
      </a:lt1>
      <a:dk2>
        <a:srgbClr val="004997"/>
      </a:dk2>
      <a:lt2>
        <a:srgbClr val="E7E6E6"/>
      </a:lt2>
      <a:accent1>
        <a:srgbClr val="00AEEE"/>
      </a:accent1>
      <a:accent2>
        <a:srgbClr val="006195"/>
      </a:accent2>
      <a:accent3>
        <a:srgbClr val="0180B4"/>
      </a:accent3>
      <a:accent4>
        <a:srgbClr val="004E72"/>
      </a:accent4>
      <a:accent5>
        <a:srgbClr val="626365"/>
      </a:accent5>
      <a:accent6>
        <a:srgbClr val="77787B"/>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j1dcda8bfcf94079a9b33d25d05babc9 xmlns="9e92fe81-f445-4f0c-be95-8ef5726b0005">
      <Terms xmlns="http://schemas.microsoft.com/office/infopath/2007/PartnerControls">
        <TermInfo xmlns="http://schemas.microsoft.com/office/infopath/2007/PartnerControls">
          <TermName xmlns="http://schemas.microsoft.com/office/infopath/2007/PartnerControls">9907-16</TermName>
          <TermId xmlns="http://schemas.microsoft.com/office/infopath/2007/PartnerControls">6991cbe6-e156-4f0c-8891-93527a603835</TermId>
        </TermInfo>
      </Terms>
    </j1dcda8bfcf94079a9b33d25d05babc9>
    <tempDate xmlns="1011b301-441b-41be-b81c-5c6770aaf1c1" xsi:nil="true"/>
    <TaxCatchAll xmlns="1011b301-441b-41be-b81c-5c6770aaf1c1">
      <Value>544</Value>
    </TaxCatchAll>
    <TaxKeywordTaxHTField xmlns="1011b301-441b-41be-b81c-5c6770aaf1c1">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7969843EFBFA4E8E081AC89A7119DA" ma:contentTypeVersion="29" ma:contentTypeDescription="Create a new document." ma:contentTypeScope="" ma:versionID="054545f7988ff1dc15478c90fb49ac6d">
  <xsd:schema xmlns:xsd="http://www.w3.org/2001/XMLSchema" xmlns:xs="http://www.w3.org/2001/XMLSchema" xmlns:p="http://schemas.microsoft.com/office/2006/metadata/properties" xmlns:ns1="http://schemas.microsoft.com/sharepoint/v3" xmlns:ns2="1011b301-441b-41be-b81c-5c6770aaf1c1" xmlns:ns3="9e92fe81-f445-4f0c-be95-8ef5726b0005" targetNamespace="http://schemas.microsoft.com/office/2006/metadata/properties" ma:root="true" ma:fieldsID="1c1b2a1d2f13276c8b4c2bf64206bb0d" ns1:_="" ns2:_="" ns3:_="">
    <xsd:import namespace="http://schemas.microsoft.com/sharepoint/v3"/>
    <xsd:import namespace="1011b301-441b-41be-b81c-5c6770aaf1c1"/>
    <xsd:import namespace="9e92fe81-f445-4f0c-be95-8ef5726b0005"/>
    <xsd:element name="properties">
      <xsd:complexType>
        <xsd:sequence>
          <xsd:element name="documentManagement">
            <xsd:complexType>
              <xsd:all>
                <xsd:element ref="ns2:TaxCatchAll" minOccurs="0"/>
                <xsd:element ref="ns2:TaxKeywordTaxHTField" minOccurs="0"/>
                <xsd:element ref="ns2:tempDate"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1:PublishingStartDate" minOccurs="0"/>
                <xsd:element ref="ns1:PublishingExpirationDate" minOccurs="0"/>
                <xsd:element ref="ns3:j1dcda8bfcf94079a9b33d25d05babc9"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11b301-441b-41be-b81c-5c6770aaf1c1"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4c188c63-eb4a-473f-9500-00a9da049a23}" ma:internalName="TaxCatchAll" ma:showField="CatchAllData" ma:web="1011b301-441b-41be-b81c-5c6770aaf1c1">
      <xsd:complexType>
        <xsd:complexContent>
          <xsd:extension base="dms:MultiChoiceLookup">
            <xsd:sequence>
              <xsd:element name="Value" type="dms:Lookup" maxOccurs="unbounded" minOccurs="0" nillable="true"/>
            </xsd:sequence>
          </xsd:extension>
        </xsd:complexContent>
      </xsd:complexType>
    </xsd:element>
    <xsd:element name="TaxKeywordTaxHTField" ma:index="6" nillable="true" ma:taxonomy="true" ma:internalName="TaxKeywordTaxHTField" ma:taxonomyFieldName="TaxKeyword" ma:displayName="Enterprise Keywords" ma:fieldId="{23f27201-bee3-471e-b2e7-b64fd8b7ca38}" ma:taxonomyMulti="true" ma:sspId="fafcaaa8-e7a8-44c2-933f-ce44cd872c25" ma:termSetId="00000000-0000-0000-0000-000000000000" ma:anchorId="00000000-0000-0000-0000-000000000000" ma:open="true" ma:isKeyword="true">
      <xsd:complexType>
        <xsd:sequence>
          <xsd:element ref="pc:Terms" minOccurs="0" maxOccurs="1"/>
        </xsd:sequence>
      </xsd:complexType>
    </xsd:element>
    <xsd:element name="tempDate" ma:index="10" nillable="true" ma:displayName="tempDate" ma:format="DateTime" ma:internalName="temp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92fe81-f445-4f0c-be95-8ef5726b000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j1dcda8bfcf94079a9b33d25d05babc9" ma:index="24" ma:taxonomy="true" ma:internalName="j1dcda8bfcf94079a9b33d25d05babc9" ma:taxonomyFieldName="Job_x0020_Number" ma:displayName="Job Number" ma:readOnly="false" ma:fieldId="{31dcda8b-fcf9-4079-a9b3-3d25d05babc9}" ma:sspId="fafcaaa8-e7a8-44c2-933f-ce44cd872c25" ma:termSetId="019dd6cc-754f-4e15-8ee2-13770c0a2852" ma:anchorId="00000000-0000-0000-0000-000000000000" ma:open="false" ma:isKeyword="false">
      <xsd:complexType>
        <xsd:sequence>
          <xsd:element ref="pc:Terms" minOccurs="0" maxOccurs="1"/>
        </xsd:sequence>
      </xsd:complexType>
    </xsd:element>
    <xsd:element name="MediaLengthInSeconds" ma:index="2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19488A-75AA-4415-BFD9-EDD773926625}">
  <ds:schemaRefs>
    <ds:schemaRef ds:uri="http://schemas.microsoft.com/office/2006/documentManagement/types"/>
    <ds:schemaRef ds:uri="http://schemas.microsoft.com/office/2006/metadata/properties"/>
    <ds:schemaRef ds:uri="1011b301-441b-41be-b81c-5c6770aaf1c1"/>
    <ds:schemaRef ds:uri="http://schemas.microsoft.com/office/infopath/2007/PartnerControls"/>
    <ds:schemaRef ds:uri="http://purl.org/dc/dcmitype/"/>
    <ds:schemaRef ds:uri="http://www.w3.org/XML/1998/namespace"/>
    <ds:schemaRef ds:uri="http://schemas.microsoft.com/sharepoint/v3"/>
    <ds:schemaRef ds:uri="http://purl.org/dc/elements/1.1/"/>
    <ds:schemaRef ds:uri="http://schemas.openxmlformats.org/package/2006/metadata/core-properties"/>
    <ds:schemaRef ds:uri="9e92fe81-f445-4f0c-be95-8ef5726b0005"/>
    <ds:schemaRef ds:uri="http://purl.org/dc/terms/"/>
  </ds:schemaRefs>
</ds:datastoreItem>
</file>

<file path=customXml/itemProps2.xml><?xml version="1.0" encoding="utf-8"?>
<ds:datastoreItem xmlns:ds="http://schemas.openxmlformats.org/officeDocument/2006/customXml" ds:itemID="{BC67BDAB-0A91-4657-8BCC-36F6A2943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11b301-441b-41be-b81c-5c6770aaf1c1"/>
    <ds:schemaRef ds:uri="9e92fe81-f445-4f0c-be95-8ef5726b00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BDA14-6793-4B96-A93B-FB2A2FA706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170863</TotalTime>
  <Words>18905</Words>
  <Application>Microsoft Office PowerPoint</Application>
  <PresentationFormat>Widescreen</PresentationFormat>
  <Paragraphs>1760</Paragraphs>
  <Slides>40</Slides>
  <Notes>40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40</vt:i4>
      </vt:variant>
    </vt:vector>
  </HeadingPairs>
  <TitlesOfParts>
    <vt:vector size="52" baseType="lpstr">
      <vt:lpstr>Arial</vt:lpstr>
      <vt:lpstr>Calibri</vt:lpstr>
      <vt:lpstr>Courier New</vt:lpstr>
      <vt:lpstr>ITC Avant Garde Std Bk</vt:lpstr>
      <vt:lpstr>Minion Pro</vt:lpstr>
      <vt:lpstr>Symbol</vt:lpstr>
      <vt:lpstr>Univers LT Std 57 Cn</vt:lpstr>
      <vt:lpstr>Wingdings</vt:lpstr>
      <vt:lpstr>Template 7-8</vt:lpstr>
      <vt:lpstr>2_Office Theme</vt:lpstr>
      <vt:lpstr>1_Template 7-8</vt:lpstr>
      <vt:lpstr>1_Office Theme</vt:lpstr>
      <vt:lpstr>Updates in  Kidney Allocation</vt:lpstr>
      <vt:lpstr>Objectives</vt:lpstr>
      <vt:lpstr>Kidney Transplant: The Gap Between Supply and Demand</vt:lpstr>
      <vt:lpstr>Role of OPTN and UNOS in Organ Allocation</vt:lpstr>
      <vt:lpstr> 2021 Updates to the Kidney Allocation System (KAS)</vt:lpstr>
      <vt:lpstr>Overview of Kidney Allocation Prior to the 2014 KAS Policy</vt:lpstr>
      <vt:lpstr>KAS Was Designed to Maximize Transplant Longevity While Increasing Organ Access</vt:lpstr>
      <vt:lpstr>Positive Outcomes in Kidney Allocation After Implementation of the 2014 KAS Policy</vt:lpstr>
      <vt:lpstr>Disparities in Kidney Transplantation Persisted After the 2014 KAS Policy Was Introduced</vt:lpstr>
      <vt:lpstr>Previous KAS Policy Allocated Kidneys Based on DSA  and Region</vt:lpstr>
      <vt:lpstr>Variation in Access to Transplant Was Observed by DSA </vt:lpstr>
      <vt:lpstr>Waiting Times Varied Greatly by Geographic Location </vt:lpstr>
      <vt:lpstr>Intended Outcomes of the 2021 Updated Allocation Policy</vt:lpstr>
      <vt:lpstr>New 2021 Policy Change:  Removed DSAs and Regions From Kidney Allocation1</vt:lpstr>
      <vt:lpstr>New 2021 Policy Change:  Created a New Medically Urgent Classification</vt:lpstr>
      <vt:lpstr>Early Outcomes and Other Considerations</vt:lpstr>
      <vt:lpstr>Early Outcomes Data Showed No Substantial Negative Impact on Kidney Registrations and Transplants by Race</vt:lpstr>
      <vt:lpstr>Early Outcomes Showed No Substantial Negative Impact on Kidney Registrations and Transplants by Age</vt:lpstr>
      <vt:lpstr>Early Outcomes Show a Shift in Sharing of DD Kidneys </vt:lpstr>
      <vt:lpstr>Center-Related Impacts of the Updated KAS Policy in 2021</vt:lpstr>
      <vt:lpstr>Effects of the KAS Policy Update on Center Waiting List Management Policies</vt:lpstr>
      <vt:lpstr>PowerPoint Presentation</vt:lpstr>
      <vt:lpstr>Impact of the 2021 Policy Change  on Transplant Centers</vt:lpstr>
      <vt:lpstr>A Transplant Center With Historically  Short Waiting Times</vt:lpstr>
      <vt:lpstr>Impact of the 2021 Policy Change on the  Transplant Center With Short Waiting Times</vt:lpstr>
      <vt:lpstr>Lisa, a Patient at the Center With Historically  Short Waiting Times</vt:lpstr>
      <vt:lpstr>Living Donor Kidney Transplants Are Associated  With Improved Outcomes</vt:lpstr>
      <vt:lpstr>Changes the Center Could Make to Adapt  to the New Policy</vt:lpstr>
      <vt:lpstr>A Living Donor Transplant Could Be the  Best Option for Lisa</vt:lpstr>
      <vt:lpstr>A Transplant Center With Historically Low  Acceptance Rates of High-KDPI Kidneys</vt:lpstr>
      <vt:lpstr>Impact of the 2021 Policy Change on the  Center With Low High-KDPI Acceptance Rates</vt:lpstr>
      <vt:lpstr>High-KDPI Kidneys Continue to Be Discarded  at High Rates1</vt:lpstr>
      <vt:lpstr>KDPI Risk Has No Significant Effect on  Performance Evaluations </vt:lpstr>
      <vt:lpstr>Robert, a Patient on Long-term Dialysis at the  Center, Needs a Kidney Transplant</vt:lpstr>
      <vt:lpstr>Prolonged Time on Dialysis Is Associated With  Worse Posttransplant Survival</vt:lpstr>
      <vt:lpstr>Changes the Center Could Make to Adapt  to the New Policy</vt:lpstr>
      <vt:lpstr>A High-KDPI Kidney Could Be an Option  for Robert</vt:lpstr>
      <vt:lpstr>Summary</vt:lpstr>
      <vt:lpstr>Summary</vt:lpstr>
      <vt:lpstr>© 2021 sanofi-aventis U.S. LLC. All rights reserved.   MAT-US-2015614-v2.0-12/2021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Transplant  and Outcomes Measurement</dc:title>
  <dc:creator>Toosdhi Perry</dc:creator>
  <cp:keywords/>
  <cp:lastModifiedBy>Li, Michael</cp:lastModifiedBy>
  <cp:revision>4520</cp:revision>
  <cp:lastPrinted>2021-11-11T18:19:38Z</cp:lastPrinted>
  <dcterms:created xsi:type="dcterms:W3CDTF">2012-11-06T13:42:08Z</dcterms:created>
  <dcterms:modified xsi:type="dcterms:W3CDTF">2021-12-03T19:48:19Z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0x010100BA7969843EFBFA4E8E081AC89A7119DA</vt:lpwstr>
  </property>
  <property fmtid="{D5CDD505-2E9C-101B-9397-08002B2CF9AE}" pid="3" name="TaxKeyword">
    <vt:lpwstr/>
  </property>
  <property fmtid="{D5CDD505-2E9C-101B-9397-08002B2CF9AE}" pid="4" name="Job_x0020_Number">
    <vt:lpwstr/>
  </property>
  <property fmtid="{D5CDD505-2E9C-101B-9397-08002B2CF9AE}" pid="5" name="Job Number">
    <vt:lpwstr>544;#9907-16|6991cbe6-e156-4f0c-8891-93527a603835</vt:lpwstr>
  </property>
  <property fmtid="{D5CDD505-2E9C-101B-9397-08002B2CF9AE}" pid="6" name="ArticulateGUID">
    <vt:lpwstr>FC2C3F39-23A3-4456-90B4-9B8BF52F2C1A</vt:lpwstr>
  </property>
  <property fmtid="{D5CDD505-2E9C-101B-9397-08002B2CF9AE}" pid="7" name="ArticulatePath">
    <vt:lpwstr>Kidney Transplant and Outcomes Measurement</vt:lpwstr>
  </property>
  <property fmtid="{D5CDD505-2E9C-101B-9397-08002B2CF9AE}" pid="8" name="_NewReviewCycle">
    <vt:lpwstr/>
  </property>
  <property fmtid="{D5CDD505-2E9C-101B-9397-08002B2CF9AE}" pid="9" name="Order">
    <vt:r8>2626300</vt:r8>
  </property>
  <property fmtid="{D5CDD505-2E9C-101B-9397-08002B2CF9AE}" pid="10" name="xd_ProgID">
    <vt:lpwstr/>
  </property>
  <property fmtid="{D5CDD505-2E9C-101B-9397-08002B2CF9AE}" pid="11" name="TemplateUrl">
    <vt:lpwstr/>
  </property>
  <property fmtid="{D5CDD505-2E9C-101B-9397-08002B2CF9AE}" pid="12" name="_CopySource">
    <vt:lpwstr>https://ethoshc.sharepoint.com/sites/SanofiOncology/Shared Documents/Thymo US/9739-00 Thymo 2020/9739-16 Thymo COVID-19 Deck with Dr. Segev/V3/COVID-19 Deck.pptx</vt:lpwstr>
  </property>
</Properties>
</file>